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  <p:sldMasterId id="2147483707" r:id="rId2"/>
    <p:sldMasterId id="2147484147" r:id="rId3"/>
  </p:sldMasterIdLst>
  <p:notesMasterIdLst>
    <p:notesMasterId r:id="rId88"/>
  </p:notesMasterIdLst>
  <p:handoutMasterIdLst>
    <p:handoutMasterId r:id="rId89"/>
  </p:handoutMasterIdLst>
  <p:sldIdLst>
    <p:sldId id="816" r:id="rId4"/>
    <p:sldId id="817" r:id="rId5"/>
    <p:sldId id="258" r:id="rId6"/>
    <p:sldId id="523" r:id="rId7"/>
    <p:sldId id="783" r:id="rId8"/>
    <p:sldId id="814" r:id="rId9"/>
    <p:sldId id="815" r:id="rId10"/>
    <p:sldId id="294" r:id="rId11"/>
    <p:sldId id="298" r:id="rId12"/>
    <p:sldId id="818" r:id="rId13"/>
    <p:sldId id="530" r:id="rId14"/>
    <p:sldId id="531" r:id="rId15"/>
    <p:sldId id="785" r:id="rId16"/>
    <p:sldId id="786" r:id="rId17"/>
    <p:sldId id="787" r:id="rId18"/>
    <p:sldId id="788" r:id="rId19"/>
    <p:sldId id="533" r:id="rId20"/>
    <p:sldId id="534" r:id="rId21"/>
    <p:sldId id="535" r:id="rId22"/>
    <p:sldId id="536" r:id="rId23"/>
    <p:sldId id="532" r:id="rId24"/>
    <p:sldId id="776" r:id="rId25"/>
    <p:sldId id="538" r:id="rId26"/>
    <p:sldId id="679" r:id="rId27"/>
    <p:sldId id="789" r:id="rId28"/>
    <p:sldId id="790" r:id="rId29"/>
    <p:sldId id="791" r:id="rId30"/>
    <p:sldId id="792" r:id="rId31"/>
    <p:sldId id="819" r:id="rId32"/>
    <p:sldId id="325" r:id="rId33"/>
    <p:sldId id="642" r:id="rId34"/>
    <p:sldId id="643" r:id="rId35"/>
    <p:sldId id="644" r:id="rId36"/>
    <p:sldId id="820" r:id="rId37"/>
    <p:sldId id="326" r:id="rId38"/>
    <p:sldId id="764" r:id="rId39"/>
    <p:sldId id="824" r:id="rId40"/>
    <p:sldId id="825" r:id="rId41"/>
    <p:sldId id="836" r:id="rId42"/>
    <p:sldId id="828" r:id="rId43"/>
    <p:sldId id="829" r:id="rId44"/>
    <p:sldId id="830" r:id="rId45"/>
    <p:sldId id="831" r:id="rId46"/>
    <p:sldId id="832" r:id="rId47"/>
    <p:sldId id="833" r:id="rId48"/>
    <p:sldId id="330" r:id="rId49"/>
    <p:sldId id="331" r:id="rId50"/>
    <p:sldId id="837" r:id="rId51"/>
    <p:sldId id="680" r:id="rId52"/>
    <p:sldId id="681" r:id="rId53"/>
    <p:sldId id="775" r:id="rId54"/>
    <p:sldId id="687" r:id="rId55"/>
    <p:sldId id="688" r:id="rId56"/>
    <p:sldId id="689" r:id="rId57"/>
    <p:sldId id="690" r:id="rId58"/>
    <p:sldId id="391" r:id="rId59"/>
    <p:sldId id="333" r:id="rId60"/>
    <p:sldId id="334" r:id="rId61"/>
    <p:sldId id="335" r:id="rId62"/>
    <p:sldId id="821" r:id="rId63"/>
    <p:sldId id="399" r:id="rId64"/>
    <p:sldId id="400" r:id="rId65"/>
    <p:sldId id="401" r:id="rId66"/>
    <p:sldId id="392" r:id="rId67"/>
    <p:sldId id="456" r:id="rId68"/>
    <p:sldId id="822" r:id="rId69"/>
    <p:sldId id="517" r:id="rId70"/>
    <p:sldId id="518" r:id="rId71"/>
    <p:sldId id="519" r:id="rId72"/>
    <p:sldId id="520" r:id="rId73"/>
    <p:sldId id="671" r:id="rId74"/>
    <p:sldId id="672" r:id="rId75"/>
    <p:sldId id="777" r:id="rId76"/>
    <p:sldId id="823" r:id="rId77"/>
    <p:sldId id="799" r:id="rId78"/>
    <p:sldId id="800" r:id="rId79"/>
    <p:sldId id="811" r:id="rId80"/>
    <p:sldId id="812" r:id="rId81"/>
    <p:sldId id="804" r:id="rId82"/>
    <p:sldId id="806" r:id="rId83"/>
    <p:sldId id="813" r:id="rId84"/>
    <p:sldId id="807" r:id="rId85"/>
    <p:sldId id="798" r:id="rId86"/>
    <p:sldId id="762" r:id="rId87"/>
  </p:sldIdLst>
  <p:sldSz cx="9906000" cy="6858000" type="A4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FFFF00"/>
    <a:srgbClr val="DDDDDD"/>
    <a:srgbClr val="FFCCFF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4"/>
    <p:restoredTop sz="93388" autoAdjust="0"/>
  </p:normalViewPr>
  <p:slideViewPr>
    <p:cSldViewPr snapToGrid="0">
      <p:cViewPr varScale="1">
        <p:scale>
          <a:sx n="118" d="100"/>
          <a:sy n="118" d="100"/>
        </p:scale>
        <p:origin x="1624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90" Type="http://schemas.openxmlformats.org/officeDocument/2006/relationships/presProps" Target="presProps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9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fld id="{4237DCCE-E19C-40A0-9900-56ED458D5D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68585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57275" y="720725"/>
            <a:ext cx="520065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pitchFamily="18" charset="0"/>
              </a:defRPr>
            </a:lvl1pPr>
          </a:lstStyle>
          <a:p>
            <a:fld id="{ACE5097F-02E8-48EE-A6E9-ED27EE721A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8838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3CF7444-23C4-4F32-9120-EA9B13BEF34A}" type="slidenum">
              <a:rPr lang="en-US" altLang="en-US" sz="1300">
                <a:latin typeface="Times New Roman" pitchFamily="18" charset="0"/>
              </a:rPr>
              <a:pPr/>
              <a:t>25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93301685-B513-4E43-A389-6FFB598EB74A}" type="slidenum">
              <a:rPr lang="en-US" altLang="en-US" sz="1300">
                <a:latin typeface="Times New Roman" pitchFamily="18" charset="0"/>
              </a:rPr>
              <a:pPr/>
              <a:t>26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4B83B99-88A7-4CD3-816C-848A2F2534E5}" type="slidenum">
              <a:rPr lang="en-US" altLang="en-US" sz="1300">
                <a:latin typeface="Times New Roman" pitchFamily="18" charset="0"/>
              </a:rPr>
              <a:pPr/>
              <a:t>27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D1C43DCF-03CC-45D7-BC42-A07F342AF5A3}" type="slidenum">
              <a:rPr lang="en-US" altLang="en-US" sz="1300">
                <a:latin typeface="Times New Roman" pitchFamily="18" charset="0"/>
              </a:rPr>
              <a:pPr/>
              <a:t>28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Identification (16 bits) –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 use to identify fragments of the same frame.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Fragment offset (13 bits) –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 use to identify the sequence of fragments in the frame. It generally indicates a number of data bytes preceding or ahead of the fragment.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Maximum fragment offset possible = (65535 – 20)  = 65515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{where 65535 is the maximum size of datagram and 20 is the minimum size of IP header} </a:t>
            </a:r>
            <a:b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</a:b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So, we need ceil(log</a:t>
            </a:r>
            <a:r>
              <a:rPr lang="en-US" sz="1200" b="0" i="0" kern="1200" baseline="-250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2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65515) = 16 bits for a fragment offset but the fragment offset field has only 13 bits. So, to represent efficiently we need to scale down the fragment offset field by 2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16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/2</a:t>
            </a:r>
            <a:r>
              <a:rPr lang="en-US" sz="1200" b="0" i="0" kern="1200" baseline="300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13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 = 8 which acts as a scaling factor. Hence, all fragments except the last fragment should have data in multiples of 8 so that fragment offset ∈ N.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More fragments (MF = 1 bit) –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 tells if more fragments are ahead of this fragment i.e. if MF = 1, more fragments are ahead of this fragment and if MF = 0, it is the last fragment.</a:t>
            </a:r>
          </a:p>
          <a:p>
            <a:pPr fontAlgn="base"/>
            <a:r>
              <a:rPr lang="en-US" sz="1200" b="1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Don’t fragment (DF = 1 bit) –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 if we don’t want the packet to be fragmented then DF is set i.e. DF = 1.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5097F-02E8-48EE-A6E9-ED27EE721AA3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490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5097F-02E8-48EE-A6E9-ED27EE721AA3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2826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0FE4817-073C-4EE0-ACA3-42B5E2ACB2C4}" type="slidenum">
              <a:rPr lang="en-US" altLang="en-US" sz="1300">
                <a:latin typeface="Times New Roman" pitchFamily="18" charset="0"/>
              </a:rPr>
              <a:pPr/>
              <a:t>49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01B77455-6FC9-4336-8F2E-40D331003AB6}" type="slidenum">
              <a:rPr lang="en-US" altLang="en-US" sz="1300">
                <a:latin typeface="Times New Roman" pitchFamily="18" charset="0"/>
              </a:rPr>
              <a:pPr/>
              <a:t>50</a:t>
            </a:fld>
            <a:endParaRPr lang="en-US" altLang="en-US" sz="1300">
              <a:latin typeface="Times New Roman" pitchFamily="18" charset="0"/>
            </a:endParaRPr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5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5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5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5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26450614-6159-420A-9459-AF99C5C77774}" type="slidenum">
              <a:rPr lang="en-US" altLang="en-US" sz="1200">
                <a:solidFill>
                  <a:srgbClr val="000000"/>
                </a:solidFill>
                <a:latin typeface="Times New Roman" pitchFamily="18" charset="0"/>
              </a:rPr>
              <a:pPr/>
              <a:t>51</a:t>
            </a:fld>
            <a:endParaRPr lang="en-US" altLang="en-US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60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5097F-02E8-48EE-A6E9-ED27EE721AA3}" type="slidenum">
              <a:rPr lang="en-US" altLang="en-US" smtClean="0"/>
              <a:pPr/>
              <a:t>64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40372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66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8D8E4A6-9B32-4472-B235-B164E957243B}" type="slidenum">
              <a:rPr lang="en-US" altLang="en-US" smtClean="0"/>
              <a:pPr>
                <a:defRPr/>
              </a:pPr>
              <a:t>74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684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E3A6AFD2-EDBD-4D75-BA67-F5F7837C57CF}" type="slidenum">
              <a:rPr lang="de-DE" altLang="en-US" sz="1300">
                <a:latin typeface="Times New Roman" pitchFamily="18" charset="0"/>
              </a:rPr>
              <a:pPr/>
              <a:t>79</a:t>
            </a:fld>
            <a:endParaRPr lang="de-DE" altLang="en-US" sz="1300">
              <a:latin typeface="Times New Roman" pitchFamily="18" charset="0"/>
            </a:endParaRPr>
          </a:p>
        </p:txBody>
      </p:sp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82600">
              <a:spcBef>
                <a:spcPct val="0"/>
              </a:spcBef>
            </a:pPr>
            <a:r>
              <a:rPr lang="en-US" altLang="en-US">
                <a:latin typeface="Times New Roman" pitchFamily="18" charset="0"/>
                <a:ea typeface="ＭＳ Ｐゴシック" pitchFamily="34" charset="-128"/>
              </a:rPr>
              <a:t>Now I’ll describe the API that tries to meet these goals.</a:t>
            </a:r>
          </a:p>
        </p:txBody>
      </p:sp>
      <p:sp>
        <p:nvSpPr>
          <p:cNvPr id="120836" name="Slide Number Placeholder 3"/>
          <p:cNvSpPr txBox="1">
            <a:spLocks noGrp="1"/>
          </p:cNvSpPr>
          <p:nvPr/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6661" tIns="48331" rIns="96661" bIns="48331" anchor="b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fld id="{0D82AEEA-C023-4A76-8CE8-C3E3E8D710A8}" type="slidenum">
              <a:rPr lang="en-US" altLang="en-US" sz="1300">
                <a:latin typeface="Calibri" pitchFamily="34" charset="0"/>
              </a:rPr>
              <a:pPr algn="r"/>
              <a:t>79</a:t>
            </a:fld>
            <a:endParaRPr lang="en-US" altLang="en-US" sz="13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57275" y="720725"/>
            <a:ext cx="5200650" cy="3600450"/>
          </a:xfrm>
          <a:ln/>
        </p:spPr>
      </p:sp>
      <p:sp>
        <p:nvSpPr>
          <p:cNvPr id="12595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259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6144140A-7BD4-4329-AE8D-BEDD325E012E}" type="slidenum">
              <a:rPr lang="en-US" altLang="en-US" sz="1300">
                <a:latin typeface="Times New Roman" pitchFamily="18" charset="0"/>
              </a:rPr>
              <a:pPr/>
              <a:t>83</a:t>
            </a:fld>
            <a:endParaRPr lang="en-US" altLang="en-US" sz="13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EB8FC57F-B132-469D-ADEE-50E81DD150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59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E081D7B0-F4BA-4155-9C38-560C3CB045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10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8D5DD288-7F23-4BBC-A270-BB3D1C61E0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21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78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4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33D07CE2-5A5A-40A2-98A7-D06CD6B720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0401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959F73AF-0640-4EBE-B43B-0FE752281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EBBEF168-A623-43E0-B1BC-6C1EE91393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131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8FEA13B0-4879-4F6E-B0DA-4CB8F7A31E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2264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8C4F4DEC-5E18-462E-B14C-07DBEBD9C5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719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D83107E3-6BEC-4A74-B563-E10D66FDD7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011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BFD61C89-3E2E-4BD5-ADF7-C61CD0CC20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32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2925" y="228600"/>
            <a:ext cx="2105025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228600"/>
            <a:ext cx="6149975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6F54F2D3-7EDD-485F-83E1-8FAC8F0932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116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D9FA774A-A3A3-4CDC-98A3-F2A7D6263F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4444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6670CC51-F945-4515-A28D-CBD9D1061E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9523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FF02B9EE-26E1-485F-A368-669F9A3F18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4330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78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0450" y="1600200"/>
            <a:ext cx="41275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71F27604-911A-4230-A098-5C92F38B9F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8521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DD6547D7-685B-44D8-BBF5-E8DED1848C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538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EF6227B3-C794-4F33-942F-351CBAD9FF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372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09635577-289F-40FC-818F-5B7BF4B646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6882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4D34D0E8-B440-40A2-8BBA-4CFDCFC699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8583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C2C7C07F-5083-4BC2-934D-CD7D7F8736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97714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2945DC44-514A-4410-A290-E90DCC027E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00803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2925" y="228600"/>
            <a:ext cx="2105025" cy="6019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7850" y="228600"/>
            <a:ext cx="6149975" cy="6019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r>
              <a:rPr lang="en-US" altLang="en-US"/>
              <a:t>3-</a:t>
            </a:r>
            <a:fld id="{4BCE93C0-FC21-4223-984D-85F205DE6E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4777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4A39B122-3787-4F8A-81D2-FEE3A8B8E6A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54986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0002FD9F-EEA7-4505-B0CC-6E1A1C99EC9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5088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EB923D49-010D-4932-A789-DD07EE9E4EF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115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9A27970D-1717-4468-98B6-B894A024E49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291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2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2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5D687B5E-D03D-44A8-8B7D-9EF20F2C302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56506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D66AB226-8581-41A7-9D66-DF13B49DD5D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6160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B0023066-4A37-4D4F-BF9A-AFE04A364B4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32036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2" y="273053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C3F7042B-9A4B-4D3E-BA2B-A64DA97E92C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91978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6F204661-6020-4C39-875A-A7F3B396621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30566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0918B5FE-2DC6-4DC8-86C0-8BFBA7FD956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1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41"/>
            <a:ext cx="22288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41"/>
            <a:ext cx="65214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64A77D21-D6C8-4B73-B8B0-866F825B30B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395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5500" y="228600"/>
            <a:ext cx="8464815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3966" y="1143000"/>
            <a:ext cx="4251325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0391" y="1143000"/>
            <a:ext cx="4251325" cy="5181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 </a:t>
            </a:r>
            <a:fld id="{0C6FBE41-D6D8-4331-97F3-D4EC2AF208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9398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7850" y="1600200"/>
            <a:ext cx="84201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41629" y="6445250"/>
            <a:ext cx="31369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18588" y="6462714"/>
            <a:ext cx="732631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r>
              <a:rPr lang="en-US" altLang="en-US"/>
              <a:t>3-</a:t>
            </a:r>
            <a:fld id="{75249881-8BD7-4065-83D6-2FF3E8C4C5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25" r:id="rId1"/>
    <p:sldLayoutId id="2147484126" r:id="rId2"/>
    <p:sldLayoutId id="2147484127" r:id="rId3"/>
    <p:sldLayoutId id="2147484128" r:id="rId4"/>
    <p:sldLayoutId id="2147484129" r:id="rId5"/>
    <p:sldLayoutId id="2147484130" r:id="rId6"/>
    <p:sldLayoutId id="2147484131" r:id="rId7"/>
    <p:sldLayoutId id="2147484132" r:id="rId8"/>
    <p:sldLayoutId id="2147484133" r:id="rId9"/>
    <p:sldLayoutId id="2147484134" r:id="rId10"/>
    <p:sldLayoutId id="2147484135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65000"/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8975" indent="-2317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77850" y="1600200"/>
            <a:ext cx="84201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000000"/>
                </a:solidFill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041629" y="6445250"/>
            <a:ext cx="31369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00000"/>
                </a:solidFill>
                <a:latin typeface="Tahom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Transport</a:t>
            </a:r>
            <a:r>
              <a:rPr lang="en-US" sz="1400"/>
              <a:t> </a:t>
            </a:r>
            <a:r>
              <a:rPr lang="en-US"/>
              <a:t>Layer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18588" y="6462714"/>
            <a:ext cx="732631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r>
              <a:rPr lang="en-US" altLang="en-US"/>
              <a:t>3-</a:t>
            </a:r>
            <a:fld id="{75EE927C-704E-4DA9-861F-49047CA2F85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6" r:id="rId1"/>
    <p:sldLayoutId id="2147484137" r:id="rId2"/>
    <p:sldLayoutId id="2147484138" r:id="rId3"/>
    <p:sldLayoutId id="2147484139" r:id="rId4"/>
    <p:sldLayoutId id="2147484140" r:id="rId5"/>
    <p:sldLayoutId id="2147484141" r:id="rId6"/>
    <p:sldLayoutId id="2147484142" r:id="rId7"/>
    <p:sldLayoutId id="2147484143" r:id="rId8"/>
    <p:sldLayoutId id="2147484144" r:id="rId9"/>
    <p:sldLayoutId id="2147484145" r:id="rId10"/>
    <p:sldLayoutId id="2147484146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65000"/>
        <a:buFont typeface="Wingdings" pitchFamily="2" charset="2"/>
        <a:buChar char="v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8975" indent="-231775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415145"/>
            <a:ext cx="8915400" cy="49094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3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Network Layer: Data Plane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3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en-US"/>
              <a:t>4-</a:t>
            </a:r>
            <a:fld id="{49423B5B-B641-4AE0-85BD-528E953A8BFB}" type="slidenum">
              <a:rPr lang="en-US" altLang="en-US" smtClean="0"/>
              <a:pPr/>
              <a:t>‹#›</a:t>
            </a:fld>
            <a:endParaRPr lang="en-US" alt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80" y="132642"/>
            <a:ext cx="1189213" cy="65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085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7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7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Gill Sans MT" panose="020B0502020104020203" pitchFamily="34" charset="0"/>
              </a:rPr>
              <a:t>COMPUTER NETWORKS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THE NETWORK LAYER</a:t>
            </a:r>
          </a:p>
          <a:p>
            <a:r>
              <a:rPr lang="en-US" dirty="0">
                <a:solidFill>
                  <a:srgbClr val="FF0000"/>
                </a:solidFill>
                <a:latin typeface="Gill Sans MT" panose="020B0502020104020203" pitchFamily="34" charset="0"/>
              </a:rPr>
              <a:t>Data 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1-</a:t>
            </a:r>
            <a:fld id="{7230203D-2E57-4103-B8EF-48E9F82D9082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521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solidFill>
                  <a:srgbClr val="C00000"/>
                </a:solidFill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>
                <a:solidFill>
                  <a:srgbClr val="C00000"/>
                </a:solidFill>
              </a:rPr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3052" y="5602137"/>
            <a:ext cx="229261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16206" y="5602137"/>
            <a:ext cx="285469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46312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reeform 1285"/>
          <p:cNvSpPr>
            <a:spLocks/>
          </p:cNvSpPr>
          <p:nvPr/>
        </p:nvSpPr>
        <p:spPr bwMode="auto">
          <a:xfrm>
            <a:off x="7310835" y="3516314"/>
            <a:ext cx="1423988" cy="674687"/>
          </a:xfrm>
          <a:custGeom>
            <a:avLst/>
            <a:gdLst>
              <a:gd name="T0" fmla="*/ 2147483647 w 828"/>
              <a:gd name="T1" fmla="*/ 2147483647 h 425"/>
              <a:gd name="T2" fmla="*/ 2147483647 w 828"/>
              <a:gd name="T3" fmla="*/ 2147483647 h 425"/>
              <a:gd name="T4" fmla="*/ 2147483647 w 828"/>
              <a:gd name="T5" fmla="*/ 2147483647 h 425"/>
              <a:gd name="T6" fmla="*/ 2147483647 w 828"/>
              <a:gd name="T7" fmla="*/ 2147483647 h 425"/>
              <a:gd name="T8" fmla="*/ 2147483647 w 828"/>
              <a:gd name="T9" fmla="*/ 2147483647 h 425"/>
              <a:gd name="T10" fmla="*/ 2147483647 w 828"/>
              <a:gd name="T11" fmla="*/ 2147483647 h 425"/>
              <a:gd name="T12" fmla="*/ 2147483647 w 828"/>
              <a:gd name="T13" fmla="*/ 2147483647 h 425"/>
              <a:gd name="T14" fmla="*/ 2147483647 w 828"/>
              <a:gd name="T15" fmla="*/ 2147483647 h 425"/>
              <a:gd name="T16" fmla="*/ 2147483647 w 828"/>
              <a:gd name="T17" fmla="*/ 2147483647 h 425"/>
              <a:gd name="T18" fmla="*/ 2147483647 w 828"/>
              <a:gd name="T19" fmla="*/ 2147483647 h 425"/>
              <a:gd name="T20" fmla="*/ 2147483647 w 828"/>
              <a:gd name="T21" fmla="*/ 2147483647 h 425"/>
              <a:gd name="T22" fmla="*/ 2147483647 w 828"/>
              <a:gd name="T23" fmla="*/ 2147483647 h 42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828"/>
              <a:gd name="T37" fmla="*/ 0 h 425"/>
              <a:gd name="T38" fmla="*/ 828 w 828"/>
              <a:gd name="T39" fmla="*/ 425 h 42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828" h="425">
                <a:moveTo>
                  <a:pt x="382" y="30"/>
                </a:moveTo>
                <a:cubicBezTo>
                  <a:pt x="350" y="29"/>
                  <a:pt x="413" y="30"/>
                  <a:pt x="370" y="30"/>
                </a:cubicBezTo>
                <a:cubicBezTo>
                  <a:pt x="327" y="30"/>
                  <a:pt x="187" y="16"/>
                  <a:pt x="126" y="32"/>
                </a:cubicBezTo>
                <a:cubicBezTo>
                  <a:pt x="65" y="48"/>
                  <a:pt x="12" y="86"/>
                  <a:pt x="6" y="126"/>
                </a:cubicBezTo>
                <a:cubicBezTo>
                  <a:pt x="0" y="166"/>
                  <a:pt x="44" y="231"/>
                  <a:pt x="92" y="274"/>
                </a:cubicBezTo>
                <a:cubicBezTo>
                  <a:pt x="140" y="317"/>
                  <a:pt x="217" y="360"/>
                  <a:pt x="292" y="384"/>
                </a:cubicBezTo>
                <a:cubicBezTo>
                  <a:pt x="367" y="408"/>
                  <a:pt x="472" y="425"/>
                  <a:pt x="540" y="416"/>
                </a:cubicBezTo>
                <a:cubicBezTo>
                  <a:pt x="608" y="407"/>
                  <a:pt x="659" y="371"/>
                  <a:pt x="698" y="330"/>
                </a:cubicBezTo>
                <a:cubicBezTo>
                  <a:pt x="737" y="289"/>
                  <a:pt x="760" y="221"/>
                  <a:pt x="776" y="170"/>
                </a:cubicBezTo>
                <a:cubicBezTo>
                  <a:pt x="792" y="119"/>
                  <a:pt x="828" y="44"/>
                  <a:pt x="792" y="22"/>
                </a:cubicBezTo>
                <a:cubicBezTo>
                  <a:pt x="756" y="0"/>
                  <a:pt x="630" y="37"/>
                  <a:pt x="560" y="38"/>
                </a:cubicBezTo>
                <a:cubicBezTo>
                  <a:pt x="490" y="39"/>
                  <a:pt x="414" y="31"/>
                  <a:pt x="382" y="3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4" name="Freeform 1286"/>
          <p:cNvSpPr>
            <a:spLocks/>
          </p:cNvSpPr>
          <p:nvPr/>
        </p:nvSpPr>
        <p:spPr bwMode="auto">
          <a:xfrm>
            <a:off x="7331473" y="1990725"/>
            <a:ext cx="1874573" cy="1125538"/>
          </a:xfrm>
          <a:custGeom>
            <a:avLst/>
            <a:gdLst>
              <a:gd name="T0" fmla="*/ 2147483647 w 765"/>
              <a:gd name="T1" fmla="*/ 2147483647 h 459"/>
              <a:gd name="T2" fmla="*/ 2147483647 w 765"/>
              <a:gd name="T3" fmla="*/ 2147483647 h 459"/>
              <a:gd name="T4" fmla="*/ 2147483647 w 765"/>
              <a:gd name="T5" fmla="*/ 2147483647 h 459"/>
              <a:gd name="T6" fmla="*/ 2147483647 w 765"/>
              <a:gd name="T7" fmla="*/ 2147483647 h 459"/>
              <a:gd name="T8" fmla="*/ 2147483647 w 765"/>
              <a:gd name="T9" fmla="*/ 2147483647 h 459"/>
              <a:gd name="T10" fmla="*/ 2147483647 w 765"/>
              <a:gd name="T11" fmla="*/ 2147483647 h 459"/>
              <a:gd name="T12" fmla="*/ 2147483647 w 765"/>
              <a:gd name="T13" fmla="*/ 2147483647 h 459"/>
              <a:gd name="T14" fmla="*/ 2147483647 w 765"/>
              <a:gd name="T15" fmla="*/ 2147483647 h 459"/>
              <a:gd name="T16" fmla="*/ 2147483647 w 765"/>
              <a:gd name="T17" fmla="*/ 2147483647 h 459"/>
              <a:gd name="T18" fmla="*/ 2147483647 w 765"/>
              <a:gd name="T19" fmla="*/ 2147483647 h 459"/>
              <a:gd name="T20" fmla="*/ 2147483647 w 765"/>
              <a:gd name="T21" fmla="*/ 2147483647 h 459"/>
              <a:gd name="T22" fmla="*/ 2147483647 w 765"/>
              <a:gd name="T23" fmla="*/ 2147483647 h 459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765"/>
              <a:gd name="T37" fmla="*/ 0 h 459"/>
              <a:gd name="T38" fmla="*/ 765 w 765"/>
              <a:gd name="T39" fmla="*/ 459 h 459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765" h="459">
                <a:moveTo>
                  <a:pt x="424" y="10"/>
                </a:moveTo>
                <a:cubicBezTo>
                  <a:pt x="362" y="16"/>
                  <a:pt x="343" y="55"/>
                  <a:pt x="288" y="70"/>
                </a:cubicBezTo>
                <a:cubicBezTo>
                  <a:pt x="233" y="85"/>
                  <a:pt x="142" y="56"/>
                  <a:pt x="96" y="100"/>
                </a:cubicBezTo>
                <a:cubicBezTo>
                  <a:pt x="50" y="144"/>
                  <a:pt x="0" y="279"/>
                  <a:pt x="14" y="336"/>
                </a:cubicBezTo>
                <a:cubicBezTo>
                  <a:pt x="28" y="393"/>
                  <a:pt x="125" y="429"/>
                  <a:pt x="180" y="444"/>
                </a:cubicBezTo>
                <a:cubicBezTo>
                  <a:pt x="235" y="459"/>
                  <a:pt x="279" y="426"/>
                  <a:pt x="346" y="426"/>
                </a:cubicBezTo>
                <a:cubicBezTo>
                  <a:pt x="413" y="426"/>
                  <a:pt x="525" y="443"/>
                  <a:pt x="584" y="444"/>
                </a:cubicBezTo>
                <a:cubicBezTo>
                  <a:pt x="643" y="445"/>
                  <a:pt x="670" y="446"/>
                  <a:pt x="698" y="434"/>
                </a:cubicBezTo>
                <a:cubicBezTo>
                  <a:pt x="726" y="422"/>
                  <a:pt x="743" y="418"/>
                  <a:pt x="752" y="372"/>
                </a:cubicBezTo>
                <a:cubicBezTo>
                  <a:pt x="761" y="326"/>
                  <a:pt x="765" y="214"/>
                  <a:pt x="750" y="158"/>
                </a:cubicBezTo>
                <a:cubicBezTo>
                  <a:pt x="735" y="102"/>
                  <a:pt x="716" y="58"/>
                  <a:pt x="662" y="34"/>
                </a:cubicBezTo>
                <a:cubicBezTo>
                  <a:pt x="608" y="10"/>
                  <a:pt x="505" y="0"/>
                  <a:pt x="424" y="10"/>
                </a:cubicBezTo>
                <a:close/>
              </a:path>
            </a:pathLst>
          </a:custGeom>
          <a:gradFill rotWithShape="1">
            <a:gsLst>
              <a:gs pos="0">
                <a:srgbClr val="00CCFF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5" name="Freeform 1287"/>
          <p:cNvSpPr>
            <a:spLocks/>
          </p:cNvSpPr>
          <p:nvPr/>
        </p:nvSpPr>
        <p:spPr bwMode="auto">
          <a:xfrm>
            <a:off x="5358871" y="1698626"/>
            <a:ext cx="1881452" cy="1071563"/>
          </a:xfrm>
          <a:custGeom>
            <a:avLst/>
            <a:gdLst>
              <a:gd name="T0" fmla="*/ 2147483647 w 1036"/>
              <a:gd name="T1" fmla="*/ 2147483647 h 675"/>
              <a:gd name="T2" fmla="*/ 2147483647 w 1036"/>
              <a:gd name="T3" fmla="*/ 2147483647 h 675"/>
              <a:gd name="T4" fmla="*/ 2147483647 w 1036"/>
              <a:gd name="T5" fmla="*/ 2147483647 h 675"/>
              <a:gd name="T6" fmla="*/ 2147483647 w 1036"/>
              <a:gd name="T7" fmla="*/ 2147483647 h 675"/>
              <a:gd name="T8" fmla="*/ 2147483647 w 1036"/>
              <a:gd name="T9" fmla="*/ 2147483647 h 675"/>
              <a:gd name="T10" fmla="*/ 2147483647 w 1036"/>
              <a:gd name="T11" fmla="*/ 2147483647 h 675"/>
              <a:gd name="T12" fmla="*/ 2147483647 w 1036"/>
              <a:gd name="T13" fmla="*/ 2147483647 h 675"/>
              <a:gd name="T14" fmla="*/ 2147483647 w 1036"/>
              <a:gd name="T15" fmla="*/ 2147483647 h 675"/>
              <a:gd name="T16" fmla="*/ 2147483647 w 1036"/>
              <a:gd name="T17" fmla="*/ 2147483647 h 675"/>
              <a:gd name="T18" fmla="*/ 2147483647 w 1036"/>
              <a:gd name="T19" fmla="*/ 2147483647 h 675"/>
              <a:gd name="T20" fmla="*/ 2147483647 w 1036"/>
              <a:gd name="T21" fmla="*/ 2147483647 h 675"/>
              <a:gd name="T22" fmla="*/ 2147483647 w 1036"/>
              <a:gd name="T23" fmla="*/ 2147483647 h 675"/>
              <a:gd name="T24" fmla="*/ 2147483647 w 1036"/>
              <a:gd name="T25" fmla="*/ 2147483647 h 675"/>
              <a:gd name="T26" fmla="*/ 2147483647 w 1036"/>
              <a:gd name="T27" fmla="*/ 2147483647 h 675"/>
              <a:gd name="T28" fmla="*/ 2147483647 w 1036"/>
              <a:gd name="T29" fmla="*/ 2147483647 h 675"/>
              <a:gd name="T30" fmla="*/ 2147483647 w 1036"/>
              <a:gd name="T31" fmla="*/ 2147483647 h 675"/>
              <a:gd name="T32" fmla="*/ 2147483647 w 1036"/>
              <a:gd name="T33" fmla="*/ 2147483647 h 675"/>
              <a:gd name="T34" fmla="*/ 2147483647 w 1036"/>
              <a:gd name="T35" fmla="*/ 2147483647 h 67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36"/>
              <a:gd name="T55" fmla="*/ 0 h 675"/>
              <a:gd name="T56" fmla="*/ 1036 w 1036"/>
              <a:gd name="T57" fmla="*/ 675 h 67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36" h="675">
                <a:moveTo>
                  <a:pt x="648" y="11"/>
                </a:moveTo>
                <a:cubicBezTo>
                  <a:pt x="584" y="19"/>
                  <a:pt x="464" y="33"/>
                  <a:pt x="390" y="53"/>
                </a:cubicBezTo>
                <a:cubicBezTo>
                  <a:pt x="316" y="73"/>
                  <a:pt x="246" y="100"/>
                  <a:pt x="206" y="129"/>
                </a:cubicBezTo>
                <a:cubicBezTo>
                  <a:pt x="166" y="158"/>
                  <a:pt x="183" y="201"/>
                  <a:pt x="152" y="229"/>
                </a:cubicBezTo>
                <a:cubicBezTo>
                  <a:pt x="121" y="257"/>
                  <a:pt x="44" y="259"/>
                  <a:pt x="22" y="297"/>
                </a:cubicBezTo>
                <a:cubicBezTo>
                  <a:pt x="0" y="335"/>
                  <a:pt x="0" y="427"/>
                  <a:pt x="18" y="459"/>
                </a:cubicBezTo>
                <a:cubicBezTo>
                  <a:pt x="36" y="491"/>
                  <a:pt x="59" y="484"/>
                  <a:pt x="132" y="489"/>
                </a:cubicBezTo>
                <a:cubicBezTo>
                  <a:pt x="205" y="494"/>
                  <a:pt x="380" y="478"/>
                  <a:pt x="458" y="489"/>
                </a:cubicBezTo>
                <a:cubicBezTo>
                  <a:pt x="536" y="500"/>
                  <a:pt x="549" y="527"/>
                  <a:pt x="598" y="555"/>
                </a:cubicBezTo>
                <a:cubicBezTo>
                  <a:pt x="647" y="583"/>
                  <a:pt x="707" y="639"/>
                  <a:pt x="752" y="657"/>
                </a:cubicBezTo>
                <a:cubicBezTo>
                  <a:pt x="797" y="675"/>
                  <a:pt x="837" y="670"/>
                  <a:pt x="870" y="661"/>
                </a:cubicBezTo>
                <a:cubicBezTo>
                  <a:pt x="903" y="652"/>
                  <a:pt x="932" y="639"/>
                  <a:pt x="952" y="603"/>
                </a:cubicBezTo>
                <a:cubicBezTo>
                  <a:pt x="972" y="567"/>
                  <a:pt x="981" y="497"/>
                  <a:pt x="992" y="445"/>
                </a:cubicBezTo>
                <a:cubicBezTo>
                  <a:pt x="1003" y="393"/>
                  <a:pt x="1013" y="347"/>
                  <a:pt x="1018" y="291"/>
                </a:cubicBezTo>
                <a:cubicBezTo>
                  <a:pt x="1023" y="235"/>
                  <a:pt x="1036" y="153"/>
                  <a:pt x="1022" y="107"/>
                </a:cubicBezTo>
                <a:cubicBezTo>
                  <a:pt x="1008" y="61"/>
                  <a:pt x="975" y="34"/>
                  <a:pt x="934" y="17"/>
                </a:cubicBezTo>
                <a:cubicBezTo>
                  <a:pt x="893" y="0"/>
                  <a:pt x="824" y="4"/>
                  <a:pt x="776" y="3"/>
                </a:cubicBezTo>
                <a:cubicBezTo>
                  <a:pt x="728" y="2"/>
                  <a:pt x="712" y="3"/>
                  <a:pt x="648" y="11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36" name="Group 1288"/>
          <p:cNvGrpSpPr>
            <a:grpSpLocks/>
          </p:cNvGrpSpPr>
          <p:nvPr/>
        </p:nvGrpSpPr>
        <p:grpSpPr bwMode="auto">
          <a:xfrm>
            <a:off x="5441421" y="2963863"/>
            <a:ext cx="1580489" cy="933450"/>
            <a:chOff x="2889" y="1631"/>
            <a:chExt cx="980" cy="743"/>
          </a:xfrm>
        </p:grpSpPr>
        <p:sp>
          <p:nvSpPr>
            <p:cNvPr id="44654" name="Rectangle 1289"/>
            <p:cNvSpPr>
              <a:spLocks noChangeArrowheads="1"/>
            </p:cNvSpPr>
            <p:nvPr/>
          </p:nvSpPr>
          <p:spPr bwMode="auto">
            <a:xfrm>
              <a:off x="3046" y="1841"/>
              <a:ext cx="663" cy="533"/>
            </a:xfrm>
            <a:prstGeom prst="rect">
              <a:avLst/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655" name="AutoShape 1290"/>
            <p:cNvSpPr>
              <a:spLocks noChangeArrowheads="1"/>
            </p:cNvSpPr>
            <p:nvPr/>
          </p:nvSpPr>
          <p:spPr bwMode="auto">
            <a:xfrm>
              <a:off x="2889" y="1631"/>
              <a:ext cx="980" cy="253"/>
            </a:xfrm>
            <a:prstGeom prst="triangle">
              <a:avLst>
                <a:gd name="adj" fmla="val 50000"/>
              </a:avLst>
            </a:prstGeom>
            <a:solidFill>
              <a:srgbClr val="00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CCFF"/>
                </a:solidFill>
              </a:endParaRPr>
            </a:p>
          </p:txBody>
        </p:sp>
      </p:grpSp>
      <p:sp>
        <p:nvSpPr>
          <p:cNvPr id="44037" name="Line 1291"/>
          <p:cNvSpPr>
            <a:spLocks noChangeShapeType="1"/>
          </p:cNvSpPr>
          <p:nvPr/>
        </p:nvSpPr>
        <p:spPr bwMode="auto">
          <a:xfrm>
            <a:off x="7735624" y="3802063"/>
            <a:ext cx="177139" cy="120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8" name="Line 1292"/>
          <p:cNvSpPr>
            <a:spLocks noChangeShapeType="1"/>
          </p:cNvSpPr>
          <p:nvPr/>
        </p:nvSpPr>
        <p:spPr bwMode="auto">
          <a:xfrm>
            <a:off x="7840531" y="3722688"/>
            <a:ext cx="30268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39" name="Line 1293"/>
          <p:cNvSpPr>
            <a:spLocks noChangeShapeType="1"/>
          </p:cNvSpPr>
          <p:nvPr/>
        </p:nvSpPr>
        <p:spPr bwMode="auto">
          <a:xfrm flipV="1">
            <a:off x="8096779" y="3808414"/>
            <a:ext cx="146183" cy="104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0" name="Line 1294"/>
          <p:cNvSpPr>
            <a:spLocks noChangeShapeType="1"/>
          </p:cNvSpPr>
          <p:nvPr/>
        </p:nvSpPr>
        <p:spPr bwMode="auto">
          <a:xfrm>
            <a:off x="6686550" y="3729038"/>
            <a:ext cx="73607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1" name="Line 1295"/>
          <p:cNvSpPr>
            <a:spLocks noChangeShapeType="1"/>
          </p:cNvSpPr>
          <p:nvPr/>
        </p:nvSpPr>
        <p:spPr bwMode="auto">
          <a:xfrm>
            <a:off x="7006431" y="2576514"/>
            <a:ext cx="552054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Line 1296"/>
          <p:cNvSpPr>
            <a:spLocks noChangeShapeType="1"/>
          </p:cNvSpPr>
          <p:nvPr/>
        </p:nvSpPr>
        <p:spPr bwMode="auto">
          <a:xfrm>
            <a:off x="6536929" y="2392363"/>
            <a:ext cx="16510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3" name="Freeform 1297"/>
          <p:cNvSpPr>
            <a:spLocks/>
          </p:cNvSpPr>
          <p:nvPr/>
        </p:nvSpPr>
        <p:spPr bwMode="auto">
          <a:xfrm>
            <a:off x="5678752" y="4367214"/>
            <a:ext cx="3336396" cy="1665287"/>
          </a:xfrm>
          <a:custGeom>
            <a:avLst/>
            <a:gdLst>
              <a:gd name="T0" fmla="*/ 2147483647 w 1940"/>
              <a:gd name="T1" fmla="*/ 2147483647 h 1049"/>
              <a:gd name="T2" fmla="*/ 2147483647 w 1940"/>
              <a:gd name="T3" fmla="*/ 2147483647 h 1049"/>
              <a:gd name="T4" fmla="*/ 2147483647 w 1940"/>
              <a:gd name="T5" fmla="*/ 2147483647 h 1049"/>
              <a:gd name="T6" fmla="*/ 2147483647 w 1940"/>
              <a:gd name="T7" fmla="*/ 2147483647 h 1049"/>
              <a:gd name="T8" fmla="*/ 2147483647 w 1940"/>
              <a:gd name="T9" fmla="*/ 2147483647 h 1049"/>
              <a:gd name="T10" fmla="*/ 2147483647 w 1940"/>
              <a:gd name="T11" fmla="*/ 2147483647 h 1049"/>
              <a:gd name="T12" fmla="*/ 2147483647 w 1940"/>
              <a:gd name="T13" fmla="*/ 2147483647 h 1049"/>
              <a:gd name="T14" fmla="*/ 2147483647 w 1940"/>
              <a:gd name="T15" fmla="*/ 2147483647 h 1049"/>
              <a:gd name="T16" fmla="*/ 2147483647 w 1940"/>
              <a:gd name="T17" fmla="*/ 2147483647 h 1049"/>
              <a:gd name="T18" fmla="*/ 2147483647 w 1940"/>
              <a:gd name="T19" fmla="*/ 2147483647 h 1049"/>
              <a:gd name="T20" fmla="*/ 2147483647 w 1940"/>
              <a:gd name="T21" fmla="*/ 2147483647 h 1049"/>
              <a:gd name="T22" fmla="*/ 2147483647 w 1940"/>
              <a:gd name="T23" fmla="*/ 2147483647 h 1049"/>
              <a:gd name="T24" fmla="*/ 2147483647 w 1940"/>
              <a:gd name="T25" fmla="*/ 2147483647 h 1049"/>
              <a:gd name="T26" fmla="*/ 2147483647 w 1940"/>
              <a:gd name="T27" fmla="*/ 2147483647 h 1049"/>
              <a:gd name="T28" fmla="*/ 2147483647 w 1940"/>
              <a:gd name="T29" fmla="*/ 2147483647 h 1049"/>
              <a:gd name="T30" fmla="*/ 2147483647 w 1940"/>
              <a:gd name="T31" fmla="*/ 2147483647 h 104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940"/>
              <a:gd name="T49" fmla="*/ 0 h 1049"/>
              <a:gd name="T50" fmla="*/ 1940 w 1940"/>
              <a:gd name="T51" fmla="*/ 1049 h 1049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940" h="1049">
                <a:moveTo>
                  <a:pt x="952" y="26"/>
                </a:moveTo>
                <a:cubicBezTo>
                  <a:pt x="867" y="45"/>
                  <a:pt x="832" y="118"/>
                  <a:pt x="755" y="125"/>
                </a:cubicBezTo>
                <a:cubicBezTo>
                  <a:pt x="678" y="132"/>
                  <a:pt x="587" y="72"/>
                  <a:pt x="488" y="68"/>
                </a:cubicBezTo>
                <a:cubicBezTo>
                  <a:pt x="389" y="64"/>
                  <a:pt x="237" y="48"/>
                  <a:pt x="158" y="101"/>
                </a:cubicBezTo>
                <a:cubicBezTo>
                  <a:pt x="79" y="154"/>
                  <a:pt x="28" y="298"/>
                  <a:pt x="14" y="389"/>
                </a:cubicBezTo>
                <a:cubicBezTo>
                  <a:pt x="0" y="480"/>
                  <a:pt x="25" y="595"/>
                  <a:pt x="71" y="648"/>
                </a:cubicBezTo>
                <a:cubicBezTo>
                  <a:pt x="117" y="701"/>
                  <a:pt x="205" y="665"/>
                  <a:pt x="288" y="706"/>
                </a:cubicBezTo>
                <a:cubicBezTo>
                  <a:pt x="371" y="747"/>
                  <a:pt x="450" y="842"/>
                  <a:pt x="568" y="893"/>
                </a:cubicBezTo>
                <a:cubicBezTo>
                  <a:pt x="686" y="944"/>
                  <a:pt x="852" y="991"/>
                  <a:pt x="996" y="1014"/>
                </a:cubicBezTo>
                <a:cubicBezTo>
                  <a:pt x="1140" y="1036"/>
                  <a:pt x="1309" y="1049"/>
                  <a:pt x="1433" y="1031"/>
                </a:cubicBezTo>
                <a:cubicBezTo>
                  <a:pt x="1557" y="1012"/>
                  <a:pt x="1657" y="960"/>
                  <a:pt x="1739" y="907"/>
                </a:cubicBezTo>
                <a:cubicBezTo>
                  <a:pt x="1821" y="855"/>
                  <a:pt x="1906" y="824"/>
                  <a:pt x="1923" y="714"/>
                </a:cubicBezTo>
                <a:cubicBezTo>
                  <a:pt x="1940" y="604"/>
                  <a:pt x="1898" y="350"/>
                  <a:pt x="1839" y="251"/>
                </a:cubicBezTo>
                <a:cubicBezTo>
                  <a:pt x="1780" y="151"/>
                  <a:pt x="1662" y="153"/>
                  <a:pt x="1566" y="114"/>
                </a:cubicBezTo>
                <a:cubicBezTo>
                  <a:pt x="1470" y="76"/>
                  <a:pt x="1365" y="30"/>
                  <a:pt x="1263" y="15"/>
                </a:cubicBezTo>
                <a:cubicBezTo>
                  <a:pt x="1161" y="0"/>
                  <a:pt x="1037" y="8"/>
                  <a:pt x="952" y="26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4" name="Line 1298"/>
          <p:cNvSpPr>
            <a:spLocks noChangeShapeType="1"/>
          </p:cNvSpPr>
          <p:nvPr/>
        </p:nvSpPr>
        <p:spPr bwMode="auto">
          <a:xfrm rot="16200000" flipV="1">
            <a:off x="8189648" y="5239280"/>
            <a:ext cx="474662" cy="687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1299"/>
          <p:cNvSpPr>
            <a:spLocks noChangeShapeType="1"/>
          </p:cNvSpPr>
          <p:nvPr/>
        </p:nvSpPr>
        <p:spPr bwMode="auto">
          <a:xfrm rot="5400000" flipV="1">
            <a:off x="8380678" y="5425679"/>
            <a:ext cx="3175" cy="92869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Line 1300"/>
          <p:cNvSpPr>
            <a:spLocks noChangeShapeType="1"/>
          </p:cNvSpPr>
          <p:nvPr/>
        </p:nvSpPr>
        <p:spPr bwMode="auto">
          <a:xfrm rot="16200000" flipH="1">
            <a:off x="8505560" y="5024438"/>
            <a:ext cx="193675" cy="825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Line 1301"/>
          <p:cNvSpPr>
            <a:spLocks noChangeShapeType="1"/>
          </p:cNvSpPr>
          <p:nvPr/>
        </p:nvSpPr>
        <p:spPr bwMode="auto">
          <a:xfrm>
            <a:off x="7694348" y="4686300"/>
            <a:ext cx="423069" cy="184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8" name="Line 1302"/>
          <p:cNvSpPr>
            <a:spLocks noChangeShapeType="1"/>
          </p:cNvSpPr>
          <p:nvPr/>
        </p:nvSpPr>
        <p:spPr bwMode="auto">
          <a:xfrm flipV="1">
            <a:off x="7021910" y="4673600"/>
            <a:ext cx="349117" cy="1984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9" name="Line 1303"/>
          <p:cNvSpPr>
            <a:spLocks noChangeShapeType="1"/>
          </p:cNvSpPr>
          <p:nvPr/>
        </p:nvSpPr>
        <p:spPr bwMode="auto">
          <a:xfrm flipV="1">
            <a:off x="7068344" y="4965700"/>
            <a:ext cx="10525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0" name="Line 1305"/>
          <p:cNvSpPr>
            <a:spLocks noChangeShapeType="1"/>
          </p:cNvSpPr>
          <p:nvPr/>
        </p:nvSpPr>
        <p:spPr bwMode="auto">
          <a:xfrm>
            <a:off x="6332273" y="4762500"/>
            <a:ext cx="252810" cy="95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1" name="Line 1306"/>
          <p:cNvSpPr>
            <a:spLocks noChangeShapeType="1"/>
          </p:cNvSpPr>
          <p:nvPr/>
        </p:nvSpPr>
        <p:spPr bwMode="auto">
          <a:xfrm flipV="1">
            <a:off x="6051948" y="4999038"/>
            <a:ext cx="436827" cy="100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2" name="Line 1309"/>
          <p:cNvSpPr>
            <a:spLocks noChangeShapeType="1"/>
          </p:cNvSpPr>
          <p:nvPr/>
        </p:nvSpPr>
        <p:spPr bwMode="auto">
          <a:xfrm flipH="1">
            <a:off x="6512851" y="5054600"/>
            <a:ext cx="192617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3" name="Line 1310"/>
          <p:cNvSpPr>
            <a:spLocks noChangeShapeType="1"/>
          </p:cNvSpPr>
          <p:nvPr/>
        </p:nvSpPr>
        <p:spPr bwMode="auto">
          <a:xfrm flipH="1" flipV="1">
            <a:off x="6939361" y="5038726"/>
            <a:ext cx="1719" cy="220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4" name="Line 1311"/>
          <p:cNvSpPr>
            <a:spLocks noChangeShapeType="1"/>
          </p:cNvSpPr>
          <p:nvPr/>
        </p:nvSpPr>
        <p:spPr bwMode="auto">
          <a:xfrm>
            <a:off x="7028790" y="5041901"/>
            <a:ext cx="545173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5" name="Line 1313"/>
          <p:cNvSpPr>
            <a:spLocks noChangeShapeType="1"/>
          </p:cNvSpPr>
          <p:nvPr/>
        </p:nvSpPr>
        <p:spPr bwMode="auto">
          <a:xfrm>
            <a:off x="6528329" y="3511550"/>
            <a:ext cx="0" cy="131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6" name="Line 1314"/>
          <p:cNvSpPr>
            <a:spLocks noChangeShapeType="1"/>
          </p:cNvSpPr>
          <p:nvPr/>
        </p:nvSpPr>
        <p:spPr bwMode="auto">
          <a:xfrm flipV="1">
            <a:off x="7931680" y="2481263"/>
            <a:ext cx="134144" cy="873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7" name="Line 1315"/>
          <p:cNvSpPr>
            <a:spLocks noChangeShapeType="1"/>
          </p:cNvSpPr>
          <p:nvPr/>
        </p:nvSpPr>
        <p:spPr bwMode="auto">
          <a:xfrm>
            <a:off x="7745942" y="2654300"/>
            <a:ext cx="0" cy="82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8" name="Line 1316"/>
          <p:cNvSpPr>
            <a:spLocks noChangeShapeType="1"/>
          </p:cNvSpPr>
          <p:nvPr/>
        </p:nvSpPr>
        <p:spPr bwMode="auto">
          <a:xfrm flipV="1">
            <a:off x="7931680" y="2551114"/>
            <a:ext cx="285485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59" name="Line 1317"/>
          <p:cNvSpPr>
            <a:spLocks noChangeShapeType="1"/>
          </p:cNvSpPr>
          <p:nvPr/>
        </p:nvSpPr>
        <p:spPr bwMode="auto">
          <a:xfrm>
            <a:off x="8327231" y="2549525"/>
            <a:ext cx="0" cy="196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0" name="Line 1318"/>
          <p:cNvSpPr>
            <a:spLocks noChangeShapeType="1"/>
          </p:cNvSpPr>
          <p:nvPr/>
        </p:nvSpPr>
        <p:spPr bwMode="auto">
          <a:xfrm>
            <a:off x="7952317" y="2855913"/>
            <a:ext cx="2046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1" name="Line 1319"/>
          <p:cNvSpPr>
            <a:spLocks noChangeShapeType="1"/>
          </p:cNvSpPr>
          <p:nvPr/>
        </p:nvSpPr>
        <p:spPr bwMode="auto">
          <a:xfrm flipV="1">
            <a:off x="6105261" y="3722688"/>
            <a:ext cx="182298" cy="31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2" name="Line 1320"/>
          <p:cNvSpPr>
            <a:spLocks noChangeShapeType="1"/>
          </p:cNvSpPr>
          <p:nvPr/>
        </p:nvSpPr>
        <p:spPr bwMode="auto">
          <a:xfrm>
            <a:off x="8552524" y="2846388"/>
            <a:ext cx="19261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3" name="Line 1321"/>
          <p:cNvSpPr>
            <a:spLocks noChangeShapeType="1"/>
          </p:cNvSpPr>
          <p:nvPr/>
        </p:nvSpPr>
        <p:spPr bwMode="auto">
          <a:xfrm flipH="1">
            <a:off x="7627277" y="2922588"/>
            <a:ext cx="106627" cy="704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4" name="Line 1322"/>
          <p:cNvSpPr>
            <a:spLocks noChangeShapeType="1"/>
          </p:cNvSpPr>
          <p:nvPr/>
        </p:nvSpPr>
        <p:spPr bwMode="auto">
          <a:xfrm flipH="1">
            <a:off x="8268759" y="2922589"/>
            <a:ext cx="120385" cy="727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65" name="Line 1323"/>
          <p:cNvSpPr>
            <a:spLocks noChangeShapeType="1"/>
          </p:cNvSpPr>
          <p:nvPr/>
        </p:nvSpPr>
        <p:spPr bwMode="auto">
          <a:xfrm flipV="1">
            <a:off x="7601480" y="4064001"/>
            <a:ext cx="245931" cy="436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66" name="Group 1324"/>
          <p:cNvGrpSpPr>
            <a:grpSpLocks/>
          </p:cNvGrpSpPr>
          <p:nvPr/>
        </p:nvGrpSpPr>
        <p:grpSpPr bwMode="auto">
          <a:xfrm flipH="1">
            <a:off x="5979717" y="4522788"/>
            <a:ext cx="448865" cy="373062"/>
            <a:chOff x="2839" y="3501"/>
            <a:chExt cx="755" cy="803"/>
          </a:xfrm>
        </p:grpSpPr>
        <p:pic>
          <p:nvPicPr>
            <p:cNvPr id="44652" name="Picture 1325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53" name="Freeform 1326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7" name="Group 1327"/>
          <p:cNvGrpSpPr>
            <a:grpSpLocks/>
          </p:cNvGrpSpPr>
          <p:nvPr/>
        </p:nvGrpSpPr>
        <p:grpSpPr bwMode="auto">
          <a:xfrm flipH="1">
            <a:off x="5635758" y="4943475"/>
            <a:ext cx="522817" cy="406400"/>
            <a:chOff x="2839" y="3501"/>
            <a:chExt cx="755" cy="803"/>
          </a:xfrm>
        </p:grpSpPr>
        <p:pic>
          <p:nvPicPr>
            <p:cNvPr id="44650" name="Picture 1328" descr="desktop_computer_stylized_medium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51" name="Freeform 1329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8" name="Group 1330"/>
          <p:cNvGrpSpPr>
            <a:grpSpLocks/>
          </p:cNvGrpSpPr>
          <p:nvPr/>
        </p:nvGrpSpPr>
        <p:grpSpPr bwMode="auto">
          <a:xfrm flipH="1">
            <a:off x="6153414" y="5245100"/>
            <a:ext cx="462625" cy="349250"/>
            <a:chOff x="2839" y="3501"/>
            <a:chExt cx="755" cy="803"/>
          </a:xfrm>
        </p:grpSpPr>
        <p:pic>
          <p:nvPicPr>
            <p:cNvPr id="44648" name="Picture 1331" descr="desktop_computer_stylized_medium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49" name="Freeform 1332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69" name="Group 1333"/>
          <p:cNvGrpSpPr>
            <a:grpSpLocks/>
          </p:cNvGrpSpPr>
          <p:nvPr/>
        </p:nvGrpSpPr>
        <p:grpSpPr bwMode="auto">
          <a:xfrm>
            <a:off x="6818975" y="5227639"/>
            <a:ext cx="462623" cy="350837"/>
            <a:chOff x="2839" y="3501"/>
            <a:chExt cx="755" cy="803"/>
          </a:xfrm>
        </p:grpSpPr>
        <p:pic>
          <p:nvPicPr>
            <p:cNvPr id="44646" name="Picture 1334" descr="desktop_computer_stylized_mediu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47" name="Freeform 1335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pic>
        <p:nvPicPr>
          <p:cNvPr id="44070" name="Picture 1336" descr="car_icon_smal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682" y="1709739"/>
            <a:ext cx="920089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71" name="Group 1337"/>
          <p:cNvGrpSpPr>
            <a:grpSpLocks/>
          </p:cNvGrpSpPr>
          <p:nvPr/>
        </p:nvGrpSpPr>
        <p:grpSpPr bwMode="auto">
          <a:xfrm>
            <a:off x="5804298" y="1535113"/>
            <a:ext cx="450585" cy="385762"/>
            <a:chOff x="2751" y="1851"/>
            <a:chExt cx="462" cy="478"/>
          </a:xfrm>
        </p:grpSpPr>
        <p:pic>
          <p:nvPicPr>
            <p:cNvPr id="44644" name="Picture 1338" descr="iphone_stylized_smal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645" name="Picture 1339" descr="antenna_radiation_styliz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72" name="Group 1340"/>
          <p:cNvGrpSpPr>
            <a:grpSpLocks/>
          </p:cNvGrpSpPr>
          <p:nvPr/>
        </p:nvGrpSpPr>
        <p:grpSpPr bwMode="auto">
          <a:xfrm>
            <a:off x="8053785" y="2384426"/>
            <a:ext cx="423069" cy="169863"/>
            <a:chOff x="4650" y="1129"/>
            <a:chExt cx="246" cy="95"/>
          </a:xfrm>
        </p:grpSpPr>
        <p:sp>
          <p:nvSpPr>
            <p:cNvPr id="44636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37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38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639" name="Group 1344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42" name="Freeform 134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43" name="Freeform 134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40" name="Line 1347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41" name="Line 1348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3" name="Group 1349"/>
          <p:cNvGrpSpPr>
            <a:grpSpLocks/>
          </p:cNvGrpSpPr>
          <p:nvPr/>
        </p:nvGrpSpPr>
        <p:grpSpPr bwMode="auto">
          <a:xfrm>
            <a:off x="8132896" y="2746376"/>
            <a:ext cx="423069" cy="176213"/>
            <a:chOff x="4650" y="1129"/>
            <a:chExt cx="246" cy="95"/>
          </a:xfrm>
        </p:grpSpPr>
        <p:sp>
          <p:nvSpPr>
            <p:cNvPr id="44628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29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30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631" name="Group 1353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34" name="Freeform 135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35" name="Freeform 135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32" name="Line 1356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33" name="Line 1357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4" name="Group 1358"/>
          <p:cNvGrpSpPr>
            <a:grpSpLocks/>
          </p:cNvGrpSpPr>
          <p:nvPr/>
        </p:nvGrpSpPr>
        <p:grpSpPr bwMode="auto">
          <a:xfrm>
            <a:off x="7527529" y="2482851"/>
            <a:ext cx="423069" cy="169863"/>
            <a:chOff x="4650" y="1129"/>
            <a:chExt cx="246" cy="95"/>
          </a:xfrm>
        </p:grpSpPr>
        <p:sp>
          <p:nvSpPr>
            <p:cNvPr id="44620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21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22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623" name="Group 1362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26" name="Freeform 136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27" name="Freeform 136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24" name="Line 1365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25" name="Line 1366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5" name="Group 1367"/>
          <p:cNvGrpSpPr>
            <a:grpSpLocks/>
          </p:cNvGrpSpPr>
          <p:nvPr/>
        </p:nvGrpSpPr>
        <p:grpSpPr bwMode="auto">
          <a:xfrm>
            <a:off x="7539567" y="2746376"/>
            <a:ext cx="423069" cy="169863"/>
            <a:chOff x="4650" y="1129"/>
            <a:chExt cx="246" cy="95"/>
          </a:xfrm>
        </p:grpSpPr>
        <p:sp>
          <p:nvSpPr>
            <p:cNvPr id="44612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13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14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615" name="Group 1371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18" name="Freeform 137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19" name="Freeform 137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16" name="Line 1374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17" name="Line 1375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76" name="Line 1376"/>
          <p:cNvSpPr>
            <a:spLocks noChangeShapeType="1"/>
          </p:cNvSpPr>
          <p:nvPr/>
        </p:nvSpPr>
        <p:spPr bwMode="auto">
          <a:xfrm>
            <a:off x="8764058" y="2844800"/>
            <a:ext cx="192617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4077" name="Group 1377"/>
          <p:cNvGrpSpPr>
            <a:grpSpLocks/>
          </p:cNvGrpSpPr>
          <p:nvPr/>
        </p:nvGrpSpPr>
        <p:grpSpPr bwMode="auto">
          <a:xfrm>
            <a:off x="7740784" y="3900488"/>
            <a:ext cx="526256" cy="203200"/>
            <a:chOff x="4650" y="1129"/>
            <a:chExt cx="246" cy="95"/>
          </a:xfrm>
        </p:grpSpPr>
        <p:sp>
          <p:nvSpPr>
            <p:cNvPr id="44604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05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606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607" name="Group 1381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10" name="Freeform 138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11" name="Freeform 138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08" name="Line 1384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09" name="Line 1385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8" name="Group 1386"/>
          <p:cNvGrpSpPr>
            <a:grpSpLocks/>
          </p:cNvGrpSpPr>
          <p:nvPr/>
        </p:nvGrpSpPr>
        <p:grpSpPr bwMode="auto">
          <a:xfrm>
            <a:off x="7395105" y="3619500"/>
            <a:ext cx="526256" cy="203200"/>
            <a:chOff x="4650" y="1129"/>
            <a:chExt cx="246" cy="95"/>
          </a:xfrm>
        </p:grpSpPr>
        <p:sp>
          <p:nvSpPr>
            <p:cNvPr id="44596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97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98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99" name="Group 1390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602" name="Freeform 1391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03" name="Freeform 1392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600" name="Line 1393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601" name="Line 1394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79" name="Group 1395"/>
          <p:cNvGrpSpPr>
            <a:grpSpLocks/>
          </p:cNvGrpSpPr>
          <p:nvPr/>
        </p:nvGrpSpPr>
        <p:grpSpPr bwMode="auto">
          <a:xfrm>
            <a:off x="8112259" y="3632200"/>
            <a:ext cx="526256" cy="203200"/>
            <a:chOff x="4650" y="1129"/>
            <a:chExt cx="246" cy="95"/>
          </a:xfrm>
        </p:grpSpPr>
        <p:sp>
          <p:nvSpPr>
            <p:cNvPr id="44588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89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90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91" name="Group 1399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94" name="Freeform 1400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95" name="Freeform 1401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92" name="Line 1402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93" name="Line 1403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0" name="Group 1404"/>
          <p:cNvGrpSpPr>
            <a:grpSpLocks/>
          </p:cNvGrpSpPr>
          <p:nvPr/>
        </p:nvGrpSpPr>
        <p:grpSpPr bwMode="auto">
          <a:xfrm>
            <a:off x="7266121" y="4494214"/>
            <a:ext cx="670719" cy="242887"/>
            <a:chOff x="4650" y="1129"/>
            <a:chExt cx="246" cy="95"/>
          </a:xfrm>
        </p:grpSpPr>
        <p:sp>
          <p:nvSpPr>
            <p:cNvPr id="44580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81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82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83" name="Group 1408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86" name="Freeform 140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87" name="Freeform 141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84" name="Line 1411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85" name="Line 1412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1" name="Group 1413"/>
          <p:cNvGrpSpPr>
            <a:grpSpLocks/>
          </p:cNvGrpSpPr>
          <p:nvPr/>
        </p:nvGrpSpPr>
        <p:grpSpPr bwMode="auto">
          <a:xfrm>
            <a:off x="7952317" y="4792664"/>
            <a:ext cx="670719" cy="242887"/>
            <a:chOff x="4650" y="1129"/>
            <a:chExt cx="246" cy="95"/>
          </a:xfrm>
        </p:grpSpPr>
        <p:sp>
          <p:nvSpPr>
            <p:cNvPr id="44572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73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74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75" name="Group 1417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78" name="Freeform 141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79" name="Freeform 141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76" name="Line 1420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77" name="Line 1421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2" name="Group 1422"/>
          <p:cNvGrpSpPr>
            <a:grpSpLocks/>
          </p:cNvGrpSpPr>
          <p:nvPr/>
        </p:nvGrpSpPr>
        <p:grpSpPr bwMode="auto">
          <a:xfrm>
            <a:off x="6490494" y="4837114"/>
            <a:ext cx="670719" cy="242887"/>
            <a:chOff x="4650" y="1129"/>
            <a:chExt cx="246" cy="95"/>
          </a:xfrm>
        </p:grpSpPr>
        <p:sp>
          <p:nvSpPr>
            <p:cNvPr id="44564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65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66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67" name="Group 1426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70" name="Freeform 142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71" name="Freeform 142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68" name="Line 1429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69" name="Line 1430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3" name="Group 1431"/>
          <p:cNvGrpSpPr>
            <a:grpSpLocks/>
          </p:cNvGrpSpPr>
          <p:nvPr/>
        </p:nvGrpSpPr>
        <p:grpSpPr bwMode="auto">
          <a:xfrm>
            <a:off x="6280680" y="3629026"/>
            <a:ext cx="423069" cy="169863"/>
            <a:chOff x="4650" y="1129"/>
            <a:chExt cx="246" cy="95"/>
          </a:xfrm>
        </p:grpSpPr>
        <p:sp>
          <p:nvSpPr>
            <p:cNvPr id="44556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57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58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59" name="Group 1435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62" name="Freeform 143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63" name="Freeform 143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60" name="Line 1438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61" name="Line 1439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4" name="Group 1440"/>
          <p:cNvGrpSpPr>
            <a:grpSpLocks/>
          </p:cNvGrpSpPr>
          <p:nvPr/>
        </p:nvGrpSpPr>
        <p:grpSpPr bwMode="auto">
          <a:xfrm>
            <a:off x="6605721" y="2476501"/>
            <a:ext cx="423069" cy="169863"/>
            <a:chOff x="4650" y="1129"/>
            <a:chExt cx="246" cy="95"/>
          </a:xfrm>
        </p:grpSpPr>
        <p:sp>
          <p:nvSpPr>
            <p:cNvPr id="44548" name="Oval 407"/>
            <p:cNvSpPr>
              <a:spLocks noChangeArrowheads="1"/>
            </p:cNvSpPr>
            <p:nvPr/>
          </p:nvSpPr>
          <p:spPr bwMode="auto">
            <a:xfrm>
              <a:off x="4651" y="1171"/>
              <a:ext cx="244" cy="53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49" name="Rectangle 410"/>
            <p:cNvSpPr>
              <a:spLocks noChangeArrowheads="1"/>
            </p:cNvSpPr>
            <p:nvPr/>
          </p:nvSpPr>
          <p:spPr bwMode="auto">
            <a:xfrm>
              <a:off x="4651" y="1165"/>
              <a:ext cx="245" cy="33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44550" name="Oval 411"/>
            <p:cNvSpPr>
              <a:spLocks noChangeArrowheads="1"/>
            </p:cNvSpPr>
            <p:nvPr/>
          </p:nvSpPr>
          <p:spPr bwMode="auto">
            <a:xfrm>
              <a:off x="4650" y="1129"/>
              <a:ext cx="244" cy="62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44551" name="Group 1444"/>
            <p:cNvGrpSpPr>
              <a:grpSpLocks/>
            </p:cNvGrpSpPr>
            <p:nvPr/>
          </p:nvGrpSpPr>
          <p:grpSpPr bwMode="auto">
            <a:xfrm>
              <a:off x="4699" y="1145"/>
              <a:ext cx="138" cy="29"/>
              <a:chOff x="2468" y="1332"/>
              <a:chExt cx="310" cy="60"/>
            </a:xfrm>
          </p:grpSpPr>
          <p:sp>
            <p:nvSpPr>
              <p:cNvPr id="44554" name="Freeform 144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55" name="Freeform 144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27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552" name="Line 1447"/>
            <p:cNvSpPr>
              <a:spLocks noChangeShapeType="1"/>
            </p:cNvSpPr>
            <p:nvPr/>
          </p:nvSpPr>
          <p:spPr bwMode="auto">
            <a:xfrm>
              <a:off x="4651" y="1158"/>
              <a:ext cx="0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53" name="Line 1448"/>
            <p:cNvSpPr>
              <a:spLocks noChangeShapeType="1"/>
            </p:cNvSpPr>
            <p:nvPr/>
          </p:nvSpPr>
          <p:spPr bwMode="auto">
            <a:xfrm>
              <a:off x="4894" y="1160"/>
              <a:ext cx="0" cy="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85" name="Group 1449"/>
          <p:cNvGrpSpPr>
            <a:grpSpLocks/>
          </p:cNvGrpSpPr>
          <p:nvPr/>
        </p:nvGrpSpPr>
        <p:grpSpPr bwMode="auto">
          <a:xfrm>
            <a:off x="5802578" y="3489326"/>
            <a:ext cx="548614" cy="352425"/>
            <a:chOff x="2967" y="478"/>
            <a:chExt cx="788" cy="625"/>
          </a:xfrm>
        </p:grpSpPr>
        <p:pic>
          <p:nvPicPr>
            <p:cNvPr id="44546" name="Picture 1450" descr="access_point_stylized_small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47" name="Picture 1451" descr="antenna_radiation_stylized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86" name="Group 1452"/>
          <p:cNvGrpSpPr>
            <a:grpSpLocks/>
          </p:cNvGrpSpPr>
          <p:nvPr/>
        </p:nvGrpSpPr>
        <p:grpSpPr bwMode="auto">
          <a:xfrm>
            <a:off x="7450138" y="4992689"/>
            <a:ext cx="610527" cy="420687"/>
            <a:chOff x="2967" y="478"/>
            <a:chExt cx="788" cy="625"/>
          </a:xfrm>
        </p:grpSpPr>
        <p:pic>
          <p:nvPicPr>
            <p:cNvPr id="44544" name="Picture 1453" descr="access_point_stylized_small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45" name="Picture 1454" descr="antenna_radiation_stylize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87" name="Group 1455"/>
          <p:cNvGrpSpPr>
            <a:grpSpLocks/>
          </p:cNvGrpSpPr>
          <p:nvPr/>
        </p:nvGrpSpPr>
        <p:grpSpPr bwMode="auto">
          <a:xfrm>
            <a:off x="6289279" y="1833564"/>
            <a:ext cx="495300" cy="631825"/>
            <a:chOff x="742" y="2409"/>
            <a:chExt cx="576" cy="881"/>
          </a:xfrm>
        </p:grpSpPr>
        <p:grpSp>
          <p:nvGrpSpPr>
            <p:cNvPr id="44526" name="Group 1456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452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3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4454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pic>
          <p:nvPicPr>
            <p:cNvPr id="44527" name="Picture 1472" descr="cell_tower_radiation copy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528" name="Oval 1473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88" name="Group 1474"/>
          <p:cNvGrpSpPr>
            <a:grpSpLocks/>
          </p:cNvGrpSpPr>
          <p:nvPr/>
        </p:nvGrpSpPr>
        <p:grpSpPr bwMode="auto">
          <a:xfrm>
            <a:off x="8650553" y="4991101"/>
            <a:ext cx="245931" cy="481013"/>
            <a:chOff x="4140" y="429"/>
            <a:chExt cx="1425" cy="2396"/>
          </a:xfrm>
        </p:grpSpPr>
        <p:sp>
          <p:nvSpPr>
            <p:cNvPr id="44494" name="Freeform 1475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5" name="Rectangle 1476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96" name="Freeform 1477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7" name="Freeform 1478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98" name="Rectangle 1479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99" name="Group 1480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4524" name="AutoShape 1481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5" name="AutoShape 1482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0" name="Rectangle 1483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501" name="Group 1484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4522" name="AutoShape 1485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3" name="AutoShape 1486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2" name="Rectangle 1487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03" name="Rectangle 1488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504" name="Group 1489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4520" name="AutoShape 1490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21" name="AutoShape 1491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5" name="Freeform 1492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506" name="Group 1493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4518" name="AutoShape 1494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519" name="AutoShape 1495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507" name="Rectangle 1496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08" name="Freeform 1497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09" name="Freeform 1498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10" name="Oval 1499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1" name="Freeform 1500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512" name="AutoShape 1501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3" name="AutoShape 1502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4" name="Oval 1503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5" name="Oval 1504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44516" name="Oval 1505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517" name="Rectangle 1506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89" name="Group 1507"/>
          <p:cNvGrpSpPr>
            <a:grpSpLocks/>
          </p:cNvGrpSpPr>
          <p:nvPr/>
        </p:nvGrpSpPr>
        <p:grpSpPr bwMode="auto">
          <a:xfrm>
            <a:off x="8308314" y="5292726"/>
            <a:ext cx="245930" cy="481013"/>
            <a:chOff x="4140" y="429"/>
            <a:chExt cx="1425" cy="2396"/>
          </a:xfrm>
        </p:grpSpPr>
        <p:sp>
          <p:nvSpPr>
            <p:cNvPr id="44462" name="Freeform 1508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3" name="Rectangle 1509"/>
            <p:cNvSpPr>
              <a:spLocks noChangeArrowheads="1"/>
            </p:cNvSpPr>
            <p:nvPr/>
          </p:nvSpPr>
          <p:spPr bwMode="auto">
            <a:xfrm>
              <a:off x="4210" y="429"/>
              <a:ext cx="1046" cy="2285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64" name="Freeform 1510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5" name="Freeform 1511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66" name="Rectangle 1512"/>
            <p:cNvSpPr>
              <a:spLocks noChangeArrowheads="1"/>
            </p:cNvSpPr>
            <p:nvPr/>
          </p:nvSpPr>
          <p:spPr bwMode="auto">
            <a:xfrm>
              <a:off x="4210" y="690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67" name="Group 1513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44492" name="AutoShape 1514"/>
              <p:cNvSpPr>
                <a:spLocks noChangeArrowheads="1"/>
              </p:cNvSpPr>
              <p:nvPr/>
            </p:nvSpPr>
            <p:spPr bwMode="auto">
              <a:xfrm>
                <a:off x="613" y="2566"/>
                <a:ext cx="721" cy="14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93" name="AutoShape 1515"/>
              <p:cNvSpPr>
                <a:spLocks noChangeArrowheads="1"/>
              </p:cNvSpPr>
              <p:nvPr/>
            </p:nvSpPr>
            <p:spPr bwMode="auto">
              <a:xfrm>
                <a:off x="625" y="2581"/>
                <a:ext cx="696" cy="11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68" name="Rectangle 1516"/>
            <p:cNvSpPr>
              <a:spLocks noChangeArrowheads="1"/>
            </p:cNvSpPr>
            <p:nvPr/>
          </p:nvSpPr>
          <p:spPr bwMode="auto">
            <a:xfrm>
              <a:off x="4220" y="1022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69" name="Group 1517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44490" name="AutoShape 1518"/>
              <p:cNvSpPr>
                <a:spLocks noChangeArrowheads="1"/>
              </p:cNvSpPr>
              <p:nvPr/>
            </p:nvSpPr>
            <p:spPr bwMode="auto">
              <a:xfrm>
                <a:off x="615" y="2564"/>
                <a:ext cx="721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91" name="AutoShape 1519"/>
              <p:cNvSpPr>
                <a:spLocks noChangeArrowheads="1"/>
              </p:cNvSpPr>
              <p:nvPr/>
            </p:nvSpPr>
            <p:spPr bwMode="auto">
              <a:xfrm>
                <a:off x="628" y="2581"/>
                <a:ext cx="696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0" name="Rectangle 1520"/>
            <p:cNvSpPr>
              <a:spLocks noChangeArrowheads="1"/>
            </p:cNvSpPr>
            <p:nvPr/>
          </p:nvSpPr>
          <p:spPr bwMode="auto">
            <a:xfrm>
              <a:off x="4220" y="1354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1" name="Rectangle 1521"/>
            <p:cNvSpPr>
              <a:spLocks noChangeArrowheads="1"/>
            </p:cNvSpPr>
            <p:nvPr/>
          </p:nvSpPr>
          <p:spPr bwMode="auto">
            <a:xfrm>
              <a:off x="4230" y="1655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44472" name="Group 1522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44488" name="AutoShape 1523"/>
              <p:cNvSpPr>
                <a:spLocks noChangeArrowheads="1"/>
              </p:cNvSpPr>
              <p:nvPr/>
            </p:nvSpPr>
            <p:spPr bwMode="auto">
              <a:xfrm>
                <a:off x="618" y="2579"/>
                <a:ext cx="720" cy="13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89" name="AutoShape 1524"/>
              <p:cNvSpPr>
                <a:spLocks noChangeArrowheads="1"/>
              </p:cNvSpPr>
              <p:nvPr/>
            </p:nvSpPr>
            <p:spPr bwMode="auto">
              <a:xfrm>
                <a:off x="630" y="2586"/>
                <a:ext cx="695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3" name="Freeform 1525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74" name="Group 1526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44486" name="AutoShape 1527"/>
              <p:cNvSpPr>
                <a:spLocks noChangeArrowheads="1"/>
              </p:cNvSpPr>
              <p:nvPr/>
            </p:nvSpPr>
            <p:spPr bwMode="auto">
              <a:xfrm>
                <a:off x="613" y="2571"/>
                <a:ext cx="732" cy="134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487" name="AutoShape 1528"/>
              <p:cNvSpPr>
                <a:spLocks noChangeArrowheads="1"/>
              </p:cNvSpPr>
              <p:nvPr/>
            </p:nvSpPr>
            <p:spPr bwMode="auto">
              <a:xfrm>
                <a:off x="625" y="2587"/>
                <a:ext cx="720" cy="103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44475" name="Rectangle 1529"/>
            <p:cNvSpPr>
              <a:spLocks noChangeArrowheads="1"/>
            </p:cNvSpPr>
            <p:nvPr/>
          </p:nvSpPr>
          <p:spPr bwMode="auto">
            <a:xfrm>
              <a:off x="5246" y="429"/>
              <a:ext cx="70" cy="2285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6" name="Freeform 1530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77" name="Freeform 1531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78" name="Oval 1532"/>
            <p:cNvSpPr>
              <a:spLocks noChangeArrowheads="1"/>
            </p:cNvSpPr>
            <p:nvPr/>
          </p:nvSpPr>
          <p:spPr bwMode="auto"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79" name="Freeform 1533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80" name="AutoShape 1534"/>
            <p:cNvSpPr>
              <a:spLocks noChangeArrowheads="1"/>
            </p:cNvSpPr>
            <p:nvPr/>
          </p:nvSpPr>
          <p:spPr bwMode="auto">
            <a:xfrm>
              <a:off x="4140" y="2675"/>
              <a:ext cx="1196" cy="150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1" name="AutoShape 1535"/>
            <p:cNvSpPr>
              <a:spLocks noChangeArrowheads="1"/>
            </p:cNvSpPr>
            <p:nvPr/>
          </p:nvSpPr>
          <p:spPr bwMode="auto">
            <a:xfrm>
              <a:off x="4210" y="2714"/>
              <a:ext cx="1066" cy="7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2" name="Oval 1536"/>
            <p:cNvSpPr>
              <a:spLocks noChangeArrowheads="1"/>
            </p:cNvSpPr>
            <p:nvPr/>
          </p:nvSpPr>
          <p:spPr bwMode="auto"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3" name="Oval 1537"/>
            <p:cNvSpPr>
              <a:spLocks noChangeArrowheads="1"/>
            </p:cNvSpPr>
            <p:nvPr/>
          </p:nvSpPr>
          <p:spPr bwMode="auto"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44484" name="Oval 1538"/>
            <p:cNvSpPr>
              <a:spLocks noChangeArrowheads="1"/>
            </p:cNvSpPr>
            <p:nvPr/>
          </p:nvSpPr>
          <p:spPr bwMode="auto"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4485" name="Rectangle 1539"/>
            <p:cNvSpPr>
              <a:spLocks noChangeArrowheads="1"/>
            </p:cNvSpPr>
            <p:nvPr/>
          </p:nvSpPr>
          <p:spPr bwMode="auto"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4090" name="Group 1540"/>
          <p:cNvGrpSpPr>
            <a:grpSpLocks/>
          </p:cNvGrpSpPr>
          <p:nvPr/>
        </p:nvGrpSpPr>
        <p:grpSpPr bwMode="auto">
          <a:xfrm>
            <a:off x="5467219" y="2032000"/>
            <a:ext cx="579569" cy="407988"/>
            <a:chOff x="877" y="1008"/>
            <a:chExt cx="2747" cy="2591"/>
          </a:xfrm>
        </p:grpSpPr>
        <p:pic>
          <p:nvPicPr>
            <p:cNvPr id="44439" name="Picture 1541" descr="antenna_stylized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440" name="Picture 1542" descr="laptop_keyboard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41" name="Freeform 1543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442" name="Picture 1544" descr="screen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43" name="Freeform 1545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4" name="Freeform 1546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5" name="Freeform 1547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6" name="Freeform 1548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7" name="Freeform 1549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48" name="Freeform 1550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49" name="Group 1551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56" name="Freeform 1552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7" name="Freeform 1553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8" name="Freeform 1554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59" name="Freeform 1555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0" name="Freeform 1556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61" name="Freeform 1557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50" name="Freeform 1558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1" name="Freeform 1559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2" name="Freeform 1560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3" name="Freeform 1561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4" name="Freeform 1562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55" name="Freeform 1563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1" name="Group 1564"/>
          <p:cNvGrpSpPr>
            <a:grpSpLocks/>
          </p:cNvGrpSpPr>
          <p:nvPr/>
        </p:nvGrpSpPr>
        <p:grpSpPr bwMode="auto">
          <a:xfrm>
            <a:off x="7168092" y="5475289"/>
            <a:ext cx="514218" cy="407987"/>
            <a:chOff x="877" y="1008"/>
            <a:chExt cx="2747" cy="2591"/>
          </a:xfrm>
        </p:grpSpPr>
        <p:pic>
          <p:nvPicPr>
            <p:cNvPr id="44416" name="Picture 1565" descr="antenna_stylized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417" name="Picture 1566" descr="laptop_keyboard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18" name="Freeform 1567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419" name="Picture 1568" descr="screen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420" name="Freeform 1569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1" name="Freeform 1570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2" name="Freeform 1571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3" name="Freeform 1572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4" name="Freeform 1573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5" name="Freeform 1574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26" name="Group 1575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33" name="Freeform 1576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4" name="Freeform 1577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5" name="Freeform 1578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6" name="Freeform 1579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7" name="Freeform 1580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38" name="Freeform 1581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27" name="Freeform 1582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8" name="Freeform 1583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29" name="Freeform 1584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0" name="Freeform 1585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1" name="Freeform 1586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32" name="Freeform 1587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2" name="Group 1588"/>
          <p:cNvGrpSpPr>
            <a:grpSpLocks/>
          </p:cNvGrpSpPr>
          <p:nvPr/>
        </p:nvGrpSpPr>
        <p:grpSpPr bwMode="auto">
          <a:xfrm>
            <a:off x="5747544" y="3030539"/>
            <a:ext cx="481542" cy="407987"/>
            <a:chOff x="877" y="1008"/>
            <a:chExt cx="2747" cy="2591"/>
          </a:xfrm>
        </p:grpSpPr>
        <p:pic>
          <p:nvPicPr>
            <p:cNvPr id="44393" name="Picture 1589" descr="antenna_stylized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394" name="Picture 1590" descr="laptop_keyboard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5" name="Freeform 1591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396" name="Picture 1592" descr="screen"/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7" name="Freeform 1593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98" name="Freeform 1594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99" name="Freeform 1595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0" name="Freeform 1596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1" name="Freeform 1597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2" name="Freeform 1598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403" name="Group 1599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410" name="Freeform 1600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1" name="Freeform 1601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2" name="Freeform 1602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3" name="Freeform 1603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4" name="Freeform 1604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15" name="Freeform 1605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404" name="Freeform 1606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5" name="Freeform 1607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6" name="Freeform 1608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7" name="Freeform 1609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8" name="Freeform 1610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409" name="Freeform 1611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093" name="Group 1612"/>
          <p:cNvGrpSpPr>
            <a:grpSpLocks/>
          </p:cNvGrpSpPr>
          <p:nvPr/>
        </p:nvGrpSpPr>
        <p:grpSpPr bwMode="auto">
          <a:xfrm flipH="1">
            <a:off x="6158575" y="3211513"/>
            <a:ext cx="448865" cy="373062"/>
            <a:chOff x="2839" y="3501"/>
            <a:chExt cx="755" cy="803"/>
          </a:xfrm>
        </p:grpSpPr>
        <p:pic>
          <p:nvPicPr>
            <p:cNvPr id="44391" name="Picture 1613" descr="desktop_computer_stylized_medium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92" name="Freeform 1614"/>
            <p:cNvSpPr>
              <a:spLocks/>
            </p:cNvSpPr>
            <p:nvPr/>
          </p:nvSpPr>
          <p:spPr bwMode="auto">
            <a:xfrm>
              <a:off x="2916" y="3578"/>
              <a:ext cx="356" cy="368"/>
            </a:xfrm>
            <a:custGeom>
              <a:avLst/>
              <a:gdLst>
                <a:gd name="T0" fmla="*/ 0 w 356"/>
                <a:gd name="T1" fmla="*/ 0 h 368"/>
                <a:gd name="T2" fmla="*/ 300 w 356"/>
                <a:gd name="T3" fmla="*/ 14 h 368"/>
                <a:gd name="T4" fmla="*/ 356 w 356"/>
                <a:gd name="T5" fmla="*/ 294 h 368"/>
                <a:gd name="T6" fmla="*/ 78 w 356"/>
                <a:gd name="T7" fmla="*/ 368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4094" name="Group 1615"/>
          <p:cNvGrpSpPr>
            <a:grpSpLocks/>
          </p:cNvGrpSpPr>
          <p:nvPr/>
        </p:nvGrpSpPr>
        <p:grpSpPr bwMode="auto">
          <a:xfrm>
            <a:off x="7639315" y="5411789"/>
            <a:ext cx="514218" cy="407987"/>
            <a:chOff x="877" y="1008"/>
            <a:chExt cx="2747" cy="2591"/>
          </a:xfrm>
        </p:grpSpPr>
        <p:pic>
          <p:nvPicPr>
            <p:cNvPr id="44368" name="Picture 1616" descr="antenna_stylized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" y="1008"/>
              <a:ext cx="2725" cy="1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369" name="Picture 1617" descr="laptop_keyboard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1009" y="2586"/>
              <a:ext cx="2245" cy="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70" name="Freeform 1618"/>
            <p:cNvSpPr>
              <a:spLocks/>
            </p:cNvSpPr>
            <p:nvPr/>
          </p:nvSpPr>
          <p:spPr bwMode="auto">
            <a:xfrm>
              <a:off x="1753" y="1603"/>
              <a:ext cx="1807" cy="1322"/>
            </a:xfrm>
            <a:custGeom>
              <a:avLst/>
              <a:gdLst>
                <a:gd name="T0" fmla="*/ 1 w 2982"/>
                <a:gd name="T1" fmla="*/ 0 h 2442"/>
                <a:gd name="T2" fmla="*/ 0 w 2982"/>
                <a:gd name="T3" fmla="*/ 1 h 2442"/>
                <a:gd name="T4" fmla="*/ 2 w 2982"/>
                <a:gd name="T5" fmla="*/ 1 h 2442"/>
                <a:gd name="T6" fmla="*/ 2 w 2982"/>
                <a:gd name="T7" fmla="*/ 1 h 2442"/>
                <a:gd name="T8" fmla="*/ 1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4371" name="Picture 1619" descr="screen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2" y="1637"/>
              <a:ext cx="1642" cy="1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372" name="Freeform 1620"/>
            <p:cNvSpPr>
              <a:spLocks/>
            </p:cNvSpPr>
            <p:nvPr/>
          </p:nvSpPr>
          <p:spPr bwMode="auto">
            <a:xfrm>
              <a:off x="2082" y="1564"/>
              <a:ext cx="1531" cy="246"/>
            </a:xfrm>
            <a:custGeom>
              <a:avLst/>
              <a:gdLst>
                <a:gd name="T0" fmla="*/ 1 w 2528"/>
                <a:gd name="T1" fmla="*/ 0 h 455"/>
                <a:gd name="T2" fmla="*/ 2 w 2528"/>
                <a:gd name="T3" fmla="*/ 1 h 455"/>
                <a:gd name="T4" fmla="*/ 2 w 2528"/>
                <a:gd name="T5" fmla="*/ 1 h 455"/>
                <a:gd name="T6" fmla="*/ 0 w 2528"/>
                <a:gd name="T7" fmla="*/ 1 h 455"/>
                <a:gd name="T8" fmla="*/ 1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3" name="Freeform 1621"/>
            <p:cNvSpPr>
              <a:spLocks/>
            </p:cNvSpPr>
            <p:nvPr/>
          </p:nvSpPr>
          <p:spPr bwMode="auto">
            <a:xfrm>
              <a:off x="1737" y="1562"/>
              <a:ext cx="425" cy="1024"/>
            </a:xfrm>
            <a:custGeom>
              <a:avLst/>
              <a:gdLst>
                <a:gd name="T0" fmla="*/ 1 w 702"/>
                <a:gd name="T1" fmla="*/ 0 h 1893"/>
                <a:gd name="T2" fmla="*/ 0 w 702"/>
                <a:gd name="T3" fmla="*/ 1 h 1893"/>
                <a:gd name="T4" fmla="*/ 1 w 702"/>
                <a:gd name="T5" fmla="*/ 1 h 1893"/>
                <a:gd name="T6" fmla="*/ 1 w 702"/>
                <a:gd name="T7" fmla="*/ 1 h 1893"/>
                <a:gd name="T8" fmla="*/ 1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4" name="Freeform 1622"/>
            <p:cNvSpPr>
              <a:spLocks/>
            </p:cNvSpPr>
            <p:nvPr/>
          </p:nvSpPr>
          <p:spPr bwMode="auto">
            <a:xfrm>
              <a:off x="3144" y="1745"/>
              <a:ext cx="458" cy="1182"/>
            </a:xfrm>
            <a:custGeom>
              <a:avLst/>
              <a:gdLst>
                <a:gd name="T0" fmla="*/ 1 w 756"/>
                <a:gd name="T1" fmla="*/ 0 h 2184"/>
                <a:gd name="T2" fmla="*/ 1 w 756"/>
                <a:gd name="T3" fmla="*/ 1 h 2184"/>
                <a:gd name="T4" fmla="*/ 0 w 756"/>
                <a:gd name="T5" fmla="*/ 1 h 2184"/>
                <a:gd name="T6" fmla="*/ 1 w 756"/>
                <a:gd name="T7" fmla="*/ 1 h 2184"/>
                <a:gd name="T8" fmla="*/ 1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5" name="Freeform 1623"/>
            <p:cNvSpPr>
              <a:spLocks/>
            </p:cNvSpPr>
            <p:nvPr/>
          </p:nvSpPr>
          <p:spPr bwMode="auto">
            <a:xfrm>
              <a:off x="1732" y="2534"/>
              <a:ext cx="1680" cy="399"/>
            </a:xfrm>
            <a:custGeom>
              <a:avLst/>
              <a:gdLst>
                <a:gd name="T0" fmla="*/ 1 w 2773"/>
                <a:gd name="T1" fmla="*/ 0 h 738"/>
                <a:gd name="T2" fmla="*/ 0 w 2773"/>
                <a:gd name="T3" fmla="*/ 1 h 738"/>
                <a:gd name="T4" fmla="*/ 2 w 2773"/>
                <a:gd name="T5" fmla="*/ 1 h 738"/>
                <a:gd name="T6" fmla="*/ 2 w 2773"/>
                <a:gd name="T7" fmla="*/ 1 h 738"/>
                <a:gd name="T8" fmla="*/ 1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6" name="Freeform 1624"/>
            <p:cNvSpPr>
              <a:spLocks/>
            </p:cNvSpPr>
            <p:nvPr/>
          </p:nvSpPr>
          <p:spPr bwMode="auto">
            <a:xfrm>
              <a:off x="3195" y="1755"/>
              <a:ext cx="429" cy="1187"/>
            </a:xfrm>
            <a:custGeom>
              <a:avLst/>
              <a:gdLst>
                <a:gd name="T0" fmla="*/ 2 w 637"/>
                <a:gd name="T1" fmla="*/ 0 h 1659"/>
                <a:gd name="T2" fmla="*/ 2 w 637"/>
                <a:gd name="T3" fmla="*/ 0 h 1659"/>
                <a:gd name="T4" fmla="*/ 1 w 637"/>
                <a:gd name="T5" fmla="*/ 15 h 1659"/>
                <a:gd name="T6" fmla="*/ 0 w 637"/>
                <a:gd name="T7" fmla="*/ 15 h 1659"/>
                <a:gd name="T8" fmla="*/ 2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77" name="Freeform 1625"/>
            <p:cNvSpPr>
              <a:spLocks/>
            </p:cNvSpPr>
            <p:nvPr/>
          </p:nvSpPr>
          <p:spPr bwMode="auto">
            <a:xfrm>
              <a:off x="1734" y="2587"/>
              <a:ext cx="1494" cy="394"/>
            </a:xfrm>
            <a:custGeom>
              <a:avLst/>
              <a:gdLst>
                <a:gd name="T0" fmla="*/ 0 w 2216"/>
                <a:gd name="T1" fmla="*/ 0 h 550"/>
                <a:gd name="T2" fmla="*/ 1 w 2216"/>
                <a:gd name="T3" fmla="*/ 1 h 550"/>
                <a:gd name="T4" fmla="*/ 9 w 2216"/>
                <a:gd name="T5" fmla="*/ 5 h 550"/>
                <a:gd name="T6" fmla="*/ 9 w 2216"/>
                <a:gd name="T7" fmla="*/ 4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78" name="Group 1626"/>
            <p:cNvGrpSpPr>
              <a:grpSpLocks/>
            </p:cNvGrpSpPr>
            <p:nvPr/>
          </p:nvGrpSpPr>
          <p:grpSpPr bwMode="auto">
            <a:xfrm>
              <a:off x="1709" y="3008"/>
              <a:ext cx="507" cy="234"/>
              <a:chOff x="1740" y="2642"/>
              <a:chExt cx="752" cy="327"/>
            </a:xfrm>
          </p:grpSpPr>
          <p:sp>
            <p:nvSpPr>
              <p:cNvPr id="44385" name="Freeform 1627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6" name="Freeform 1628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7" name="Freeform 1629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8" name="Freeform 1630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89" name="Freeform 1631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90" name="Freeform 1632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4379" name="Freeform 1633"/>
            <p:cNvSpPr>
              <a:spLocks/>
            </p:cNvSpPr>
            <p:nvPr/>
          </p:nvSpPr>
          <p:spPr bwMode="auto">
            <a:xfrm>
              <a:off x="2577" y="3043"/>
              <a:ext cx="614" cy="514"/>
            </a:xfrm>
            <a:custGeom>
              <a:avLst/>
              <a:gdLst>
                <a:gd name="T0" fmla="*/ 1 w 990"/>
                <a:gd name="T1" fmla="*/ 2 h 792"/>
                <a:gd name="T2" fmla="*/ 1 w 990"/>
                <a:gd name="T3" fmla="*/ 0 h 792"/>
                <a:gd name="T4" fmla="*/ 1 w 990"/>
                <a:gd name="T5" fmla="*/ 1 h 792"/>
                <a:gd name="T6" fmla="*/ 0 w 990"/>
                <a:gd name="T7" fmla="*/ 2 h 792"/>
                <a:gd name="T8" fmla="*/ 1 w 990"/>
                <a:gd name="T9" fmla="*/ 2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0" name="Freeform 1634"/>
            <p:cNvSpPr>
              <a:spLocks/>
            </p:cNvSpPr>
            <p:nvPr/>
          </p:nvSpPr>
          <p:spPr bwMode="auto">
            <a:xfrm>
              <a:off x="1010" y="3084"/>
              <a:ext cx="1571" cy="469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4 w 2532"/>
                <a:gd name="T5" fmla="*/ 2 h 723"/>
                <a:gd name="T6" fmla="*/ 4 w 2532"/>
                <a:gd name="T7" fmla="*/ 2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1" name="Freeform 1635"/>
            <p:cNvSpPr>
              <a:spLocks/>
            </p:cNvSpPr>
            <p:nvPr/>
          </p:nvSpPr>
          <p:spPr bwMode="auto">
            <a:xfrm>
              <a:off x="1011" y="2998"/>
              <a:ext cx="17" cy="95"/>
            </a:xfrm>
            <a:custGeom>
              <a:avLst/>
              <a:gdLst>
                <a:gd name="T0" fmla="*/ 1 w 26"/>
                <a:gd name="T1" fmla="*/ 1 h 147"/>
                <a:gd name="T2" fmla="*/ 1 w 26"/>
                <a:gd name="T3" fmla="*/ 1 h 147"/>
                <a:gd name="T4" fmla="*/ 0 w 26"/>
                <a:gd name="T5" fmla="*/ 1 h 147"/>
                <a:gd name="T6" fmla="*/ 1 w 26"/>
                <a:gd name="T7" fmla="*/ 0 h 147"/>
                <a:gd name="T8" fmla="*/ 1 w 26"/>
                <a:gd name="T9" fmla="*/ 1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2" name="Freeform 1636"/>
            <p:cNvSpPr>
              <a:spLocks/>
            </p:cNvSpPr>
            <p:nvPr/>
          </p:nvSpPr>
          <p:spPr bwMode="auto">
            <a:xfrm>
              <a:off x="1012" y="2611"/>
              <a:ext cx="730" cy="393"/>
            </a:xfrm>
            <a:custGeom>
              <a:avLst/>
              <a:gdLst>
                <a:gd name="T0" fmla="*/ 1 w 1176"/>
                <a:gd name="T1" fmla="*/ 0 h 606"/>
                <a:gd name="T2" fmla="*/ 0 w 1176"/>
                <a:gd name="T3" fmla="*/ 1 h 606"/>
                <a:gd name="T4" fmla="*/ 1 w 1176"/>
                <a:gd name="T5" fmla="*/ 1 h 606"/>
                <a:gd name="T6" fmla="*/ 1 w 1176"/>
                <a:gd name="T7" fmla="*/ 1 h 606"/>
                <a:gd name="T8" fmla="*/ 1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3" name="Freeform 1637"/>
            <p:cNvSpPr>
              <a:spLocks/>
            </p:cNvSpPr>
            <p:nvPr/>
          </p:nvSpPr>
          <p:spPr bwMode="auto">
            <a:xfrm>
              <a:off x="1061" y="3018"/>
              <a:ext cx="1490" cy="451"/>
            </a:xfrm>
            <a:custGeom>
              <a:avLst/>
              <a:gdLst>
                <a:gd name="T0" fmla="*/ 1 w 2532"/>
                <a:gd name="T1" fmla="*/ 0 h 723"/>
                <a:gd name="T2" fmla="*/ 1 w 2532"/>
                <a:gd name="T3" fmla="*/ 0 h 723"/>
                <a:gd name="T4" fmla="*/ 1 w 2532"/>
                <a:gd name="T5" fmla="*/ 1 h 723"/>
                <a:gd name="T6" fmla="*/ 1 w 2532"/>
                <a:gd name="T7" fmla="*/ 1 h 723"/>
                <a:gd name="T8" fmla="*/ 0 w 2532"/>
                <a:gd name="T9" fmla="*/ 1 h 723"/>
                <a:gd name="T10" fmla="*/ 1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384" name="Freeform 1638"/>
            <p:cNvSpPr>
              <a:spLocks/>
            </p:cNvSpPr>
            <p:nvPr/>
          </p:nvSpPr>
          <p:spPr bwMode="auto">
            <a:xfrm flipV="1">
              <a:off x="2549" y="2986"/>
              <a:ext cx="608" cy="467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2 h 723"/>
                <a:gd name="T6" fmla="*/ 0 w 2532"/>
                <a:gd name="T7" fmla="*/ 2 h 723"/>
                <a:gd name="T8" fmla="*/ 0 w 2532"/>
                <a:gd name="T9" fmla="*/ 1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44095" name="Picture 1283" descr="underline_base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933450"/>
            <a:ext cx="39606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498740" y="222251"/>
            <a:ext cx="9080500" cy="942975"/>
          </a:xfrm>
        </p:spPr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Network layer</a:t>
            </a:r>
          </a:p>
        </p:txBody>
      </p:sp>
      <p:sp>
        <p:nvSpPr>
          <p:cNvPr id="4409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91609" y="1255714"/>
            <a:ext cx="4729427" cy="5100637"/>
          </a:xfrm>
        </p:spPr>
        <p:txBody>
          <a:bodyPr>
            <a:normAutofit/>
          </a:bodyPr>
          <a:lstStyle/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transport segments from sending to receiving host </a:t>
            </a:r>
          </a:p>
          <a:p>
            <a:r>
              <a:rPr lang="en-US" altLang="en-US" sz="2400" b="1" dirty="0">
                <a:ea typeface="ＭＳ Ｐゴシック" pitchFamily="34" charset="-128"/>
                <a:cs typeface="ＭＳ Ｐゴシック" pitchFamily="34" charset="-128"/>
              </a:rPr>
              <a:t>on sending side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: encapsulates </a:t>
            </a:r>
            <a:r>
              <a:rPr lang="en-US" altLang="en-US" sz="2400" i="1" dirty="0">
                <a:ea typeface="ＭＳ Ｐゴシック" pitchFamily="34" charset="-128"/>
                <a:cs typeface="ＭＳ Ｐゴシック" pitchFamily="34" charset="-128"/>
              </a:rPr>
              <a:t>segments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 into </a:t>
            </a:r>
            <a:r>
              <a:rPr lang="en-US" altLang="en-US" sz="2400" i="1" dirty="0">
                <a:ea typeface="ＭＳ Ｐゴシック" pitchFamily="34" charset="-128"/>
                <a:cs typeface="ＭＳ Ｐゴシック" pitchFamily="34" charset="-128"/>
              </a:rPr>
              <a:t>datagrams</a:t>
            </a:r>
          </a:p>
          <a:p>
            <a:r>
              <a:rPr lang="en-US" altLang="en-US" sz="2400" b="1" dirty="0">
                <a:ea typeface="ＭＳ Ｐゴシック" pitchFamily="34" charset="-128"/>
                <a:cs typeface="ＭＳ Ｐゴシック" pitchFamily="34" charset="-128"/>
              </a:rPr>
              <a:t>on receiving side: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 delivers segments to transport layer</a:t>
            </a:r>
          </a:p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network layer protocols in </a:t>
            </a:r>
            <a:r>
              <a:rPr lang="en-US" altLang="en-US" sz="2400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every</a:t>
            </a: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host, router</a:t>
            </a:r>
          </a:p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router examines header fields in all IP datagrams passing through it</a:t>
            </a:r>
            <a:endParaRPr lang="en-US" altLang="en-US" sz="1800" dirty="0">
              <a:ea typeface="ＭＳ Ｐゴシック" pitchFamily="34" charset="-128"/>
              <a:cs typeface="ＭＳ Ｐゴシック" pitchFamily="34" charset="-128"/>
            </a:endParaRPr>
          </a:p>
          <a:p>
            <a:endParaRPr lang="en-US" altLang="en-US" sz="20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4105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410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D89F9FE4-6FB6-4453-8A5A-5F752007978E}" type="slidenum">
              <a:rPr lang="en-US" altLang="en-US" sz="1200">
                <a:latin typeface="Tahoma" pitchFamily="34" charset="0"/>
              </a:rPr>
              <a:pPr/>
              <a:t>3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19767" name="Group 1046"/>
          <p:cNvGrpSpPr>
            <a:grpSpLocks/>
          </p:cNvGrpSpPr>
          <p:nvPr/>
        </p:nvGrpSpPr>
        <p:grpSpPr bwMode="auto">
          <a:xfrm>
            <a:off x="5850731" y="1141413"/>
            <a:ext cx="1135063" cy="996950"/>
            <a:chOff x="3402" y="719"/>
            <a:chExt cx="660" cy="628"/>
          </a:xfrm>
        </p:grpSpPr>
        <p:sp>
          <p:nvSpPr>
            <p:cNvPr id="44358" name="Freeform 1030"/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2"/>
                <a:gd name="T13" fmla="*/ 0 h 594"/>
                <a:gd name="T14" fmla="*/ 192 w 192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59" name="Group 310"/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44360" name="Rectangle 311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1" name="Rectangle 312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2" name="Rectangle 313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63" name="Text Box 314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000"/>
                  <a:t>application</a:t>
                </a:r>
              </a:p>
              <a:p>
                <a:pPr algn="ctr"/>
                <a:r>
                  <a:rPr lang="en-US" altLang="en-US" sz="1000"/>
                  <a:t>transport</a:t>
                </a:r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  <a:endParaRPr lang="en-US" altLang="en-US" sz="1000"/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  <p:sp>
            <p:nvSpPr>
              <p:cNvPr id="44364" name="Line 315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5" name="Line 316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6" name="Line 317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67" name="Line 318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769" name="Group 1047"/>
          <p:cNvGrpSpPr>
            <a:grpSpLocks/>
          </p:cNvGrpSpPr>
          <p:nvPr/>
        </p:nvGrpSpPr>
        <p:grpSpPr bwMode="auto">
          <a:xfrm>
            <a:off x="8770937" y="4148138"/>
            <a:ext cx="1135063" cy="996950"/>
            <a:chOff x="3402" y="719"/>
            <a:chExt cx="660" cy="628"/>
          </a:xfrm>
        </p:grpSpPr>
        <p:sp>
          <p:nvSpPr>
            <p:cNvPr id="44348" name="Freeform 1048"/>
            <p:cNvSpPr>
              <a:spLocks/>
            </p:cNvSpPr>
            <p:nvPr/>
          </p:nvSpPr>
          <p:spPr bwMode="auto">
            <a:xfrm>
              <a:off x="3402" y="753"/>
              <a:ext cx="192" cy="594"/>
            </a:xfrm>
            <a:custGeom>
              <a:avLst/>
              <a:gdLst>
                <a:gd name="T0" fmla="*/ 0 w 192"/>
                <a:gd name="T1" fmla="*/ 594 h 594"/>
                <a:gd name="T2" fmla="*/ 192 w 192"/>
                <a:gd name="T3" fmla="*/ 0 h 594"/>
                <a:gd name="T4" fmla="*/ 192 w 192"/>
                <a:gd name="T5" fmla="*/ 515 h 594"/>
                <a:gd name="T6" fmla="*/ 0 w 192"/>
                <a:gd name="T7" fmla="*/ 594 h 59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2"/>
                <a:gd name="T13" fmla="*/ 0 h 594"/>
                <a:gd name="T14" fmla="*/ 192 w 192"/>
                <a:gd name="T15" fmla="*/ 594 h 59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2" h="594">
                  <a:moveTo>
                    <a:pt x="0" y="594"/>
                  </a:moveTo>
                  <a:lnTo>
                    <a:pt x="192" y="0"/>
                  </a:lnTo>
                  <a:lnTo>
                    <a:pt x="192" y="515"/>
                  </a:lnTo>
                  <a:lnTo>
                    <a:pt x="0" y="594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CC00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4349" name="Group 1049"/>
            <p:cNvGrpSpPr>
              <a:grpSpLocks/>
            </p:cNvGrpSpPr>
            <p:nvPr/>
          </p:nvGrpSpPr>
          <p:grpSpPr bwMode="auto">
            <a:xfrm>
              <a:off x="3549" y="719"/>
              <a:ext cx="513" cy="547"/>
              <a:chOff x="2956" y="969"/>
              <a:chExt cx="513" cy="547"/>
            </a:xfrm>
          </p:grpSpPr>
          <p:sp>
            <p:nvSpPr>
              <p:cNvPr id="44350" name="Rectangle 1050"/>
              <p:cNvSpPr>
                <a:spLocks noChangeArrowheads="1"/>
              </p:cNvSpPr>
              <p:nvPr/>
            </p:nvSpPr>
            <p:spPr bwMode="auto">
              <a:xfrm>
                <a:off x="3018" y="969"/>
                <a:ext cx="426" cy="4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1" name="Rectangle 1051"/>
              <p:cNvSpPr>
                <a:spLocks noChangeArrowheads="1"/>
              </p:cNvSpPr>
              <p:nvPr/>
            </p:nvSpPr>
            <p:spPr bwMode="auto">
              <a:xfrm>
                <a:off x="2997" y="984"/>
                <a:ext cx="435" cy="504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2" name="Rectangle 1052"/>
              <p:cNvSpPr>
                <a:spLocks noChangeArrowheads="1"/>
              </p:cNvSpPr>
              <p:nvPr/>
            </p:nvSpPr>
            <p:spPr bwMode="auto">
              <a:xfrm>
                <a:off x="3000" y="1185"/>
                <a:ext cx="432" cy="108"/>
              </a:xfrm>
              <a:prstGeom prst="rect">
                <a:avLst/>
              </a:pr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53" name="Text Box 1053"/>
              <p:cNvSpPr txBox="1">
                <a:spLocks noChangeArrowheads="1"/>
              </p:cNvSpPr>
              <p:nvPr/>
            </p:nvSpPr>
            <p:spPr bwMode="auto">
              <a:xfrm>
                <a:off x="2956" y="978"/>
                <a:ext cx="513" cy="5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000"/>
                  <a:t>application</a:t>
                </a:r>
              </a:p>
              <a:p>
                <a:pPr algn="ctr"/>
                <a:r>
                  <a:rPr lang="en-US" altLang="en-US" sz="1000"/>
                  <a:t>transport</a:t>
                </a:r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  <a:endParaRPr lang="en-US" altLang="en-US" sz="1000"/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  <p:sp>
            <p:nvSpPr>
              <p:cNvPr id="44354" name="Line 1054"/>
              <p:cNvSpPr>
                <a:spLocks noChangeShapeType="1"/>
              </p:cNvSpPr>
              <p:nvPr/>
            </p:nvSpPr>
            <p:spPr bwMode="auto">
              <a:xfrm>
                <a:off x="2997" y="119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5" name="Line 1055"/>
              <p:cNvSpPr>
                <a:spLocks noChangeShapeType="1"/>
              </p:cNvSpPr>
              <p:nvPr/>
            </p:nvSpPr>
            <p:spPr bwMode="auto">
              <a:xfrm>
                <a:off x="3003" y="1290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6" name="Line 1056"/>
              <p:cNvSpPr>
                <a:spLocks noChangeShapeType="1"/>
              </p:cNvSpPr>
              <p:nvPr/>
            </p:nvSpPr>
            <p:spPr bwMode="auto">
              <a:xfrm>
                <a:off x="3003" y="1374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57" name="Line 1057"/>
              <p:cNvSpPr>
                <a:spLocks noChangeShapeType="1"/>
              </p:cNvSpPr>
              <p:nvPr/>
            </p:nvSpPr>
            <p:spPr bwMode="auto">
              <a:xfrm>
                <a:off x="3003" y="1092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771" name="Group 1278"/>
          <p:cNvGrpSpPr>
            <a:grpSpLocks/>
          </p:cNvGrpSpPr>
          <p:nvPr/>
        </p:nvGrpSpPr>
        <p:grpSpPr bwMode="auto">
          <a:xfrm>
            <a:off x="6340872" y="1763713"/>
            <a:ext cx="2758546" cy="3429000"/>
            <a:chOff x="3674" y="1148"/>
            <a:chExt cx="1604" cy="2160"/>
          </a:xfrm>
        </p:grpSpPr>
        <p:grpSp>
          <p:nvGrpSpPr>
            <p:cNvPr id="44106" name="Group 433"/>
            <p:cNvGrpSpPr>
              <a:grpSpLocks/>
            </p:cNvGrpSpPr>
            <p:nvPr/>
          </p:nvGrpSpPr>
          <p:grpSpPr bwMode="auto">
            <a:xfrm>
              <a:off x="3701" y="1305"/>
              <a:ext cx="513" cy="442"/>
              <a:chOff x="3937" y="633"/>
              <a:chExt cx="513" cy="442"/>
            </a:xfrm>
          </p:grpSpPr>
          <p:sp>
            <p:nvSpPr>
              <p:cNvPr id="44327" name="Line 434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28" name="Line 435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29" name="Oval 436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0" name="Line 437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1" name="Line 438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2" name="Rectangle 439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333" name="Oval 440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334" name="Group 441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45" name="Line 442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6" name="Line 443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7" name="Line 444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335" name="Group 445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42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3" name="Line 447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44" name="Line 448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336" name="Rectangle 449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7" name="Rectangle 450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38" name="Line 451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39" name="Line 452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40" name="Rectangle 453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800">
                  <a:solidFill>
                    <a:srgbClr val="CC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44341" name="Text Box 454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7" name="Group 1058"/>
            <p:cNvGrpSpPr>
              <a:grpSpLocks/>
            </p:cNvGrpSpPr>
            <p:nvPr/>
          </p:nvGrpSpPr>
          <p:grpSpPr bwMode="auto">
            <a:xfrm>
              <a:off x="4207" y="1532"/>
              <a:ext cx="513" cy="442"/>
              <a:chOff x="3937" y="633"/>
              <a:chExt cx="513" cy="442"/>
            </a:xfrm>
          </p:grpSpPr>
          <p:sp>
            <p:nvSpPr>
              <p:cNvPr id="44306" name="Line 1059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07" name="Line 1060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08" name="Oval 1061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09" name="Line 1062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0" name="Line 1063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1" name="Rectangle 1064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312" name="Oval 1065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313" name="Group 1066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24" name="Line 106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5" name="Line 106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6" name="Line 106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314" name="Group 1070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21" name="Line 107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2" name="Line 107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23" name="Line 107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315" name="Rectangle 1074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16" name="Rectangle 1075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17" name="Line 1076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8" name="Line 1077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319" name="Rectangle 1078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320" name="Text Box 1079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8" name="Group 1080"/>
            <p:cNvGrpSpPr>
              <a:grpSpLocks/>
            </p:cNvGrpSpPr>
            <p:nvPr/>
          </p:nvGrpSpPr>
          <p:grpSpPr bwMode="auto">
            <a:xfrm>
              <a:off x="4661" y="1148"/>
              <a:ext cx="513" cy="442"/>
              <a:chOff x="3937" y="633"/>
              <a:chExt cx="513" cy="442"/>
            </a:xfrm>
          </p:grpSpPr>
          <p:sp>
            <p:nvSpPr>
              <p:cNvPr id="44285" name="Line 1081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6" name="Line 1082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7" name="Oval 1083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88" name="Line 1084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89" name="Line 1085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0" name="Rectangle 1086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91" name="Oval 1087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92" name="Group 1088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303" name="Line 108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4" name="Line 109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5" name="Line 109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93" name="Group 1092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300" name="Line 109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1" name="Line 109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302" name="Line 109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94" name="Rectangle 1096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5" name="Rectangle 1097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6" name="Line 1098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7" name="Line 1099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98" name="Rectangle 1100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99" name="Text Box 1101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09" name="Group 1102"/>
            <p:cNvGrpSpPr>
              <a:grpSpLocks/>
            </p:cNvGrpSpPr>
            <p:nvPr/>
          </p:nvGrpSpPr>
          <p:grpSpPr bwMode="auto">
            <a:xfrm>
              <a:off x="4702" y="1523"/>
              <a:ext cx="513" cy="442"/>
              <a:chOff x="3937" y="633"/>
              <a:chExt cx="513" cy="442"/>
            </a:xfrm>
          </p:grpSpPr>
          <p:sp>
            <p:nvSpPr>
              <p:cNvPr id="44264" name="Line 1103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5" name="Line 1104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6" name="Oval 1105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67" name="Line 1106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8" name="Line 1107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69" name="Rectangle 1108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70" name="Oval 1109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71" name="Group 1110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82" name="Line 11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3" name="Line 111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4" name="Line 11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72" name="Group 1114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79" name="Line 111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0" name="Line 11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81" name="Line 111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73" name="Rectangle 1118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4" name="Rectangle 1119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5" name="Line 1120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76" name="Line 1121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77" name="Rectangle 1122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78" name="Text Box 1123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0" name="Group 1124"/>
            <p:cNvGrpSpPr>
              <a:grpSpLocks/>
            </p:cNvGrpSpPr>
            <p:nvPr/>
          </p:nvGrpSpPr>
          <p:grpSpPr bwMode="auto">
            <a:xfrm>
              <a:off x="4197" y="1157"/>
              <a:ext cx="513" cy="442"/>
              <a:chOff x="3937" y="633"/>
              <a:chExt cx="513" cy="442"/>
            </a:xfrm>
          </p:grpSpPr>
          <p:sp>
            <p:nvSpPr>
              <p:cNvPr id="44243" name="Line 1125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4" name="Line 1126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5" name="Oval 1127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46" name="Line 1128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7" name="Line 1129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48" name="Rectangle 1130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49" name="Oval 1131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50" name="Group 1132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61" name="Line 113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2" name="Line 113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3" name="Line 113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51" name="Group 1136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58" name="Line 113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59" name="Line 113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60" name="Line 113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52" name="Rectangle 1140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3" name="Rectangle 1141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4" name="Line 1142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55" name="Line 1143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56" name="Rectangle 1144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57" name="Text Box 1145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1" name="Group 1146"/>
            <p:cNvGrpSpPr>
              <a:grpSpLocks/>
            </p:cNvGrpSpPr>
            <p:nvPr/>
          </p:nvGrpSpPr>
          <p:grpSpPr bwMode="auto">
            <a:xfrm>
              <a:off x="4389" y="2239"/>
              <a:ext cx="513" cy="442"/>
              <a:chOff x="3937" y="633"/>
              <a:chExt cx="513" cy="442"/>
            </a:xfrm>
          </p:grpSpPr>
          <p:sp>
            <p:nvSpPr>
              <p:cNvPr id="44222" name="Line 1147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3" name="Line 1148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4" name="Oval 1149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25" name="Line 1150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6" name="Line 1151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27" name="Rectangle 1152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28" name="Oval 1153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29" name="Group 1154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40" name="Line 115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41" name="Line 115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42" name="Line 115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30" name="Group 1158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37" name="Line 115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38" name="Line 116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39" name="Line 116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31" name="Rectangle 1162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2" name="Rectangle 1163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3" name="Line 1164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34" name="Line 1165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35" name="Rectangle 1166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36" name="Text Box 1167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2" name="Group 1168"/>
            <p:cNvGrpSpPr>
              <a:grpSpLocks/>
            </p:cNvGrpSpPr>
            <p:nvPr/>
          </p:nvGrpSpPr>
          <p:grpSpPr bwMode="auto">
            <a:xfrm>
              <a:off x="4765" y="1995"/>
              <a:ext cx="513" cy="442"/>
              <a:chOff x="3937" y="633"/>
              <a:chExt cx="513" cy="442"/>
            </a:xfrm>
          </p:grpSpPr>
          <p:sp>
            <p:nvSpPr>
              <p:cNvPr id="44201" name="Line 1169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2" name="Line 1170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3" name="Oval 1171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04" name="Line 1172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5" name="Line 1173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06" name="Rectangle 1174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207" name="Oval 1175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208" name="Group 1176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219" name="Line 117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20" name="Line 117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21" name="Line 117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209" name="Group 1180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216" name="Line 118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17" name="Line 118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18" name="Line 118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210" name="Rectangle 1184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1" name="Rectangle 1185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2" name="Line 1186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13" name="Line 1187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214" name="Rectangle 1188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215" name="Text Box 1189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3" name="Group 1190"/>
            <p:cNvGrpSpPr>
              <a:grpSpLocks/>
            </p:cNvGrpSpPr>
            <p:nvPr/>
          </p:nvGrpSpPr>
          <p:grpSpPr bwMode="auto">
            <a:xfrm>
              <a:off x="4128" y="2003"/>
              <a:ext cx="513" cy="442"/>
              <a:chOff x="3937" y="633"/>
              <a:chExt cx="513" cy="442"/>
            </a:xfrm>
          </p:grpSpPr>
          <p:sp>
            <p:nvSpPr>
              <p:cNvPr id="44180" name="Line 1191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1" name="Line 1192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2" name="Oval 1193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83" name="Line 1194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4" name="Line 1195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85" name="Rectangle 1196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86" name="Oval 1197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87" name="Group 1198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98" name="Line 119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9" name="Line 120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200" name="Line 120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88" name="Group 1202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95" name="Line 120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6" name="Line 120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97" name="Line 120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89" name="Rectangle 1206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0" name="Rectangle 1207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1" name="Line 1208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2" name="Line 1209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93" name="Rectangle 1210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94" name="Text Box 1211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4" name="Group 1212"/>
            <p:cNvGrpSpPr>
              <a:grpSpLocks/>
            </p:cNvGrpSpPr>
            <p:nvPr/>
          </p:nvGrpSpPr>
          <p:grpSpPr bwMode="auto">
            <a:xfrm>
              <a:off x="4608" y="2771"/>
              <a:ext cx="513" cy="442"/>
              <a:chOff x="3937" y="633"/>
              <a:chExt cx="513" cy="442"/>
            </a:xfrm>
          </p:grpSpPr>
          <p:sp>
            <p:nvSpPr>
              <p:cNvPr id="44159" name="Line 1213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0" name="Line 1214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1" name="Oval 1215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62" name="Line 1216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3" name="Line 1217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64" name="Rectangle 1218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65" name="Oval 1219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66" name="Group 1220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77" name="Line 122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8" name="Line 1222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9" name="Line 122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67" name="Group 1224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74" name="Line 122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5" name="Line 122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76" name="Line 122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68" name="Rectangle 1228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69" name="Rectangle 1229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70" name="Line 1230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71" name="Line 1231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72" name="Rectangle 1232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73" name="Text Box 1233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5" name="Group 1234"/>
            <p:cNvGrpSpPr>
              <a:grpSpLocks/>
            </p:cNvGrpSpPr>
            <p:nvPr/>
          </p:nvGrpSpPr>
          <p:grpSpPr bwMode="auto">
            <a:xfrm>
              <a:off x="4119" y="2640"/>
              <a:ext cx="513" cy="442"/>
              <a:chOff x="3937" y="633"/>
              <a:chExt cx="513" cy="442"/>
            </a:xfrm>
          </p:grpSpPr>
          <p:sp>
            <p:nvSpPr>
              <p:cNvPr id="44138" name="Line 1235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39" name="Line 1236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0" name="Oval 1237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1" name="Line 1238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2" name="Line 1239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43" name="Rectangle 1240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44" name="Oval 1241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45" name="Group 1242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56" name="Line 1243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7" name="Line 1244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8" name="Line 1245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46" name="Group 1246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53" name="Line 1247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4" name="Line 1248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55" name="Line 1249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47" name="Rectangle 1250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8" name="Rectangle 1251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49" name="Line 1252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50" name="Line 1253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51" name="Rectangle 1254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52" name="Text Box 1255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  <p:grpSp>
          <p:nvGrpSpPr>
            <p:cNvPr id="44116" name="Group 1256"/>
            <p:cNvGrpSpPr>
              <a:grpSpLocks/>
            </p:cNvGrpSpPr>
            <p:nvPr/>
          </p:nvGrpSpPr>
          <p:grpSpPr bwMode="auto">
            <a:xfrm>
              <a:off x="3674" y="2866"/>
              <a:ext cx="513" cy="442"/>
              <a:chOff x="3937" y="633"/>
              <a:chExt cx="513" cy="442"/>
            </a:xfrm>
          </p:grpSpPr>
          <p:sp>
            <p:nvSpPr>
              <p:cNvPr id="44117" name="Line 1257"/>
              <p:cNvSpPr>
                <a:spLocks noChangeShapeType="1"/>
              </p:cNvSpPr>
              <p:nvPr/>
            </p:nvSpPr>
            <p:spPr bwMode="auto">
              <a:xfrm>
                <a:off x="4061" y="1035"/>
                <a:ext cx="312" cy="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18" name="Line 1258"/>
              <p:cNvSpPr>
                <a:spLocks noChangeShapeType="1"/>
              </p:cNvSpPr>
              <p:nvPr/>
            </p:nvSpPr>
            <p:spPr bwMode="auto">
              <a:xfrm flipV="1">
                <a:off x="4212" y="929"/>
                <a:ext cx="1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19" name="Oval 1259"/>
              <p:cNvSpPr>
                <a:spLocks noChangeArrowheads="1"/>
              </p:cNvSpPr>
              <p:nvPr/>
            </p:nvSpPr>
            <p:spPr bwMode="auto">
              <a:xfrm>
                <a:off x="4048" y="8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0" name="Line 1260"/>
              <p:cNvSpPr>
                <a:spLocks noChangeShapeType="1"/>
              </p:cNvSpPr>
              <p:nvPr/>
            </p:nvSpPr>
            <p:spPr bwMode="auto">
              <a:xfrm>
                <a:off x="4048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1" name="Line 1261"/>
              <p:cNvSpPr>
                <a:spLocks noChangeShapeType="1"/>
              </p:cNvSpPr>
              <p:nvPr/>
            </p:nvSpPr>
            <p:spPr bwMode="auto">
              <a:xfrm>
                <a:off x="4361" y="847"/>
                <a:ext cx="0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2" name="Rectangle 1262"/>
              <p:cNvSpPr>
                <a:spLocks noChangeArrowheads="1"/>
              </p:cNvSpPr>
              <p:nvPr/>
            </p:nvSpPr>
            <p:spPr bwMode="auto">
              <a:xfrm>
                <a:off x="4048" y="847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/>
              </a:p>
            </p:txBody>
          </p:sp>
          <p:sp>
            <p:nvSpPr>
              <p:cNvPr id="44123" name="Oval 1263"/>
              <p:cNvSpPr>
                <a:spLocks noChangeArrowheads="1"/>
              </p:cNvSpPr>
              <p:nvPr/>
            </p:nvSpPr>
            <p:spPr bwMode="auto">
              <a:xfrm>
                <a:off x="4045" y="788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4124" name="Group 1264"/>
              <p:cNvGrpSpPr>
                <a:grpSpLocks/>
              </p:cNvGrpSpPr>
              <p:nvPr/>
            </p:nvGrpSpPr>
            <p:grpSpPr bwMode="auto">
              <a:xfrm>
                <a:off x="4120" y="809"/>
                <a:ext cx="156" cy="55"/>
                <a:chOff x="2848" y="848"/>
                <a:chExt cx="140" cy="98"/>
              </a:xfrm>
            </p:grpSpPr>
            <p:sp>
              <p:nvSpPr>
                <p:cNvPr id="44135" name="Line 1265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6" name="Line 126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7" name="Line 1267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4125" name="Group 1268"/>
              <p:cNvGrpSpPr>
                <a:grpSpLocks/>
              </p:cNvGrpSpPr>
              <p:nvPr/>
            </p:nvGrpSpPr>
            <p:grpSpPr bwMode="auto">
              <a:xfrm flipV="1">
                <a:off x="4120" y="808"/>
                <a:ext cx="156" cy="56"/>
                <a:chOff x="2848" y="848"/>
                <a:chExt cx="140" cy="98"/>
              </a:xfrm>
            </p:grpSpPr>
            <p:sp>
              <p:nvSpPr>
                <p:cNvPr id="44132" name="Line 1269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3" name="Line 1270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4134" name="Line 1271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44126" name="Rectangle 1272"/>
              <p:cNvSpPr>
                <a:spLocks noChangeArrowheads="1"/>
              </p:cNvSpPr>
              <p:nvPr/>
            </p:nvSpPr>
            <p:spPr bwMode="auto">
              <a:xfrm>
                <a:off x="3996" y="732"/>
                <a:ext cx="426" cy="3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7" name="Rectangle 1273"/>
              <p:cNvSpPr>
                <a:spLocks noChangeArrowheads="1"/>
              </p:cNvSpPr>
              <p:nvPr/>
            </p:nvSpPr>
            <p:spPr bwMode="auto">
              <a:xfrm>
                <a:off x="3969" y="753"/>
                <a:ext cx="435" cy="312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28" name="Line 1274"/>
              <p:cNvSpPr>
                <a:spLocks noChangeShapeType="1"/>
              </p:cNvSpPr>
              <p:nvPr/>
            </p:nvSpPr>
            <p:spPr bwMode="auto">
              <a:xfrm>
                <a:off x="3966" y="945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29" name="Line 1275"/>
              <p:cNvSpPr>
                <a:spLocks noChangeShapeType="1"/>
              </p:cNvSpPr>
              <p:nvPr/>
            </p:nvSpPr>
            <p:spPr bwMode="auto">
              <a:xfrm>
                <a:off x="3972" y="849"/>
                <a:ext cx="435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130" name="Rectangle 1276"/>
              <p:cNvSpPr>
                <a:spLocks noChangeArrowheads="1"/>
              </p:cNvSpPr>
              <p:nvPr/>
            </p:nvSpPr>
            <p:spPr bwMode="auto">
              <a:xfrm>
                <a:off x="3966" y="756"/>
                <a:ext cx="435" cy="93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4131" name="Text Box 1277"/>
              <p:cNvSpPr txBox="1">
                <a:spLocks noChangeArrowheads="1"/>
              </p:cNvSpPr>
              <p:nvPr/>
            </p:nvSpPr>
            <p:spPr bwMode="auto">
              <a:xfrm>
                <a:off x="3937" y="633"/>
                <a:ext cx="513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000"/>
              </a:p>
              <a:p>
                <a:pPr algn="ctr"/>
                <a:r>
                  <a:rPr lang="en-US" altLang="en-US" sz="1000">
                    <a:solidFill>
                      <a:schemeClr val="bg1"/>
                    </a:solidFill>
                  </a:rPr>
                  <a:t>network</a:t>
                </a:r>
              </a:p>
              <a:p>
                <a:pPr algn="ctr"/>
                <a:r>
                  <a:rPr lang="en-US" altLang="en-US" sz="1000"/>
                  <a:t>data link</a:t>
                </a:r>
              </a:p>
              <a:p>
                <a:pPr algn="ctr"/>
                <a:r>
                  <a:rPr lang="en-US" altLang="en-US" sz="1000"/>
                  <a:t>physical</a:t>
                </a:r>
                <a:endParaRPr lang="en-US" altLang="en-US"/>
              </a:p>
            </p:txBody>
          </p:sp>
        </p:grpSp>
      </p:grpSp>
      <p:sp>
        <p:nvSpPr>
          <p:cNvPr id="632064" name="Rectangle 1280"/>
          <p:cNvSpPr>
            <a:spLocks noChangeArrowheads="1"/>
          </p:cNvSpPr>
          <p:nvPr/>
        </p:nvSpPr>
        <p:spPr bwMode="auto">
          <a:xfrm>
            <a:off x="6198129" y="858838"/>
            <a:ext cx="421350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32065" name="Rectangle 1281"/>
          <p:cNvSpPr>
            <a:spLocks noChangeArrowheads="1"/>
          </p:cNvSpPr>
          <p:nvPr/>
        </p:nvSpPr>
        <p:spPr bwMode="auto">
          <a:xfrm>
            <a:off x="6122458" y="1509713"/>
            <a:ext cx="646642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32066" name="Rectangle 1282"/>
          <p:cNvSpPr>
            <a:spLocks noChangeArrowheads="1"/>
          </p:cNvSpPr>
          <p:nvPr/>
        </p:nvSpPr>
        <p:spPr bwMode="auto">
          <a:xfrm>
            <a:off x="9183687" y="4487863"/>
            <a:ext cx="421350" cy="1381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9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4 0.01227 L 0.00382 0.09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2.5E-6 0.07269 L 0.02726 0.18982 L 0.02726 0.1132 L 0.07118 0.11112 L 0.07257 0.18982 L 0.11667 0.14144 L 0.11667 0.07871 L 0.16059 0.07686 L 0.10903 0.23426 L 0.11511 0.15949 L 0.1559 0.15949 L 0.15747 0.23635 L 0.1059 0.34537 L 0.10295 0.27061 L 0.14236 0.26875 L 0.14688 0.39584 L 0.1559 0.3213 L 0.19236 0.31922 L 0.19688 0.39792 L 0.1059 0.49908 L 0.1059 0.41621 L 0.14236 0.41621 L 0.14236 0.49699 L 0.18785 0.53542 L 0.18785 0.44653 L 0.2257 0.44653 L 0.22865 0.52732 L 0.31198 0.50301 L 0.31198 0.43843 " pathEditMode="relative" ptsTypes="AAAAAAAAAAAAAAAAAAAAAAAAAAAAAA">
                                      <p:cBhvr>
                                        <p:cTn id="31" dur="5000" fill="hold"/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 L -0.00156 -0.0710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6320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2064" grpId="0" animBg="1"/>
      <p:bldP spid="632064" grpId="1" animBg="1"/>
      <p:bldP spid="632064" grpId="2" animBg="1"/>
      <p:bldP spid="632065" grpId="0" animBg="1"/>
      <p:bldP spid="632065" grpId="1" animBg="1"/>
      <p:bldP spid="632065" grpId="2" animBg="1"/>
      <p:bldP spid="632066" grpId="0" animBg="1"/>
      <p:bldP spid="632066" grpId="1" animBg="1"/>
      <p:bldP spid="632066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8" y="1035050"/>
            <a:ext cx="841666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Two key network-layer functions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idx="1"/>
          </p:nvPr>
        </p:nvSpPr>
        <p:spPr>
          <a:xfrm>
            <a:off x="677598" y="1905000"/>
            <a:ext cx="4541970" cy="3754438"/>
          </a:xfrm>
        </p:spPr>
        <p:txBody>
          <a:bodyPr/>
          <a:lstStyle/>
          <a:p>
            <a:pPr marL="0" indent="0">
              <a:spcBef>
                <a:spcPts val="600"/>
              </a:spcBef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Network-layer functions:</a:t>
            </a:r>
          </a:p>
          <a:p>
            <a:pPr marL="0" indent="0">
              <a:spcBef>
                <a:spcPts val="600"/>
              </a:spcBef>
            </a:pPr>
            <a:r>
              <a:rPr lang="en-US" altLang="en-US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Forwarding: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move packets from router</a:t>
            </a:r>
            <a:r>
              <a:rPr lang="ja-JP" altLang="en-US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s input to appropriate router output</a:t>
            </a:r>
          </a:p>
          <a:p>
            <a:pPr marL="0" indent="0">
              <a:spcBef>
                <a:spcPts val="600"/>
              </a:spcBef>
            </a:pPr>
            <a:r>
              <a:rPr lang="en-US" altLang="en-US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Routing: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determine route taken by packets from source to destination</a:t>
            </a:r>
          </a:p>
          <a:p>
            <a:pPr lvl="1">
              <a:spcBef>
                <a:spcPts val="600"/>
              </a:spcBef>
            </a:pPr>
            <a:r>
              <a:rPr lang="en-US" altLang="en-US" i="1" dirty="0">
                <a:latin typeface="Gill Sans MT" pitchFamily="34" charset="0"/>
                <a:ea typeface="ＭＳ Ｐゴシック" pitchFamily="34" charset="-128"/>
              </a:rPr>
              <a:t>routing algorithms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  <a:p>
            <a:pPr marL="0" indent="0">
              <a:buFont typeface="Wingdings" pitchFamily="2" charset="2"/>
              <a:buNone/>
            </a:pPr>
            <a:endParaRPr lang="en-US" altLang="en-US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506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56F952CA-2BBA-44E3-80BC-71BB1E77204B}" type="slidenum">
              <a:rPr lang="en-US" altLang="en-US" sz="1200">
                <a:latin typeface="Tahoma" pitchFamily="34" charset="0"/>
              </a:rPr>
              <a:pPr/>
              <a:t>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5250525" y="1884363"/>
            <a:ext cx="4541969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65000"/>
              <a:buFont typeface="Wingdings" charset="0"/>
              <a:buNone/>
              <a:defRPr/>
            </a:pPr>
            <a:r>
              <a:rPr lang="en-US" sz="2800" i="1" dirty="0">
                <a:solidFill>
                  <a:srgbClr val="CC0000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Analogy: taking a trip</a:t>
            </a:r>
          </a:p>
          <a:p>
            <a:pPr marL="347663" indent="-347663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forwarding</a:t>
            </a:r>
            <a:r>
              <a:rPr lang="en-US" sz="2800" i="1" dirty="0">
                <a:solidFill>
                  <a:schemeClr val="accent2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: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process of getting through single interchange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5186892" y="3881439"/>
            <a:ext cx="4541970" cy="14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7663" indent="-347663">
              <a:lnSpc>
                <a:spcPct val="85000"/>
              </a:lnSpc>
              <a:spcBef>
                <a:spcPts val="6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ＭＳ Ｐゴシック" charset="0"/>
              </a:rPr>
              <a:t>routing:</a:t>
            </a:r>
            <a:r>
              <a:rPr lang="en-US" sz="2800" dirty="0">
                <a:latin typeface="Gill Sans MT" charset="0"/>
                <a:ea typeface="ＭＳ Ｐゴシック" charset="0"/>
                <a:cs typeface="ＭＳ Ｐゴシック" charset="0"/>
              </a:rPr>
              <a:t> process of planning trip from source to destination</a:t>
            </a:r>
          </a:p>
          <a:p>
            <a:pPr marL="342900" indent="-342900">
              <a:lnSpc>
                <a:spcPct val="85000"/>
              </a:lnSpc>
              <a:spcBef>
                <a:spcPct val="7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defRPr/>
            </a:pPr>
            <a:endParaRPr lang="en-US" sz="28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478" y="1035050"/>
            <a:ext cx="841666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1" y="228600"/>
            <a:ext cx="869182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cs typeface="+mj-cs"/>
              </a:rPr>
              <a:t>Network layer: data plane, control plane</a:t>
            </a:r>
          </a:p>
        </p:txBody>
      </p:sp>
      <p:sp>
        <p:nvSpPr>
          <p:cNvPr id="45061" name="Rectangle 3"/>
          <p:cNvSpPr>
            <a:spLocks noGrp="1" noChangeArrowheads="1"/>
          </p:cNvSpPr>
          <p:nvPr>
            <p:ph idx="1"/>
          </p:nvPr>
        </p:nvSpPr>
        <p:spPr>
          <a:xfrm>
            <a:off x="411031" y="1625600"/>
            <a:ext cx="4144698" cy="4648200"/>
          </a:xfrm>
        </p:spPr>
        <p:txBody>
          <a:bodyPr/>
          <a:lstStyle/>
          <a:p>
            <a:pPr marL="0" indent="0">
              <a:buFont typeface="Wingdings" charset="2"/>
              <a:buNone/>
              <a:defRPr/>
            </a:pPr>
            <a:r>
              <a:rPr lang="en-US" b="1" i="1" dirty="0">
                <a:solidFill>
                  <a:srgbClr val="CC0000"/>
                </a:solidFill>
              </a:rPr>
              <a:t>Data plane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/>
              <a:t>local, per-router function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>
                <a:solidFill>
                  <a:srgbClr val="C00000"/>
                </a:solidFill>
              </a:rPr>
              <a:t>determines how datagram arriving on router input port is forwarded to router output port</a:t>
            </a:r>
          </a:p>
          <a:p>
            <a:pPr marL="292100" indent="-292100">
              <a:buFont typeface="Wingdings" charset="2"/>
              <a:buChar char="§"/>
              <a:defRPr/>
            </a:pPr>
            <a:r>
              <a:rPr lang="en-US" sz="2400" dirty="0"/>
              <a:t>forwarding function</a:t>
            </a:r>
          </a:p>
          <a:p>
            <a:pPr>
              <a:buFont typeface="Wingdings" charset="0"/>
              <a:buNone/>
              <a:defRPr/>
            </a:pPr>
            <a:endParaRPr lang="en-US" dirty="0"/>
          </a:p>
        </p:txBody>
      </p:sp>
      <p:sp>
        <p:nvSpPr>
          <p:cNvPr id="46087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608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997746C3-C0CF-4C66-A32C-BBD43BE1AB00}" type="slidenum">
              <a:rPr lang="en-US" altLang="en-US" sz="1200">
                <a:latin typeface="Tahoma" pitchFamily="34" charset="0"/>
              </a:rPr>
              <a:pPr/>
              <a:t>5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634840" y="1611313"/>
            <a:ext cx="486529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100000"/>
              <a:buFont typeface="Wingdings" charset="2"/>
              <a:buChar char="§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688975" indent="-231775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/>
              <a:buChar char="•"/>
              <a:defRPr sz="2400">
                <a:solidFill>
                  <a:schemeClr val="tx1"/>
                </a:solidFill>
                <a:latin typeface="Gill Sans MT"/>
                <a:ea typeface="ＭＳ Ｐゴシック" charset="0"/>
                <a:cs typeface="Gill Sans M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Gill Sans MT"/>
                <a:ea typeface="ＭＳ Ｐゴシック" charset="0"/>
                <a:cs typeface="Gill Sans M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  <a:ea typeface="ＭＳ Ｐゴシック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-109" charset="0"/>
              </a:defRPr>
            </a:lvl9pPr>
          </a:lstStyle>
          <a:p>
            <a:pPr marL="0" indent="0">
              <a:buFont typeface="Wingdings" charset="2"/>
              <a:buNone/>
              <a:defRPr/>
            </a:pPr>
            <a:r>
              <a:rPr lang="en-US" b="1" i="1" dirty="0">
                <a:solidFill>
                  <a:srgbClr val="CC0000"/>
                </a:solidFill>
              </a:rPr>
              <a:t>Control plane</a:t>
            </a:r>
          </a:p>
          <a:p>
            <a:pPr marL="228600" indent="-228600">
              <a:defRPr/>
            </a:pPr>
            <a:r>
              <a:rPr lang="en-US" sz="2400" dirty="0"/>
              <a:t>network-wide logic</a:t>
            </a:r>
          </a:p>
          <a:p>
            <a:pPr marL="228600" indent="-228600">
              <a:defRPr/>
            </a:pPr>
            <a:r>
              <a:rPr lang="en-US" sz="2400" dirty="0">
                <a:solidFill>
                  <a:srgbClr val="C00000"/>
                </a:solidFill>
              </a:rPr>
              <a:t>determines how datagram is routed among routers along end-end path from source host to destination host</a:t>
            </a:r>
          </a:p>
          <a:p>
            <a:pPr marL="228600" indent="-228600">
              <a:defRPr/>
            </a:pPr>
            <a:r>
              <a:rPr lang="en-US" sz="2400" dirty="0"/>
              <a:t>two control-plane approaches:</a:t>
            </a:r>
          </a:p>
          <a:p>
            <a:pPr lvl="1">
              <a:defRPr/>
            </a:pPr>
            <a:r>
              <a:rPr lang="en-US" i="1" dirty="0">
                <a:solidFill>
                  <a:srgbClr val="000090"/>
                </a:solidFill>
                <a:latin typeface="Gill Sans MT" charset="0"/>
              </a:rPr>
              <a:t>traditional routing algorithms: </a:t>
            </a:r>
            <a:r>
              <a:rPr lang="en-US" dirty="0">
                <a:latin typeface="Gill Sans MT" charset="0"/>
              </a:rPr>
              <a:t>implemented in routers</a:t>
            </a:r>
          </a:p>
          <a:p>
            <a:pPr lvl="1">
              <a:defRPr/>
            </a:pPr>
            <a:r>
              <a:rPr lang="en-US" i="1" dirty="0">
                <a:solidFill>
                  <a:srgbClr val="000090"/>
                </a:solidFill>
                <a:latin typeface="Gill Sans MT" charset="0"/>
              </a:rPr>
              <a:t>software-defined networking (SDN)</a:t>
            </a:r>
            <a:r>
              <a:rPr lang="en-US" dirty="0">
                <a:latin typeface="Gill Sans MT" charset="0"/>
              </a:rPr>
              <a:t>: implemented in (remote) servers</a:t>
            </a:r>
          </a:p>
          <a:p>
            <a:pPr>
              <a:defRPr/>
            </a:pPr>
            <a:endParaRPr lang="en-US" dirty="0"/>
          </a:p>
          <a:p>
            <a:pPr>
              <a:buFont typeface="Wingdings" charset="0"/>
              <a:buNone/>
              <a:defRPr/>
            </a:pPr>
            <a:endParaRPr lang="en-US" dirty="0"/>
          </a:p>
        </p:txBody>
      </p:sp>
      <p:grpSp>
        <p:nvGrpSpPr>
          <p:cNvPr id="46085" name="Group 8"/>
          <p:cNvGrpSpPr>
            <a:grpSpLocks/>
          </p:cNvGrpSpPr>
          <p:nvPr/>
        </p:nvGrpSpPr>
        <p:grpSpPr bwMode="auto">
          <a:xfrm>
            <a:off x="646642" y="4378325"/>
            <a:ext cx="3946922" cy="1582738"/>
            <a:chOff x="842050" y="4767952"/>
            <a:chExt cx="3644169" cy="1582996"/>
          </a:xfrm>
        </p:grpSpPr>
        <p:sp>
          <p:nvSpPr>
            <p:cNvPr id="10" name="Freeform 2"/>
            <p:cNvSpPr>
              <a:spLocks/>
            </p:cNvSpPr>
            <p:nvPr/>
          </p:nvSpPr>
          <p:spPr bwMode="auto">
            <a:xfrm>
              <a:off x="2591886" y="5436399"/>
              <a:ext cx="1894333" cy="914549"/>
            </a:xfrm>
            <a:custGeom>
              <a:avLst/>
              <a:gdLst>
                <a:gd name="T0" fmla="*/ 1611 w 10001"/>
                <a:gd name="T1" fmla="*/ 374679 h 10125"/>
                <a:gd name="T2" fmla="*/ 287991 w 10001"/>
                <a:gd name="T3" fmla="*/ 147961 h 10125"/>
                <a:gd name="T4" fmla="*/ 1260716 w 10001"/>
                <a:gd name="T5" fmla="*/ 93322 h 10125"/>
                <a:gd name="T6" fmla="*/ 2011909 w 10001"/>
                <a:gd name="T7" fmla="*/ 0 h 10125"/>
                <a:gd name="T8" fmla="*/ 2706712 w 10001"/>
                <a:gd name="T9" fmla="*/ 93600 h 10125"/>
                <a:gd name="T10" fmla="*/ 3255305 w 10001"/>
                <a:gd name="T11" fmla="*/ 46104 h 10125"/>
                <a:gd name="T12" fmla="*/ 4023415 w 10001"/>
                <a:gd name="T13" fmla="*/ 277276 h 10125"/>
                <a:gd name="T14" fmla="*/ 3463544 w 10001"/>
                <a:gd name="T15" fmla="*/ 630526 h 10125"/>
                <a:gd name="T16" fmla="*/ 2817478 w 10001"/>
                <a:gd name="T17" fmla="*/ 864758 h 10125"/>
                <a:gd name="T18" fmla="*/ 2137577 w 10001"/>
                <a:gd name="T19" fmla="*/ 820324 h 10125"/>
                <a:gd name="T20" fmla="*/ 1760571 w 10001"/>
                <a:gd name="T21" fmla="*/ 919490 h 10125"/>
                <a:gd name="T22" fmla="*/ 1264743 w 10001"/>
                <a:gd name="T23" fmla="*/ 929416 h 10125"/>
                <a:gd name="T24" fmla="*/ 877667 w 10001"/>
                <a:gd name="T25" fmla="*/ 732382 h 10125"/>
                <a:gd name="T26" fmla="*/ 478105 w 10001"/>
                <a:gd name="T27" fmla="*/ 695276 h 10125"/>
                <a:gd name="T28" fmla="*/ 1611 w 10001"/>
                <a:gd name="T29" fmla="*/ 374679 h 101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0001" h="10125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6CCFF"/>
                </a:gs>
                <a:gs pos="100000">
                  <a:srgbClr val="FFFFFF"/>
                </a:gs>
                <a:gs pos="5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3261968" y="5558656"/>
              <a:ext cx="500180" cy="157189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111121" y="5774591"/>
              <a:ext cx="862215" cy="10479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123824" y="5880971"/>
              <a:ext cx="714543" cy="274682"/>
            </a:xfrm>
            <a:prstGeom prst="line">
              <a:avLst/>
            </a:prstGeom>
            <a:ln w="12700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H="1">
              <a:off x="1283479" y="5801583"/>
              <a:ext cx="1506892" cy="1587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093" name="TextBox 265"/>
            <p:cNvSpPr txBox="1">
              <a:spLocks noChangeArrowheads="1"/>
            </p:cNvSpPr>
            <p:nvPr/>
          </p:nvSpPr>
          <p:spPr bwMode="auto">
            <a:xfrm>
              <a:off x="3198813" y="5473700"/>
              <a:ext cx="248944" cy="27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46094" name="TextBox 281"/>
            <p:cNvSpPr txBox="1">
              <a:spLocks noChangeArrowheads="1"/>
            </p:cNvSpPr>
            <p:nvPr/>
          </p:nvSpPr>
          <p:spPr bwMode="auto">
            <a:xfrm>
              <a:off x="3373438" y="5761038"/>
              <a:ext cx="248944" cy="27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sp>
          <p:nvSpPr>
            <p:cNvPr id="46095" name="TextBox 282"/>
            <p:cNvSpPr txBox="1">
              <a:spLocks noChangeArrowheads="1"/>
            </p:cNvSpPr>
            <p:nvPr/>
          </p:nvSpPr>
          <p:spPr bwMode="auto">
            <a:xfrm>
              <a:off x="3068638" y="5862638"/>
              <a:ext cx="248944" cy="2770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  <p:grpSp>
          <p:nvGrpSpPr>
            <p:cNvPr id="46096" name="Group 5"/>
            <p:cNvGrpSpPr>
              <a:grpSpLocks/>
            </p:cNvGrpSpPr>
            <p:nvPr/>
          </p:nvGrpSpPr>
          <p:grpSpPr bwMode="auto">
            <a:xfrm>
              <a:off x="938213" y="5237164"/>
              <a:ext cx="1616075" cy="524196"/>
              <a:chOff x="-4079003" y="2717403"/>
              <a:chExt cx="1616718" cy="525393"/>
            </a:xfrm>
          </p:grpSpPr>
          <p:sp>
            <p:nvSpPr>
              <p:cNvPr id="46109" name="Rectangle 97"/>
              <p:cNvSpPr>
                <a:spLocks noChangeArrowheads="1"/>
              </p:cNvSpPr>
              <p:nvPr/>
            </p:nvSpPr>
            <p:spPr bwMode="auto">
              <a:xfrm>
                <a:off x="-4052413" y="2965119"/>
                <a:ext cx="1290538" cy="2087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0" name="Rectangle 98"/>
              <p:cNvSpPr>
                <a:spLocks noChangeArrowheads="1"/>
              </p:cNvSpPr>
              <p:nvPr/>
            </p:nvSpPr>
            <p:spPr bwMode="auto">
              <a:xfrm>
                <a:off x="-4079003" y="2985994"/>
                <a:ext cx="1281675" cy="20875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1" name="Line 99"/>
              <p:cNvSpPr>
                <a:spLocks noChangeShapeType="1"/>
              </p:cNvSpPr>
              <p:nvPr/>
            </p:nvSpPr>
            <p:spPr bwMode="auto">
              <a:xfrm>
                <a:off x="-2933828" y="3101502"/>
                <a:ext cx="47154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112" name="Rectangle 104"/>
              <p:cNvSpPr>
                <a:spLocks noChangeArrowheads="1"/>
              </p:cNvSpPr>
              <p:nvPr/>
            </p:nvSpPr>
            <p:spPr bwMode="auto">
              <a:xfrm>
                <a:off x="-3377007" y="2988777"/>
                <a:ext cx="476861" cy="21014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6113" name="Text Box 105"/>
              <p:cNvSpPr txBox="1">
                <a:spLocks noChangeArrowheads="1"/>
              </p:cNvSpPr>
              <p:nvPr/>
            </p:nvSpPr>
            <p:spPr bwMode="auto">
              <a:xfrm>
                <a:off x="-3430189" y="2965119"/>
                <a:ext cx="463379" cy="2776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/>
                  <a:t>0111</a:t>
                </a:r>
              </a:p>
            </p:txBody>
          </p:sp>
          <p:sp>
            <p:nvSpPr>
              <p:cNvPr id="46114" name="Line 119"/>
              <p:cNvSpPr>
                <a:spLocks noChangeShapeType="1"/>
              </p:cNvSpPr>
              <p:nvPr/>
            </p:nvSpPr>
            <p:spPr bwMode="auto">
              <a:xfrm>
                <a:off x="-3621642" y="2717403"/>
                <a:ext cx="405953" cy="300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6097" name="TextBox 6"/>
            <p:cNvSpPr txBox="1">
              <a:spLocks noChangeArrowheads="1"/>
            </p:cNvSpPr>
            <p:nvPr/>
          </p:nvSpPr>
          <p:spPr bwMode="auto">
            <a:xfrm>
              <a:off x="842050" y="4767952"/>
              <a:ext cx="1992313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400"/>
                <a:t>values in arriving </a:t>
              </a:r>
            </a:p>
            <a:p>
              <a:r>
                <a:rPr lang="en-US" altLang="en-US" sz="1400"/>
                <a:t>packet header</a:t>
              </a:r>
              <a:endParaRPr lang="en-US" altLang="en-US" sz="1800"/>
            </a:p>
          </p:txBody>
        </p:sp>
        <p:grpSp>
          <p:nvGrpSpPr>
            <p:cNvPr id="46098" name="Group 357"/>
            <p:cNvGrpSpPr>
              <a:grpSpLocks/>
            </p:cNvGrpSpPr>
            <p:nvPr/>
          </p:nvGrpSpPr>
          <p:grpSpPr bwMode="auto">
            <a:xfrm>
              <a:off x="2714625" y="5659438"/>
              <a:ext cx="565150" cy="293687"/>
              <a:chOff x="1871277" y="1576300"/>
              <a:chExt cx="1128371" cy="437861"/>
            </a:xfrm>
          </p:grpSpPr>
          <p:sp>
            <p:nvSpPr>
              <p:cNvPr id="22" name="Oval 21"/>
              <p:cNvSpPr>
                <a:spLocks noChangeArrowheads="1"/>
              </p:cNvSpPr>
              <p:nvPr/>
            </p:nvSpPr>
            <p:spPr bwMode="auto">
              <a:xfrm flipV="1">
                <a:off x="1873504" y="1693538"/>
                <a:ext cx="1125467" cy="319572"/>
              </a:xfrm>
              <a:prstGeom prst="ellipse">
                <a:avLst/>
              </a:prstGeom>
              <a:gradFill rotWithShape="1">
                <a:gsLst>
                  <a:gs pos="0">
                    <a:srgbClr val="262699"/>
                  </a:gs>
                  <a:gs pos="53000">
                    <a:srgbClr val="8585E0"/>
                  </a:gs>
                  <a:gs pos="100000">
                    <a:srgbClr val="262699"/>
                  </a:gs>
                </a:gsLst>
                <a:lin ang="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 bwMode="auto">
              <a:xfrm>
                <a:off x="1870334" y="1738514"/>
                <a:ext cx="1128637" cy="115994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4" name="Oval 23"/>
              <p:cNvSpPr>
                <a:spLocks noChangeArrowheads="1"/>
              </p:cNvSpPr>
              <p:nvPr/>
            </p:nvSpPr>
            <p:spPr bwMode="auto">
              <a:xfrm flipV="1">
                <a:off x="1870334" y="1575177"/>
                <a:ext cx="1125465" cy="319572"/>
              </a:xfrm>
              <a:prstGeom prst="ellipse">
                <a:avLst/>
              </a:prstGeom>
              <a:solidFill>
                <a:srgbClr val="BFBFB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24"/>
              <p:cNvSpPr/>
              <p:nvPr/>
            </p:nvSpPr>
            <p:spPr bwMode="auto">
              <a:xfrm>
                <a:off x="2158833" y="1672232"/>
                <a:ext cx="548468" cy="160970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2101767" y="1631990"/>
                <a:ext cx="662599" cy="111258"/>
              </a:xfrm>
              <a:custGeom>
                <a:avLst/>
                <a:gdLst>
                  <a:gd name="T0" fmla="*/ 0 w 3723451"/>
                  <a:gd name="T1" fmla="*/ 27219 h 932950"/>
                  <a:gd name="T2" fmla="*/ 116589 w 3723451"/>
                  <a:gd name="T3" fmla="*/ 321 h 932950"/>
                  <a:gd name="T4" fmla="*/ 330241 w 3723451"/>
                  <a:gd name="T5" fmla="*/ 62079 h 932950"/>
                  <a:gd name="T6" fmla="*/ 534068 w 3723451"/>
                  <a:gd name="T7" fmla="*/ 0 h 932950"/>
                  <a:gd name="T8" fmla="*/ 662599 w 3723451"/>
                  <a:gd name="T9" fmla="*/ 24703 h 932950"/>
                  <a:gd name="T10" fmla="*/ 566972 w 3723451"/>
                  <a:gd name="T11" fmla="*/ 55080 h 932950"/>
                  <a:gd name="T12" fmla="*/ 536184 w 3723451"/>
                  <a:gd name="T13" fmla="*/ 46891 h 932950"/>
                  <a:gd name="T14" fmla="*/ 333995 w 3723451"/>
                  <a:gd name="T15" fmla="*/ 111258 h 932950"/>
                  <a:gd name="T16" fmla="*/ 126634 w 3723451"/>
                  <a:gd name="T17" fmla="*/ 49258 h 932950"/>
                  <a:gd name="T18" fmla="*/ 93107 w 3723451"/>
                  <a:gd name="T19" fmla="*/ 55950 h 932950"/>
                  <a:gd name="T20" fmla="*/ 0 w 3723451"/>
                  <a:gd name="T21" fmla="*/ 27219 h 9329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2536103" y="1726678"/>
                <a:ext cx="244114" cy="97055"/>
              </a:xfrm>
              <a:custGeom>
                <a:avLst/>
                <a:gdLst>
                  <a:gd name="T0" fmla="*/ 0 w 1366596"/>
                  <a:gd name="T1" fmla="*/ 0 h 809868"/>
                  <a:gd name="T2" fmla="*/ 244114 w 1366596"/>
                  <a:gd name="T3" fmla="*/ 74997 h 809868"/>
                  <a:gd name="T4" fmla="*/ 154523 w 1366596"/>
                  <a:gd name="T5" fmla="*/ 97055 h 809868"/>
                  <a:gd name="T6" fmla="*/ 822 w 1366596"/>
                  <a:gd name="T7" fmla="*/ 51285 h 809868"/>
                  <a:gd name="T8" fmla="*/ 0 w 1366596"/>
                  <a:gd name="T9" fmla="*/ 0 h 8098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2089086" y="1729045"/>
                <a:ext cx="240945" cy="97056"/>
              </a:xfrm>
              <a:custGeom>
                <a:avLst/>
                <a:gdLst>
                  <a:gd name="T0" fmla="*/ 237656 w 1348191"/>
                  <a:gd name="T1" fmla="*/ 0 h 791462"/>
                  <a:gd name="T2" fmla="*/ 240945 w 1348191"/>
                  <a:gd name="T3" fmla="*/ 46835 h 791462"/>
                  <a:gd name="T4" fmla="*/ 87168 w 1348191"/>
                  <a:gd name="T5" fmla="*/ 97056 h 791462"/>
                  <a:gd name="T6" fmla="*/ 0 w 1348191"/>
                  <a:gd name="T7" fmla="*/ 75049 h 791462"/>
                  <a:gd name="T8" fmla="*/ 237656 w 1348191"/>
                  <a:gd name="T9" fmla="*/ 0 h 7914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29" name="Straight Connector 28"/>
              <p:cNvCxnSpPr>
                <a:cxnSpLocks noChangeShapeType="1"/>
                <a:endCxn id="24" idx="2"/>
              </p:cNvCxnSpPr>
              <p:nvPr/>
            </p:nvCxnSpPr>
            <p:spPr bwMode="auto">
              <a:xfrm flipH="1" flipV="1">
                <a:off x="1870334" y="1736147"/>
                <a:ext cx="3169" cy="12309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Straight Connector 29"/>
              <p:cNvCxnSpPr>
                <a:cxnSpLocks noChangeShapeType="1"/>
              </p:cNvCxnSpPr>
              <p:nvPr/>
            </p:nvCxnSpPr>
            <p:spPr bwMode="auto">
              <a:xfrm flipH="1" flipV="1">
                <a:off x="2995800" y="1733779"/>
                <a:ext cx="3171" cy="12309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6099" name="Freeform 120"/>
            <p:cNvSpPr>
              <a:spLocks/>
            </p:cNvSpPr>
            <p:nvPr/>
          </p:nvSpPr>
          <p:spPr bwMode="auto">
            <a:xfrm>
              <a:off x="2493963" y="5668963"/>
              <a:ext cx="982662" cy="233362"/>
            </a:xfrm>
            <a:custGeom>
              <a:avLst/>
              <a:gdLst>
                <a:gd name="T0" fmla="*/ 0 w 554"/>
                <a:gd name="T1" fmla="*/ 2147483647 h 167"/>
                <a:gd name="T2" fmla="*/ 2147483647 w 554"/>
                <a:gd name="T3" fmla="*/ 2147483647 h 167"/>
                <a:gd name="T4" fmla="*/ 2147483647 w 554"/>
                <a:gd name="T5" fmla="*/ 2147483647 h 167"/>
                <a:gd name="T6" fmla="*/ 0 60000 65536"/>
                <a:gd name="T7" fmla="*/ 0 60000 65536"/>
                <a:gd name="T8" fmla="*/ 0 60000 65536"/>
                <a:gd name="T9" fmla="*/ 0 w 554"/>
                <a:gd name="T10" fmla="*/ 0 h 167"/>
                <a:gd name="T11" fmla="*/ 554 w 554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4" h="167">
                  <a:moveTo>
                    <a:pt x="0" y="10"/>
                  </a:moveTo>
                  <a:cubicBezTo>
                    <a:pt x="102" y="0"/>
                    <a:pt x="240" y="5"/>
                    <a:pt x="324" y="26"/>
                  </a:cubicBezTo>
                  <a:cubicBezTo>
                    <a:pt x="416" y="52"/>
                    <a:pt x="502" y="120"/>
                    <a:pt x="554" y="167"/>
                  </a:cubicBezTo>
                </a:path>
              </a:pathLst>
            </a:custGeom>
            <a:noFill/>
            <a:ln w="5715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09" y="819151"/>
            <a:ext cx="5121540" cy="18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Freeform 2"/>
          <p:cNvSpPr>
            <a:spLocks/>
          </p:cNvSpPr>
          <p:nvPr/>
        </p:nvSpPr>
        <p:spPr bwMode="auto">
          <a:xfrm>
            <a:off x="2808421" y="5437188"/>
            <a:ext cx="4363111" cy="939800"/>
          </a:xfrm>
          <a:custGeom>
            <a:avLst/>
            <a:gdLst>
              <a:gd name="T0" fmla="*/ 2147483647 w 10001"/>
              <a:gd name="T1" fmla="*/ 2147483647 h 10125"/>
              <a:gd name="T2" fmla="*/ 2147483647 w 10001"/>
              <a:gd name="T3" fmla="*/ 2147483647 h 10125"/>
              <a:gd name="T4" fmla="*/ 2147483647 w 10001"/>
              <a:gd name="T5" fmla="*/ 2147483647 h 10125"/>
              <a:gd name="T6" fmla="*/ 2147483647 w 10001"/>
              <a:gd name="T7" fmla="*/ 0 h 10125"/>
              <a:gd name="T8" fmla="*/ 2147483647 w 10001"/>
              <a:gd name="T9" fmla="*/ 2147483647 h 10125"/>
              <a:gd name="T10" fmla="*/ 2147483647 w 10001"/>
              <a:gd name="T11" fmla="*/ 2147483647 h 10125"/>
              <a:gd name="T12" fmla="*/ 2147483647 w 10001"/>
              <a:gd name="T13" fmla="*/ 2147483647 h 10125"/>
              <a:gd name="T14" fmla="*/ 2147483647 w 10001"/>
              <a:gd name="T15" fmla="*/ 2147483647 h 10125"/>
              <a:gd name="T16" fmla="*/ 2147483647 w 10001"/>
              <a:gd name="T17" fmla="*/ 2147483647 h 10125"/>
              <a:gd name="T18" fmla="*/ 2147483647 w 10001"/>
              <a:gd name="T19" fmla="*/ 2147483647 h 10125"/>
              <a:gd name="T20" fmla="*/ 2147483647 w 10001"/>
              <a:gd name="T21" fmla="*/ 2147483647 h 10125"/>
              <a:gd name="T22" fmla="*/ 2147483647 w 10001"/>
              <a:gd name="T23" fmla="*/ 2147483647 h 10125"/>
              <a:gd name="T24" fmla="*/ 2147483647 w 10001"/>
              <a:gd name="T25" fmla="*/ 2147483647 h 10125"/>
              <a:gd name="T26" fmla="*/ 2147483647 w 10001"/>
              <a:gd name="T27" fmla="*/ 2147483647 h 10125"/>
              <a:gd name="T28" fmla="*/ 2147483647 w 10001"/>
              <a:gd name="T29" fmla="*/ 2147483647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491177" y="5589588"/>
            <a:ext cx="1425708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370792" y="5775325"/>
            <a:ext cx="2447264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384551" y="5881689"/>
            <a:ext cx="773906" cy="274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486938" y="6075363"/>
            <a:ext cx="1351756" cy="809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02371" y="5621339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26744" y="5775325"/>
            <a:ext cx="1939925" cy="300038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864490" y="5803901"/>
            <a:ext cx="638043" cy="271463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35802" y="5589588"/>
            <a:ext cx="882254" cy="4000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115" name="Group 7"/>
          <p:cNvGrpSpPr>
            <a:grpSpLocks/>
          </p:cNvGrpSpPr>
          <p:nvPr/>
        </p:nvGrpSpPr>
        <p:grpSpPr bwMode="auto">
          <a:xfrm>
            <a:off x="3988197" y="6015039"/>
            <a:ext cx="610526" cy="293687"/>
            <a:chOff x="1871277" y="1576300"/>
            <a:chExt cx="1128371" cy="437861"/>
          </a:xfrm>
        </p:grpSpPr>
        <p:sp>
          <p:nvSpPr>
            <p:cNvPr id="318" name="Oval 317"/>
            <p:cNvSpPr>
              <a:spLocks noChangeArrowheads="1"/>
            </p:cNvSpPr>
            <p:nvPr/>
          </p:nvSpPr>
          <p:spPr bwMode="auto">
            <a:xfrm flipV="1">
              <a:off x="1874455" y="1694641"/>
              <a:ext cx="1125193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0" name="Oval 319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93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24" name="Freeform 323"/>
            <p:cNvSpPr/>
            <p:nvPr/>
          </p:nvSpPr>
          <p:spPr bwMode="auto">
            <a:xfrm>
              <a:off x="2160521" y="1673339"/>
              <a:ext cx="546704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5" name="Freeform 324"/>
            <p:cNvSpPr>
              <a:spLocks/>
            </p:cNvSpPr>
            <p:nvPr/>
          </p:nvSpPr>
          <p:spPr bwMode="auto">
            <a:xfrm>
              <a:off x="2103307" y="1633104"/>
              <a:ext cx="661131" cy="111240"/>
            </a:xfrm>
            <a:custGeom>
              <a:avLst/>
              <a:gdLst>
                <a:gd name="T0" fmla="*/ 0 w 3723451"/>
                <a:gd name="T1" fmla="*/ 27215 h 932950"/>
                <a:gd name="T2" fmla="*/ 116331 w 3723451"/>
                <a:gd name="T3" fmla="*/ 321 h 932950"/>
                <a:gd name="T4" fmla="*/ 329509 w 3723451"/>
                <a:gd name="T5" fmla="*/ 62069 h 932950"/>
                <a:gd name="T6" fmla="*/ 532884 w 3723451"/>
                <a:gd name="T7" fmla="*/ 0 h 932950"/>
                <a:gd name="T8" fmla="*/ 661131 w 3723451"/>
                <a:gd name="T9" fmla="*/ 24699 h 932950"/>
                <a:gd name="T10" fmla="*/ 565716 w 3723451"/>
                <a:gd name="T11" fmla="*/ 55071 h 932950"/>
                <a:gd name="T12" fmla="*/ 534996 w 3723451"/>
                <a:gd name="T13" fmla="*/ 46883 h 932950"/>
                <a:gd name="T14" fmla="*/ 333255 w 3723451"/>
                <a:gd name="T15" fmla="*/ 111240 h 932950"/>
                <a:gd name="T16" fmla="*/ 126353 w 3723451"/>
                <a:gd name="T17" fmla="*/ 49250 h 932950"/>
                <a:gd name="T18" fmla="*/ 92901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26" name="Freeform 325"/>
            <p:cNvSpPr>
              <a:spLocks/>
            </p:cNvSpPr>
            <p:nvPr/>
          </p:nvSpPr>
          <p:spPr bwMode="auto">
            <a:xfrm>
              <a:off x="2538765" y="1727776"/>
              <a:ext cx="241567" cy="97039"/>
            </a:xfrm>
            <a:custGeom>
              <a:avLst/>
              <a:gdLst>
                <a:gd name="T0" fmla="*/ 0 w 1366596"/>
                <a:gd name="T1" fmla="*/ 0 h 809868"/>
                <a:gd name="T2" fmla="*/ 241567 w 1366596"/>
                <a:gd name="T3" fmla="*/ 74985 h 809868"/>
                <a:gd name="T4" fmla="*/ 152911 w 1366596"/>
                <a:gd name="T5" fmla="*/ 97039 h 809868"/>
                <a:gd name="T6" fmla="*/ 813 w 1366596"/>
                <a:gd name="T7" fmla="*/ 5127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27" name="Freeform 326"/>
            <p:cNvSpPr>
              <a:spLocks/>
            </p:cNvSpPr>
            <p:nvPr/>
          </p:nvSpPr>
          <p:spPr bwMode="auto">
            <a:xfrm>
              <a:off x="2090593" y="1730143"/>
              <a:ext cx="238389" cy="97040"/>
            </a:xfrm>
            <a:custGeom>
              <a:avLst/>
              <a:gdLst>
                <a:gd name="T0" fmla="*/ 235135 w 1348191"/>
                <a:gd name="T1" fmla="*/ 0 h 791462"/>
                <a:gd name="T2" fmla="*/ 238389 w 1348191"/>
                <a:gd name="T3" fmla="*/ 46827 h 791462"/>
                <a:gd name="T4" fmla="*/ 86243 w 1348191"/>
                <a:gd name="T5" fmla="*/ 97040 h 791462"/>
                <a:gd name="T6" fmla="*/ 0 w 1348191"/>
                <a:gd name="T7" fmla="*/ 75037 h 791462"/>
                <a:gd name="T8" fmla="*/ 235135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22" name="Straight Connector 321"/>
            <p:cNvCxnSpPr>
              <a:cxnSpLocks noChangeShapeType="1"/>
              <a:endCxn id="320" idx="2"/>
            </p:cNvCxnSpPr>
            <p:nvPr/>
          </p:nvCxnSpPr>
          <p:spPr bwMode="auto">
            <a:xfrm flipH="1" flipV="1">
              <a:off x="1871277" y="1737244"/>
              <a:ext cx="3178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3" name="Straight Connector 322"/>
            <p:cNvCxnSpPr>
              <a:cxnSpLocks noChangeShapeType="1"/>
            </p:cNvCxnSpPr>
            <p:nvPr/>
          </p:nvCxnSpPr>
          <p:spPr bwMode="auto">
            <a:xfrm flipH="1" flipV="1">
              <a:off x="2996470" y="1734876"/>
              <a:ext cx="3178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6" name="Group 327"/>
          <p:cNvGrpSpPr>
            <a:grpSpLocks/>
          </p:cNvGrpSpPr>
          <p:nvPr/>
        </p:nvGrpSpPr>
        <p:grpSpPr bwMode="auto">
          <a:xfrm>
            <a:off x="4741466" y="5473700"/>
            <a:ext cx="612246" cy="292100"/>
            <a:chOff x="1871277" y="1576300"/>
            <a:chExt cx="1128371" cy="437861"/>
          </a:xfrm>
        </p:grpSpPr>
        <p:sp>
          <p:nvSpPr>
            <p:cNvPr id="329" name="Oval 328"/>
            <p:cNvSpPr>
              <a:spLocks noChangeArrowheads="1"/>
            </p:cNvSpPr>
            <p:nvPr/>
          </p:nvSpPr>
          <p:spPr bwMode="auto">
            <a:xfrm flipV="1">
              <a:off x="1874446" y="1692905"/>
              <a:ext cx="1125202" cy="32125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1" name="Oval 330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32" name="Freeform 331"/>
            <p:cNvSpPr/>
            <p:nvPr/>
          </p:nvSpPr>
          <p:spPr bwMode="auto">
            <a:xfrm>
              <a:off x="2159708" y="1673868"/>
              <a:ext cx="548339" cy="159438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33" name="Freeform 332"/>
            <p:cNvSpPr>
              <a:spLocks/>
            </p:cNvSpPr>
            <p:nvPr/>
          </p:nvSpPr>
          <p:spPr bwMode="auto">
            <a:xfrm>
              <a:off x="2102655" y="1633412"/>
              <a:ext cx="662444" cy="111846"/>
            </a:xfrm>
            <a:custGeom>
              <a:avLst/>
              <a:gdLst>
                <a:gd name="T0" fmla="*/ 0 w 3723451"/>
                <a:gd name="T1" fmla="*/ 27363 h 932950"/>
                <a:gd name="T2" fmla="*/ 116562 w 3723451"/>
                <a:gd name="T3" fmla="*/ 322 h 932950"/>
                <a:gd name="T4" fmla="*/ 330164 w 3723451"/>
                <a:gd name="T5" fmla="*/ 62407 h 932950"/>
                <a:gd name="T6" fmla="*/ 533943 w 3723451"/>
                <a:gd name="T7" fmla="*/ 0 h 932950"/>
                <a:gd name="T8" fmla="*/ 662444 w 3723451"/>
                <a:gd name="T9" fmla="*/ 24834 h 932950"/>
                <a:gd name="T10" fmla="*/ 566839 w 3723451"/>
                <a:gd name="T11" fmla="*/ 55371 h 932950"/>
                <a:gd name="T12" fmla="*/ 536059 w 3723451"/>
                <a:gd name="T13" fmla="*/ 47138 h 932950"/>
                <a:gd name="T14" fmla="*/ 333917 w 3723451"/>
                <a:gd name="T15" fmla="*/ 111846 h 932950"/>
                <a:gd name="T16" fmla="*/ 126604 w 3723451"/>
                <a:gd name="T17" fmla="*/ 49519 h 932950"/>
                <a:gd name="T18" fmla="*/ 93086 w 3723451"/>
                <a:gd name="T19" fmla="*/ 56246 h 932950"/>
                <a:gd name="T20" fmla="*/ 0 w 3723451"/>
                <a:gd name="T21" fmla="*/ 27363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4" name="Freeform 333"/>
            <p:cNvSpPr>
              <a:spLocks/>
            </p:cNvSpPr>
            <p:nvPr/>
          </p:nvSpPr>
          <p:spPr bwMode="auto">
            <a:xfrm>
              <a:off x="2536889" y="1728599"/>
              <a:ext cx="244057" cy="97568"/>
            </a:xfrm>
            <a:custGeom>
              <a:avLst/>
              <a:gdLst>
                <a:gd name="T0" fmla="*/ 0 w 1366596"/>
                <a:gd name="T1" fmla="*/ 0 h 809868"/>
                <a:gd name="T2" fmla="*/ 244057 w 1366596"/>
                <a:gd name="T3" fmla="*/ 75393 h 809868"/>
                <a:gd name="T4" fmla="*/ 154487 w 1366596"/>
                <a:gd name="T5" fmla="*/ 97568 h 809868"/>
                <a:gd name="T6" fmla="*/ 822 w 1366596"/>
                <a:gd name="T7" fmla="*/ 5155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35" name="Freeform 334"/>
            <p:cNvSpPr>
              <a:spLocks/>
            </p:cNvSpPr>
            <p:nvPr/>
          </p:nvSpPr>
          <p:spPr bwMode="auto">
            <a:xfrm>
              <a:off x="2089977" y="1730980"/>
              <a:ext cx="240888" cy="95187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5933 h 791462"/>
                <a:gd name="T4" fmla="*/ 87147 w 1348191"/>
                <a:gd name="T5" fmla="*/ 95187 h 791462"/>
                <a:gd name="T6" fmla="*/ 0 w 1348191"/>
                <a:gd name="T7" fmla="*/ 73604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36" name="Straight Connector 335"/>
            <p:cNvCxnSpPr>
              <a:cxnSpLocks noChangeShapeType="1"/>
              <a:endCxn id="331" idx="2"/>
            </p:cNvCxnSpPr>
            <p:nvPr/>
          </p:nvCxnSpPr>
          <p:spPr bwMode="auto">
            <a:xfrm flipH="1" flipV="1">
              <a:off x="1871277" y="1735739"/>
              <a:ext cx="3169" cy="12374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7" name="Straight Connector 336"/>
            <p:cNvCxnSpPr>
              <a:cxnSpLocks noChangeShapeType="1"/>
            </p:cNvCxnSpPr>
            <p:nvPr/>
          </p:nvCxnSpPr>
          <p:spPr bwMode="auto">
            <a:xfrm flipH="1" flipV="1">
              <a:off x="2996477" y="1733359"/>
              <a:ext cx="3171" cy="12374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7" name="Group 337"/>
          <p:cNvGrpSpPr>
            <a:grpSpLocks/>
          </p:cNvGrpSpPr>
          <p:nvPr/>
        </p:nvGrpSpPr>
        <p:grpSpPr bwMode="auto">
          <a:xfrm>
            <a:off x="5437982" y="5927725"/>
            <a:ext cx="610527" cy="293688"/>
            <a:chOff x="1871277" y="1576300"/>
            <a:chExt cx="1128371" cy="437861"/>
          </a:xfrm>
        </p:grpSpPr>
        <p:sp>
          <p:nvSpPr>
            <p:cNvPr id="339" name="Oval 338"/>
            <p:cNvSpPr>
              <a:spLocks noChangeArrowheads="1"/>
            </p:cNvSpPr>
            <p:nvPr/>
          </p:nvSpPr>
          <p:spPr bwMode="auto">
            <a:xfrm flipV="1">
              <a:off x="1874457" y="1694641"/>
              <a:ext cx="1125191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1" name="Oval 340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91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160522" y="1673340"/>
              <a:ext cx="546703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3" name="Freeform 342"/>
            <p:cNvSpPr>
              <a:spLocks/>
            </p:cNvSpPr>
            <p:nvPr/>
          </p:nvSpPr>
          <p:spPr bwMode="auto">
            <a:xfrm>
              <a:off x="2103309" y="1633103"/>
              <a:ext cx="661129" cy="111241"/>
            </a:xfrm>
            <a:custGeom>
              <a:avLst/>
              <a:gdLst>
                <a:gd name="T0" fmla="*/ 0 w 3723451"/>
                <a:gd name="T1" fmla="*/ 27215 h 932950"/>
                <a:gd name="T2" fmla="*/ 116330 w 3723451"/>
                <a:gd name="T3" fmla="*/ 321 h 932950"/>
                <a:gd name="T4" fmla="*/ 329508 w 3723451"/>
                <a:gd name="T5" fmla="*/ 62070 h 932950"/>
                <a:gd name="T6" fmla="*/ 532883 w 3723451"/>
                <a:gd name="T7" fmla="*/ 0 h 932950"/>
                <a:gd name="T8" fmla="*/ 661129 w 3723451"/>
                <a:gd name="T9" fmla="*/ 24700 h 932950"/>
                <a:gd name="T10" fmla="*/ 565714 w 3723451"/>
                <a:gd name="T11" fmla="*/ 55072 h 932950"/>
                <a:gd name="T12" fmla="*/ 534995 w 3723451"/>
                <a:gd name="T13" fmla="*/ 46883 h 932950"/>
                <a:gd name="T14" fmla="*/ 333254 w 3723451"/>
                <a:gd name="T15" fmla="*/ 111241 h 932950"/>
                <a:gd name="T16" fmla="*/ 126353 w 3723451"/>
                <a:gd name="T17" fmla="*/ 49251 h 932950"/>
                <a:gd name="T18" fmla="*/ 92901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4" name="Freeform 343"/>
            <p:cNvSpPr>
              <a:spLocks/>
            </p:cNvSpPr>
            <p:nvPr/>
          </p:nvSpPr>
          <p:spPr bwMode="auto">
            <a:xfrm>
              <a:off x="2538763" y="1727776"/>
              <a:ext cx="241567" cy="97040"/>
            </a:xfrm>
            <a:custGeom>
              <a:avLst/>
              <a:gdLst>
                <a:gd name="T0" fmla="*/ 0 w 1366596"/>
                <a:gd name="T1" fmla="*/ 0 h 809868"/>
                <a:gd name="T2" fmla="*/ 241567 w 1366596"/>
                <a:gd name="T3" fmla="*/ 74985 h 809868"/>
                <a:gd name="T4" fmla="*/ 152911 w 1366596"/>
                <a:gd name="T5" fmla="*/ 97040 h 809868"/>
                <a:gd name="T6" fmla="*/ 813 w 1366596"/>
                <a:gd name="T7" fmla="*/ 51277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45" name="Freeform 344"/>
            <p:cNvSpPr>
              <a:spLocks/>
            </p:cNvSpPr>
            <p:nvPr/>
          </p:nvSpPr>
          <p:spPr bwMode="auto">
            <a:xfrm>
              <a:off x="2090595" y="1730144"/>
              <a:ext cx="238387" cy="97039"/>
            </a:xfrm>
            <a:custGeom>
              <a:avLst/>
              <a:gdLst>
                <a:gd name="T0" fmla="*/ 235133 w 1348191"/>
                <a:gd name="T1" fmla="*/ 0 h 791462"/>
                <a:gd name="T2" fmla="*/ 238387 w 1348191"/>
                <a:gd name="T3" fmla="*/ 46827 h 791462"/>
                <a:gd name="T4" fmla="*/ 86242 w 1348191"/>
                <a:gd name="T5" fmla="*/ 97039 h 791462"/>
                <a:gd name="T6" fmla="*/ 0 w 1348191"/>
                <a:gd name="T7" fmla="*/ 75036 h 791462"/>
                <a:gd name="T8" fmla="*/ 235133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46" name="Straight Connector 345"/>
            <p:cNvCxnSpPr>
              <a:cxnSpLocks noChangeShapeType="1"/>
              <a:endCxn id="341" idx="2"/>
            </p:cNvCxnSpPr>
            <p:nvPr/>
          </p:nvCxnSpPr>
          <p:spPr bwMode="auto">
            <a:xfrm flipH="1" flipV="1">
              <a:off x="1871277" y="1737243"/>
              <a:ext cx="3180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7" name="Straight Connector 346"/>
            <p:cNvCxnSpPr>
              <a:cxnSpLocks noChangeShapeType="1"/>
            </p:cNvCxnSpPr>
            <p:nvPr/>
          </p:nvCxnSpPr>
          <p:spPr bwMode="auto">
            <a:xfrm flipH="1" flipV="1">
              <a:off x="2996468" y="1734877"/>
              <a:ext cx="3180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7118" name="Group 347"/>
          <p:cNvGrpSpPr>
            <a:grpSpLocks/>
          </p:cNvGrpSpPr>
          <p:nvPr/>
        </p:nvGrpSpPr>
        <p:grpSpPr bwMode="auto">
          <a:xfrm>
            <a:off x="6220487" y="5613400"/>
            <a:ext cx="612246" cy="293688"/>
            <a:chOff x="1871277" y="1576300"/>
            <a:chExt cx="1128371" cy="437861"/>
          </a:xfrm>
        </p:grpSpPr>
        <p:sp>
          <p:nvSpPr>
            <p:cNvPr id="349" name="Oval 348"/>
            <p:cNvSpPr>
              <a:spLocks noChangeArrowheads="1"/>
            </p:cNvSpPr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1" name="Oval 350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53" name="Freeform 352"/>
            <p:cNvSpPr>
              <a:spLocks/>
            </p:cNvSpPr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T0" fmla="*/ 0 w 3723451"/>
                <a:gd name="T1" fmla="*/ 27215 h 932950"/>
                <a:gd name="T2" fmla="*/ 116562 w 3723451"/>
                <a:gd name="T3" fmla="*/ 321 h 932950"/>
                <a:gd name="T4" fmla="*/ 330164 w 3723451"/>
                <a:gd name="T5" fmla="*/ 62070 h 932950"/>
                <a:gd name="T6" fmla="*/ 533943 w 3723451"/>
                <a:gd name="T7" fmla="*/ 0 h 932950"/>
                <a:gd name="T8" fmla="*/ 662444 w 3723451"/>
                <a:gd name="T9" fmla="*/ 24700 h 932950"/>
                <a:gd name="T10" fmla="*/ 566839 w 3723451"/>
                <a:gd name="T11" fmla="*/ 55072 h 932950"/>
                <a:gd name="T12" fmla="*/ 536059 w 3723451"/>
                <a:gd name="T13" fmla="*/ 46883 h 932950"/>
                <a:gd name="T14" fmla="*/ 333917 w 3723451"/>
                <a:gd name="T15" fmla="*/ 111241 h 932950"/>
                <a:gd name="T16" fmla="*/ 126604 w 3723451"/>
                <a:gd name="T17" fmla="*/ 49251 h 932950"/>
                <a:gd name="T18" fmla="*/ 93086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4" name="Freeform 353"/>
            <p:cNvSpPr>
              <a:spLocks/>
            </p:cNvSpPr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T0" fmla="*/ 0 w 1366596"/>
                <a:gd name="T1" fmla="*/ 0 h 809868"/>
                <a:gd name="T2" fmla="*/ 244057 w 1366596"/>
                <a:gd name="T3" fmla="*/ 74985 h 809868"/>
                <a:gd name="T4" fmla="*/ 154487 w 1366596"/>
                <a:gd name="T5" fmla="*/ 97040 h 809868"/>
                <a:gd name="T6" fmla="*/ 822 w 1366596"/>
                <a:gd name="T7" fmla="*/ 51277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55" name="Freeform 354"/>
            <p:cNvSpPr>
              <a:spLocks/>
            </p:cNvSpPr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6827 h 791462"/>
                <a:gd name="T4" fmla="*/ 87147 w 1348191"/>
                <a:gd name="T5" fmla="*/ 97039 h 791462"/>
                <a:gd name="T6" fmla="*/ 0 w 1348191"/>
                <a:gd name="T7" fmla="*/ 75036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56" name="Straight Connector 355"/>
            <p:cNvCxnSpPr>
              <a:cxnSpLocks noChangeShapeType="1"/>
              <a:endCxn id="351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7" name="Straight Connector 356"/>
            <p:cNvCxnSpPr>
              <a:cxnSpLocks noChangeShapeType="1"/>
            </p:cNvCxnSpPr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1903810" y="2330450"/>
            <a:ext cx="5709708" cy="3805238"/>
            <a:chOff x="1757805" y="2331054"/>
            <a:chExt cx="5270058" cy="3804634"/>
          </a:xfrm>
        </p:grpSpPr>
        <p:sp>
          <p:nvSpPr>
            <p:cNvPr id="268" name="Freeform 267"/>
            <p:cNvSpPr/>
            <p:nvPr/>
          </p:nvSpPr>
          <p:spPr>
            <a:xfrm>
              <a:off x="1776853" y="4829382"/>
              <a:ext cx="1220685" cy="920604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510" h="921649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102428" y="4916682"/>
              <a:ext cx="925435" cy="757117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6304" h="758185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288109" y="4937315"/>
              <a:ext cx="725426" cy="1099963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5009" h="110147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00767" y="4956362"/>
              <a:ext cx="514307" cy="57775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578353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21369" y="4919856"/>
              <a:ext cx="593675" cy="1215832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113" h="1215612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7200" name="Group 17"/>
            <p:cNvGrpSpPr>
              <a:grpSpLocks/>
            </p:cNvGrpSpPr>
            <p:nvPr/>
          </p:nvGrpSpPr>
          <p:grpSpPr bwMode="auto"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108" name="Rectangle 107"/>
              <p:cNvSpPr/>
              <p:nvPr/>
            </p:nvSpPr>
            <p:spPr bwMode="auto">
              <a:xfrm rot="10800000">
                <a:off x="1789552" y="2580252"/>
                <a:ext cx="1027025" cy="108409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7296" name="Group 104"/>
              <p:cNvGrpSpPr>
                <a:grpSpLocks/>
              </p:cNvGrpSpPr>
              <p:nvPr/>
            </p:nvGrpSpPr>
            <p:grpSpPr bwMode="auto">
              <a:xfrm>
                <a:off x="1782739" y="4616206"/>
                <a:ext cx="1034710" cy="389182"/>
                <a:chOff x="4128636" y="3606589"/>
                <a:chExt cx="568145" cy="338667"/>
              </a:xfrm>
            </p:grpSpPr>
            <p:sp>
              <p:nvSpPr>
                <p:cNvPr id="119" name="Oval 118"/>
                <p:cNvSpPr/>
                <p:nvPr/>
              </p:nvSpPr>
              <p:spPr>
                <a:xfrm>
                  <a:off x="4128891" y="3720271"/>
                  <a:ext cx="565669" cy="22514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0" name="Rectangle 119"/>
                <p:cNvSpPr/>
                <p:nvPr/>
              </p:nvSpPr>
              <p:spPr>
                <a:xfrm>
                  <a:off x="4128891" y="3720271"/>
                  <a:ext cx="565669" cy="111880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4128891" y="3607011"/>
                  <a:ext cx="565669" cy="22514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22" name="Straight Connector 121"/>
                <p:cNvCxnSpPr/>
                <p:nvPr/>
              </p:nvCxnSpPr>
              <p:spPr>
                <a:xfrm>
                  <a:off x="4694560" y="3720271"/>
                  <a:ext cx="0" cy="11188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4128891" y="3720271"/>
                  <a:ext cx="0" cy="111880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" name="Rectangle 146"/>
              <p:cNvSpPr/>
              <p:nvPr/>
            </p:nvSpPr>
            <p:spPr bwMode="auto">
              <a:xfrm>
                <a:off x="1802251" y="3602440"/>
                <a:ext cx="1027025" cy="116345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3" name="Straight Connector 112"/>
              <p:cNvCxnSpPr/>
              <p:nvPr/>
            </p:nvCxnSpPr>
            <p:spPr bwMode="auto">
              <a:xfrm>
                <a:off x="1781615" y="2805642"/>
                <a:ext cx="20636" cy="202056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 bwMode="auto">
              <a:xfrm flipH="1">
                <a:off x="2818166" y="2805642"/>
                <a:ext cx="4762" cy="197612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300" name="Group 9"/>
              <p:cNvGrpSpPr>
                <a:grpSpLocks/>
              </p:cNvGrpSpPr>
              <p:nvPr/>
            </p:nvGrpSpPr>
            <p:grpSpPr bwMode="auto"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369" name="Oval 368"/>
                <p:cNvSpPr/>
                <p:nvPr/>
              </p:nvSpPr>
              <p:spPr bwMode="auto">
                <a:xfrm flipV="1">
                  <a:off x="2186832" y="1690499"/>
                  <a:ext cx="1194758" cy="31425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70" name="Rectangle 369"/>
                <p:cNvSpPr/>
                <p:nvPr/>
              </p:nvSpPr>
              <p:spPr bwMode="auto">
                <a:xfrm>
                  <a:off x="2183302" y="1734939"/>
                  <a:ext cx="1198287" cy="112686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1" name="Oval 370"/>
                <p:cNvSpPr>
                  <a:spLocks noChangeArrowheads="1"/>
                </p:cNvSpPr>
                <p:nvPr/>
              </p:nvSpPr>
              <p:spPr bwMode="auto">
                <a:xfrm flipV="1">
                  <a:off x="2183302" y="1574638"/>
                  <a:ext cx="1196523" cy="314252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72" name="Freeform 371"/>
                <p:cNvSpPr/>
                <p:nvPr/>
              </p:nvSpPr>
              <p:spPr bwMode="auto">
                <a:xfrm>
                  <a:off x="2490374" y="1671453"/>
                  <a:ext cx="582379" cy="157125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73" name="Freeform 372"/>
                <p:cNvSpPr>
                  <a:spLocks/>
                </p:cNvSpPr>
                <p:nvPr/>
              </p:nvSpPr>
              <p:spPr bwMode="auto">
                <a:xfrm>
                  <a:off x="2430372" y="1630188"/>
                  <a:ext cx="702384" cy="109512"/>
                </a:xfrm>
                <a:custGeom>
                  <a:avLst/>
                  <a:gdLst>
                    <a:gd name="T0" fmla="*/ 0 w 3723451"/>
                    <a:gd name="T1" fmla="*/ 26792 h 932950"/>
                    <a:gd name="T2" fmla="*/ 123590 w 3723451"/>
                    <a:gd name="T3" fmla="*/ 316 h 932950"/>
                    <a:gd name="T4" fmla="*/ 350070 w 3723451"/>
                    <a:gd name="T5" fmla="*/ 61105 h 932950"/>
                    <a:gd name="T6" fmla="*/ 566135 w 3723451"/>
                    <a:gd name="T7" fmla="*/ 0 h 932950"/>
                    <a:gd name="T8" fmla="*/ 702384 w 3723451"/>
                    <a:gd name="T9" fmla="*/ 24316 h 932950"/>
                    <a:gd name="T10" fmla="*/ 601015 w 3723451"/>
                    <a:gd name="T11" fmla="*/ 54216 h 932950"/>
                    <a:gd name="T12" fmla="*/ 568379 w 3723451"/>
                    <a:gd name="T13" fmla="*/ 46155 h 932950"/>
                    <a:gd name="T14" fmla="*/ 354049 w 3723451"/>
                    <a:gd name="T15" fmla="*/ 109512 h 932950"/>
                    <a:gd name="T16" fmla="*/ 134237 w 3723451"/>
                    <a:gd name="T17" fmla="*/ 48485 h 932950"/>
                    <a:gd name="T18" fmla="*/ 98698 w 3723451"/>
                    <a:gd name="T19" fmla="*/ 55072 h 932950"/>
                    <a:gd name="T20" fmla="*/ 0 w 3723451"/>
                    <a:gd name="T21" fmla="*/ 2679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74" name="Freeform 373"/>
                <p:cNvSpPr>
                  <a:spLocks/>
                </p:cNvSpPr>
                <p:nvPr/>
              </p:nvSpPr>
              <p:spPr bwMode="auto">
                <a:xfrm>
                  <a:off x="2892745" y="1723828"/>
                  <a:ext cx="257658" cy="9522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7658 w 1366596"/>
                    <a:gd name="T3" fmla="*/ 73585 h 809868"/>
                    <a:gd name="T4" fmla="*/ 163097 w 1366596"/>
                    <a:gd name="T5" fmla="*/ 95228 h 809868"/>
                    <a:gd name="T6" fmla="*/ 867 w 1366596"/>
                    <a:gd name="T7" fmla="*/ 5031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75" name="Freeform 374"/>
                <p:cNvSpPr>
                  <a:spLocks/>
                </p:cNvSpPr>
                <p:nvPr/>
              </p:nvSpPr>
              <p:spPr bwMode="auto">
                <a:xfrm>
                  <a:off x="2418018" y="1725416"/>
                  <a:ext cx="254129" cy="95228"/>
                </a:xfrm>
                <a:custGeom>
                  <a:avLst/>
                  <a:gdLst>
                    <a:gd name="T0" fmla="*/ 250660 w 1348191"/>
                    <a:gd name="T1" fmla="*/ 0 h 791462"/>
                    <a:gd name="T2" fmla="*/ 254129 w 1348191"/>
                    <a:gd name="T3" fmla="*/ 45953 h 791462"/>
                    <a:gd name="T4" fmla="*/ 91938 w 1348191"/>
                    <a:gd name="T5" fmla="*/ 95228 h 791462"/>
                    <a:gd name="T6" fmla="*/ 0 w 1348191"/>
                    <a:gd name="T7" fmla="*/ 73636 h 791462"/>
                    <a:gd name="T8" fmla="*/ 250660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376" name="Straight Connector 375"/>
                <p:cNvCxnSpPr>
                  <a:cxnSpLocks noChangeShapeType="1"/>
                  <a:endCxn id="371" idx="2"/>
                </p:cNvCxnSpPr>
                <p:nvPr/>
              </p:nvCxnSpPr>
              <p:spPr bwMode="auto">
                <a:xfrm flipH="1" flipV="1">
                  <a:off x="2183302" y="1731764"/>
                  <a:ext cx="3530" cy="12220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77" name="Straight Connector 376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25" y="1728590"/>
                  <a:ext cx="3530" cy="12220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1" name="Group 18"/>
            <p:cNvGrpSpPr>
              <a:grpSpLocks/>
            </p:cNvGrpSpPr>
            <p:nvPr/>
          </p:nvGrpSpPr>
          <p:grpSpPr bwMode="auto"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171" name="Rectangle 170"/>
              <p:cNvSpPr/>
              <p:nvPr/>
            </p:nvSpPr>
            <p:spPr bwMode="auto"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90" name="Straight Connector 89"/>
              <p:cNvCxnSpPr/>
              <p:nvPr/>
            </p:nvCxnSpPr>
            <p:spPr bwMode="auto">
              <a:xfrm flipH="1">
                <a:off x="4019802" y="3321497"/>
                <a:ext cx="1588" cy="153645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76" name="Picture 86" descr="router_top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77" name="Group 82"/>
              <p:cNvGrpSpPr>
                <a:grpSpLocks/>
              </p:cNvGrpSpPr>
              <p:nvPr/>
            </p:nvGrpSpPr>
            <p:grpSpPr bwMode="auto">
              <a:xfrm>
                <a:off x="3511442" y="4783543"/>
                <a:ext cx="507858" cy="221845"/>
                <a:chOff x="4128636" y="3606589"/>
                <a:chExt cx="568145" cy="338667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4129087" y="3720182"/>
                  <a:ext cx="568256" cy="22534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8" name="Rectangle 97"/>
                <p:cNvSpPr/>
                <p:nvPr/>
              </p:nvSpPr>
              <p:spPr>
                <a:xfrm>
                  <a:off x="4129087" y="3720182"/>
                  <a:ext cx="568256" cy="111462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4129087" y="3606297"/>
                  <a:ext cx="568256" cy="22534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100" name="Straight Connector 99"/>
                <p:cNvCxnSpPr/>
                <p:nvPr/>
              </p:nvCxnSpPr>
              <p:spPr>
                <a:xfrm>
                  <a:off x="4697343" y="3720182"/>
                  <a:ext cx="0" cy="11146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1" name="Straight Connector 100"/>
                <p:cNvCxnSpPr/>
                <p:nvPr/>
              </p:nvCxnSpPr>
              <p:spPr>
                <a:xfrm>
                  <a:off x="4129087" y="3720182"/>
                  <a:ext cx="0" cy="111462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55" name="Rectangle 154"/>
              <p:cNvSpPr/>
              <p:nvPr/>
            </p:nvSpPr>
            <p:spPr bwMode="auto">
              <a:xfrm>
                <a:off x="3516608" y="3697675"/>
                <a:ext cx="498433" cy="1163452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74" name="Straight Connector 173"/>
              <p:cNvCxnSpPr>
                <a:stCxn id="381" idx="2"/>
              </p:cNvCxnSpPr>
              <p:nvPr/>
            </p:nvCxnSpPr>
            <p:spPr bwMode="auto">
              <a:xfrm flipH="1">
                <a:off x="3507083" y="3262769"/>
                <a:ext cx="4762" cy="168883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80" name="Group 377"/>
              <p:cNvGrpSpPr>
                <a:grpSpLocks/>
              </p:cNvGrpSpPr>
              <p:nvPr/>
            </p:nvGrpSpPr>
            <p:grpSpPr bwMode="auto">
              <a:xfrm>
                <a:off x="3511057" y="3174091"/>
                <a:ext cx="504096" cy="242719"/>
                <a:chOff x="2183302" y="1574638"/>
                <a:chExt cx="1200154" cy="430218"/>
              </a:xfrm>
            </p:grpSpPr>
            <p:sp>
              <p:nvSpPr>
                <p:cNvPr id="379" name="Oval 378"/>
                <p:cNvSpPr/>
                <p:nvPr/>
              </p:nvSpPr>
              <p:spPr bwMode="auto">
                <a:xfrm flipV="1">
                  <a:off x="2188958" y="1689617"/>
                  <a:ext cx="1194231" cy="3150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380" name="Rectangle 379"/>
                <p:cNvSpPr/>
                <p:nvPr/>
              </p:nvSpPr>
              <p:spPr bwMode="auto">
                <a:xfrm>
                  <a:off x="2185178" y="1734631"/>
                  <a:ext cx="1198011" cy="11253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1" name="Oval 380"/>
                <p:cNvSpPr>
                  <a:spLocks noChangeArrowheads="1"/>
                </p:cNvSpPr>
                <p:nvPr/>
              </p:nvSpPr>
              <p:spPr bwMode="auto">
                <a:xfrm flipV="1">
                  <a:off x="2185178" y="1574269"/>
                  <a:ext cx="1194231" cy="315099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382" name="Freeform 381"/>
                <p:cNvSpPr/>
                <p:nvPr/>
              </p:nvSpPr>
              <p:spPr bwMode="auto">
                <a:xfrm>
                  <a:off x="2491295" y="1669924"/>
                  <a:ext cx="581999" cy="157549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383" name="Freeform 382"/>
                <p:cNvSpPr>
                  <a:spLocks/>
                </p:cNvSpPr>
                <p:nvPr/>
              </p:nvSpPr>
              <p:spPr bwMode="auto">
                <a:xfrm>
                  <a:off x="2430828" y="1630537"/>
                  <a:ext cx="702933" cy="109721"/>
                </a:xfrm>
                <a:custGeom>
                  <a:avLst/>
                  <a:gdLst>
                    <a:gd name="T0" fmla="*/ 0 w 3723451"/>
                    <a:gd name="T1" fmla="*/ 26843 h 932950"/>
                    <a:gd name="T2" fmla="*/ 123686 w 3723451"/>
                    <a:gd name="T3" fmla="*/ 316 h 932950"/>
                    <a:gd name="T4" fmla="*/ 350344 w 3723451"/>
                    <a:gd name="T5" fmla="*/ 61221 h 932950"/>
                    <a:gd name="T6" fmla="*/ 566578 w 3723451"/>
                    <a:gd name="T7" fmla="*/ 0 h 932950"/>
                    <a:gd name="T8" fmla="*/ 702933 w 3723451"/>
                    <a:gd name="T9" fmla="*/ 24362 h 932950"/>
                    <a:gd name="T10" fmla="*/ 601485 w 3723451"/>
                    <a:gd name="T11" fmla="*/ 54319 h 932950"/>
                    <a:gd name="T12" fmla="*/ 568823 w 3723451"/>
                    <a:gd name="T13" fmla="*/ 46243 h 932950"/>
                    <a:gd name="T14" fmla="*/ 354326 w 3723451"/>
                    <a:gd name="T15" fmla="*/ 109721 h 932950"/>
                    <a:gd name="T16" fmla="*/ 134342 w 3723451"/>
                    <a:gd name="T17" fmla="*/ 48578 h 932950"/>
                    <a:gd name="T18" fmla="*/ 98775 w 3723451"/>
                    <a:gd name="T19" fmla="*/ 55177 h 932950"/>
                    <a:gd name="T20" fmla="*/ 0 w 3723451"/>
                    <a:gd name="T21" fmla="*/ 26843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84" name="Freeform 383"/>
                <p:cNvSpPr>
                  <a:spLocks/>
                </p:cNvSpPr>
                <p:nvPr/>
              </p:nvSpPr>
              <p:spPr bwMode="auto">
                <a:xfrm>
                  <a:off x="2891892" y="1723378"/>
                  <a:ext cx="260764" cy="95655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764 w 1366596"/>
                    <a:gd name="T3" fmla="*/ 73915 h 809868"/>
                    <a:gd name="T4" fmla="*/ 165063 w 1366596"/>
                    <a:gd name="T5" fmla="*/ 95655 h 809868"/>
                    <a:gd name="T6" fmla="*/ 878 w 1366596"/>
                    <a:gd name="T7" fmla="*/ 50545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385" name="Freeform 384"/>
                <p:cNvSpPr>
                  <a:spLocks/>
                </p:cNvSpPr>
                <p:nvPr/>
              </p:nvSpPr>
              <p:spPr bwMode="auto">
                <a:xfrm>
                  <a:off x="2419489" y="1726192"/>
                  <a:ext cx="253208" cy="92841"/>
                </a:xfrm>
                <a:custGeom>
                  <a:avLst/>
                  <a:gdLst>
                    <a:gd name="T0" fmla="*/ 249751 w 1348191"/>
                    <a:gd name="T1" fmla="*/ 0 h 791462"/>
                    <a:gd name="T2" fmla="*/ 253208 w 1348191"/>
                    <a:gd name="T3" fmla="*/ 44801 h 791462"/>
                    <a:gd name="T4" fmla="*/ 91604 w 1348191"/>
                    <a:gd name="T5" fmla="*/ 92841 h 791462"/>
                    <a:gd name="T6" fmla="*/ 0 w 1348191"/>
                    <a:gd name="T7" fmla="*/ 71790 h 791462"/>
                    <a:gd name="T8" fmla="*/ 249751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386" name="Straight Connector 385"/>
                <p:cNvCxnSpPr>
                  <a:cxnSpLocks noChangeShapeType="1"/>
                  <a:endCxn id="381" idx="2"/>
                </p:cNvCxnSpPr>
                <p:nvPr/>
              </p:nvCxnSpPr>
              <p:spPr bwMode="auto">
                <a:xfrm flipH="1" flipV="1">
                  <a:off x="2185178" y="1731819"/>
                  <a:ext cx="3780" cy="120975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87" name="Straight Connector 386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409" y="1729005"/>
                  <a:ext cx="3780" cy="120976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2" name="Group 19"/>
            <p:cNvGrpSpPr>
              <a:grpSpLocks/>
            </p:cNvGrpSpPr>
            <p:nvPr/>
          </p:nvGrpSpPr>
          <p:grpSpPr bwMode="auto"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39" name="Rectangle 438"/>
              <p:cNvSpPr/>
              <p:nvPr/>
            </p:nvSpPr>
            <p:spPr bwMode="auto"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0" name="Straight Connector 439"/>
              <p:cNvCxnSpPr/>
              <p:nvPr/>
            </p:nvCxnSpPr>
            <p:spPr bwMode="auto">
              <a:xfrm>
                <a:off x="4821424" y="2642154"/>
                <a:ext cx="6349" cy="2214211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54" name="Group 442"/>
              <p:cNvGrpSpPr>
                <a:grpSpLocks/>
              </p:cNvGrpSpPr>
              <p:nvPr/>
            </p:nvGrpSpPr>
            <p:grpSpPr bwMode="auto">
              <a:xfrm>
                <a:off x="4319479" y="4781999"/>
                <a:ext cx="507859" cy="221801"/>
                <a:chOff x="4128636" y="3606589"/>
                <a:chExt cx="568145" cy="338667"/>
              </a:xfrm>
            </p:grpSpPr>
            <p:sp>
              <p:nvSpPr>
                <p:cNvPr id="452" name="Oval 451"/>
                <p:cNvSpPr/>
                <p:nvPr/>
              </p:nvSpPr>
              <p:spPr>
                <a:xfrm>
                  <a:off x="4129012" y="3720139"/>
                  <a:ext cx="568256" cy="225391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3" name="Rectangle 452"/>
                <p:cNvSpPr/>
                <p:nvPr/>
              </p:nvSpPr>
              <p:spPr>
                <a:xfrm>
                  <a:off x="4129012" y="3720139"/>
                  <a:ext cx="568256" cy="11148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4129012" y="3606230"/>
                  <a:ext cx="568256" cy="22539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55" name="Straight Connector 454"/>
                <p:cNvCxnSpPr/>
                <p:nvPr/>
              </p:nvCxnSpPr>
              <p:spPr>
                <a:xfrm>
                  <a:off x="4697268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6" name="Straight Connector 455"/>
                <p:cNvCxnSpPr/>
                <p:nvPr/>
              </p:nvCxnSpPr>
              <p:spPr>
                <a:xfrm>
                  <a:off x="4129012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4" name="Rectangle 443"/>
              <p:cNvSpPr/>
              <p:nvPr/>
            </p:nvSpPr>
            <p:spPr bwMode="auto">
              <a:xfrm>
                <a:off x="4324577" y="3696087"/>
                <a:ext cx="498433" cy="116345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47" name="Straight Connector 446"/>
              <p:cNvCxnSpPr>
                <a:stCxn id="458" idx="2"/>
              </p:cNvCxnSpPr>
              <p:nvPr/>
            </p:nvCxnSpPr>
            <p:spPr bwMode="auto">
              <a:xfrm>
                <a:off x="4300767" y="2640568"/>
                <a:ext cx="14286" cy="23094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57" name="Group 456"/>
              <p:cNvGrpSpPr>
                <a:grpSpLocks/>
              </p:cNvGrpSpPr>
              <p:nvPr/>
            </p:nvGrpSpPr>
            <p:grpSpPr bwMode="auto"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8" name="Oval 457"/>
                <p:cNvSpPr/>
                <p:nvPr/>
              </p:nvSpPr>
              <p:spPr bwMode="auto">
                <a:xfrm flipV="1">
                  <a:off x="2186998" y="1690077"/>
                  <a:ext cx="1196279" cy="314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59" name="Rectangle 458"/>
                <p:cNvSpPr/>
                <p:nvPr/>
              </p:nvSpPr>
              <p:spPr bwMode="auto">
                <a:xfrm>
                  <a:off x="2183224" y="1735060"/>
                  <a:ext cx="1200054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>
                  <a:spLocks noChangeArrowheads="1"/>
                </p:cNvSpPr>
                <p:nvPr/>
              </p:nvSpPr>
              <p:spPr bwMode="auto">
                <a:xfrm flipV="1">
                  <a:off x="2183224" y="1574808"/>
                  <a:ext cx="1196282" cy="314880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61" name="Freeform 460"/>
                <p:cNvSpPr/>
                <p:nvPr/>
              </p:nvSpPr>
              <p:spPr bwMode="auto">
                <a:xfrm>
                  <a:off x="2488899" y="1670396"/>
                  <a:ext cx="584931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2" name="Freeform 461"/>
                <p:cNvSpPr>
                  <a:spLocks/>
                </p:cNvSpPr>
                <p:nvPr/>
              </p:nvSpPr>
              <p:spPr bwMode="auto">
                <a:xfrm>
                  <a:off x="2428519" y="1631037"/>
                  <a:ext cx="705691" cy="109646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1 w 3723451"/>
                    <a:gd name="T3" fmla="*/ 316 h 932950"/>
                    <a:gd name="T4" fmla="*/ 351718 w 3723451"/>
                    <a:gd name="T5" fmla="*/ 61180 h 932950"/>
                    <a:gd name="T6" fmla="*/ 568801 w 3723451"/>
                    <a:gd name="T7" fmla="*/ 0 h 932950"/>
                    <a:gd name="T8" fmla="*/ 705691 w 3723451"/>
                    <a:gd name="T9" fmla="*/ 24345 h 932950"/>
                    <a:gd name="T10" fmla="*/ 603845 w 3723451"/>
                    <a:gd name="T11" fmla="*/ 54282 h 932950"/>
                    <a:gd name="T12" fmla="*/ 571055 w 3723451"/>
                    <a:gd name="T13" fmla="*/ 46211 h 932950"/>
                    <a:gd name="T14" fmla="*/ 355716 w 3723451"/>
                    <a:gd name="T15" fmla="*/ 109646 h 932950"/>
                    <a:gd name="T16" fmla="*/ 134869 w 3723451"/>
                    <a:gd name="T17" fmla="*/ 48545 h 932950"/>
                    <a:gd name="T18" fmla="*/ 99163 w 3723451"/>
                    <a:gd name="T19" fmla="*/ 55139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63" name="Freeform 462"/>
                <p:cNvSpPr>
                  <a:spLocks/>
                </p:cNvSpPr>
                <p:nvPr/>
              </p:nvSpPr>
              <p:spPr bwMode="auto">
                <a:xfrm>
                  <a:off x="2892690" y="1723814"/>
                  <a:ext cx="256615" cy="9558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3 h 809868"/>
                    <a:gd name="T4" fmla="*/ 162436 w 1366596"/>
                    <a:gd name="T5" fmla="*/ 95588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64" name="Freeform 463"/>
                <p:cNvSpPr>
                  <a:spLocks/>
                </p:cNvSpPr>
                <p:nvPr/>
              </p:nvSpPr>
              <p:spPr bwMode="auto">
                <a:xfrm>
                  <a:off x="2417196" y="1726625"/>
                  <a:ext cx="252843" cy="92778"/>
                </a:xfrm>
                <a:custGeom>
                  <a:avLst/>
                  <a:gdLst>
                    <a:gd name="T0" fmla="*/ 249391 w 1348191"/>
                    <a:gd name="T1" fmla="*/ 0 h 791462"/>
                    <a:gd name="T2" fmla="*/ 252843 w 1348191"/>
                    <a:gd name="T3" fmla="*/ 44771 h 791462"/>
                    <a:gd name="T4" fmla="*/ 91472 w 1348191"/>
                    <a:gd name="T5" fmla="*/ 92778 h 791462"/>
                    <a:gd name="T6" fmla="*/ 0 w 1348191"/>
                    <a:gd name="T7" fmla="*/ 71741 h 791462"/>
                    <a:gd name="T8" fmla="*/ 249391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465" name="Straight Connector 464"/>
                <p:cNvCxnSpPr>
                  <a:cxnSpLocks noChangeShapeType="1"/>
                  <a:endCxn id="460" idx="2"/>
                </p:cNvCxnSpPr>
                <p:nvPr/>
              </p:nvCxnSpPr>
              <p:spPr bwMode="auto">
                <a:xfrm flipH="1" flipV="1">
                  <a:off x="2183224" y="1732248"/>
                  <a:ext cx="3775" cy="12089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66" name="Straight Connector 465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505" y="1729437"/>
                  <a:ext cx="3773" cy="12089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3" name="Group 20"/>
            <p:cNvGrpSpPr>
              <a:grpSpLocks/>
            </p:cNvGrpSpPr>
            <p:nvPr/>
          </p:nvGrpSpPr>
          <p:grpSpPr bwMode="auto"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68" name="Rectangle 467"/>
              <p:cNvSpPr/>
              <p:nvPr/>
            </p:nvSpPr>
            <p:spPr bwMode="auto"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69" name="Straight Connector 468"/>
              <p:cNvCxnSpPr>
                <a:stCxn id="489" idx="6"/>
              </p:cNvCxnSpPr>
              <p:nvPr/>
            </p:nvCxnSpPr>
            <p:spPr bwMode="auto">
              <a:xfrm>
                <a:off x="6004011" y="3267530"/>
                <a:ext cx="6349" cy="1582486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231" name="Picture 469" descr="router_top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47232" name="Group 471"/>
              <p:cNvGrpSpPr>
                <a:grpSpLocks/>
              </p:cNvGrpSpPr>
              <p:nvPr/>
            </p:nvGrpSpPr>
            <p:grpSpPr bwMode="auto">
              <a:xfrm>
                <a:off x="5502167" y="4781999"/>
                <a:ext cx="507858" cy="221801"/>
                <a:chOff x="4128636" y="3606589"/>
                <a:chExt cx="568145" cy="338667"/>
              </a:xfrm>
            </p:grpSpPr>
            <p:sp>
              <p:nvSpPr>
                <p:cNvPr id="481" name="Oval 480"/>
                <p:cNvSpPr/>
                <p:nvPr/>
              </p:nvSpPr>
              <p:spPr>
                <a:xfrm>
                  <a:off x="4128900" y="3720139"/>
                  <a:ext cx="568256" cy="225391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2" name="Rectangle 481"/>
                <p:cNvSpPr/>
                <p:nvPr/>
              </p:nvSpPr>
              <p:spPr>
                <a:xfrm>
                  <a:off x="4128900" y="3720139"/>
                  <a:ext cx="568256" cy="111484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4128900" y="3606230"/>
                  <a:ext cx="568256" cy="225392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84" name="Straight Connector 483"/>
                <p:cNvCxnSpPr/>
                <p:nvPr/>
              </p:nvCxnSpPr>
              <p:spPr>
                <a:xfrm>
                  <a:off x="4697156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5" name="Straight Connector 484"/>
                <p:cNvCxnSpPr/>
                <p:nvPr/>
              </p:nvCxnSpPr>
              <p:spPr>
                <a:xfrm>
                  <a:off x="4128900" y="3720139"/>
                  <a:ext cx="0" cy="111484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73" name="Rectangle 472"/>
              <p:cNvSpPr/>
              <p:nvPr/>
            </p:nvSpPr>
            <p:spPr bwMode="auto">
              <a:xfrm>
                <a:off x="5507166" y="3694500"/>
                <a:ext cx="498433" cy="116504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76" name="Straight Connector 475"/>
              <p:cNvCxnSpPr>
                <a:stCxn id="47231" idx="1"/>
              </p:cNvCxnSpPr>
              <p:nvPr/>
            </p:nvCxnSpPr>
            <p:spPr bwMode="auto">
              <a:xfrm>
                <a:off x="5491292" y="3316735"/>
                <a:ext cx="6349" cy="163327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35" name="Group 485"/>
              <p:cNvGrpSpPr>
                <a:grpSpLocks/>
              </p:cNvGrpSpPr>
              <p:nvPr/>
            </p:nvGrpSpPr>
            <p:grpSpPr bwMode="auto"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87" name="Oval 486"/>
                <p:cNvSpPr/>
                <p:nvPr/>
              </p:nvSpPr>
              <p:spPr bwMode="auto">
                <a:xfrm flipV="1">
                  <a:off x="2187379" y="1688754"/>
                  <a:ext cx="1196279" cy="314880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488" name="Rectangle 487"/>
                <p:cNvSpPr/>
                <p:nvPr/>
              </p:nvSpPr>
              <p:spPr bwMode="auto">
                <a:xfrm>
                  <a:off x="2183606" y="1733737"/>
                  <a:ext cx="1200052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89" name="Oval 488"/>
                <p:cNvSpPr>
                  <a:spLocks noChangeArrowheads="1"/>
                </p:cNvSpPr>
                <p:nvPr/>
              </p:nvSpPr>
              <p:spPr bwMode="auto">
                <a:xfrm flipV="1">
                  <a:off x="2183606" y="1573485"/>
                  <a:ext cx="1196277" cy="314880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490" name="Freeform 489"/>
                <p:cNvSpPr/>
                <p:nvPr/>
              </p:nvSpPr>
              <p:spPr bwMode="auto">
                <a:xfrm>
                  <a:off x="2489279" y="1669074"/>
                  <a:ext cx="584932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91" name="Freeform 490"/>
                <p:cNvSpPr>
                  <a:spLocks/>
                </p:cNvSpPr>
                <p:nvPr/>
              </p:nvSpPr>
              <p:spPr bwMode="auto">
                <a:xfrm>
                  <a:off x="2428899" y="1629714"/>
                  <a:ext cx="705692" cy="109646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2 w 3723451"/>
                    <a:gd name="T3" fmla="*/ 316 h 932950"/>
                    <a:gd name="T4" fmla="*/ 351719 w 3723451"/>
                    <a:gd name="T5" fmla="*/ 61180 h 932950"/>
                    <a:gd name="T6" fmla="*/ 568801 w 3723451"/>
                    <a:gd name="T7" fmla="*/ 0 h 932950"/>
                    <a:gd name="T8" fmla="*/ 705692 w 3723451"/>
                    <a:gd name="T9" fmla="*/ 24345 h 932950"/>
                    <a:gd name="T10" fmla="*/ 603846 w 3723451"/>
                    <a:gd name="T11" fmla="*/ 54282 h 932950"/>
                    <a:gd name="T12" fmla="*/ 571056 w 3723451"/>
                    <a:gd name="T13" fmla="*/ 46211 h 932950"/>
                    <a:gd name="T14" fmla="*/ 355717 w 3723451"/>
                    <a:gd name="T15" fmla="*/ 109646 h 932950"/>
                    <a:gd name="T16" fmla="*/ 134869 w 3723451"/>
                    <a:gd name="T17" fmla="*/ 48545 h 932950"/>
                    <a:gd name="T18" fmla="*/ 99163 w 3723451"/>
                    <a:gd name="T19" fmla="*/ 55139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92" name="Freeform 491"/>
                <p:cNvSpPr>
                  <a:spLocks/>
                </p:cNvSpPr>
                <p:nvPr/>
              </p:nvSpPr>
              <p:spPr bwMode="auto">
                <a:xfrm>
                  <a:off x="2893071" y="1722492"/>
                  <a:ext cx="256615" cy="95588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3 h 809868"/>
                    <a:gd name="T4" fmla="*/ 162436 w 1366596"/>
                    <a:gd name="T5" fmla="*/ 95588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493" name="Freeform 492"/>
                <p:cNvSpPr>
                  <a:spLocks/>
                </p:cNvSpPr>
                <p:nvPr/>
              </p:nvSpPr>
              <p:spPr bwMode="auto">
                <a:xfrm>
                  <a:off x="2417579" y="1725302"/>
                  <a:ext cx="252840" cy="92778"/>
                </a:xfrm>
                <a:custGeom>
                  <a:avLst/>
                  <a:gdLst>
                    <a:gd name="T0" fmla="*/ 249388 w 1348191"/>
                    <a:gd name="T1" fmla="*/ 0 h 791462"/>
                    <a:gd name="T2" fmla="*/ 252840 w 1348191"/>
                    <a:gd name="T3" fmla="*/ 44771 h 791462"/>
                    <a:gd name="T4" fmla="*/ 91471 w 1348191"/>
                    <a:gd name="T5" fmla="*/ 92778 h 791462"/>
                    <a:gd name="T6" fmla="*/ 0 w 1348191"/>
                    <a:gd name="T7" fmla="*/ 71741 h 791462"/>
                    <a:gd name="T8" fmla="*/ 249388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494" name="Straight Connector 493"/>
                <p:cNvCxnSpPr>
                  <a:cxnSpLocks noChangeShapeType="1"/>
                  <a:endCxn id="489" idx="2"/>
                </p:cNvCxnSpPr>
                <p:nvPr/>
              </p:nvCxnSpPr>
              <p:spPr bwMode="auto">
                <a:xfrm flipH="1" flipV="1">
                  <a:off x="2183606" y="1730925"/>
                  <a:ext cx="3773" cy="12089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95" name="Straight Connector 494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83" y="1728114"/>
                  <a:ext cx="3775" cy="120890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7204" name="Group 21"/>
            <p:cNvGrpSpPr>
              <a:grpSpLocks/>
            </p:cNvGrpSpPr>
            <p:nvPr/>
          </p:nvGrpSpPr>
          <p:grpSpPr bwMode="auto"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97" name="Rectangle 496"/>
              <p:cNvSpPr/>
              <p:nvPr/>
            </p:nvSpPr>
            <p:spPr bwMode="auto"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98" name="Straight Connector 497"/>
              <p:cNvCxnSpPr/>
              <p:nvPr/>
            </p:nvCxnSpPr>
            <p:spPr bwMode="auto">
              <a:xfrm>
                <a:off x="6994528" y="2846910"/>
                <a:ext cx="0" cy="19983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09" name="Group 500"/>
              <p:cNvGrpSpPr>
                <a:grpSpLocks/>
              </p:cNvGrpSpPr>
              <p:nvPr/>
            </p:nvGrpSpPr>
            <p:grpSpPr bwMode="auto">
              <a:xfrm>
                <a:off x="6486417" y="4766099"/>
                <a:ext cx="507858" cy="236115"/>
                <a:chOff x="4128636" y="3606589"/>
                <a:chExt cx="568145" cy="338667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4128808" y="3720125"/>
                  <a:ext cx="568256" cy="22538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1" name="Rectangle 510"/>
                <p:cNvSpPr/>
                <p:nvPr/>
              </p:nvSpPr>
              <p:spPr>
                <a:xfrm>
                  <a:off x="4128808" y="3720125"/>
                  <a:ext cx="568256" cy="11155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2" name="Oval 511"/>
                <p:cNvSpPr/>
                <p:nvPr/>
              </p:nvSpPr>
              <p:spPr>
                <a:xfrm>
                  <a:off x="4128808" y="3606294"/>
                  <a:ext cx="568256" cy="225387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3" name="Straight Connector 512"/>
                <p:cNvCxnSpPr/>
                <p:nvPr/>
              </p:nvCxnSpPr>
              <p:spPr>
                <a:xfrm>
                  <a:off x="4697064" y="3720125"/>
                  <a:ext cx="0" cy="111556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4128808" y="3720125"/>
                  <a:ext cx="0" cy="111556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2" name="Rectangle 501"/>
              <p:cNvSpPr/>
              <p:nvPr/>
            </p:nvSpPr>
            <p:spPr bwMode="auto">
              <a:xfrm>
                <a:off x="6491333" y="3610376"/>
                <a:ext cx="498433" cy="123805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5" name="Straight Connector 504"/>
              <p:cNvCxnSpPr/>
              <p:nvPr/>
            </p:nvCxnSpPr>
            <p:spPr bwMode="auto">
              <a:xfrm>
                <a:off x="6472285" y="2818340"/>
                <a:ext cx="9524" cy="2126912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212" name="Group 514"/>
              <p:cNvGrpSpPr>
                <a:grpSpLocks/>
              </p:cNvGrpSpPr>
              <p:nvPr/>
            </p:nvGrpSpPr>
            <p:grpSpPr bwMode="auto"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516" name="Oval 515"/>
                <p:cNvSpPr/>
                <p:nvPr/>
              </p:nvSpPr>
              <p:spPr bwMode="auto">
                <a:xfrm flipV="1">
                  <a:off x="2188237" y="1690921"/>
                  <a:ext cx="1196279" cy="314881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17" name="Rectangle 516"/>
                <p:cNvSpPr/>
                <p:nvPr/>
              </p:nvSpPr>
              <p:spPr bwMode="auto">
                <a:xfrm>
                  <a:off x="2184464" y="1735904"/>
                  <a:ext cx="1200052" cy="112457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8" name="Oval 517"/>
                <p:cNvSpPr>
                  <a:spLocks noChangeArrowheads="1"/>
                </p:cNvSpPr>
                <p:nvPr/>
              </p:nvSpPr>
              <p:spPr bwMode="auto">
                <a:xfrm flipV="1">
                  <a:off x="2184464" y="1575651"/>
                  <a:ext cx="1196277" cy="314881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19" name="Freeform 518"/>
                <p:cNvSpPr/>
                <p:nvPr/>
              </p:nvSpPr>
              <p:spPr bwMode="auto">
                <a:xfrm>
                  <a:off x="2490137" y="1671240"/>
                  <a:ext cx="584932" cy="1574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20" name="Freeform 519"/>
                <p:cNvSpPr>
                  <a:spLocks/>
                </p:cNvSpPr>
                <p:nvPr/>
              </p:nvSpPr>
              <p:spPr bwMode="auto">
                <a:xfrm>
                  <a:off x="2429757" y="1631880"/>
                  <a:ext cx="705692" cy="109647"/>
                </a:xfrm>
                <a:custGeom>
                  <a:avLst/>
                  <a:gdLst>
                    <a:gd name="T0" fmla="*/ 0 w 3723451"/>
                    <a:gd name="T1" fmla="*/ 26825 h 932950"/>
                    <a:gd name="T2" fmla="*/ 124172 w 3723451"/>
                    <a:gd name="T3" fmla="*/ 316 h 932950"/>
                    <a:gd name="T4" fmla="*/ 351719 w 3723451"/>
                    <a:gd name="T5" fmla="*/ 61180 h 932950"/>
                    <a:gd name="T6" fmla="*/ 568801 w 3723451"/>
                    <a:gd name="T7" fmla="*/ 0 h 932950"/>
                    <a:gd name="T8" fmla="*/ 705692 w 3723451"/>
                    <a:gd name="T9" fmla="*/ 24346 h 932950"/>
                    <a:gd name="T10" fmla="*/ 603846 w 3723451"/>
                    <a:gd name="T11" fmla="*/ 54283 h 932950"/>
                    <a:gd name="T12" fmla="*/ 571056 w 3723451"/>
                    <a:gd name="T13" fmla="*/ 46212 h 932950"/>
                    <a:gd name="T14" fmla="*/ 355717 w 3723451"/>
                    <a:gd name="T15" fmla="*/ 109647 h 932950"/>
                    <a:gd name="T16" fmla="*/ 134869 w 3723451"/>
                    <a:gd name="T17" fmla="*/ 48545 h 932950"/>
                    <a:gd name="T18" fmla="*/ 99163 w 3723451"/>
                    <a:gd name="T19" fmla="*/ 55140 h 932950"/>
                    <a:gd name="T20" fmla="*/ 0 w 3723451"/>
                    <a:gd name="T21" fmla="*/ 26825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21" name="Freeform 520"/>
                <p:cNvSpPr>
                  <a:spLocks/>
                </p:cNvSpPr>
                <p:nvPr/>
              </p:nvSpPr>
              <p:spPr bwMode="auto">
                <a:xfrm>
                  <a:off x="2893929" y="1724658"/>
                  <a:ext cx="256615" cy="95589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6615 w 1366596"/>
                    <a:gd name="T3" fmla="*/ 73864 h 809868"/>
                    <a:gd name="T4" fmla="*/ 162436 w 1366596"/>
                    <a:gd name="T5" fmla="*/ 95589 h 809868"/>
                    <a:gd name="T6" fmla="*/ 864 w 1366596"/>
                    <a:gd name="T7" fmla="*/ 50510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22" name="Freeform 521"/>
                <p:cNvSpPr>
                  <a:spLocks/>
                </p:cNvSpPr>
                <p:nvPr/>
              </p:nvSpPr>
              <p:spPr bwMode="auto">
                <a:xfrm>
                  <a:off x="2418437" y="1727469"/>
                  <a:ext cx="252840" cy="92778"/>
                </a:xfrm>
                <a:custGeom>
                  <a:avLst/>
                  <a:gdLst>
                    <a:gd name="T0" fmla="*/ 249388 w 1348191"/>
                    <a:gd name="T1" fmla="*/ 0 h 791462"/>
                    <a:gd name="T2" fmla="*/ 252840 w 1348191"/>
                    <a:gd name="T3" fmla="*/ 44771 h 791462"/>
                    <a:gd name="T4" fmla="*/ 91471 w 1348191"/>
                    <a:gd name="T5" fmla="*/ 92778 h 791462"/>
                    <a:gd name="T6" fmla="*/ 0 w 1348191"/>
                    <a:gd name="T7" fmla="*/ 71741 h 791462"/>
                    <a:gd name="T8" fmla="*/ 249388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23" name="Straight Connector 522"/>
                <p:cNvCxnSpPr>
                  <a:cxnSpLocks noChangeShapeType="1"/>
                  <a:endCxn id="518" idx="2"/>
                </p:cNvCxnSpPr>
                <p:nvPr/>
              </p:nvCxnSpPr>
              <p:spPr bwMode="auto">
                <a:xfrm flipH="1" flipV="1">
                  <a:off x="2184464" y="1733091"/>
                  <a:ext cx="3773" cy="1208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24" name="Straight Connector 523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80741" y="1730281"/>
                  <a:ext cx="3775" cy="120891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47120" name="Text Box 167"/>
          <p:cNvSpPr txBox="1">
            <a:spLocks noChangeArrowheads="1"/>
          </p:cNvSpPr>
          <p:nvPr/>
        </p:nvSpPr>
        <p:spPr bwMode="auto">
          <a:xfrm>
            <a:off x="610527" y="277813"/>
            <a:ext cx="474591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3600">
                <a:solidFill>
                  <a:srgbClr val="000099"/>
                </a:solidFill>
                <a:latin typeface="Gill Sans MT" pitchFamily="34" charset="0"/>
              </a:rPr>
              <a:t>Per-router control plane</a:t>
            </a:r>
          </a:p>
        </p:txBody>
      </p:sp>
      <p:grpSp>
        <p:nvGrpSpPr>
          <p:cNvPr id="229" name="Group 228"/>
          <p:cNvGrpSpPr>
            <a:grpSpLocks/>
          </p:cNvGrpSpPr>
          <p:nvPr/>
        </p:nvGrpSpPr>
        <p:grpSpPr bwMode="auto">
          <a:xfrm>
            <a:off x="1981200" y="2686051"/>
            <a:ext cx="5537729" cy="879475"/>
            <a:chOff x="1866825" y="707349"/>
            <a:chExt cx="5112820" cy="879389"/>
          </a:xfrm>
        </p:grpSpPr>
        <p:sp>
          <p:nvSpPr>
            <p:cNvPr id="233" name="Oval 232"/>
            <p:cNvSpPr/>
            <p:nvPr/>
          </p:nvSpPr>
          <p:spPr>
            <a:xfrm>
              <a:off x="1866825" y="785129"/>
              <a:ext cx="954288" cy="49207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7182" name="TextBox 233"/>
            <p:cNvSpPr txBox="1">
              <a:spLocks noChangeArrowheads="1"/>
            </p:cNvSpPr>
            <p:nvPr/>
          </p:nvSpPr>
          <p:spPr bwMode="auto">
            <a:xfrm>
              <a:off x="1912558" y="783191"/>
              <a:ext cx="869059" cy="477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475"/>
                </a:lnSpc>
              </a:pPr>
              <a:r>
                <a:rPr lang="en-US" altLang="en-US" sz="1400"/>
                <a:t>Routing</a:t>
              </a:r>
            </a:p>
            <a:p>
              <a:pPr algn="ctr">
                <a:lnSpc>
                  <a:spcPts val="1475"/>
                </a:lnSpc>
              </a:pPr>
              <a:r>
                <a:rPr lang="en-US" altLang="en-US" sz="1400"/>
                <a:t>Algorithm</a:t>
              </a:r>
            </a:p>
          </p:txBody>
        </p:sp>
        <p:cxnSp>
          <p:nvCxnSpPr>
            <p:cNvPr id="235" name="Straight Arrow Connector 234"/>
            <p:cNvCxnSpPr/>
            <p:nvPr/>
          </p:nvCxnSpPr>
          <p:spPr>
            <a:xfrm flipV="1">
              <a:off x="2833815" y="807352"/>
              <a:ext cx="1517968" cy="214291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Arrow Connector 235"/>
            <p:cNvCxnSpPr/>
            <p:nvPr/>
          </p:nvCxnSpPr>
          <p:spPr>
            <a:xfrm>
              <a:off x="2751248" y="1201014"/>
              <a:ext cx="797092" cy="279373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Arrow Connector 236"/>
            <p:cNvCxnSpPr/>
            <p:nvPr/>
          </p:nvCxnSpPr>
          <p:spPr>
            <a:xfrm>
              <a:off x="4685228" y="894656"/>
              <a:ext cx="892362" cy="509538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Arrow Connector 237"/>
            <p:cNvCxnSpPr/>
            <p:nvPr/>
          </p:nvCxnSpPr>
          <p:spPr>
            <a:xfrm>
              <a:off x="4801139" y="801003"/>
              <a:ext cx="1695805" cy="13016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Oval 238"/>
            <p:cNvSpPr/>
            <p:nvPr/>
          </p:nvSpPr>
          <p:spPr>
            <a:xfrm>
              <a:off x="6558870" y="894656"/>
              <a:ext cx="420775" cy="18095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5572826" y="1404194"/>
              <a:ext cx="420776" cy="182544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1" name="Oval 240"/>
            <p:cNvSpPr/>
            <p:nvPr/>
          </p:nvSpPr>
          <p:spPr>
            <a:xfrm>
              <a:off x="4367661" y="707349"/>
              <a:ext cx="420775" cy="182545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2" name="Oval 241"/>
            <p:cNvSpPr/>
            <p:nvPr/>
          </p:nvSpPr>
          <p:spPr>
            <a:xfrm>
              <a:off x="3572157" y="1402606"/>
              <a:ext cx="420776" cy="180957"/>
            </a:xfrm>
            <a:prstGeom prst="ellipse">
              <a:avLst/>
            </a:prstGeom>
            <a:solidFill>
              <a:srgbClr val="CC0000">
                <a:alpha val="28000"/>
              </a:srgbClr>
            </a:solidFill>
            <a:ln w="3175"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43" name="Straight Arrow Connector 242"/>
            <p:cNvCxnSpPr/>
            <p:nvPr/>
          </p:nvCxnSpPr>
          <p:spPr>
            <a:xfrm>
              <a:off x="2821113" y="1105773"/>
              <a:ext cx="2739010" cy="339692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endCxn id="239" idx="2"/>
            </p:cNvCxnSpPr>
            <p:nvPr/>
          </p:nvCxnSpPr>
          <p:spPr>
            <a:xfrm flipV="1">
              <a:off x="3997696" y="985135"/>
              <a:ext cx="2561174" cy="469854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/>
            <p:nvPr/>
          </p:nvCxnSpPr>
          <p:spPr>
            <a:xfrm flipV="1">
              <a:off x="3991345" y="1508959"/>
              <a:ext cx="1581481" cy="0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/>
            <p:nvPr/>
          </p:nvCxnSpPr>
          <p:spPr>
            <a:xfrm flipV="1">
              <a:off x="5996777" y="1083550"/>
              <a:ext cx="751044" cy="396836"/>
            </a:xfrm>
            <a:prstGeom prst="straightConnector1">
              <a:avLst/>
            </a:prstGeom>
            <a:ln w="2540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122" name="TextBox 257"/>
          <p:cNvSpPr txBox="1">
            <a:spLocks noChangeArrowheads="1"/>
          </p:cNvSpPr>
          <p:nvPr/>
        </p:nvSpPr>
        <p:spPr bwMode="auto">
          <a:xfrm>
            <a:off x="687917" y="1154113"/>
            <a:ext cx="883801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/>
              <a:t>Individual routing algorithm components </a:t>
            </a:r>
            <a:r>
              <a:rPr lang="en-US" altLang="en-US" i="1">
                <a:solidFill>
                  <a:srgbClr val="000090"/>
                </a:solidFill>
              </a:rPr>
              <a:t>in each and every router </a:t>
            </a:r>
            <a:r>
              <a:rPr lang="en-US" altLang="en-US"/>
              <a:t>interact in the control plane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1687116" y="3074988"/>
            <a:ext cx="6884006" cy="1053316"/>
            <a:chOff x="1557338" y="3074988"/>
            <a:chExt cx="6354467" cy="1053316"/>
          </a:xfrm>
        </p:grpSpPr>
        <p:sp>
          <p:nvSpPr>
            <p:cNvPr id="47178" name="TextBox 232"/>
            <p:cNvSpPr txBox="1">
              <a:spLocks noChangeArrowheads="1"/>
            </p:cNvSpPr>
            <p:nvPr/>
          </p:nvSpPr>
          <p:spPr bwMode="auto">
            <a:xfrm>
              <a:off x="7303422" y="3651250"/>
              <a:ext cx="57441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sp>
          <p:nvSpPr>
            <p:cNvPr id="47179" name="TextBox 233"/>
            <p:cNvSpPr txBox="1">
              <a:spLocks noChangeArrowheads="1"/>
            </p:cNvSpPr>
            <p:nvPr/>
          </p:nvSpPr>
          <p:spPr bwMode="auto">
            <a:xfrm>
              <a:off x="7245646" y="3074988"/>
              <a:ext cx="666159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cxnSp>
          <p:nvCxnSpPr>
            <p:cNvPr id="232" name="Straight Connector 231"/>
            <p:cNvCxnSpPr/>
            <p:nvPr/>
          </p:nvCxnSpPr>
          <p:spPr>
            <a:xfrm>
              <a:off x="1557338" y="3613150"/>
              <a:ext cx="6207125" cy="0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981200" y="3702051"/>
            <a:ext cx="5553208" cy="1120775"/>
            <a:chOff x="-4746102" y="4471477"/>
            <a:chExt cx="5126173" cy="1120753"/>
          </a:xfrm>
        </p:grpSpPr>
        <p:pic>
          <p:nvPicPr>
            <p:cNvPr id="47156" name="Picture 10" descr="fig42_table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746102" y="4471477"/>
              <a:ext cx="966463" cy="966962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7157" name="Group 25"/>
            <p:cNvGrpSpPr>
              <a:grpSpLocks/>
            </p:cNvGrpSpPr>
            <p:nvPr/>
          </p:nvGrpSpPr>
          <p:grpSpPr bwMode="auto">
            <a:xfrm>
              <a:off x="-3025264" y="5228984"/>
              <a:ext cx="3405335" cy="363246"/>
              <a:chOff x="-3025264" y="5228984"/>
              <a:chExt cx="3405335" cy="363246"/>
            </a:xfrm>
          </p:grpSpPr>
          <p:grpSp>
            <p:nvGrpSpPr>
              <p:cNvPr id="47158" name="Group 241"/>
              <p:cNvGrpSpPr>
                <a:grpSpLocks/>
              </p:cNvGrpSpPr>
              <p:nvPr/>
            </p:nvGrpSpPr>
            <p:grpSpPr bwMode="auto">
              <a:xfrm>
                <a:off x="-3025264" y="5262858"/>
                <a:ext cx="430360" cy="329372"/>
                <a:chOff x="2931664" y="3912603"/>
                <a:chExt cx="430450" cy="329314"/>
              </a:xfrm>
            </p:grpSpPr>
            <p:sp>
              <p:nvSpPr>
                <p:cNvPr id="92" name="Rectangle 91"/>
                <p:cNvSpPr/>
                <p:nvPr/>
              </p:nvSpPr>
              <p:spPr>
                <a:xfrm>
                  <a:off x="2936485" y="3908607"/>
                  <a:ext cx="425550" cy="333310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93" name="Straight Connector 92"/>
                <p:cNvCxnSpPr/>
                <p:nvPr/>
              </p:nvCxnSpPr>
              <p:spPr>
                <a:xfrm>
                  <a:off x="2931721" y="4003838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/>
                <p:cNvCxnSpPr/>
                <p:nvPr/>
              </p:nvCxnSpPr>
              <p:spPr>
                <a:xfrm>
                  <a:off x="2931721" y="4067326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Straight Connector 95"/>
                <p:cNvCxnSpPr>
                  <a:stCxn id="92" idx="2"/>
                </p:cNvCxnSpPr>
                <p:nvPr/>
              </p:nvCxnSpPr>
              <p:spPr>
                <a:xfrm flipH="1" flipV="1">
                  <a:off x="3147672" y="4003838"/>
                  <a:ext cx="1588" cy="238079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59" name="Group 444"/>
              <p:cNvGrpSpPr>
                <a:grpSpLocks/>
              </p:cNvGrpSpPr>
              <p:nvPr/>
            </p:nvGrpSpPr>
            <p:grpSpPr bwMode="auto">
              <a:xfrm>
                <a:off x="-2217227" y="5261364"/>
                <a:ext cx="430361" cy="329307"/>
                <a:chOff x="2931664" y="3912603"/>
                <a:chExt cx="430450" cy="329314"/>
              </a:xfrm>
            </p:grpSpPr>
            <p:sp>
              <p:nvSpPr>
                <p:cNvPr id="448" name="Rectangle 447"/>
                <p:cNvSpPr/>
                <p:nvPr/>
              </p:nvSpPr>
              <p:spPr>
                <a:xfrm>
                  <a:off x="2936506" y="3908513"/>
                  <a:ext cx="425549" cy="333376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49" name="Straight Connector 448"/>
                <p:cNvCxnSpPr/>
                <p:nvPr/>
              </p:nvCxnSpPr>
              <p:spPr>
                <a:xfrm>
                  <a:off x="2931743" y="4003763"/>
                  <a:ext cx="42554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0" name="Straight Connector 449"/>
                <p:cNvCxnSpPr/>
                <p:nvPr/>
              </p:nvCxnSpPr>
              <p:spPr>
                <a:xfrm>
                  <a:off x="2931743" y="4067263"/>
                  <a:ext cx="425549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1" name="Straight Connector 450"/>
                <p:cNvCxnSpPr>
                  <a:stCxn id="448" idx="2"/>
                </p:cNvCxnSpPr>
                <p:nvPr/>
              </p:nvCxnSpPr>
              <p:spPr>
                <a:xfrm flipH="1" flipV="1">
                  <a:off x="3147693" y="4003763"/>
                  <a:ext cx="1587" cy="23812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0" name="Group 473"/>
              <p:cNvGrpSpPr>
                <a:grpSpLocks/>
              </p:cNvGrpSpPr>
              <p:nvPr/>
            </p:nvGrpSpPr>
            <p:grpSpPr bwMode="auto">
              <a:xfrm>
                <a:off x="-1034539" y="5261364"/>
                <a:ext cx="430360" cy="329307"/>
                <a:chOff x="2931664" y="3912603"/>
                <a:chExt cx="430450" cy="329314"/>
              </a:xfrm>
            </p:grpSpPr>
            <p:sp>
              <p:nvSpPr>
                <p:cNvPr id="477" name="Rectangle 476"/>
                <p:cNvSpPr/>
                <p:nvPr/>
              </p:nvSpPr>
              <p:spPr>
                <a:xfrm>
                  <a:off x="2936538" y="3908513"/>
                  <a:ext cx="425550" cy="333376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478" name="Straight Connector 477"/>
                <p:cNvCxnSpPr/>
                <p:nvPr/>
              </p:nvCxnSpPr>
              <p:spPr>
                <a:xfrm>
                  <a:off x="2931774" y="400376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/>
                <p:nvPr/>
              </p:nvCxnSpPr>
              <p:spPr>
                <a:xfrm>
                  <a:off x="2931774" y="406726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0" name="Straight Connector 479"/>
                <p:cNvCxnSpPr>
                  <a:stCxn id="477" idx="2"/>
                </p:cNvCxnSpPr>
                <p:nvPr/>
              </p:nvCxnSpPr>
              <p:spPr>
                <a:xfrm flipH="1" flipV="1">
                  <a:off x="3147725" y="4003763"/>
                  <a:ext cx="1588" cy="238126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161" name="Group 502"/>
              <p:cNvGrpSpPr>
                <a:grpSpLocks/>
              </p:cNvGrpSpPr>
              <p:nvPr/>
            </p:nvGrpSpPr>
            <p:grpSpPr bwMode="auto">
              <a:xfrm>
                <a:off x="-50289" y="5228984"/>
                <a:ext cx="430360" cy="350559"/>
                <a:chOff x="2931664" y="3912603"/>
                <a:chExt cx="430450" cy="329314"/>
              </a:xfrm>
            </p:grpSpPr>
            <p:sp>
              <p:nvSpPr>
                <p:cNvPr id="506" name="Rectangle 505"/>
                <p:cNvSpPr/>
                <p:nvPr/>
              </p:nvSpPr>
              <p:spPr>
                <a:xfrm>
                  <a:off x="2936564" y="3912336"/>
                  <a:ext cx="425550" cy="329569"/>
                </a:xfrm>
                <a:prstGeom prst="rect">
                  <a:avLst/>
                </a:prstGeom>
                <a:solidFill>
                  <a:schemeClr val="bg1"/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07" name="Straight Connector 506"/>
                <p:cNvCxnSpPr/>
                <p:nvPr/>
              </p:nvCxnSpPr>
              <p:spPr>
                <a:xfrm>
                  <a:off x="2931800" y="4003303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Straight Connector 507"/>
                <p:cNvCxnSpPr/>
                <p:nvPr/>
              </p:nvCxnSpPr>
              <p:spPr>
                <a:xfrm>
                  <a:off x="2931800" y="4067428"/>
                  <a:ext cx="425550" cy="0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9" name="Straight Connector 508"/>
                <p:cNvCxnSpPr>
                  <a:stCxn id="506" idx="2"/>
                </p:cNvCxnSpPr>
                <p:nvPr/>
              </p:nvCxnSpPr>
              <p:spPr>
                <a:xfrm flipH="1" flipV="1">
                  <a:off x="3147751" y="4003303"/>
                  <a:ext cx="1588" cy="238602"/>
                </a:xfrm>
                <a:prstGeom prst="line">
                  <a:avLst/>
                </a:prstGeom>
                <a:ln w="3175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2473061" y="2882901"/>
            <a:ext cx="4806818" cy="1577975"/>
            <a:chOff x="-4267279" y="3655204"/>
            <a:chExt cx="4437063" cy="1578510"/>
          </a:xfrm>
        </p:grpSpPr>
        <p:cxnSp>
          <p:nvCxnSpPr>
            <p:cNvPr id="111" name="Straight Arrow Connector 110"/>
            <p:cNvCxnSpPr/>
            <p:nvPr/>
          </p:nvCxnSpPr>
          <p:spPr bwMode="auto">
            <a:xfrm>
              <a:off x="-4267279" y="4047450"/>
              <a:ext cx="0" cy="422418"/>
            </a:xfrm>
            <a:prstGeom prst="straightConnector1">
              <a:avLst/>
            </a:prstGeom>
            <a:ln w="12700">
              <a:solidFill>
                <a:srgbClr val="CC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cxnSpLocks noChangeShapeType="1"/>
            </p:cNvCxnSpPr>
            <p:nvPr/>
          </p:nvCxnSpPr>
          <p:spPr bwMode="auto">
            <a:xfrm flipH="1">
              <a:off x="-2808366" y="4361882"/>
              <a:ext cx="0" cy="87183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6" name="Straight Arrow Connector 445"/>
            <p:cNvCxnSpPr>
              <a:cxnSpLocks noChangeShapeType="1"/>
            </p:cNvCxnSpPr>
            <p:nvPr/>
          </p:nvCxnSpPr>
          <p:spPr bwMode="auto">
            <a:xfrm>
              <a:off x="-2006679" y="3655204"/>
              <a:ext cx="6350" cy="157692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5" name="Straight Arrow Connector 474"/>
            <p:cNvCxnSpPr>
              <a:cxnSpLocks noChangeShapeType="1"/>
            </p:cNvCxnSpPr>
            <p:nvPr/>
          </p:nvCxnSpPr>
          <p:spPr bwMode="auto">
            <a:xfrm>
              <a:off x="-823991" y="4326945"/>
              <a:ext cx="6350" cy="90518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4" name="Straight Arrow Connector 503"/>
            <p:cNvCxnSpPr>
              <a:cxnSpLocks noChangeShapeType="1"/>
            </p:cNvCxnSpPr>
            <p:nvPr/>
          </p:nvCxnSpPr>
          <p:spPr bwMode="auto">
            <a:xfrm flipH="1">
              <a:off x="166609" y="3798127"/>
              <a:ext cx="3175" cy="1399062"/>
            </a:xfrm>
            <a:prstGeom prst="straightConnector1">
              <a:avLst/>
            </a:prstGeom>
            <a:noFill/>
            <a:ln w="6350">
              <a:solidFill>
                <a:srgbClr val="CC0000"/>
              </a:solidFill>
              <a:round/>
              <a:headEnd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127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Control Plane</a:t>
            </a:r>
          </a:p>
        </p:txBody>
      </p:sp>
      <p:sp>
        <p:nvSpPr>
          <p:cNvPr id="471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5-</a:t>
            </a:r>
            <a:fld id="{F161CDDA-C7E6-4B5B-978D-C3C7D43B97A0}" type="slidenum">
              <a:rPr lang="en-US" altLang="en-US" sz="1200">
                <a:latin typeface="Tahoma" pitchFamily="34" charset="0"/>
              </a:rPr>
              <a:pPr/>
              <a:t>6</a:t>
            </a:fld>
            <a:endParaRPr lang="en-US" altLang="en-US" sz="1200">
              <a:latin typeface="Tahoma" pitchFamily="34" charset="0"/>
            </a:endParaRPr>
          </a:p>
        </p:txBody>
      </p:sp>
      <p:cxnSp>
        <p:nvCxnSpPr>
          <p:cNvPr id="227" name="Straight Connector 226"/>
          <p:cNvCxnSpPr/>
          <p:nvPr/>
        </p:nvCxnSpPr>
        <p:spPr>
          <a:xfrm flipH="1">
            <a:off x="1389592" y="5802314"/>
            <a:ext cx="1633802" cy="1587"/>
          </a:xfrm>
          <a:prstGeom prst="line">
            <a:avLst/>
          </a:prstGeom>
          <a:ln w="952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129" name="TextBox 265"/>
          <p:cNvSpPr txBox="1">
            <a:spLocks noChangeArrowheads="1"/>
          </p:cNvSpPr>
          <p:nvPr/>
        </p:nvSpPr>
        <p:spPr bwMode="auto">
          <a:xfrm>
            <a:off x="3465381" y="547370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1</a:t>
            </a:r>
          </a:p>
        </p:txBody>
      </p:sp>
      <p:sp>
        <p:nvSpPr>
          <p:cNvPr id="47130" name="TextBox 281"/>
          <p:cNvSpPr txBox="1">
            <a:spLocks noChangeArrowheads="1"/>
          </p:cNvSpPr>
          <p:nvPr/>
        </p:nvSpPr>
        <p:spPr bwMode="auto">
          <a:xfrm>
            <a:off x="3654559" y="5761039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</a:t>
            </a:r>
          </a:p>
        </p:txBody>
      </p:sp>
      <p:grpSp>
        <p:nvGrpSpPr>
          <p:cNvPr id="47131" name="Group 5"/>
          <p:cNvGrpSpPr>
            <a:grpSpLocks/>
          </p:cNvGrpSpPr>
          <p:nvPr/>
        </p:nvGrpSpPr>
        <p:grpSpPr bwMode="auto">
          <a:xfrm>
            <a:off x="1016398" y="5237163"/>
            <a:ext cx="1750748" cy="524151"/>
            <a:chOff x="-4079003" y="2717403"/>
            <a:chExt cx="1616718" cy="525348"/>
          </a:xfrm>
        </p:grpSpPr>
        <p:sp>
          <p:nvSpPr>
            <p:cNvPr id="47145" name="Rectangle 97"/>
            <p:cNvSpPr>
              <a:spLocks noChangeArrowheads="1"/>
            </p:cNvSpPr>
            <p:nvPr/>
          </p:nvSpPr>
          <p:spPr bwMode="auto">
            <a:xfrm>
              <a:off x="-4052413" y="2965119"/>
              <a:ext cx="1290538" cy="20875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6" name="Rectangle 98"/>
            <p:cNvSpPr>
              <a:spLocks noChangeArrowheads="1"/>
            </p:cNvSpPr>
            <p:nvPr/>
          </p:nvSpPr>
          <p:spPr bwMode="auto">
            <a:xfrm>
              <a:off x="-4079003" y="2985994"/>
              <a:ext cx="1281675" cy="20875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7" name="Line 99"/>
            <p:cNvSpPr>
              <a:spLocks noChangeShapeType="1"/>
            </p:cNvSpPr>
            <p:nvPr/>
          </p:nvSpPr>
          <p:spPr bwMode="auto">
            <a:xfrm>
              <a:off x="-2933828" y="3101502"/>
              <a:ext cx="471543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48" name="Rectangle 104"/>
            <p:cNvSpPr>
              <a:spLocks noChangeArrowheads="1"/>
            </p:cNvSpPr>
            <p:nvPr/>
          </p:nvSpPr>
          <p:spPr bwMode="auto">
            <a:xfrm>
              <a:off x="-3377007" y="2988777"/>
              <a:ext cx="476861" cy="21014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47149" name="Text Box 105"/>
            <p:cNvSpPr txBox="1">
              <a:spLocks noChangeArrowheads="1"/>
            </p:cNvSpPr>
            <p:nvPr/>
          </p:nvSpPr>
          <p:spPr bwMode="auto">
            <a:xfrm>
              <a:off x="-3430189" y="2965119"/>
              <a:ext cx="463270" cy="277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200"/>
                <a:t>0111</a:t>
              </a:r>
            </a:p>
          </p:txBody>
        </p:sp>
        <p:sp>
          <p:nvSpPr>
            <p:cNvPr id="47150" name="Line 119"/>
            <p:cNvSpPr>
              <a:spLocks noChangeShapeType="1"/>
            </p:cNvSpPr>
            <p:nvPr/>
          </p:nvSpPr>
          <p:spPr bwMode="auto">
            <a:xfrm>
              <a:off x="-3621642" y="2717403"/>
              <a:ext cx="405953" cy="30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32" name="Freeform 120"/>
          <p:cNvSpPr>
            <a:spLocks/>
          </p:cNvSpPr>
          <p:nvPr/>
        </p:nvSpPr>
        <p:spPr bwMode="auto">
          <a:xfrm>
            <a:off x="2701793" y="5668963"/>
            <a:ext cx="1064551" cy="233362"/>
          </a:xfrm>
          <a:custGeom>
            <a:avLst/>
            <a:gdLst>
              <a:gd name="T0" fmla="*/ 0 w 554"/>
              <a:gd name="T1" fmla="*/ 2147483647 h 167"/>
              <a:gd name="T2" fmla="*/ 2147483647 w 554"/>
              <a:gd name="T3" fmla="*/ 2147483647 h 167"/>
              <a:gd name="T4" fmla="*/ 2147483647 w 554"/>
              <a:gd name="T5" fmla="*/ 2147483647 h 167"/>
              <a:gd name="T6" fmla="*/ 0 60000 65536"/>
              <a:gd name="T7" fmla="*/ 0 60000 65536"/>
              <a:gd name="T8" fmla="*/ 0 60000 65536"/>
              <a:gd name="T9" fmla="*/ 0 w 554"/>
              <a:gd name="T10" fmla="*/ 0 h 167"/>
              <a:gd name="T11" fmla="*/ 554 w 554"/>
              <a:gd name="T12" fmla="*/ 167 h 16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54" h="167">
                <a:moveTo>
                  <a:pt x="0" y="10"/>
                </a:moveTo>
                <a:cubicBezTo>
                  <a:pt x="102" y="0"/>
                  <a:pt x="240" y="5"/>
                  <a:pt x="324" y="26"/>
                </a:cubicBezTo>
                <a:cubicBezTo>
                  <a:pt x="416" y="52"/>
                  <a:pt x="502" y="120"/>
                  <a:pt x="554" y="167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133" name="Group 357"/>
          <p:cNvGrpSpPr>
            <a:grpSpLocks/>
          </p:cNvGrpSpPr>
          <p:nvPr/>
        </p:nvGrpSpPr>
        <p:grpSpPr bwMode="auto">
          <a:xfrm>
            <a:off x="2940844" y="5659439"/>
            <a:ext cx="612246" cy="293687"/>
            <a:chOff x="1871277" y="1576300"/>
            <a:chExt cx="1128371" cy="437861"/>
          </a:xfrm>
        </p:grpSpPr>
        <p:sp>
          <p:nvSpPr>
            <p:cNvPr id="359" name="Oval 358"/>
            <p:cNvSpPr>
              <a:spLocks noChangeArrowheads="1"/>
            </p:cNvSpPr>
            <p:nvPr/>
          </p:nvSpPr>
          <p:spPr bwMode="auto">
            <a:xfrm flipV="1">
              <a:off x="1874448" y="1694641"/>
              <a:ext cx="1125200" cy="31952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1" name="Oval 360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202" cy="31952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2" name="Freeform 361"/>
            <p:cNvSpPr/>
            <p:nvPr/>
          </p:nvSpPr>
          <p:spPr bwMode="auto">
            <a:xfrm>
              <a:off x="2159710" y="1673339"/>
              <a:ext cx="548337" cy="160944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3" name="Freeform 362"/>
            <p:cNvSpPr>
              <a:spLocks/>
            </p:cNvSpPr>
            <p:nvPr/>
          </p:nvSpPr>
          <p:spPr bwMode="auto">
            <a:xfrm>
              <a:off x="2102657" y="1633104"/>
              <a:ext cx="662442" cy="111240"/>
            </a:xfrm>
            <a:custGeom>
              <a:avLst/>
              <a:gdLst>
                <a:gd name="T0" fmla="*/ 0 w 3723451"/>
                <a:gd name="T1" fmla="*/ 27215 h 932950"/>
                <a:gd name="T2" fmla="*/ 116561 w 3723451"/>
                <a:gd name="T3" fmla="*/ 321 h 932950"/>
                <a:gd name="T4" fmla="*/ 330163 w 3723451"/>
                <a:gd name="T5" fmla="*/ 62069 h 932950"/>
                <a:gd name="T6" fmla="*/ 533941 w 3723451"/>
                <a:gd name="T7" fmla="*/ 0 h 932950"/>
                <a:gd name="T8" fmla="*/ 662442 w 3723451"/>
                <a:gd name="T9" fmla="*/ 24699 h 932950"/>
                <a:gd name="T10" fmla="*/ 566838 w 3723451"/>
                <a:gd name="T11" fmla="*/ 55071 h 932950"/>
                <a:gd name="T12" fmla="*/ 536057 w 3723451"/>
                <a:gd name="T13" fmla="*/ 46883 h 932950"/>
                <a:gd name="T14" fmla="*/ 333916 w 3723451"/>
                <a:gd name="T15" fmla="*/ 111240 h 932950"/>
                <a:gd name="T16" fmla="*/ 126604 w 3723451"/>
                <a:gd name="T17" fmla="*/ 49250 h 932950"/>
                <a:gd name="T18" fmla="*/ 93085 w 3723451"/>
                <a:gd name="T19" fmla="*/ 55941 h 932950"/>
                <a:gd name="T20" fmla="*/ 0 w 3723451"/>
                <a:gd name="T21" fmla="*/ 27215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4" name="Freeform 363"/>
            <p:cNvSpPr>
              <a:spLocks/>
            </p:cNvSpPr>
            <p:nvPr/>
          </p:nvSpPr>
          <p:spPr bwMode="auto">
            <a:xfrm>
              <a:off x="2536889" y="1727776"/>
              <a:ext cx="244059" cy="97039"/>
            </a:xfrm>
            <a:custGeom>
              <a:avLst/>
              <a:gdLst>
                <a:gd name="T0" fmla="*/ 0 w 1366596"/>
                <a:gd name="T1" fmla="*/ 0 h 809868"/>
                <a:gd name="T2" fmla="*/ 244059 w 1366596"/>
                <a:gd name="T3" fmla="*/ 74985 h 809868"/>
                <a:gd name="T4" fmla="*/ 154488 w 1366596"/>
                <a:gd name="T5" fmla="*/ 97039 h 809868"/>
                <a:gd name="T6" fmla="*/ 822 w 1366596"/>
                <a:gd name="T7" fmla="*/ 5127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5" name="Freeform 364"/>
            <p:cNvSpPr>
              <a:spLocks/>
            </p:cNvSpPr>
            <p:nvPr/>
          </p:nvSpPr>
          <p:spPr bwMode="auto">
            <a:xfrm>
              <a:off x="2089979" y="1730143"/>
              <a:ext cx="240888" cy="97040"/>
            </a:xfrm>
            <a:custGeom>
              <a:avLst/>
              <a:gdLst>
                <a:gd name="T0" fmla="*/ 237599 w 1348191"/>
                <a:gd name="T1" fmla="*/ 0 h 791462"/>
                <a:gd name="T2" fmla="*/ 240888 w 1348191"/>
                <a:gd name="T3" fmla="*/ 46827 h 791462"/>
                <a:gd name="T4" fmla="*/ 87147 w 1348191"/>
                <a:gd name="T5" fmla="*/ 97040 h 791462"/>
                <a:gd name="T6" fmla="*/ 0 w 1348191"/>
                <a:gd name="T7" fmla="*/ 75037 h 791462"/>
                <a:gd name="T8" fmla="*/ 237599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66" name="Straight Connector 365"/>
            <p:cNvCxnSpPr>
              <a:cxnSpLocks noChangeShapeType="1"/>
              <a:endCxn id="361" idx="2"/>
            </p:cNvCxnSpPr>
            <p:nvPr/>
          </p:nvCxnSpPr>
          <p:spPr bwMode="auto">
            <a:xfrm flipH="1" flipV="1">
              <a:off x="1871277" y="1737244"/>
              <a:ext cx="3171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7" name="Straight Connector 366"/>
            <p:cNvCxnSpPr>
              <a:cxnSpLocks noChangeShapeType="1"/>
            </p:cNvCxnSpPr>
            <p:nvPr/>
          </p:nvCxnSpPr>
          <p:spPr bwMode="auto">
            <a:xfrm flipH="1" flipV="1">
              <a:off x="2996479" y="1734876"/>
              <a:ext cx="3169" cy="123075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7134" name="TextBox 6"/>
          <p:cNvSpPr txBox="1">
            <a:spLocks noChangeArrowheads="1"/>
          </p:cNvSpPr>
          <p:nvPr/>
        </p:nvSpPr>
        <p:spPr bwMode="auto">
          <a:xfrm>
            <a:off x="213255" y="4903789"/>
            <a:ext cx="215833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values in arriving </a:t>
            </a:r>
          </a:p>
          <a:p>
            <a:r>
              <a:rPr lang="en-US" altLang="en-US" sz="1400"/>
              <a:t>packet header</a:t>
            </a:r>
            <a:endParaRPr lang="en-US" altLang="en-US" sz="1800"/>
          </a:p>
        </p:txBody>
      </p:sp>
      <p:sp>
        <p:nvSpPr>
          <p:cNvPr id="47135" name="TextBox 282"/>
          <p:cNvSpPr txBox="1">
            <a:spLocks noChangeArrowheads="1"/>
          </p:cNvSpPr>
          <p:nvPr/>
        </p:nvSpPr>
        <p:spPr bwMode="auto">
          <a:xfrm>
            <a:off x="3324358" y="5862638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1575329" y="2020888"/>
            <a:ext cx="6530050" cy="1439862"/>
            <a:chOff x="1492879" y="2061336"/>
            <a:chExt cx="6027737" cy="1440135"/>
          </a:xfrm>
        </p:grpSpPr>
        <p:sp>
          <p:nvSpPr>
            <p:cNvPr id="388" name="Rectangle 387"/>
            <p:cNvSpPr/>
            <p:nvPr/>
          </p:nvSpPr>
          <p:spPr bwMode="auto">
            <a:xfrm>
              <a:off x="1929442" y="2064512"/>
              <a:ext cx="5043486" cy="10177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1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6" name="Freeform 395"/>
            <p:cNvSpPr/>
            <p:nvPr/>
          </p:nvSpPr>
          <p:spPr bwMode="auto">
            <a:xfrm>
              <a:off x="1740529" y="2067687"/>
              <a:ext cx="198438" cy="1386150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55" h="1385496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accent6">
                    <a:lumMod val="20000"/>
                    <a:lumOff val="80000"/>
                  </a:schemeClr>
                </a:gs>
              </a:gsLst>
              <a:lin ang="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98" name="Freeform 397"/>
            <p:cNvSpPr/>
            <p:nvPr/>
          </p:nvSpPr>
          <p:spPr bwMode="auto">
            <a:xfrm flipH="1">
              <a:off x="6969753" y="2061336"/>
              <a:ext cx="219075" cy="1370272"/>
            </a:xfrm>
            <a:custGeom>
              <a:avLst/>
              <a:gdLst>
                <a:gd name="connsiteX0" fmla="*/ 0 w 312616"/>
                <a:gd name="connsiteY0" fmla="*/ 644770 h 1367693"/>
                <a:gd name="connsiteX1" fmla="*/ 312616 w 312616"/>
                <a:gd name="connsiteY1" fmla="*/ 0 h 1367693"/>
                <a:gd name="connsiteX2" fmla="*/ 312616 w 312616"/>
                <a:gd name="connsiteY2" fmla="*/ 1016000 h 1367693"/>
                <a:gd name="connsiteX3" fmla="*/ 117231 w 312616"/>
                <a:gd name="connsiteY3" fmla="*/ 1367693 h 1367693"/>
                <a:gd name="connsiteX4" fmla="*/ 0 w 312616"/>
                <a:gd name="connsiteY4" fmla="*/ 644770 h 1367693"/>
                <a:gd name="connsiteX0" fmla="*/ 0 w 199855"/>
                <a:gd name="connsiteY0" fmla="*/ 733787 h 1367693"/>
                <a:gd name="connsiteX1" fmla="*/ 199855 w 199855"/>
                <a:gd name="connsiteY1" fmla="*/ 0 h 1367693"/>
                <a:gd name="connsiteX2" fmla="*/ 199855 w 199855"/>
                <a:gd name="connsiteY2" fmla="*/ 1016000 h 1367693"/>
                <a:gd name="connsiteX3" fmla="*/ 4470 w 199855"/>
                <a:gd name="connsiteY3" fmla="*/ 1367693 h 1367693"/>
                <a:gd name="connsiteX4" fmla="*/ 0 w 199855"/>
                <a:gd name="connsiteY4" fmla="*/ 733787 h 1367693"/>
                <a:gd name="connsiteX0" fmla="*/ 25203 w 225058"/>
                <a:gd name="connsiteY0" fmla="*/ 733787 h 1361758"/>
                <a:gd name="connsiteX1" fmla="*/ 225058 w 225058"/>
                <a:gd name="connsiteY1" fmla="*/ 0 h 1361758"/>
                <a:gd name="connsiteX2" fmla="*/ 225058 w 225058"/>
                <a:gd name="connsiteY2" fmla="*/ 1016000 h 1361758"/>
                <a:gd name="connsiteX3" fmla="*/ 0 w 225058"/>
                <a:gd name="connsiteY3" fmla="*/ 1361758 h 1361758"/>
                <a:gd name="connsiteX4" fmla="*/ 25203 w 225058"/>
                <a:gd name="connsiteY4" fmla="*/ 733787 h 1361758"/>
                <a:gd name="connsiteX0" fmla="*/ 25203 w 230992"/>
                <a:gd name="connsiteY0" fmla="*/ 787197 h 1415168"/>
                <a:gd name="connsiteX1" fmla="*/ 230992 w 230992"/>
                <a:gd name="connsiteY1" fmla="*/ 0 h 1415168"/>
                <a:gd name="connsiteX2" fmla="*/ 225058 w 230992"/>
                <a:gd name="connsiteY2" fmla="*/ 1069410 h 1415168"/>
                <a:gd name="connsiteX3" fmla="*/ 0 w 230992"/>
                <a:gd name="connsiteY3" fmla="*/ 1415168 h 1415168"/>
                <a:gd name="connsiteX4" fmla="*/ 25203 w 230992"/>
                <a:gd name="connsiteY4" fmla="*/ 787197 h 1415168"/>
                <a:gd name="connsiteX0" fmla="*/ 0 w 205789"/>
                <a:gd name="connsiteY0" fmla="*/ 787197 h 1427037"/>
                <a:gd name="connsiteX1" fmla="*/ 205789 w 205789"/>
                <a:gd name="connsiteY1" fmla="*/ 0 h 1427037"/>
                <a:gd name="connsiteX2" fmla="*/ 199855 w 205789"/>
                <a:gd name="connsiteY2" fmla="*/ 1069410 h 1427037"/>
                <a:gd name="connsiteX3" fmla="*/ 4471 w 205789"/>
                <a:gd name="connsiteY3" fmla="*/ 1427037 h 1427037"/>
                <a:gd name="connsiteX4" fmla="*/ 0 w 205789"/>
                <a:gd name="connsiteY4" fmla="*/ 787197 h 1427037"/>
                <a:gd name="connsiteX0" fmla="*/ 0 w 199855"/>
                <a:gd name="connsiteY0" fmla="*/ 745656 h 1385496"/>
                <a:gd name="connsiteX1" fmla="*/ 193920 w 199855"/>
                <a:gd name="connsiteY1" fmla="*/ 0 h 1385496"/>
                <a:gd name="connsiteX2" fmla="*/ 199855 w 199855"/>
                <a:gd name="connsiteY2" fmla="*/ 1027869 h 1385496"/>
                <a:gd name="connsiteX3" fmla="*/ 4471 w 199855"/>
                <a:gd name="connsiteY3" fmla="*/ 1385496 h 1385496"/>
                <a:gd name="connsiteX4" fmla="*/ 0 w 199855"/>
                <a:gd name="connsiteY4" fmla="*/ 745656 h 1385496"/>
                <a:gd name="connsiteX0" fmla="*/ 0 w 219519"/>
                <a:gd name="connsiteY0" fmla="*/ 730359 h 1370199"/>
                <a:gd name="connsiteX1" fmla="*/ 219401 w 219519"/>
                <a:gd name="connsiteY1" fmla="*/ 0 h 1370199"/>
                <a:gd name="connsiteX2" fmla="*/ 199855 w 219519"/>
                <a:gd name="connsiteY2" fmla="*/ 1012572 h 1370199"/>
                <a:gd name="connsiteX3" fmla="*/ 4471 w 219519"/>
                <a:gd name="connsiteY3" fmla="*/ 1370199 h 1370199"/>
                <a:gd name="connsiteX4" fmla="*/ 0 w 219519"/>
                <a:gd name="connsiteY4" fmla="*/ 730359 h 1370199"/>
                <a:gd name="connsiteX0" fmla="*/ 0 w 219602"/>
                <a:gd name="connsiteY0" fmla="*/ 730359 h 1370199"/>
                <a:gd name="connsiteX1" fmla="*/ 219401 w 219602"/>
                <a:gd name="connsiteY1" fmla="*/ 0 h 1370199"/>
                <a:gd name="connsiteX2" fmla="*/ 210047 w 219602"/>
                <a:gd name="connsiteY2" fmla="*/ 1007473 h 1370199"/>
                <a:gd name="connsiteX3" fmla="*/ 4471 w 219602"/>
                <a:gd name="connsiteY3" fmla="*/ 1370199 h 1370199"/>
                <a:gd name="connsiteX4" fmla="*/ 0 w 219602"/>
                <a:gd name="connsiteY4" fmla="*/ 730359 h 1370199"/>
                <a:gd name="connsiteX0" fmla="*/ 0 w 220239"/>
                <a:gd name="connsiteY0" fmla="*/ 730359 h 1370199"/>
                <a:gd name="connsiteX1" fmla="*/ 219401 w 220239"/>
                <a:gd name="connsiteY1" fmla="*/ 0 h 1370199"/>
                <a:gd name="connsiteX2" fmla="*/ 220239 w 220239"/>
                <a:gd name="connsiteY2" fmla="*/ 1007473 h 1370199"/>
                <a:gd name="connsiteX3" fmla="*/ 4471 w 220239"/>
                <a:gd name="connsiteY3" fmla="*/ 1370199 h 1370199"/>
                <a:gd name="connsiteX4" fmla="*/ 0 w 220239"/>
                <a:gd name="connsiteY4" fmla="*/ 730359 h 1370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39" h="137019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108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grpSp>
          <p:nvGrpSpPr>
            <p:cNvPr id="48421" name="Group 950"/>
            <p:cNvGrpSpPr>
              <a:grpSpLocks/>
            </p:cNvGrpSpPr>
            <p:nvPr/>
          </p:nvGrpSpPr>
          <p:grpSpPr bwMode="auto"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8455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8 w 354"/>
                  <a:gd name="T3" fmla="*/ 16 h 2742"/>
                  <a:gd name="T4" fmla="*/ 8 w 354"/>
                  <a:gd name="T5" fmla="*/ 119 h 2742"/>
                  <a:gd name="T6" fmla="*/ 0 w 354"/>
                  <a:gd name="T7" fmla="*/ 124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6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57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5 w 211"/>
                  <a:gd name="T3" fmla="*/ 11 h 2537"/>
                  <a:gd name="T4" fmla="*/ 2 w 211"/>
                  <a:gd name="T5" fmla="*/ 113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8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7 h 226"/>
                  <a:gd name="T4" fmla="*/ 7 w 328"/>
                  <a:gd name="T5" fmla="*/ 11 h 226"/>
                  <a:gd name="T6" fmla="*/ 0 w 328"/>
                  <a:gd name="T7" fmla="*/ 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59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0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485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6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1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2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483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4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3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64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65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481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2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6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6 h 226"/>
                  <a:gd name="T4" fmla="*/ 7 w 328"/>
                  <a:gd name="T5" fmla="*/ 10 h 226"/>
                  <a:gd name="T6" fmla="*/ 0 w 328"/>
                  <a:gd name="T7" fmla="*/ 4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467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479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80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68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69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7 w 296"/>
                  <a:gd name="T3" fmla="*/ 6 h 256"/>
                  <a:gd name="T4" fmla="*/ 7 w 296"/>
                  <a:gd name="T5" fmla="*/ 11 h 256"/>
                  <a:gd name="T6" fmla="*/ 0 w 296"/>
                  <a:gd name="T7" fmla="*/ 4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0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7 w 304"/>
                  <a:gd name="T3" fmla="*/ 8 h 288"/>
                  <a:gd name="T4" fmla="*/ 6 w 304"/>
                  <a:gd name="T5" fmla="*/ 13 h 288"/>
                  <a:gd name="T6" fmla="*/ 2 w 304"/>
                  <a:gd name="T7" fmla="*/ 6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1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2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6 h 240"/>
                  <a:gd name="T2" fmla="*/ 2 w 306"/>
                  <a:gd name="T3" fmla="*/ 11 h 240"/>
                  <a:gd name="T4" fmla="*/ 7 w 306"/>
                  <a:gd name="T5" fmla="*/ 6 h 240"/>
                  <a:gd name="T6" fmla="*/ 7 w 306"/>
                  <a:gd name="T7" fmla="*/ 0 h 240"/>
                  <a:gd name="T8" fmla="*/ 0 w 306"/>
                  <a:gd name="T9" fmla="*/ 6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73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4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5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6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en-US" alt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8477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78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48422" name="Group 950"/>
            <p:cNvGrpSpPr>
              <a:grpSpLocks/>
            </p:cNvGrpSpPr>
            <p:nvPr/>
          </p:nvGrpSpPr>
          <p:grpSpPr bwMode="auto"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8423" name="Freeform 951"/>
              <p:cNvSpPr>
                <a:spLocks/>
              </p:cNvSpPr>
              <p:nvPr/>
            </p:nvSpPr>
            <p:spPr bwMode="auto">
              <a:xfrm>
                <a:off x="5268" y="433"/>
                <a:ext cx="283" cy="2286"/>
              </a:xfrm>
              <a:custGeom>
                <a:avLst/>
                <a:gdLst>
                  <a:gd name="T0" fmla="*/ 2 w 354"/>
                  <a:gd name="T1" fmla="*/ 0 h 2742"/>
                  <a:gd name="T2" fmla="*/ 8 w 354"/>
                  <a:gd name="T3" fmla="*/ 16 h 2742"/>
                  <a:gd name="T4" fmla="*/ 8 w 354"/>
                  <a:gd name="T5" fmla="*/ 119 h 2742"/>
                  <a:gd name="T6" fmla="*/ 0 w 354"/>
                  <a:gd name="T7" fmla="*/ 124 h 2742"/>
                  <a:gd name="T8" fmla="*/ 2 w 354"/>
                  <a:gd name="T9" fmla="*/ 0 h 27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4"/>
                  <a:gd name="T16" fmla="*/ 0 h 2742"/>
                  <a:gd name="T17" fmla="*/ 354 w 354"/>
                  <a:gd name="T18" fmla="*/ 2742 h 27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4" h="2742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4" name="Rectangle 952"/>
              <p:cNvSpPr>
                <a:spLocks noChangeArrowheads="1"/>
              </p:cNvSpPr>
              <p:nvPr/>
            </p:nvSpPr>
            <p:spPr bwMode="auto">
              <a:xfrm>
                <a:off x="4210" y="429"/>
                <a:ext cx="1046" cy="2285"/>
              </a:xfrm>
              <a:prstGeom prst="rect">
                <a:avLst/>
              </a:pr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25" name="Freeform 953"/>
              <p:cNvSpPr>
                <a:spLocks/>
              </p:cNvSpPr>
              <p:nvPr/>
            </p:nvSpPr>
            <p:spPr bwMode="auto">
              <a:xfrm>
                <a:off x="5321" y="570"/>
                <a:ext cx="169" cy="2115"/>
              </a:xfrm>
              <a:custGeom>
                <a:avLst/>
                <a:gdLst>
                  <a:gd name="T0" fmla="*/ 2 w 211"/>
                  <a:gd name="T1" fmla="*/ 0 h 2537"/>
                  <a:gd name="T2" fmla="*/ 5 w 211"/>
                  <a:gd name="T3" fmla="*/ 11 h 2537"/>
                  <a:gd name="T4" fmla="*/ 2 w 211"/>
                  <a:gd name="T5" fmla="*/ 113 h 2537"/>
                  <a:gd name="T6" fmla="*/ 2 w 211"/>
                  <a:gd name="T7" fmla="*/ 0 h 2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1"/>
                  <a:gd name="T13" fmla="*/ 0 h 2537"/>
                  <a:gd name="T14" fmla="*/ 211 w 211"/>
                  <a:gd name="T15" fmla="*/ 2537 h 2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1" h="2537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6" name="Freeform 954"/>
              <p:cNvSpPr>
                <a:spLocks/>
              </p:cNvSpPr>
              <p:nvPr/>
            </p:nvSpPr>
            <p:spPr bwMode="auto">
              <a:xfrm>
                <a:off x="5284" y="1640"/>
                <a:ext cx="263" cy="189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7 h 226"/>
                  <a:gd name="T4" fmla="*/ 7 w 328"/>
                  <a:gd name="T5" fmla="*/ 11 h 226"/>
                  <a:gd name="T6" fmla="*/ 0 w 328"/>
                  <a:gd name="T7" fmla="*/ 5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27" name="Rectangle 955"/>
              <p:cNvSpPr>
                <a:spLocks noChangeArrowheads="1"/>
              </p:cNvSpPr>
              <p:nvPr/>
            </p:nvSpPr>
            <p:spPr bwMode="auto"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28" name="Group 956"/>
              <p:cNvGrpSpPr>
                <a:grpSpLocks/>
              </p:cNvGrpSpPr>
              <p:nvPr/>
            </p:nvGrpSpPr>
            <p:grpSpPr bwMode="auto">
              <a:xfrm>
                <a:off x="4749" y="668"/>
                <a:ext cx="581" cy="145"/>
                <a:chOff x="614" y="2568"/>
                <a:chExt cx="725" cy="139"/>
              </a:xfrm>
            </p:grpSpPr>
            <p:sp>
              <p:nvSpPr>
                <p:cNvPr id="48453" name="AutoShape 957"/>
                <p:cNvSpPr>
                  <a:spLocks noChangeArrowheads="1"/>
                </p:cNvSpPr>
                <p:nvPr/>
              </p:nvSpPr>
              <p:spPr bwMode="auto">
                <a:xfrm>
                  <a:off x="613" y="2566"/>
                  <a:ext cx="721" cy="14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4" name="AutoShape 958"/>
                <p:cNvSpPr>
                  <a:spLocks noChangeArrowheads="1"/>
                </p:cNvSpPr>
                <p:nvPr/>
              </p:nvSpPr>
              <p:spPr bwMode="auto">
                <a:xfrm>
                  <a:off x="625" y="2581"/>
                  <a:ext cx="696" cy="114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29" name="Rectangle 959"/>
              <p:cNvSpPr>
                <a:spLocks noChangeArrowheads="1"/>
              </p:cNvSpPr>
              <p:nvPr/>
            </p:nvSpPr>
            <p:spPr bwMode="auto"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30" name="Group 960"/>
              <p:cNvGrpSpPr>
                <a:grpSpLocks/>
              </p:cNvGrpSpPr>
              <p:nvPr/>
            </p:nvGrpSpPr>
            <p:grpSpPr bwMode="auto">
              <a:xfrm>
                <a:off x="4747" y="994"/>
                <a:ext cx="581" cy="134"/>
                <a:chOff x="614" y="2568"/>
                <a:chExt cx="725" cy="139"/>
              </a:xfrm>
            </p:grpSpPr>
            <p:sp>
              <p:nvSpPr>
                <p:cNvPr id="48451" name="AutoShape 961"/>
                <p:cNvSpPr>
                  <a:spLocks noChangeArrowheads="1"/>
                </p:cNvSpPr>
                <p:nvPr/>
              </p:nvSpPr>
              <p:spPr bwMode="auto">
                <a:xfrm>
                  <a:off x="615" y="2564"/>
                  <a:ext cx="721" cy="139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2" name="AutoShape 962"/>
                <p:cNvSpPr>
                  <a:spLocks noChangeArrowheads="1"/>
                </p:cNvSpPr>
                <p:nvPr/>
              </p:nvSpPr>
              <p:spPr bwMode="auto">
                <a:xfrm>
                  <a:off x="628" y="2581"/>
                  <a:ext cx="696" cy="107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1" name="Rectangle 963"/>
              <p:cNvSpPr>
                <a:spLocks noChangeArrowheads="1"/>
              </p:cNvSpPr>
              <p:nvPr/>
            </p:nvSpPr>
            <p:spPr bwMode="auto"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32" name="Rectangle 964"/>
              <p:cNvSpPr>
                <a:spLocks noChangeArrowheads="1"/>
              </p:cNvSpPr>
              <p:nvPr/>
            </p:nvSpPr>
            <p:spPr bwMode="auto"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48433" name="Group 965"/>
              <p:cNvGrpSpPr>
                <a:grpSpLocks/>
              </p:cNvGrpSpPr>
              <p:nvPr/>
            </p:nvGrpSpPr>
            <p:grpSpPr bwMode="auto">
              <a:xfrm>
                <a:off x="4735" y="1627"/>
                <a:ext cx="582" cy="151"/>
                <a:chOff x="614" y="2568"/>
                <a:chExt cx="725" cy="139"/>
              </a:xfrm>
            </p:grpSpPr>
            <p:sp>
              <p:nvSpPr>
                <p:cNvPr id="48449" name="AutoShape 966"/>
                <p:cNvSpPr>
                  <a:spLocks noChangeArrowheads="1"/>
                </p:cNvSpPr>
                <p:nvPr/>
              </p:nvSpPr>
              <p:spPr bwMode="auto">
                <a:xfrm>
                  <a:off x="618" y="2586"/>
                  <a:ext cx="720" cy="12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50" name="AutoShape 967"/>
                <p:cNvSpPr>
                  <a:spLocks noChangeArrowheads="1"/>
                </p:cNvSpPr>
                <p:nvPr/>
              </p:nvSpPr>
              <p:spPr bwMode="auto">
                <a:xfrm>
                  <a:off x="630" y="2586"/>
                  <a:ext cx="695" cy="10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4" name="Freeform 968"/>
              <p:cNvSpPr>
                <a:spLocks/>
              </p:cNvSpPr>
              <p:nvPr/>
            </p:nvSpPr>
            <p:spPr bwMode="auto">
              <a:xfrm>
                <a:off x="5288" y="1354"/>
                <a:ext cx="263" cy="188"/>
              </a:xfrm>
              <a:custGeom>
                <a:avLst/>
                <a:gdLst>
                  <a:gd name="T0" fmla="*/ 2 w 328"/>
                  <a:gd name="T1" fmla="*/ 0 h 226"/>
                  <a:gd name="T2" fmla="*/ 7 w 328"/>
                  <a:gd name="T3" fmla="*/ 6 h 226"/>
                  <a:gd name="T4" fmla="*/ 7 w 328"/>
                  <a:gd name="T5" fmla="*/ 10 h 226"/>
                  <a:gd name="T6" fmla="*/ 0 w 328"/>
                  <a:gd name="T7" fmla="*/ 4 h 226"/>
                  <a:gd name="T8" fmla="*/ 2 w 328"/>
                  <a:gd name="T9" fmla="*/ 0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8"/>
                  <a:gd name="T16" fmla="*/ 0 h 226"/>
                  <a:gd name="T17" fmla="*/ 328 w 328"/>
                  <a:gd name="T18" fmla="*/ 226 h 2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8" h="226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8435" name="Group 969"/>
              <p:cNvGrpSpPr>
                <a:grpSpLocks/>
              </p:cNvGrpSpPr>
              <p:nvPr/>
            </p:nvGrpSpPr>
            <p:grpSpPr bwMode="auto">
              <a:xfrm>
                <a:off x="4739" y="1327"/>
                <a:ext cx="582" cy="139"/>
                <a:chOff x="614" y="2568"/>
                <a:chExt cx="725" cy="139"/>
              </a:xfrm>
            </p:grpSpPr>
            <p:sp>
              <p:nvSpPr>
                <p:cNvPr id="48447" name="AutoShape 970"/>
                <p:cNvSpPr>
                  <a:spLocks noChangeArrowheads="1"/>
                </p:cNvSpPr>
                <p:nvPr/>
              </p:nvSpPr>
              <p:spPr bwMode="auto">
                <a:xfrm>
                  <a:off x="613" y="2571"/>
                  <a:ext cx="732" cy="13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48448" name="AutoShape 971"/>
                <p:cNvSpPr>
                  <a:spLocks noChangeArrowheads="1"/>
                </p:cNvSpPr>
                <p:nvPr/>
              </p:nvSpPr>
              <p:spPr bwMode="auto">
                <a:xfrm>
                  <a:off x="625" y="2587"/>
                  <a:ext cx="720" cy="103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48436" name="Rectangle 972"/>
              <p:cNvSpPr>
                <a:spLocks noChangeArrowheads="1"/>
              </p:cNvSpPr>
              <p:nvPr/>
            </p:nvSpPr>
            <p:spPr bwMode="auto">
              <a:xfrm>
                <a:off x="5246" y="429"/>
                <a:ext cx="70" cy="2285"/>
              </a:xfrm>
              <a:prstGeom prst="rect">
                <a:avLst/>
              </a:prstGeom>
              <a:gradFill rotWithShape="1"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37" name="Freeform 973"/>
              <p:cNvSpPr>
                <a:spLocks/>
              </p:cNvSpPr>
              <p:nvPr/>
            </p:nvSpPr>
            <p:spPr bwMode="auto">
              <a:xfrm>
                <a:off x="5312" y="1007"/>
                <a:ext cx="237" cy="213"/>
              </a:xfrm>
              <a:custGeom>
                <a:avLst/>
                <a:gdLst>
                  <a:gd name="T0" fmla="*/ 2 w 296"/>
                  <a:gd name="T1" fmla="*/ 0 h 256"/>
                  <a:gd name="T2" fmla="*/ 7 w 296"/>
                  <a:gd name="T3" fmla="*/ 6 h 256"/>
                  <a:gd name="T4" fmla="*/ 7 w 296"/>
                  <a:gd name="T5" fmla="*/ 11 h 256"/>
                  <a:gd name="T6" fmla="*/ 0 w 296"/>
                  <a:gd name="T7" fmla="*/ 4 h 256"/>
                  <a:gd name="T8" fmla="*/ 2 w 296"/>
                  <a:gd name="T9" fmla="*/ 0 h 2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6"/>
                  <a:gd name="T16" fmla="*/ 0 h 256"/>
                  <a:gd name="T17" fmla="*/ 296 w 296"/>
                  <a:gd name="T18" fmla="*/ 256 h 2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6" h="25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38" name="Freeform 974"/>
              <p:cNvSpPr>
                <a:spLocks/>
              </p:cNvSpPr>
              <p:nvPr/>
            </p:nvSpPr>
            <p:spPr bwMode="auto">
              <a:xfrm>
                <a:off x="5315" y="680"/>
                <a:ext cx="244" cy="240"/>
              </a:xfrm>
              <a:custGeom>
                <a:avLst/>
                <a:gdLst>
                  <a:gd name="T0" fmla="*/ 0 w 304"/>
                  <a:gd name="T1" fmla="*/ 0 h 288"/>
                  <a:gd name="T2" fmla="*/ 7 w 304"/>
                  <a:gd name="T3" fmla="*/ 8 h 288"/>
                  <a:gd name="T4" fmla="*/ 6 w 304"/>
                  <a:gd name="T5" fmla="*/ 13 h 288"/>
                  <a:gd name="T6" fmla="*/ 2 w 304"/>
                  <a:gd name="T7" fmla="*/ 6 h 288"/>
                  <a:gd name="T8" fmla="*/ 0 w 304"/>
                  <a:gd name="T9" fmla="*/ 0 h 2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4"/>
                  <a:gd name="T16" fmla="*/ 0 h 288"/>
                  <a:gd name="T17" fmla="*/ 304 w 304"/>
                  <a:gd name="T18" fmla="*/ 288 h 28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4" h="288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39" name="Oval 975"/>
              <p:cNvSpPr>
                <a:spLocks noChangeArrowheads="1"/>
              </p:cNvSpPr>
              <p:nvPr/>
            </p:nvSpPr>
            <p:spPr bwMode="auto"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0" name="Freeform 976"/>
              <p:cNvSpPr>
                <a:spLocks/>
              </p:cNvSpPr>
              <p:nvPr/>
            </p:nvSpPr>
            <p:spPr bwMode="auto">
              <a:xfrm>
                <a:off x="5302" y="2614"/>
                <a:ext cx="245" cy="200"/>
              </a:xfrm>
              <a:custGeom>
                <a:avLst/>
                <a:gdLst>
                  <a:gd name="T0" fmla="*/ 0 w 306"/>
                  <a:gd name="T1" fmla="*/ 6 h 240"/>
                  <a:gd name="T2" fmla="*/ 2 w 306"/>
                  <a:gd name="T3" fmla="*/ 11 h 240"/>
                  <a:gd name="T4" fmla="*/ 7 w 306"/>
                  <a:gd name="T5" fmla="*/ 6 h 240"/>
                  <a:gd name="T6" fmla="*/ 7 w 306"/>
                  <a:gd name="T7" fmla="*/ 0 h 240"/>
                  <a:gd name="T8" fmla="*/ 0 w 306"/>
                  <a:gd name="T9" fmla="*/ 6 h 2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6"/>
                  <a:gd name="T16" fmla="*/ 0 h 240"/>
                  <a:gd name="T17" fmla="*/ 306 w 306"/>
                  <a:gd name="T18" fmla="*/ 240 h 2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6" h="240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441" name="AutoShape 977"/>
              <p:cNvSpPr>
                <a:spLocks noChangeArrowheads="1"/>
              </p:cNvSpPr>
              <p:nvPr/>
            </p:nvSpPr>
            <p:spPr bwMode="auto">
              <a:xfrm>
                <a:off x="4140" y="2675"/>
                <a:ext cx="1196" cy="150"/>
              </a:xfrm>
              <a:prstGeom prst="roundRect">
                <a:avLst>
                  <a:gd name="adj" fmla="val 50000"/>
                </a:avLst>
              </a:prstGeom>
              <a:solidFill>
                <a:srgbClr val="DDDDDD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2" name="AutoShape 978"/>
              <p:cNvSpPr>
                <a:spLocks noChangeArrowheads="1"/>
              </p:cNvSpPr>
              <p:nvPr/>
            </p:nvSpPr>
            <p:spPr bwMode="auto">
              <a:xfrm>
                <a:off x="4210" y="2714"/>
                <a:ext cx="1066" cy="7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tx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3" name="Oval 979"/>
              <p:cNvSpPr>
                <a:spLocks noChangeArrowheads="1"/>
              </p:cNvSpPr>
              <p:nvPr/>
            </p:nvSpPr>
            <p:spPr bwMode="auto"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4" name="Oval 980"/>
              <p:cNvSpPr>
                <a:spLocks noChangeArrowheads="1"/>
              </p:cNvSpPr>
              <p:nvPr/>
            </p:nvSpPr>
            <p:spPr bwMode="auto"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 eaLnBrk="1" hangingPunct="1"/>
                <a:endParaRPr lang="en-US" altLang="en-US" sz="1800">
                  <a:solidFill>
                    <a:srgbClr val="FF0000"/>
                  </a:solidFill>
                </a:endParaRPr>
              </a:p>
            </p:txBody>
          </p:sp>
          <p:sp>
            <p:nvSpPr>
              <p:cNvPr id="48445" name="Oval 981"/>
              <p:cNvSpPr>
                <a:spLocks noChangeArrowheads="1"/>
              </p:cNvSpPr>
              <p:nvPr/>
            </p:nvSpPr>
            <p:spPr bwMode="auto"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446" name="Rectangle 982"/>
              <p:cNvSpPr>
                <a:spLocks noChangeArrowheads="1"/>
              </p:cNvSpPr>
              <p:nvPr/>
            </p:nvSpPr>
            <p:spPr bwMode="auto"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</p:grpSp>
      <p:sp>
        <p:nvSpPr>
          <p:cNvPr id="48130" name="Freeform 2"/>
          <p:cNvSpPr>
            <a:spLocks/>
          </p:cNvSpPr>
          <p:nvPr/>
        </p:nvSpPr>
        <p:spPr bwMode="auto">
          <a:xfrm>
            <a:off x="2808421" y="5749925"/>
            <a:ext cx="4363111" cy="939800"/>
          </a:xfrm>
          <a:custGeom>
            <a:avLst/>
            <a:gdLst>
              <a:gd name="T0" fmla="*/ 2147483647 w 10001"/>
              <a:gd name="T1" fmla="*/ 2147483647 h 10125"/>
              <a:gd name="T2" fmla="*/ 2147483647 w 10001"/>
              <a:gd name="T3" fmla="*/ 2147483647 h 10125"/>
              <a:gd name="T4" fmla="*/ 2147483647 w 10001"/>
              <a:gd name="T5" fmla="*/ 2147483647 h 10125"/>
              <a:gd name="T6" fmla="*/ 2147483647 w 10001"/>
              <a:gd name="T7" fmla="*/ 0 h 10125"/>
              <a:gd name="T8" fmla="*/ 2147483647 w 10001"/>
              <a:gd name="T9" fmla="*/ 2147483647 h 10125"/>
              <a:gd name="T10" fmla="*/ 2147483647 w 10001"/>
              <a:gd name="T11" fmla="*/ 2147483647 h 10125"/>
              <a:gd name="T12" fmla="*/ 2147483647 w 10001"/>
              <a:gd name="T13" fmla="*/ 2147483647 h 10125"/>
              <a:gd name="T14" fmla="*/ 2147483647 w 10001"/>
              <a:gd name="T15" fmla="*/ 2147483647 h 10125"/>
              <a:gd name="T16" fmla="*/ 2147483647 w 10001"/>
              <a:gd name="T17" fmla="*/ 2147483647 h 10125"/>
              <a:gd name="T18" fmla="*/ 2147483647 w 10001"/>
              <a:gd name="T19" fmla="*/ 2147483647 h 10125"/>
              <a:gd name="T20" fmla="*/ 2147483647 w 10001"/>
              <a:gd name="T21" fmla="*/ 2147483647 h 10125"/>
              <a:gd name="T22" fmla="*/ 2147483647 w 10001"/>
              <a:gd name="T23" fmla="*/ 2147483647 h 10125"/>
              <a:gd name="T24" fmla="*/ 2147483647 w 10001"/>
              <a:gd name="T25" fmla="*/ 2147483647 h 10125"/>
              <a:gd name="T26" fmla="*/ 2147483647 w 10001"/>
              <a:gd name="T27" fmla="*/ 2147483647 h 10125"/>
              <a:gd name="T28" fmla="*/ 2147483647 w 10001"/>
              <a:gd name="T29" fmla="*/ 2147483647 h 10125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0001" h="10125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48" name="Straight Connector 147"/>
          <p:cNvCxnSpPr/>
          <p:nvPr/>
        </p:nvCxnSpPr>
        <p:spPr>
          <a:xfrm flipV="1">
            <a:off x="3534173" y="5900738"/>
            <a:ext cx="1425707" cy="131762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3413787" y="6088063"/>
            <a:ext cx="2447263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3427546" y="6192839"/>
            <a:ext cx="773906" cy="2762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 flipV="1">
            <a:off x="4529932" y="6386513"/>
            <a:ext cx="1351756" cy="825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245365" y="5934076"/>
            <a:ext cx="1145381" cy="12382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/>
          <p:cNvCxnSpPr/>
          <p:nvPr/>
        </p:nvCxnSpPr>
        <p:spPr>
          <a:xfrm flipV="1">
            <a:off x="4469739" y="6088063"/>
            <a:ext cx="1939925" cy="298450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/>
          <p:cNvCxnSpPr/>
          <p:nvPr/>
        </p:nvCxnSpPr>
        <p:spPr>
          <a:xfrm flipV="1">
            <a:off x="5907485" y="6116639"/>
            <a:ext cx="638042" cy="269875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/>
          <p:cNvCxnSpPr/>
          <p:nvPr/>
        </p:nvCxnSpPr>
        <p:spPr>
          <a:xfrm>
            <a:off x="4978798" y="5900739"/>
            <a:ext cx="882253" cy="401637"/>
          </a:xfrm>
          <a:prstGeom prst="line">
            <a:avLst/>
          </a:prstGeom>
          <a:ln w="127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261" name="Group 48260"/>
          <p:cNvGrpSpPr>
            <a:grpSpLocks/>
          </p:cNvGrpSpPr>
          <p:nvPr/>
        </p:nvGrpSpPr>
        <p:grpSpPr bwMode="auto">
          <a:xfrm>
            <a:off x="1652720" y="3003551"/>
            <a:ext cx="7560204" cy="1102530"/>
            <a:chOff x="1526216" y="3003498"/>
            <a:chExt cx="6978041" cy="1102529"/>
          </a:xfrm>
        </p:grpSpPr>
        <p:sp>
          <p:nvSpPr>
            <p:cNvPr id="48415" name="TextBox 399"/>
            <p:cNvSpPr txBox="1">
              <a:spLocks noChangeArrowheads="1"/>
            </p:cNvSpPr>
            <p:nvPr/>
          </p:nvSpPr>
          <p:spPr bwMode="auto">
            <a:xfrm>
              <a:off x="7724764" y="3628973"/>
              <a:ext cx="574367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data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sp>
          <p:nvSpPr>
            <p:cNvPr id="48416" name="TextBox 400"/>
            <p:cNvSpPr txBox="1">
              <a:spLocks noChangeArrowheads="1"/>
            </p:cNvSpPr>
            <p:nvPr/>
          </p:nvSpPr>
          <p:spPr bwMode="auto">
            <a:xfrm>
              <a:off x="7750335" y="3003498"/>
              <a:ext cx="666100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463"/>
                </a:lnSpc>
              </a:pPr>
              <a:r>
                <a:rPr lang="en-US" altLang="en-US" sz="1400"/>
                <a:t>control</a:t>
              </a:r>
            </a:p>
            <a:p>
              <a:pPr algn="ctr">
                <a:lnSpc>
                  <a:spcPts val="1463"/>
                </a:lnSpc>
              </a:pPr>
              <a:r>
                <a:rPr lang="en-US" altLang="en-US" sz="1400"/>
                <a:t>plane</a:t>
              </a:r>
            </a:p>
          </p:txBody>
        </p:sp>
        <p:cxnSp>
          <p:nvCxnSpPr>
            <p:cNvPr id="302" name="Straight Connector 301"/>
            <p:cNvCxnSpPr/>
            <p:nvPr/>
          </p:nvCxnSpPr>
          <p:spPr bwMode="auto">
            <a:xfrm flipV="1">
              <a:off x="1526216" y="3579760"/>
              <a:ext cx="6978041" cy="1111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2639881" y="2735264"/>
            <a:ext cx="4653756" cy="320675"/>
            <a:chOff x="2433511" y="2792111"/>
            <a:chExt cx="4296530" cy="320561"/>
          </a:xfrm>
        </p:grpSpPr>
        <p:grpSp>
          <p:nvGrpSpPr>
            <p:cNvPr id="48390" name="Group 401"/>
            <p:cNvGrpSpPr>
              <a:grpSpLocks/>
            </p:cNvGrpSpPr>
            <p:nvPr/>
          </p:nvGrpSpPr>
          <p:grpSpPr bwMode="auto">
            <a:xfrm>
              <a:off x="2433511" y="2794083"/>
              <a:ext cx="349250" cy="317387"/>
              <a:chOff x="2931664" y="3912603"/>
              <a:chExt cx="430450" cy="329314"/>
            </a:xfrm>
          </p:grpSpPr>
          <p:sp>
            <p:nvSpPr>
              <p:cNvPr id="403" name="Rectangle 402"/>
              <p:cNvSpPr/>
              <p:nvPr/>
            </p:nvSpPr>
            <p:spPr>
              <a:xfrm>
                <a:off x="2937534" y="3912203"/>
                <a:ext cx="424655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4" name="Straight Connector 403"/>
              <p:cNvCxnSpPr/>
              <p:nvPr/>
            </p:nvCxnSpPr>
            <p:spPr>
              <a:xfrm>
                <a:off x="2931664" y="400441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5" name="Straight Connector 404"/>
              <p:cNvCxnSpPr/>
              <p:nvPr/>
            </p:nvCxnSpPr>
            <p:spPr>
              <a:xfrm>
                <a:off x="2931664" y="4066980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6" name="Straight Connector 405"/>
              <p:cNvCxnSpPr>
                <a:stCxn id="403" idx="2"/>
              </p:cNvCxnSpPr>
              <p:nvPr/>
            </p:nvCxnSpPr>
            <p:spPr>
              <a:xfrm flipH="1" flipV="1">
                <a:off x="3148883" y="4004411"/>
                <a:ext cx="0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1" name="Group 406"/>
            <p:cNvGrpSpPr>
              <a:grpSpLocks/>
            </p:cNvGrpSpPr>
            <p:nvPr/>
          </p:nvGrpSpPr>
          <p:grpSpPr bwMode="auto">
            <a:xfrm>
              <a:off x="3348666" y="2792111"/>
              <a:ext cx="350838" cy="317387"/>
              <a:chOff x="2931664" y="3912603"/>
              <a:chExt cx="430450" cy="329314"/>
            </a:xfrm>
          </p:grpSpPr>
          <p:sp>
            <p:nvSpPr>
              <p:cNvPr id="408" name="Rectangle 407"/>
              <p:cNvSpPr/>
              <p:nvPr/>
            </p:nvSpPr>
            <p:spPr>
              <a:xfrm>
                <a:off x="2936779" y="3912603"/>
                <a:ext cx="424681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09" name="Straight Connector 408"/>
              <p:cNvCxnSpPr/>
              <p:nvPr/>
            </p:nvCxnSpPr>
            <p:spPr>
              <a:xfrm>
                <a:off x="2930935" y="4004811"/>
                <a:ext cx="4246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09"/>
              <p:cNvCxnSpPr/>
              <p:nvPr/>
            </p:nvCxnSpPr>
            <p:spPr>
              <a:xfrm>
                <a:off x="2930935" y="4067381"/>
                <a:ext cx="42468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10"/>
              <p:cNvCxnSpPr>
                <a:stCxn id="408" idx="2"/>
              </p:cNvCxnSpPr>
              <p:nvPr/>
            </p:nvCxnSpPr>
            <p:spPr>
              <a:xfrm flipH="1" flipV="1">
                <a:off x="3147171" y="4004811"/>
                <a:ext cx="1949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2" name="Group 411"/>
            <p:cNvGrpSpPr>
              <a:grpSpLocks/>
            </p:cNvGrpSpPr>
            <p:nvPr/>
          </p:nvGrpSpPr>
          <p:grpSpPr bwMode="auto">
            <a:xfrm>
              <a:off x="4182104" y="2792111"/>
              <a:ext cx="350837" cy="317387"/>
              <a:chOff x="2931664" y="3912603"/>
              <a:chExt cx="430450" cy="329314"/>
            </a:xfrm>
          </p:grpSpPr>
          <p:sp>
            <p:nvSpPr>
              <p:cNvPr id="413" name="Rectangle 412"/>
              <p:cNvSpPr/>
              <p:nvPr/>
            </p:nvSpPr>
            <p:spPr>
              <a:xfrm>
                <a:off x="2936958" y="3912603"/>
                <a:ext cx="424682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4" name="Straight Connector 413"/>
              <p:cNvCxnSpPr/>
              <p:nvPr/>
            </p:nvCxnSpPr>
            <p:spPr>
              <a:xfrm>
                <a:off x="2931113" y="400481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5" name="Straight Connector 414"/>
              <p:cNvCxnSpPr/>
              <p:nvPr/>
            </p:nvCxnSpPr>
            <p:spPr>
              <a:xfrm>
                <a:off x="2931113" y="406738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6" name="Straight Connector 415"/>
              <p:cNvCxnSpPr>
                <a:stCxn id="413" idx="2"/>
              </p:cNvCxnSpPr>
              <p:nvPr/>
            </p:nvCxnSpPr>
            <p:spPr>
              <a:xfrm flipH="1" flipV="1">
                <a:off x="3147351" y="4004811"/>
                <a:ext cx="1947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3" name="Group 416"/>
            <p:cNvGrpSpPr>
              <a:grpSpLocks/>
            </p:cNvGrpSpPr>
            <p:nvPr/>
          </p:nvGrpSpPr>
          <p:grpSpPr bwMode="auto">
            <a:xfrm>
              <a:off x="5374316" y="2795285"/>
              <a:ext cx="349250" cy="317387"/>
              <a:chOff x="2931664" y="3912603"/>
              <a:chExt cx="430450" cy="329314"/>
            </a:xfrm>
          </p:grpSpPr>
          <p:sp>
            <p:nvSpPr>
              <p:cNvPr id="418" name="Rectangle 417"/>
              <p:cNvSpPr/>
              <p:nvPr/>
            </p:nvSpPr>
            <p:spPr>
              <a:xfrm>
                <a:off x="2937241" y="3912603"/>
                <a:ext cx="424655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19" name="Straight Connector 418"/>
              <p:cNvCxnSpPr/>
              <p:nvPr/>
            </p:nvCxnSpPr>
            <p:spPr>
              <a:xfrm>
                <a:off x="2931371" y="400481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/>
              <p:cNvCxnSpPr/>
              <p:nvPr/>
            </p:nvCxnSpPr>
            <p:spPr>
              <a:xfrm>
                <a:off x="2931371" y="4067381"/>
                <a:ext cx="424654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1" name="Straight Connector 420"/>
              <p:cNvCxnSpPr>
                <a:stCxn id="418" idx="2"/>
              </p:cNvCxnSpPr>
              <p:nvPr/>
            </p:nvCxnSpPr>
            <p:spPr>
              <a:xfrm flipH="1" flipV="1">
                <a:off x="3148590" y="4004811"/>
                <a:ext cx="0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394" name="Group 421"/>
            <p:cNvGrpSpPr>
              <a:grpSpLocks/>
            </p:cNvGrpSpPr>
            <p:nvPr/>
          </p:nvGrpSpPr>
          <p:grpSpPr bwMode="auto">
            <a:xfrm>
              <a:off x="6379204" y="2792111"/>
              <a:ext cx="350837" cy="317387"/>
              <a:chOff x="2931664" y="3912603"/>
              <a:chExt cx="430450" cy="329314"/>
            </a:xfrm>
          </p:grpSpPr>
          <p:sp>
            <p:nvSpPr>
              <p:cNvPr id="423" name="Rectangle 422"/>
              <p:cNvSpPr/>
              <p:nvPr/>
            </p:nvSpPr>
            <p:spPr>
              <a:xfrm>
                <a:off x="2937432" y="3912603"/>
                <a:ext cx="424682" cy="329314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424" name="Straight Connector 423"/>
              <p:cNvCxnSpPr/>
              <p:nvPr/>
            </p:nvCxnSpPr>
            <p:spPr>
              <a:xfrm>
                <a:off x="2931587" y="400481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5" name="Straight Connector 424"/>
              <p:cNvCxnSpPr/>
              <p:nvPr/>
            </p:nvCxnSpPr>
            <p:spPr>
              <a:xfrm>
                <a:off x="2931587" y="4067381"/>
                <a:ext cx="424682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6" name="Straight Connector 425"/>
              <p:cNvCxnSpPr>
                <a:stCxn id="423" idx="2"/>
              </p:cNvCxnSpPr>
              <p:nvPr/>
            </p:nvCxnSpPr>
            <p:spPr>
              <a:xfrm flipH="1" flipV="1">
                <a:off x="3147825" y="4004811"/>
                <a:ext cx="1947" cy="237106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260" name="Group 48259"/>
          <p:cNvGrpSpPr>
            <a:grpSpLocks/>
          </p:cNvGrpSpPr>
          <p:nvPr/>
        </p:nvGrpSpPr>
        <p:grpSpPr bwMode="auto">
          <a:xfrm>
            <a:off x="2010437" y="3709989"/>
            <a:ext cx="5646076" cy="2740025"/>
            <a:chOff x="1856416" y="3709935"/>
            <a:chExt cx="5211763" cy="2739614"/>
          </a:xfrm>
        </p:grpSpPr>
        <p:sp>
          <p:nvSpPr>
            <p:cNvPr id="268" name="Freeform 267"/>
            <p:cNvSpPr/>
            <p:nvPr/>
          </p:nvSpPr>
          <p:spPr>
            <a:xfrm>
              <a:off x="1877053" y="5330529"/>
              <a:ext cx="1281113" cy="758711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363082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569478 w 1040633"/>
                <a:gd name="connsiteY3" fmla="*/ 1158121 h 1160935"/>
                <a:gd name="connsiteX4" fmla="*/ 448507 w 1040633"/>
                <a:gd name="connsiteY4" fmla="*/ 1160935 h 1160935"/>
                <a:gd name="connsiteX0" fmla="*/ 448507 w 1325315"/>
                <a:gd name="connsiteY0" fmla="*/ 1160935 h 1160935"/>
                <a:gd name="connsiteX1" fmla="*/ 0 w 1325315"/>
                <a:gd name="connsiteY1" fmla="*/ 0 h 1160935"/>
                <a:gd name="connsiteX2" fmla="*/ 1040633 w 1325315"/>
                <a:gd name="connsiteY2" fmla="*/ 16785 h 1160935"/>
                <a:gd name="connsiteX3" fmla="*/ 1214315 w 1325315"/>
                <a:gd name="connsiteY3" fmla="*/ 1064597 h 1160935"/>
                <a:gd name="connsiteX4" fmla="*/ 448507 w 1325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448507 w 1214315"/>
                <a:gd name="connsiteY0" fmla="*/ 1160935 h 1160935"/>
                <a:gd name="connsiteX1" fmla="*/ 0 w 1214315"/>
                <a:gd name="connsiteY1" fmla="*/ 0 h 1160935"/>
                <a:gd name="connsiteX2" fmla="*/ 1040633 w 1214315"/>
                <a:gd name="connsiteY2" fmla="*/ 16785 h 1160935"/>
                <a:gd name="connsiteX3" fmla="*/ 1214315 w 1214315"/>
                <a:gd name="connsiteY3" fmla="*/ 1064597 h 1160935"/>
                <a:gd name="connsiteX4" fmla="*/ 448507 w 1214315"/>
                <a:gd name="connsiteY4" fmla="*/ 1160935 h 1160935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53964 w 1214315"/>
                <a:gd name="connsiteY0" fmla="*/ 1136323 h 1136323"/>
                <a:gd name="connsiteX1" fmla="*/ 0 w 1214315"/>
                <a:gd name="connsiteY1" fmla="*/ 0 h 1136323"/>
                <a:gd name="connsiteX2" fmla="*/ 1040633 w 1214315"/>
                <a:gd name="connsiteY2" fmla="*/ 16785 h 1136323"/>
                <a:gd name="connsiteX3" fmla="*/ 1214315 w 1214315"/>
                <a:gd name="connsiteY3" fmla="*/ 1064597 h 1136323"/>
                <a:gd name="connsiteX4" fmla="*/ 1053964 w 1214315"/>
                <a:gd name="connsiteY4" fmla="*/ 1136323 h 1136323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1119627 h 1119627"/>
                <a:gd name="connsiteX1" fmla="*/ 0 w 1220510"/>
                <a:gd name="connsiteY1" fmla="*/ 249694 h 1119627"/>
                <a:gd name="connsiteX2" fmla="*/ 1046828 w 1220510"/>
                <a:gd name="connsiteY2" fmla="*/ 89 h 1119627"/>
                <a:gd name="connsiteX3" fmla="*/ 1220510 w 1220510"/>
                <a:gd name="connsiteY3" fmla="*/ 1047901 h 1119627"/>
                <a:gd name="connsiteX4" fmla="*/ 1060159 w 1220510"/>
                <a:gd name="connsiteY4" fmla="*/ 1119627 h 1119627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220510"/>
                <a:gd name="connsiteY0" fmla="*/ 921649 h 921649"/>
                <a:gd name="connsiteX1" fmla="*/ 0 w 1220510"/>
                <a:gd name="connsiteY1" fmla="*/ 51716 h 921649"/>
                <a:gd name="connsiteX2" fmla="*/ 1059218 w 1220510"/>
                <a:gd name="connsiteY2" fmla="*/ 355 h 921649"/>
                <a:gd name="connsiteX3" fmla="*/ 1220510 w 1220510"/>
                <a:gd name="connsiteY3" fmla="*/ 849923 h 921649"/>
                <a:gd name="connsiteX4" fmla="*/ 1060159 w 1220510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60159 w 1340486"/>
                <a:gd name="connsiteY0" fmla="*/ 921649 h 921649"/>
                <a:gd name="connsiteX1" fmla="*/ 0 w 1340486"/>
                <a:gd name="connsiteY1" fmla="*/ 51716 h 921649"/>
                <a:gd name="connsiteX2" fmla="*/ 1059218 w 1340486"/>
                <a:gd name="connsiteY2" fmla="*/ 355 h 921649"/>
                <a:gd name="connsiteX3" fmla="*/ 1340486 w 1340486"/>
                <a:gd name="connsiteY3" fmla="*/ 709789 h 921649"/>
                <a:gd name="connsiteX4" fmla="*/ 1060159 w 1340486"/>
                <a:gd name="connsiteY4" fmla="*/ 921649 h 921649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1025166 w 1340486"/>
                <a:gd name="connsiteY0" fmla="*/ 746482 h 746482"/>
                <a:gd name="connsiteX1" fmla="*/ 0 w 1340486"/>
                <a:gd name="connsiteY1" fmla="*/ 51716 h 746482"/>
                <a:gd name="connsiteX2" fmla="*/ 1059218 w 1340486"/>
                <a:gd name="connsiteY2" fmla="*/ 355 h 746482"/>
                <a:gd name="connsiteX3" fmla="*/ 1340486 w 1340486"/>
                <a:gd name="connsiteY3" fmla="*/ 709789 h 746482"/>
                <a:gd name="connsiteX4" fmla="*/ 1025166 w 1340486"/>
                <a:gd name="connsiteY4" fmla="*/ 746482 h 746482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  <a:gd name="connsiteX0" fmla="*/ 965179 w 1280499"/>
                <a:gd name="connsiteY0" fmla="*/ 759828 h 759828"/>
                <a:gd name="connsiteX1" fmla="*/ 0 w 1280499"/>
                <a:gd name="connsiteY1" fmla="*/ 0 h 759828"/>
                <a:gd name="connsiteX2" fmla="*/ 999231 w 1280499"/>
                <a:gd name="connsiteY2" fmla="*/ 13701 h 759828"/>
                <a:gd name="connsiteX3" fmla="*/ 1280499 w 1280499"/>
                <a:gd name="connsiteY3" fmla="*/ 723135 h 759828"/>
                <a:gd name="connsiteX4" fmla="*/ 965179 w 1280499"/>
                <a:gd name="connsiteY4" fmla="*/ 759828 h 75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0499" h="759828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202992" y="5428939"/>
              <a:ext cx="865187" cy="553955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3004 w 954755"/>
                <a:gd name="connsiteY0" fmla="*/ 943771 h 976186"/>
                <a:gd name="connsiteX1" fmla="*/ 455145 w 954755"/>
                <a:gd name="connsiteY1" fmla="*/ 11688 h 976186"/>
                <a:gd name="connsiteX2" fmla="*/ 954755 w 954755"/>
                <a:gd name="connsiteY2" fmla="*/ 0 h 976186"/>
                <a:gd name="connsiteX3" fmla="*/ 728484 w 954755"/>
                <a:gd name="connsiteY3" fmla="*/ 976186 h 976186"/>
                <a:gd name="connsiteX4" fmla="*/ 23004 w 954755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76186"/>
                <a:gd name="connsiteX1" fmla="*/ 432141 w 931751"/>
                <a:gd name="connsiteY1" fmla="*/ 11688 h 976186"/>
                <a:gd name="connsiteX2" fmla="*/ 931751 w 931751"/>
                <a:gd name="connsiteY2" fmla="*/ 0 h 976186"/>
                <a:gd name="connsiteX3" fmla="*/ 705480 w 931751"/>
                <a:gd name="connsiteY3" fmla="*/ 976186 h 976186"/>
                <a:gd name="connsiteX4" fmla="*/ 0 w 931751"/>
                <a:gd name="connsiteY4" fmla="*/ 943771 h 976186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31751"/>
                <a:gd name="connsiteY0" fmla="*/ 943771 h 966342"/>
                <a:gd name="connsiteX1" fmla="*/ 432141 w 931751"/>
                <a:gd name="connsiteY1" fmla="*/ 11688 h 966342"/>
                <a:gd name="connsiteX2" fmla="*/ 931751 w 931751"/>
                <a:gd name="connsiteY2" fmla="*/ 0 h 966342"/>
                <a:gd name="connsiteX3" fmla="*/ 183705 w 931751"/>
                <a:gd name="connsiteY3" fmla="*/ 966342 h 966342"/>
                <a:gd name="connsiteX4" fmla="*/ 0 w 931751"/>
                <a:gd name="connsiteY4" fmla="*/ 943771 h 966342"/>
                <a:gd name="connsiteX0" fmla="*/ 0 w 956363"/>
                <a:gd name="connsiteY0" fmla="*/ 932083 h 954654"/>
                <a:gd name="connsiteX1" fmla="*/ 432141 w 956363"/>
                <a:gd name="connsiteY1" fmla="*/ 0 h 954654"/>
                <a:gd name="connsiteX2" fmla="*/ 956363 w 956363"/>
                <a:gd name="connsiteY2" fmla="*/ 12924 h 954654"/>
                <a:gd name="connsiteX3" fmla="*/ 183705 w 956363"/>
                <a:gd name="connsiteY3" fmla="*/ 954654 h 954654"/>
                <a:gd name="connsiteX4" fmla="*/ 0 w 956363"/>
                <a:gd name="connsiteY4" fmla="*/ 932083 h 954654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56363"/>
                <a:gd name="connsiteY0" fmla="*/ 919226 h 941797"/>
                <a:gd name="connsiteX1" fmla="*/ 405840 w 956363"/>
                <a:gd name="connsiteY1" fmla="*/ 197551 h 941797"/>
                <a:gd name="connsiteX2" fmla="*/ 956363 w 956363"/>
                <a:gd name="connsiteY2" fmla="*/ 67 h 941797"/>
                <a:gd name="connsiteX3" fmla="*/ 183705 w 956363"/>
                <a:gd name="connsiteY3" fmla="*/ 941797 h 941797"/>
                <a:gd name="connsiteX4" fmla="*/ 0 w 956363"/>
                <a:gd name="connsiteY4" fmla="*/ 919226 h 941797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926304"/>
                <a:gd name="connsiteY0" fmla="*/ 735614 h 758185"/>
                <a:gd name="connsiteX1" fmla="*/ 405840 w 926304"/>
                <a:gd name="connsiteY1" fmla="*/ 13939 h 758185"/>
                <a:gd name="connsiteX2" fmla="*/ 926304 w 926304"/>
                <a:gd name="connsiteY2" fmla="*/ 563 h 758185"/>
                <a:gd name="connsiteX3" fmla="*/ 183705 w 926304"/>
                <a:gd name="connsiteY3" fmla="*/ 758185 h 758185"/>
                <a:gd name="connsiteX4" fmla="*/ 0 w 926304"/>
                <a:gd name="connsiteY4" fmla="*/ 735614 h 758185"/>
                <a:gd name="connsiteX0" fmla="*/ 0 w 1011379"/>
                <a:gd name="connsiteY0" fmla="*/ 605727 h 758185"/>
                <a:gd name="connsiteX1" fmla="*/ 490915 w 1011379"/>
                <a:gd name="connsiteY1" fmla="*/ 13939 h 758185"/>
                <a:gd name="connsiteX2" fmla="*/ 1011379 w 1011379"/>
                <a:gd name="connsiteY2" fmla="*/ 563 h 758185"/>
                <a:gd name="connsiteX3" fmla="*/ 268780 w 1011379"/>
                <a:gd name="connsiteY3" fmla="*/ 758185 h 758185"/>
                <a:gd name="connsiteX4" fmla="*/ 0 w 1011379"/>
                <a:gd name="connsiteY4" fmla="*/ 605727 h 758185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48280"/>
                <a:gd name="connsiteX1" fmla="*/ 490915 w 1011379"/>
                <a:gd name="connsiteY1" fmla="*/ 13939 h 648280"/>
                <a:gd name="connsiteX2" fmla="*/ 1011379 w 1011379"/>
                <a:gd name="connsiteY2" fmla="*/ 563 h 648280"/>
                <a:gd name="connsiteX3" fmla="*/ 198718 w 1011379"/>
                <a:gd name="connsiteY3" fmla="*/ 648280 h 648280"/>
                <a:gd name="connsiteX4" fmla="*/ 0 w 1011379"/>
                <a:gd name="connsiteY4" fmla="*/ 605727 h 648280"/>
                <a:gd name="connsiteX0" fmla="*/ 0 w 1011379"/>
                <a:gd name="connsiteY0" fmla="*/ 605727 h 605727"/>
                <a:gd name="connsiteX1" fmla="*/ 490915 w 1011379"/>
                <a:gd name="connsiteY1" fmla="*/ 13939 h 605727"/>
                <a:gd name="connsiteX2" fmla="*/ 1011379 w 1011379"/>
                <a:gd name="connsiteY2" fmla="*/ 563 h 605727"/>
                <a:gd name="connsiteX3" fmla="*/ 318823 w 1011379"/>
                <a:gd name="connsiteY3" fmla="*/ 553361 h 605727"/>
                <a:gd name="connsiteX4" fmla="*/ 0 w 1011379"/>
                <a:gd name="connsiteY4" fmla="*/ 605727 h 605727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  <a:gd name="connsiteX0" fmla="*/ 0 w 866251"/>
                <a:gd name="connsiteY0" fmla="*/ 540783 h 553361"/>
                <a:gd name="connsiteX1" fmla="*/ 345787 w 866251"/>
                <a:gd name="connsiteY1" fmla="*/ 13939 h 553361"/>
                <a:gd name="connsiteX2" fmla="*/ 866251 w 866251"/>
                <a:gd name="connsiteY2" fmla="*/ 563 h 553361"/>
                <a:gd name="connsiteX3" fmla="*/ 173695 w 866251"/>
                <a:gd name="connsiteY3" fmla="*/ 553361 h 553361"/>
                <a:gd name="connsiteX4" fmla="*/ 0 w 866251"/>
                <a:gd name="connsiteY4" fmla="*/ 540783 h 553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251" h="55336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5377492" y="5449574"/>
              <a:ext cx="676275" cy="896802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27977 w 802211"/>
                <a:gd name="connsiteY0" fmla="*/ 815791 h 976186"/>
                <a:gd name="connsiteX1" fmla="*/ 302601 w 802211"/>
                <a:gd name="connsiteY1" fmla="*/ 11688 h 976186"/>
                <a:gd name="connsiteX2" fmla="*/ 802211 w 802211"/>
                <a:gd name="connsiteY2" fmla="*/ 0 h 976186"/>
                <a:gd name="connsiteX3" fmla="*/ 575940 w 802211"/>
                <a:gd name="connsiteY3" fmla="*/ 976186 h 976186"/>
                <a:gd name="connsiteX4" fmla="*/ 27977 w 802211"/>
                <a:gd name="connsiteY4" fmla="*/ 815791 h 976186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15791 h 815791"/>
                <a:gd name="connsiteX1" fmla="*/ 302601 w 802211"/>
                <a:gd name="connsiteY1" fmla="*/ 11688 h 815791"/>
                <a:gd name="connsiteX2" fmla="*/ 802211 w 802211"/>
                <a:gd name="connsiteY2" fmla="*/ 0 h 815791"/>
                <a:gd name="connsiteX3" fmla="*/ 236294 w 802211"/>
                <a:gd name="connsiteY3" fmla="*/ 808828 h 815791"/>
                <a:gd name="connsiteX4" fmla="*/ 27977 w 802211"/>
                <a:gd name="connsiteY4" fmla="*/ 815791 h 815791"/>
                <a:gd name="connsiteX0" fmla="*/ 27977 w 802211"/>
                <a:gd name="connsiteY0" fmla="*/ 828714 h 828714"/>
                <a:gd name="connsiteX1" fmla="*/ 302601 w 802211"/>
                <a:gd name="connsiteY1" fmla="*/ 0 h 828714"/>
                <a:gd name="connsiteX2" fmla="*/ 802211 w 802211"/>
                <a:gd name="connsiteY2" fmla="*/ 12923 h 828714"/>
                <a:gd name="connsiteX3" fmla="*/ 236294 w 802211"/>
                <a:gd name="connsiteY3" fmla="*/ 821751 h 828714"/>
                <a:gd name="connsiteX4" fmla="*/ 27977 w 802211"/>
                <a:gd name="connsiteY4" fmla="*/ 828714 h 828714"/>
                <a:gd name="connsiteX0" fmla="*/ 56213 w 830447"/>
                <a:gd name="connsiteY0" fmla="*/ 828714 h 828714"/>
                <a:gd name="connsiteX1" fmla="*/ 330837 w 830447"/>
                <a:gd name="connsiteY1" fmla="*/ 0 h 828714"/>
                <a:gd name="connsiteX2" fmla="*/ 830447 w 830447"/>
                <a:gd name="connsiteY2" fmla="*/ 12923 h 828714"/>
                <a:gd name="connsiteX3" fmla="*/ 264530 w 830447"/>
                <a:gd name="connsiteY3" fmla="*/ 821751 h 828714"/>
                <a:gd name="connsiteX4" fmla="*/ 56213 w 830447"/>
                <a:gd name="connsiteY4" fmla="*/ 828714 h 828714"/>
                <a:gd name="connsiteX0" fmla="*/ 64130 w 789139"/>
                <a:gd name="connsiteY0" fmla="*/ 794258 h 821751"/>
                <a:gd name="connsiteX1" fmla="*/ 289529 w 789139"/>
                <a:gd name="connsiteY1" fmla="*/ 0 h 821751"/>
                <a:gd name="connsiteX2" fmla="*/ 789139 w 789139"/>
                <a:gd name="connsiteY2" fmla="*/ 12923 h 821751"/>
                <a:gd name="connsiteX3" fmla="*/ 223222 w 789139"/>
                <a:gd name="connsiteY3" fmla="*/ 821751 h 821751"/>
                <a:gd name="connsiteX4" fmla="*/ 64130 w 789139"/>
                <a:gd name="connsiteY4" fmla="*/ 794258 h 821751"/>
                <a:gd name="connsiteX0" fmla="*/ 0 w 725009"/>
                <a:gd name="connsiteY0" fmla="*/ 794258 h 821751"/>
                <a:gd name="connsiteX1" fmla="*/ 225399 w 725009"/>
                <a:gd name="connsiteY1" fmla="*/ 0 h 821751"/>
                <a:gd name="connsiteX2" fmla="*/ 725009 w 725009"/>
                <a:gd name="connsiteY2" fmla="*/ 12923 h 821751"/>
                <a:gd name="connsiteX3" fmla="*/ 159092 w 725009"/>
                <a:gd name="connsiteY3" fmla="*/ 821751 h 821751"/>
                <a:gd name="connsiteX4" fmla="*/ 0 w 725009"/>
                <a:gd name="connsiteY4" fmla="*/ 794258 h 82175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422433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17334 h 1244827"/>
                <a:gd name="connsiteX1" fmla="*/ 225399 w 725009"/>
                <a:gd name="connsiteY1" fmla="*/ 13566 h 1244827"/>
                <a:gd name="connsiteX2" fmla="*/ 725009 w 725009"/>
                <a:gd name="connsiteY2" fmla="*/ 571 h 1244827"/>
                <a:gd name="connsiteX3" fmla="*/ 159092 w 725009"/>
                <a:gd name="connsiteY3" fmla="*/ 1244827 h 1244827"/>
                <a:gd name="connsiteX4" fmla="*/ 0 w 725009"/>
                <a:gd name="connsiteY4" fmla="*/ 1217334 h 1244827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009"/>
                <a:gd name="connsiteY0" fmla="*/ 1203768 h 1231261"/>
                <a:gd name="connsiteX1" fmla="*/ 225399 w 725009"/>
                <a:gd name="connsiteY1" fmla="*/ 0 h 1231261"/>
                <a:gd name="connsiteX2" fmla="*/ 725009 w 725009"/>
                <a:gd name="connsiteY2" fmla="*/ 129782 h 1231261"/>
                <a:gd name="connsiteX3" fmla="*/ 159092 w 725009"/>
                <a:gd name="connsiteY3" fmla="*/ 1231261 h 1231261"/>
                <a:gd name="connsiteX4" fmla="*/ 0 w 725009"/>
                <a:gd name="connsiteY4" fmla="*/ 1203768 h 1231261"/>
                <a:gd name="connsiteX0" fmla="*/ 0 w 725497"/>
                <a:gd name="connsiteY0" fmla="*/ 1279028 h 1306521"/>
                <a:gd name="connsiteX1" fmla="*/ 225399 w 725497"/>
                <a:gd name="connsiteY1" fmla="*/ 75260 h 1306521"/>
                <a:gd name="connsiteX2" fmla="*/ 396193 w 725497"/>
                <a:gd name="connsiteY2" fmla="*/ 156799 h 1306521"/>
                <a:gd name="connsiteX3" fmla="*/ 725009 w 725497"/>
                <a:gd name="connsiteY3" fmla="*/ 205042 h 1306521"/>
                <a:gd name="connsiteX4" fmla="*/ 159092 w 725497"/>
                <a:gd name="connsiteY4" fmla="*/ 1306521 h 1306521"/>
                <a:gd name="connsiteX5" fmla="*/ 0 w 725497"/>
                <a:gd name="connsiteY5" fmla="*/ 1279028 h 1306521"/>
                <a:gd name="connsiteX0" fmla="*/ 0 w 725239"/>
                <a:gd name="connsiteY0" fmla="*/ 1295668 h 1323161"/>
                <a:gd name="connsiteX1" fmla="*/ 225399 w 725239"/>
                <a:gd name="connsiteY1" fmla="*/ 91900 h 1323161"/>
                <a:gd name="connsiteX2" fmla="*/ 725009 w 725239"/>
                <a:gd name="connsiteY2" fmla="*/ 221682 h 1323161"/>
                <a:gd name="connsiteX3" fmla="*/ 159092 w 725239"/>
                <a:gd name="connsiteY3" fmla="*/ 1323161 h 1323161"/>
                <a:gd name="connsiteX4" fmla="*/ 0 w 725239"/>
                <a:gd name="connsiteY4" fmla="*/ 1295668 h 1323161"/>
                <a:gd name="connsiteX0" fmla="*/ 0 w 725221"/>
                <a:gd name="connsiteY0" fmla="*/ 1210552 h 1238045"/>
                <a:gd name="connsiteX1" fmla="*/ 191583 w 725221"/>
                <a:gd name="connsiteY1" fmla="*/ 153319 h 1238045"/>
                <a:gd name="connsiteX2" fmla="*/ 725009 w 725221"/>
                <a:gd name="connsiteY2" fmla="*/ 136566 h 1238045"/>
                <a:gd name="connsiteX3" fmla="*/ 159092 w 725221"/>
                <a:gd name="connsiteY3" fmla="*/ 1238045 h 1238045"/>
                <a:gd name="connsiteX4" fmla="*/ 0 w 725221"/>
                <a:gd name="connsiteY4" fmla="*/ 1210552 h 1238045"/>
                <a:gd name="connsiteX0" fmla="*/ 0 w 725305"/>
                <a:gd name="connsiteY0" fmla="*/ 1158512 h 1186005"/>
                <a:gd name="connsiteX1" fmla="*/ 191583 w 725305"/>
                <a:gd name="connsiteY1" fmla="*/ 101279 h 1186005"/>
                <a:gd name="connsiteX2" fmla="*/ 725009 w 725305"/>
                <a:gd name="connsiteY2" fmla="*/ 84526 h 1186005"/>
                <a:gd name="connsiteX3" fmla="*/ 159092 w 725305"/>
                <a:gd name="connsiteY3" fmla="*/ 1186005 h 1186005"/>
                <a:gd name="connsiteX4" fmla="*/ 0 w 725305"/>
                <a:gd name="connsiteY4" fmla="*/ 1158512 h 1186005"/>
                <a:gd name="connsiteX0" fmla="*/ 0 w 725009"/>
                <a:gd name="connsiteY0" fmla="*/ 1073986 h 1101479"/>
                <a:gd name="connsiteX1" fmla="*/ 191583 w 725009"/>
                <a:gd name="connsiteY1" fmla="*/ 16753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101479"/>
                <a:gd name="connsiteX1" fmla="*/ 206612 w 725009"/>
                <a:gd name="connsiteY1" fmla="*/ 1724 h 1101479"/>
                <a:gd name="connsiteX2" fmla="*/ 725009 w 725009"/>
                <a:gd name="connsiteY2" fmla="*/ 0 h 1101479"/>
                <a:gd name="connsiteX3" fmla="*/ 159092 w 725009"/>
                <a:gd name="connsiteY3" fmla="*/ 1101479 h 1101479"/>
                <a:gd name="connsiteX4" fmla="*/ 0 w 725009"/>
                <a:gd name="connsiteY4" fmla="*/ 1073986 h 1101479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725009"/>
                <a:gd name="connsiteY0" fmla="*/ 1073986 h 1074607"/>
                <a:gd name="connsiteX1" fmla="*/ 206612 w 725009"/>
                <a:gd name="connsiteY1" fmla="*/ 1724 h 1074607"/>
                <a:gd name="connsiteX2" fmla="*/ 725009 w 725009"/>
                <a:gd name="connsiteY2" fmla="*/ 0 h 1074607"/>
                <a:gd name="connsiteX3" fmla="*/ 229048 w 725009"/>
                <a:gd name="connsiteY3" fmla="*/ 886531 h 1074607"/>
                <a:gd name="connsiteX4" fmla="*/ 0 w 725009"/>
                <a:gd name="connsiteY4" fmla="*/ 1073986 h 1074607"/>
                <a:gd name="connsiteX0" fmla="*/ 0 w 675040"/>
                <a:gd name="connsiteY0" fmla="*/ 894029 h 896577"/>
                <a:gd name="connsiteX1" fmla="*/ 15664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  <a:gd name="connsiteX0" fmla="*/ 0 w 675040"/>
                <a:gd name="connsiteY0" fmla="*/ 894029 h 896577"/>
                <a:gd name="connsiteX1" fmla="*/ 186623 w 675040"/>
                <a:gd name="connsiteY1" fmla="*/ 1724 h 896577"/>
                <a:gd name="connsiteX2" fmla="*/ 675040 w 675040"/>
                <a:gd name="connsiteY2" fmla="*/ 0 h 896577"/>
                <a:gd name="connsiteX3" fmla="*/ 179079 w 675040"/>
                <a:gd name="connsiteY3" fmla="*/ 886531 h 896577"/>
                <a:gd name="connsiteX4" fmla="*/ 0 w 675040"/>
                <a:gd name="connsiteY4" fmla="*/ 894029 h 896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5040" h="896577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4340853" y="5470208"/>
              <a:ext cx="514350" cy="40157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503138"/>
                <a:gd name="connsiteY0" fmla="*/ 961687 h 964568"/>
                <a:gd name="connsiteX1" fmla="*/ 0 w 503138"/>
                <a:gd name="connsiteY1" fmla="*/ 70 h 964568"/>
                <a:gd name="connsiteX2" fmla="*/ 503138 w 503138"/>
                <a:gd name="connsiteY2" fmla="*/ 154187 h 964568"/>
                <a:gd name="connsiteX3" fmla="*/ 273339 w 503138"/>
                <a:gd name="connsiteY3" fmla="*/ 964568 h 964568"/>
                <a:gd name="connsiteX4" fmla="*/ 197928 w 503138"/>
                <a:gd name="connsiteY4" fmla="*/ 961687 h 964568"/>
                <a:gd name="connsiteX0" fmla="*/ 201456 w 506666"/>
                <a:gd name="connsiteY0" fmla="*/ 807500 h 810381"/>
                <a:gd name="connsiteX1" fmla="*/ 0 w 506666"/>
                <a:gd name="connsiteY1" fmla="*/ 15216 h 810381"/>
                <a:gd name="connsiteX2" fmla="*/ 506666 w 506666"/>
                <a:gd name="connsiteY2" fmla="*/ 0 h 810381"/>
                <a:gd name="connsiteX3" fmla="*/ 276867 w 506666"/>
                <a:gd name="connsiteY3" fmla="*/ 810381 h 810381"/>
                <a:gd name="connsiteX4" fmla="*/ 201456 w 506666"/>
                <a:gd name="connsiteY4" fmla="*/ 807500 h 810381"/>
                <a:gd name="connsiteX0" fmla="*/ 201456 w 506666"/>
                <a:gd name="connsiteY0" fmla="*/ 807500 h 811593"/>
                <a:gd name="connsiteX1" fmla="*/ 0 w 506666"/>
                <a:gd name="connsiteY1" fmla="*/ 15216 h 811593"/>
                <a:gd name="connsiteX2" fmla="*/ 506666 w 506666"/>
                <a:gd name="connsiteY2" fmla="*/ 0 h 811593"/>
                <a:gd name="connsiteX3" fmla="*/ 276867 w 506666"/>
                <a:gd name="connsiteY3" fmla="*/ 810381 h 811593"/>
                <a:gd name="connsiteX4" fmla="*/ 201456 w 506666"/>
                <a:gd name="connsiteY4" fmla="*/ 807500 h 811593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276867 w 506666"/>
                <a:gd name="connsiteY3" fmla="*/ 81038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1521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135576 w 506666"/>
                <a:gd name="connsiteY0" fmla="*/ 818480 h 818480"/>
                <a:gd name="connsiteX1" fmla="*/ 0 w 506666"/>
                <a:gd name="connsiteY1" fmla="*/ 7896 h 818480"/>
                <a:gd name="connsiteX2" fmla="*/ 506666 w 506666"/>
                <a:gd name="connsiteY2" fmla="*/ 0 h 818480"/>
                <a:gd name="connsiteX3" fmla="*/ 331766 w 506666"/>
                <a:gd name="connsiteY3" fmla="*/ 803061 h 818480"/>
                <a:gd name="connsiteX4" fmla="*/ 135576 w 506666"/>
                <a:gd name="connsiteY4" fmla="*/ 818480 h 818480"/>
                <a:gd name="connsiteX0" fmla="*/ 45472 w 559302"/>
                <a:gd name="connsiteY0" fmla="*/ 807500 h 807500"/>
                <a:gd name="connsiteX1" fmla="*/ 52636 w 559302"/>
                <a:gd name="connsiteY1" fmla="*/ 7896 h 807500"/>
                <a:gd name="connsiteX2" fmla="*/ 559302 w 559302"/>
                <a:gd name="connsiteY2" fmla="*/ 0 h 807500"/>
                <a:gd name="connsiteX3" fmla="*/ 384402 w 559302"/>
                <a:gd name="connsiteY3" fmla="*/ 803061 h 807500"/>
                <a:gd name="connsiteX4" fmla="*/ 45472 w 559302"/>
                <a:gd name="connsiteY4" fmla="*/ 807500 h 807500"/>
                <a:gd name="connsiteX0" fmla="*/ 21974 w 535804"/>
                <a:gd name="connsiteY0" fmla="*/ 807500 h 807500"/>
                <a:gd name="connsiteX1" fmla="*/ 29138 w 535804"/>
                <a:gd name="connsiteY1" fmla="*/ 7896 h 807500"/>
                <a:gd name="connsiteX2" fmla="*/ 535804 w 535804"/>
                <a:gd name="connsiteY2" fmla="*/ 0 h 807500"/>
                <a:gd name="connsiteX3" fmla="*/ 360904 w 535804"/>
                <a:gd name="connsiteY3" fmla="*/ 803061 h 807500"/>
                <a:gd name="connsiteX4" fmla="*/ 21974 w 535804"/>
                <a:gd name="connsiteY4" fmla="*/ 807500 h 807500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29461"/>
                <a:gd name="connsiteX1" fmla="*/ 0 w 506666"/>
                <a:gd name="connsiteY1" fmla="*/ 7896 h 829461"/>
                <a:gd name="connsiteX2" fmla="*/ 506666 w 506666"/>
                <a:gd name="connsiteY2" fmla="*/ 0 h 829461"/>
                <a:gd name="connsiteX3" fmla="*/ 331766 w 506666"/>
                <a:gd name="connsiteY3" fmla="*/ 803061 h 829461"/>
                <a:gd name="connsiteX4" fmla="*/ 128256 w 506666"/>
                <a:gd name="connsiteY4" fmla="*/ 829461 h 829461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9461 h 830473"/>
                <a:gd name="connsiteX1" fmla="*/ 0 w 506666"/>
                <a:gd name="connsiteY1" fmla="*/ 7896 h 830473"/>
                <a:gd name="connsiteX2" fmla="*/ 506666 w 506666"/>
                <a:gd name="connsiteY2" fmla="*/ 0 h 830473"/>
                <a:gd name="connsiteX3" fmla="*/ 331766 w 506666"/>
                <a:gd name="connsiteY3" fmla="*/ 828681 h 830473"/>
                <a:gd name="connsiteX4" fmla="*/ 128256 w 506666"/>
                <a:gd name="connsiteY4" fmla="*/ 829461 h 830473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28256 w 506666"/>
                <a:gd name="connsiteY0" fmla="*/ 821565 h 822577"/>
                <a:gd name="connsiteX1" fmla="*/ 0 w 506666"/>
                <a:gd name="connsiteY1" fmla="*/ 0 h 822577"/>
                <a:gd name="connsiteX2" fmla="*/ 506666 w 506666"/>
                <a:gd name="connsiteY2" fmla="*/ 255115 h 822577"/>
                <a:gd name="connsiteX3" fmla="*/ 331766 w 506666"/>
                <a:gd name="connsiteY3" fmla="*/ 820785 h 822577"/>
                <a:gd name="connsiteX4" fmla="*/ 128256 w 506666"/>
                <a:gd name="connsiteY4" fmla="*/ 821565 h 822577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8353"/>
                <a:gd name="connsiteX1" fmla="*/ 0 w 514180"/>
                <a:gd name="connsiteY1" fmla="*/ 0 h 578353"/>
                <a:gd name="connsiteX2" fmla="*/ 514180 w 514180"/>
                <a:gd name="connsiteY2" fmla="*/ 10891 h 578353"/>
                <a:gd name="connsiteX3" fmla="*/ 339280 w 514180"/>
                <a:gd name="connsiteY3" fmla="*/ 576561 h 578353"/>
                <a:gd name="connsiteX4" fmla="*/ 135770 w 514180"/>
                <a:gd name="connsiteY4" fmla="*/ 577341 h 578353"/>
                <a:gd name="connsiteX0" fmla="*/ 135770 w 514180"/>
                <a:gd name="connsiteY0" fmla="*/ 577341 h 577341"/>
                <a:gd name="connsiteX1" fmla="*/ 0 w 514180"/>
                <a:gd name="connsiteY1" fmla="*/ 0 h 577341"/>
                <a:gd name="connsiteX2" fmla="*/ 514180 w 514180"/>
                <a:gd name="connsiteY2" fmla="*/ 10891 h 577341"/>
                <a:gd name="connsiteX3" fmla="*/ 404259 w 514180"/>
                <a:gd name="connsiteY3" fmla="*/ 386400 h 577341"/>
                <a:gd name="connsiteX4" fmla="*/ 135770 w 514180"/>
                <a:gd name="connsiteY4" fmla="*/ 577341 h 577341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32218 h 432218"/>
                <a:gd name="connsiteX1" fmla="*/ 0 w 514180"/>
                <a:gd name="connsiteY1" fmla="*/ 0 h 432218"/>
                <a:gd name="connsiteX2" fmla="*/ 514180 w 514180"/>
                <a:gd name="connsiteY2" fmla="*/ 10891 h 432218"/>
                <a:gd name="connsiteX3" fmla="*/ 404259 w 514180"/>
                <a:gd name="connsiteY3" fmla="*/ 386400 h 432218"/>
                <a:gd name="connsiteX4" fmla="*/ 100781 w 514180"/>
                <a:gd name="connsiteY4" fmla="*/ 432218 h 432218"/>
                <a:gd name="connsiteX0" fmla="*/ 100781 w 514180"/>
                <a:gd name="connsiteY0" fmla="*/ 402193 h 402193"/>
                <a:gd name="connsiteX1" fmla="*/ 0 w 514180"/>
                <a:gd name="connsiteY1" fmla="*/ 0 h 402193"/>
                <a:gd name="connsiteX2" fmla="*/ 514180 w 514180"/>
                <a:gd name="connsiteY2" fmla="*/ 10891 h 402193"/>
                <a:gd name="connsiteX3" fmla="*/ 404259 w 514180"/>
                <a:gd name="connsiteY3" fmla="*/ 386400 h 402193"/>
                <a:gd name="connsiteX4" fmla="*/ 100781 w 514180"/>
                <a:gd name="connsiteY4" fmla="*/ 402193 h 402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4180" h="402193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561391" y="5433701"/>
              <a:ext cx="573087" cy="1015848"/>
            </a:xfrm>
            <a:custGeom>
              <a:avLst/>
              <a:gdLst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418712 w 1040633"/>
                <a:gd name="connsiteY4" fmla="*/ 1189324 h 1219697"/>
                <a:gd name="connsiteX5" fmla="*/ 139870 w 1040633"/>
                <a:gd name="connsiteY5" fmla="*/ 1191723 h 1219697"/>
                <a:gd name="connsiteX0" fmla="*/ 139870 w 1040633"/>
                <a:gd name="connsiteY0" fmla="*/ 1191723 h 1355926"/>
                <a:gd name="connsiteX1" fmla="*/ 0 w 1040633"/>
                <a:gd name="connsiteY1" fmla="*/ 0 h 1355926"/>
                <a:gd name="connsiteX2" fmla="*/ 1040633 w 1040633"/>
                <a:gd name="connsiteY2" fmla="*/ 16785 h 1355926"/>
                <a:gd name="connsiteX3" fmla="*/ 833625 w 1040633"/>
                <a:gd name="connsiteY3" fmla="*/ 1219697 h 1355926"/>
                <a:gd name="connsiteX4" fmla="*/ 139870 w 1040633"/>
                <a:gd name="connsiteY4" fmla="*/ 1191723 h 1355926"/>
                <a:gd name="connsiteX0" fmla="*/ 139870 w 1040633"/>
                <a:gd name="connsiteY0" fmla="*/ 1191723 h 1289901"/>
                <a:gd name="connsiteX1" fmla="*/ 0 w 1040633"/>
                <a:gd name="connsiteY1" fmla="*/ 0 h 1289901"/>
                <a:gd name="connsiteX2" fmla="*/ 1040633 w 1040633"/>
                <a:gd name="connsiteY2" fmla="*/ 16785 h 1289901"/>
                <a:gd name="connsiteX3" fmla="*/ 833625 w 1040633"/>
                <a:gd name="connsiteY3" fmla="*/ 1219697 h 1289901"/>
                <a:gd name="connsiteX4" fmla="*/ 139870 w 1040633"/>
                <a:gd name="connsiteY4" fmla="*/ 1191723 h 1289901"/>
                <a:gd name="connsiteX0" fmla="*/ 139870 w 1040633"/>
                <a:gd name="connsiteY0" fmla="*/ 1191723 h 1219697"/>
                <a:gd name="connsiteX1" fmla="*/ 0 w 1040633"/>
                <a:gd name="connsiteY1" fmla="*/ 0 h 1219697"/>
                <a:gd name="connsiteX2" fmla="*/ 1040633 w 1040633"/>
                <a:gd name="connsiteY2" fmla="*/ 16785 h 1219697"/>
                <a:gd name="connsiteX3" fmla="*/ 833625 w 1040633"/>
                <a:gd name="connsiteY3" fmla="*/ 1219697 h 1219697"/>
                <a:gd name="connsiteX4" fmla="*/ 139870 w 1040633"/>
                <a:gd name="connsiteY4" fmla="*/ 1191723 h 1219697"/>
                <a:gd name="connsiteX0" fmla="*/ 139870 w 1040633"/>
                <a:gd name="connsiteY0" fmla="*/ 1191723 h 1191723"/>
                <a:gd name="connsiteX1" fmla="*/ 0 w 1040633"/>
                <a:gd name="connsiteY1" fmla="*/ 0 h 1191723"/>
                <a:gd name="connsiteX2" fmla="*/ 1040633 w 1040633"/>
                <a:gd name="connsiteY2" fmla="*/ 16785 h 1191723"/>
                <a:gd name="connsiteX3" fmla="*/ 671988 w 1040633"/>
                <a:gd name="connsiteY3" fmla="*/ 1158121 h 1191723"/>
                <a:gd name="connsiteX4" fmla="*/ 139870 w 1040633"/>
                <a:gd name="connsiteY4" fmla="*/ 1191723 h 1191723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1040633"/>
                <a:gd name="connsiteY0" fmla="*/ 1160935 h 1160935"/>
                <a:gd name="connsiteX1" fmla="*/ 0 w 1040633"/>
                <a:gd name="connsiteY1" fmla="*/ 0 h 1160935"/>
                <a:gd name="connsiteX2" fmla="*/ 1040633 w 1040633"/>
                <a:gd name="connsiteY2" fmla="*/ 16785 h 1160935"/>
                <a:gd name="connsiteX3" fmla="*/ 671988 w 1040633"/>
                <a:gd name="connsiteY3" fmla="*/ 1158121 h 1160935"/>
                <a:gd name="connsiteX4" fmla="*/ 363082 w 1040633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71988 w 778664"/>
                <a:gd name="connsiteY3" fmla="*/ 1158121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63082 w 778664"/>
                <a:gd name="connsiteY0" fmla="*/ 1160935 h 1160935"/>
                <a:gd name="connsiteX1" fmla="*/ 0 w 778664"/>
                <a:gd name="connsiteY1" fmla="*/ 0 h 1160935"/>
                <a:gd name="connsiteX2" fmla="*/ 778664 w 778664"/>
                <a:gd name="connsiteY2" fmla="*/ 130682 h 1160935"/>
                <a:gd name="connsiteX3" fmla="*/ 694768 w 778664"/>
                <a:gd name="connsiteY3" fmla="*/ 1112562 h 1160935"/>
                <a:gd name="connsiteX4" fmla="*/ 363082 w 778664"/>
                <a:gd name="connsiteY4" fmla="*/ 1160935 h 1160935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397252 w 778664"/>
                <a:gd name="connsiteY0" fmla="*/ 1103987 h 1112562"/>
                <a:gd name="connsiteX1" fmla="*/ 0 w 778664"/>
                <a:gd name="connsiteY1" fmla="*/ 0 h 1112562"/>
                <a:gd name="connsiteX2" fmla="*/ 778664 w 778664"/>
                <a:gd name="connsiteY2" fmla="*/ 130682 h 1112562"/>
                <a:gd name="connsiteX3" fmla="*/ 694768 w 778664"/>
                <a:gd name="connsiteY3" fmla="*/ 1112562 h 1112562"/>
                <a:gd name="connsiteX4" fmla="*/ 397252 w 778664"/>
                <a:gd name="connsiteY4" fmla="*/ 1103987 h 1112562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23893 w 505305"/>
                <a:gd name="connsiteY0" fmla="*/ 973305 h 981880"/>
                <a:gd name="connsiteX1" fmla="*/ 0 w 505305"/>
                <a:gd name="connsiteY1" fmla="*/ 28773 h 981880"/>
                <a:gd name="connsiteX2" fmla="*/ 505305 w 505305"/>
                <a:gd name="connsiteY2" fmla="*/ 0 h 981880"/>
                <a:gd name="connsiteX3" fmla="*/ 421409 w 505305"/>
                <a:gd name="connsiteY3" fmla="*/ 981880 h 981880"/>
                <a:gd name="connsiteX4" fmla="*/ 123893 w 505305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81880"/>
                <a:gd name="connsiteX1" fmla="*/ 0 w 499610"/>
                <a:gd name="connsiteY1" fmla="*/ 11688 h 981880"/>
                <a:gd name="connsiteX2" fmla="*/ 499610 w 499610"/>
                <a:gd name="connsiteY2" fmla="*/ 0 h 981880"/>
                <a:gd name="connsiteX3" fmla="*/ 415714 w 499610"/>
                <a:gd name="connsiteY3" fmla="*/ 981880 h 981880"/>
                <a:gd name="connsiteX4" fmla="*/ 118198 w 499610"/>
                <a:gd name="connsiteY4" fmla="*/ 973305 h 981880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1819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1819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499610"/>
                <a:gd name="connsiteY0" fmla="*/ 973305 h 976186"/>
                <a:gd name="connsiteX1" fmla="*/ 0 w 499610"/>
                <a:gd name="connsiteY1" fmla="*/ 11688 h 976186"/>
                <a:gd name="connsiteX2" fmla="*/ 499610 w 499610"/>
                <a:gd name="connsiteY2" fmla="*/ 0 h 976186"/>
                <a:gd name="connsiteX3" fmla="*/ 273339 w 499610"/>
                <a:gd name="connsiteY3" fmla="*/ 976186 h 976186"/>
                <a:gd name="connsiteX4" fmla="*/ 197928 w 499610"/>
                <a:gd name="connsiteY4" fmla="*/ 973305 h 976186"/>
                <a:gd name="connsiteX0" fmla="*/ 197928 w 621064"/>
                <a:gd name="connsiteY0" fmla="*/ 973305 h 973305"/>
                <a:gd name="connsiteX1" fmla="*/ 0 w 621064"/>
                <a:gd name="connsiteY1" fmla="*/ 11688 h 973305"/>
                <a:gd name="connsiteX2" fmla="*/ 499610 w 621064"/>
                <a:gd name="connsiteY2" fmla="*/ 0 h 973305"/>
                <a:gd name="connsiteX3" fmla="*/ 558839 w 621064"/>
                <a:gd name="connsiteY3" fmla="*/ 754682 h 973305"/>
                <a:gd name="connsiteX4" fmla="*/ 197928 w 621064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197928 w 558839"/>
                <a:gd name="connsiteY0" fmla="*/ 973305 h 973305"/>
                <a:gd name="connsiteX1" fmla="*/ 0 w 558839"/>
                <a:gd name="connsiteY1" fmla="*/ 11688 h 973305"/>
                <a:gd name="connsiteX2" fmla="*/ 499610 w 558839"/>
                <a:gd name="connsiteY2" fmla="*/ 0 h 973305"/>
                <a:gd name="connsiteX3" fmla="*/ 558839 w 558839"/>
                <a:gd name="connsiteY3" fmla="*/ 754682 h 973305"/>
                <a:gd name="connsiteX4" fmla="*/ 197928 w 558839"/>
                <a:gd name="connsiteY4" fmla="*/ 973305 h 973305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796102 h 796102"/>
                <a:gd name="connsiteX1" fmla="*/ 0 w 558839"/>
                <a:gd name="connsiteY1" fmla="*/ 11688 h 796102"/>
                <a:gd name="connsiteX2" fmla="*/ 499610 w 558839"/>
                <a:gd name="connsiteY2" fmla="*/ 0 h 796102"/>
                <a:gd name="connsiteX3" fmla="*/ 558839 w 558839"/>
                <a:gd name="connsiteY3" fmla="*/ 754682 h 796102"/>
                <a:gd name="connsiteX4" fmla="*/ 370213 w 558839"/>
                <a:gd name="connsiteY4" fmla="*/ 796102 h 796102"/>
                <a:gd name="connsiteX0" fmla="*/ 370213 w 558839"/>
                <a:gd name="connsiteY0" fmla="*/ 1315828 h 1315828"/>
                <a:gd name="connsiteX1" fmla="*/ 0 w 558839"/>
                <a:gd name="connsiteY1" fmla="*/ 531414 h 1315828"/>
                <a:gd name="connsiteX2" fmla="*/ 506930 w 558839"/>
                <a:gd name="connsiteY2" fmla="*/ 0 h 1315828"/>
                <a:gd name="connsiteX3" fmla="*/ 558839 w 558839"/>
                <a:gd name="connsiteY3" fmla="*/ 1274408 h 1315828"/>
                <a:gd name="connsiteX4" fmla="*/ 370213 w 558839"/>
                <a:gd name="connsiteY4" fmla="*/ 1315828 h 1315828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73479"/>
                <a:gd name="connsiteY0" fmla="*/ 1326654 h 1326654"/>
                <a:gd name="connsiteX1" fmla="*/ 0 w 573479"/>
                <a:gd name="connsiteY1" fmla="*/ 554 h 1326654"/>
                <a:gd name="connsiteX2" fmla="*/ 521570 w 573479"/>
                <a:gd name="connsiteY2" fmla="*/ 10826 h 1326654"/>
                <a:gd name="connsiteX3" fmla="*/ 573479 w 573479"/>
                <a:gd name="connsiteY3" fmla="*/ 1285234 h 1326654"/>
                <a:gd name="connsiteX4" fmla="*/ 384853 w 57347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654 h 1326654"/>
                <a:gd name="connsiteX1" fmla="*/ 0 w 588119"/>
                <a:gd name="connsiteY1" fmla="*/ 554 h 1326654"/>
                <a:gd name="connsiteX2" fmla="*/ 521570 w 588119"/>
                <a:gd name="connsiteY2" fmla="*/ 10826 h 1326654"/>
                <a:gd name="connsiteX3" fmla="*/ 588119 w 588119"/>
                <a:gd name="connsiteY3" fmla="*/ 1321835 h 1326654"/>
                <a:gd name="connsiteX4" fmla="*/ 384853 w 588119"/>
                <a:gd name="connsiteY4" fmla="*/ 1326654 h 1326654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84853 w 588119"/>
                <a:gd name="connsiteY0" fmla="*/ 1326148 h 1326148"/>
                <a:gd name="connsiteX1" fmla="*/ 0 w 588119"/>
                <a:gd name="connsiteY1" fmla="*/ 48 h 1326148"/>
                <a:gd name="connsiteX2" fmla="*/ 521570 w 588119"/>
                <a:gd name="connsiteY2" fmla="*/ 228243 h 1326148"/>
                <a:gd name="connsiteX3" fmla="*/ 588119 w 588119"/>
                <a:gd name="connsiteY3" fmla="*/ 1321329 h 1326148"/>
                <a:gd name="connsiteX4" fmla="*/ 384853 w 588119"/>
                <a:gd name="connsiteY4" fmla="*/ 1326148 h 1326148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69332"/>
                <a:gd name="connsiteY0" fmla="*/ 1097905 h 1097905"/>
                <a:gd name="connsiteX1" fmla="*/ 0 w 569332"/>
                <a:gd name="connsiteY1" fmla="*/ 4757 h 1097905"/>
                <a:gd name="connsiteX2" fmla="*/ 502783 w 569332"/>
                <a:gd name="connsiteY2" fmla="*/ 0 h 1097905"/>
                <a:gd name="connsiteX3" fmla="*/ 569332 w 569332"/>
                <a:gd name="connsiteY3" fmla="*/ 1093086 h 1097905"/>
                <a:gd name="connsiteX4" fmla="*/ 366066 w 569332"/>
                <a:gd name="connsiteY4" fmla="*/ 1097905 h 1097905"/>
                <a:gd name="connsiteX0" fmla="*/ 366066 w 594113"/>
                <a:gd name="connsiteY0" fmla="*/ 1097905 h 1179971"/>
                <a:gd name="connsiteX1" fmla="*/ 0 w 594113"/>
                <a:gd name="connsiteY1" fmla="*/ 4757 h 1179971"/>
                <a:gd name="connsiteX2" fmla="*/ 502783 w 594113"/>
                <a:gd name="connsiteY2" fmla="*/ 0 h 1179971"/>
                <a:gd name="connsiteX3" fmla="*/ 594113 w 594113"/>
                <a:gd name="connsiteY3" fmla="*/ 1179818 h 1179971"/>
                <a:gd name="connsiteX4" fmla="*/ 366066 w 594113"/>
                <a:gd name="connsiteY4" fmla="*/ 1097905 h 1179971"/>
                <a:gd name="connsiteX0" fmla="*/ 403236 w 594113"/>
                <a:gd name="connsiteY0" fmla="*/ 1215612 h 1215612"/>
                <a:gd name="connsiteX1" fmla="*/ 0 w 594113"/>
                <a:gd name="connsiteY1" fmla="*/ 4757 h 1215612"/>
                <a:gd name="connsiteX2" fmla="*/ 502783 w 594113"/>
                <a:gd name="connsiteY2" fmla="*/ 0 h 1215612"/>
                <a:gd name="connsiteX3" fmla="*/ 594113 w 594113"/>
                <a:gd name="connsiteY3" fmla="*/ 1179818 h 1215612"/>
                <a:gd name="connsiteX4" fmla="*/ 403236 w 594113"/>
                <a:gd name="connsiteY4" fmla="*/ 1215612 h 1215612"/>
                <a:gd name="connsiteX0" fmla="*/ 403236 w 574100"/>
                <a:gd name="connsiteY0" fmla="*/ 1215612 h 1215612"/>
                <a:gd name="connsiteX1" fmla="*/ 0 w 574100"/>
                <a:gd name="connsiteY1" fmla="*/ 4757 h 1215612"/>
                <a:gd name="connsiteX2" fmla="*/ 502783 w 574100"/>
                <a:gd name="connsiteY2" fmla="*/ 0 h 1215612"/>
                <a:gd name="connsiteX3" fmla="*/ 574100 w 574100"/>
                <a:gd name="connsiteY3" fmla="*/ 1014877 h 1215612"/>
                <a:gd name="connsiteX4" fmla="*/ 403236 w 574100"/>
                <a:gd name="connsiteY4" fmla="*/ 1215612 h 1215612"/>
                <a:gd name="connsiteX0" fmla="*/ 333190 w 574100"/>
                <a:gd name="connsiteY0" fmla="*/ 985695 h 1015244"/>
                <a:gd name="connsiteX1" fmla="*/ 0 w 574100"/>
                <a:gd name="connsiteY1" fmla="*/ 4757 h 1015244"/>
                <a:gd name="connsiteX2" fmla="*/ 502783 w 574100"/>
                <a:gd name="connsiteY2" fmla="*/ 0 h 1015244"/>
                <a:gd name="connsiteX3" fmla="*/ 574100 w 574100"/>
                <a:gd name="connsiteY3" fmla="*/ 1014877 h 1015244"/>
                <a:gd name="connsiteX4" fmla="*/ 333190 w 574100"/>
                <a:gd name="connsiteY4" fmla="*/ 985695 h 1015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100" h="1015244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chemeClr val="bg1">
                    <a:lumMod val="95000"/>
                    <a:alpha val="5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</a:gradFill>
            <a:ln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48277" name="Group 28"/>
            <p:cNvGrpSpPr>
              <a:grpSpLocks/>
            </p:cNvGrpSpPr>
            <p:nvPr/>
          </p:nvGrpSpPr>
          <p:grpSpPr bwMode="auto"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96" name="Rectangle 495"/>
              <p:cNvSpPr/>
              <p:nvPr/>
            </p:nvSpPr>
            <p:spPr bwMode="auto">
              <a:xfrm rot="10800000">
                <a:off x="1867528" y="3957548"/>
                <a:ext cx="1027113" cy="611095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grpSp>
            <p:nvGrpSpPr>
              <p:cNvPr id="48371" name="Group 498"/>
              <p:cNvGrpSpPr>
                <a:grpSpLocks/>
              </p:cNvGrpSpPr>
              <p:nvPr/>
            </p:nvGrpSpPr>
            <p:grpSpPr bwMode="auto">
              <a:xfrm>
                <a:off x="1858805" y="5088863"/>
                <a:ext cx="1035373" cy="360972"/>
                <a:chOff x="4128636" y="3606589"/>
                <a:chExt cx="568145" cy="338667"/>
              </a:xfrm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4129067" y="3720144"/>
                  <a:ext cx="567968" cy="224867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6" name="Rectangle 515"/>
                <p:cNvSpPr/>
                <p:nvPr/>
              </p:nvSpPr>
              <p:spPr>
                <a:xfrm>
                  <a:off x="4129067" y="3720144"/>
                  <a:ext cx="567968" cy="11168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4129067" y="3606966"/>
                  <a:ext cx="567968" cy="224867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  <a:alpha val="7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4697035" y="3720144"/>
                  <a:ext cx="0" cy="11168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9" name="Straight Connector 518"/>
                <p:cNvCxnSpPr/>
                <p:nvPr/>
              </p:nvCxnSpPr>
              <p:spPr>
                <a:xfrm>
                  <a:off x="4129067" y="3720144"/>
                  <a:ext cx="0" cy="111689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0" name="Rectangle 499"/>
              <p:cNvSpPr/>
              <p:nvPr/>
            </p:nvSpPr>
            <p:spPr bwMode="auto">
              <a:xfrm>
                <a:off x="1877053" y="4705148"/>
                <a:ext cx="1028700" cy="522210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60000"/>
                      <a:lumOff val="40000"/>
                      <a:alpha val="62000"/>
                    </a:schemeClr>
                  </a:gs>
                  <a:gs pos="54000">
                    <a:schemeClr val="accent2">
                      <a:lumMod val="40000"/>
                      <a:lumOff val="6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02" name="Straight Connector 501"/>
              <p:cNvCxnSpPr/>
              <p:nvPr/>
            </p:nvCxnSpPr>
            <p:spPr bwMode="auto">
              <a:xfrm>
                <a:off x="1861178" y="3981356"/>
                <a:ext cx="17463" cy="130155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 bwMode="auto">
              <a:xfrm flipH="1">
                <a:off x="2894641" y="3971833"/>
                <a:ext cx="6350" cy="1269810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75" name="Group 504"/>
              <p:cNvGrpSpPr>
                <a:grpSpLocks/>
              </p:cNvGrpSpPr>
              <p:nvPr/>
            </p:nvGrpSpPr>
            <p:grpSpPr bwMode="auto">
              <a:xfrm>
                <a:off x="1856416" y="3709935"/>
                <a:ext cx="1044712" cy="399063"/>
                <a:chOff x="2183302" y="1574638"/>
                <a:chExt cx="1200154" cy="430218"/>
              </a:xfrm>
            </p:grpSpPr>
            <p:sp>
              <p:nvSpPr>
                <p:cNvPr id="506" name="Oval 505"/>
                <p:cNvSpPr/>
                <p:nvPr/>
              </p:nvSpPr>
              <p:spPr bwMode="auto">
                <a:xfrm flipV="1">
                  <a:off x="2185125" y="1689286"/>
                  <a:ext cx="1196349" cy="31485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20000"/>
                        <a:lumOff val="80000"/>
                      </a:schemeClr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07" name="Rectangle 506"/>
                <p:cNvSpPr/>
                <p:nvPr/>
              </p:nvSpPr>
              <p:spPr bwMode="auto">
                <a:xfrm>
                  <a:off x="2183302" y="1735489"/>
                  <a:ext cx="1198172" cy="112938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08" name="Oval 507"/>
                <p:cNvSpPr>
                  <a:spLocks noChangeArrowheads="1"/>
                </p:cNvSpPr>
                <p:nvPr/>
              </p:nvSpPr>
              <p:spPr bwMode="auto">
                <a:xfrm flipV="1">
                  <a:off x="2183302" y="1574638"/>
                  <a:ext cx="1196349" cy="31485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09" name="Freeform 508"/>
                <p:cNvSpPr/>
                <p:nvPr/>
              </p:nvSpPr>
              <p:spPr bwMode="auto">
                <a:xfrm>
                  <a:off x="2489684" y="1670464"/>
                  <a:ext cx="581761" cy="157429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10" name="Freeform 509"/>
                <p:cNvSpPr>
                  <a:spLocks/>
                </p:cNvSpPr>
                <p:nvPr/>
              </p:nvSpPr>
              <p:spPr bwMode="auto">
                <a:xfrm>
                  <a:off x="2429501" y="1629396"/>
                  <a:ext cx="703949" cy="111226"/>
                </a:xfrm>
                <a:custGeom>
                  <a:avLst/>
                  <a:gdLst>
                    <a:gd name="T0" fmla="*/ 0 w 3723451"/>
                    <a:gd name="T1" fmla="*/ 27211 h 932950"/>
                    <a:gd name="T2" fmla="*/ 123865 w 3723451"/>
                    <a:gd name="T3" fmla="*/ 321 h 932950"/>
                    <a:gd name="T4" fmla="*/ 350850 w 3723451"/>
                    <a:gd name="T5" fmla="*/ 62061 h 932950"/>
                    <a:gd name="T6" fmla="*/ 567397 w 3723451"/>
                    <a:gd name="T7" fmla="*/ 0 h 932950"/>
                    <a:gd name="T8" fmla="*/ 703949 w 3723451"/>
                    <a:gd name="T9" fmla="*/ 24696 h 932950"/>
                    <a:gd name="T10" fmla="*/ 602354 w 3723451"/>
                    <a:gd name="T11" fmla="*/ 55064 h 932950"/>
                    <a:gd name="T12" fmla="*/ 569645 w 3723451"/>
                    <a:gd name="T13" fmla="*/ 46877 h 932950"/>
                    <a:gd name="T14" fmla="*/ 354838 w 3723451"/>
                    <a:gd name="T15" fmla="*/ 111226 h 932950"/>
                    <a:gd name="T16" fmla="*/ 134536 w 3723451"/>
                    <a:gd name="T17" fmla="*/ 49244 h 932950"/>
                    <a:gd name="T18" fmla="*/ 98918 w 3723451"/>
                    <a:gd name="T19" fmla="*/ 55934 h 932950"/>
                    <a:gd name="T20" fmla="*/ 0 w 3723451"/>
                    <a:gd name="T21" fmla="*/ 27211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11" name="Freeform 510"/>
                <p:cNvSpPr>
                  <a:spLocks/>
                </p:cNvSpPr>
                <p:nvPr/>
              </p:nvSpPr>
              <p:spPr bwMode="auto">
                <a:xfrm>
                  <a:off x="2892722" y="1723510"/>
                  <a:ext cx="257143" cy="95826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57143 w 1366596"/>
                    <a:gd name="T3" fmla="*/ 74047 h 809868"/>
                    <a:gd name="T4" fmla="*/ 162771 w 1366596"/>
                    <a:gd name="T5" fmla="*/ 95826 h 809868"/>
                    <a:gd name="T6" fmla="*/ 866 w 1366596"/>
                    <a:gd name="T7" fmla="*/ 50635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12" name="Freeform 511"/>
                <p:cNvSpPr>
                  <a:spLocks/>
                </p:cNvSpPr>
                <p:nvPr/>
              </p:nvSpPr>
              <p:spPr bwMode="auto">
                <a:xfrm>
                  <a:off x="2416736" y="1725222"/>
                  <a:ext cx="255318" cy="94114"/>
                </a:xfrm>
                <a:custGeom>
                  <a:avLst/>
                  <a:gdLst>
                    <a:gd name="T0" fmla="*/ 251832 w 1348191"/>
                    <a:gd name="T1" fmla="*/ 0 h 791462"/>
                    <a:gd name="T2" fmla="*/ 255318 w 1348191"/>
                    <a:gd name="T3" fmla="*/ 45415 h 791462"/>
                    <a:gd name="T4" fmla="*/ 92368 w 1348191"/>
                    <a:gd name="T5" fmla="*/ 94114 h 791462"/>
                    <a:gd name="T6" fmla="*/ 0 w 1348191"/>
                    <a:gd name="T7" fmla="*/ 72774 h 791462"/>
                    <a:gd name="T8" fmla="*/ 251832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13" name="Straight Connector 512"/>
                <p:cNvCxnSpPr>
                  <a:cxnSpLocks noChangeShapeType="1"/>
                  <a:endCxn id="508" idx="2"/>
                </p:cNvCxnSpPr>
                <p:nvPr/>
              </p:nvCxnSpPr>
              <p:spPr bwMode="auto">
                <a:xfrm flipH="1" flipV="1">
                  <a:off x="2183302" y="1732067"/>
                  <a:ext cx="1823" cy="1214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14" name="Straight Connector 513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81474" y="1728644"/>
                  <a:ext cx="1824" cy="121493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78" name="Group 29"/>
            <p:cNvGrpSpPr>
              <a:grpSpLocks/>
            </p:cNvGrpSpPr>
            <p:nvPr/>
          </p:nvGrpSpPr>
          <p:grpSpPr bwMode="auto"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49" name="Rectangle 548"/>
              <p:cNvSpPr/>
              <p:nvPr/>
            </p:nvSpPr>
            <p:spPr bwMode="auto"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0" name="Straight Connector 549"/>
              <p:cNvCxnSpPr/>
              <p:nvPr/>
            </p:nvCxnSpPr>
            <p:spPr bwMode="auto">
              <a:xfrm flipH="1">
                <a:off x="4078916" y="4019450"/>
                <a:ext cx="1587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52" name="Group 552"/>
              <p:cNvGrpSpPr>
                <a:grpSpLocks/>
              </p:cNvGrpSpPr>
              <p:nvPr/>
            </p:nvGrpSpPr>
            <p:grpSpPr bwMode="auto">
              <a:xfrm>
                <a:off x="3571302" y="5310688"/>
                <a:ext cx="507588" cy="221697"/>
                <a:chOff x="4128636" y="3606589"/>
                <a:chExt cx="568145" cy="338667"/>
              </a:xfrm>
            </p:grpSpPr>
            <p:sp>
              <p:nvSpPr>
                <p:cNvPr id="562" name="Oval 561"/>
                <p:cNvSpPr/>
                <p:nvPr/>
              </p:nvSpPr>
              <p:spPr>
                <a:xfrm>
                  <a:off x="4128204" y="3719337"/>
                  <a:ext cx="568606" cy="2255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3" name="Rectangle 562"/>
                <p:cNvSpPr/>
                <p:nvPr/>
              </p:nvSpPr>
              <p:spPr>
                <a:xfrm>
                  <a:off x="4128204" y="3719337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4128204" y="3600527"/>
                  <a:ext cx="568606" cy="23034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4696810" y="3719337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4128204" y="3719337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54" name="Rectangle 553"/>
              <p:cNvSpPr/>
              <p:nvPr/>
            </p:nvSpPr>
            <p:spPr bwMode="auto">
              <a:xfrm>
                <a:off x="3572503" y="4574992"/>
                <a:ext cx="496888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7" name="Straight Connector 556"/>
              <p:cNvCxnSpPr/>
              <p:nvPr/>
            </p:nvCxnSpPr>
            <p:spPr bwMode="auto">
              <a:xfrm flipH="1">
                <a:off x="3566153" y="4027387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55" name="Group 538"/>
              <p:cNvGrpSpPr>
                <a:grpSpLocks/>
              </p:cNvGrpSpPr>
              <p:nvPr/>
            </p:nvGrpSpPr>
            <p:grpSpPr bwMode="auto">
              <a:xfrm>
                <a:off x="3568667" y="38623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40" name="Oval 539"/>
                <p:cNvSpPr/>
                <p:nvPr/>
              </p:nvSpPr>
              <p:spPr bwMode="auto">
                <a:xfrm flipV="1">
                  <a:off x="2188659" y="1691189"/>
                  <a:ext cx="1194966" cy="3124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41" name="Rectangle 540"/>
                <p:cNvSpPr/>
                <p:nvPr/>
              </p:nvSpPr>
              <p:spPr bwMode="auto">
                <a:xfrm>
                  <a:off x="2184877" y="1736233"/>
                  <a:ext cx="1198749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2" name="Oval 541"/>
                <p:cNvSpPr>
                  <a:spLocks noChangeArrowheads="1"/>
                </p:cNvSpPr>
                <p:nvPr/>
              </p:nvSpPr>
              <p:spPr bwMode="auto">
                <a:xfrm flipV="1">
                  <a:off x="2184877" y="1564501"/>
                  <a:ext cx="1194966" cy="31249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43" name="Freeform 542"/>
                <p:cNvSpPr/>
                <p:nvPr/>
              </p:nvSpPr>
              <p:spPr bwMode="auto">
                <a:xfrm>
                  <a:off x="2491182" y="1671482"/>
                  <a:ext cx="582357" cy="1548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44" name="Freeform 543"/>
                <p:cNvSpPr>
                  <a:spLocks/>
                </p:cNvSpPr>
                <p:nvPr/>
              </p:nvSpPr>
              <p:spPr bwMode="auto">
                <a:xfrm>
                  <a:off x="2430678" y="1629252"/>
                  <a:ext cx="703366" cy="109797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4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5 h 932950"/>
                    <a:gd name="T14" fmla="*/ 354544 w 3723451"/>
                    <a:gd name="T15" fmla="*/ 109797 h 932950"/>
                    <a:gd name="T16" fmla="*/ 134425 w 3723451"/>
                    <a:gd name="T17" fmla="*/ 48612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45" name="Freeform 544"/>
                <p:cNvSpPr>
                  <a:spLocks/>
                </p:cNvSpPr>
                <p:nvPr/>
              </p:nvSpPr>
              <p:spPr bwMode="auto">
                <a:xfrm>
                  <a:off x="2892025" y="1722158"/>
                  <a:ext cx="260925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5 w 1366596"/>
                    <a:gd name="T3" fmla="*/ 73965 h 809868"/>
                    <a:gd name="T4" fmla="*/ 165165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46" name="Freeform 545"/>
                <p:cNvSpPr>
                  <a:spLocks/>
                </p:cNvSpPr>
                <p:nvPr/>
              </p:nvSpPr>
              <p:spPr bwMode="auto">
                <a:xfrm>
                  <a:off x="2419332" y="1724972"/>
                  <a:ext cx="253364" cy="95720"/>
                </a:xfrm>
                <a:custGeom>
                  <a:avLst/>
                  <a:gdLst>
                    <a:gd name="T0" fmla="*/ 249905 w 1348191"/>
                    <a:gd name="T1" fmla="*/ 0 h 791462"/>
                    <a:gd name="T2" fmla="*/ 253364 w 1348191"/>
                    <a:gd name="T3" fmla="*/ 46190 h 791462"/>
                    <a:gd name="T4" fmla="*/ 91661 w 1348191"/>
                    <a:gd name="T5" fmla="*/ 95720 h 791462"/>
                    <a:gd name="T6" fmla="*/ 0 w 1348191"/>
                    <a:gd name="T7" fmla="*/ 74016 h 791462"/>
                    <a:gd name="T8" fmla="*/ 249905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47" name="Straight Connector 546"/>
                <p:cNvCxnSpPr>
                  <a:cxnSpLocks noChangeShapeType="1"/>
                  <a:endCxn id="542" idx="2"/>
                </p:cNvCxnSpPr>
                <p:nvPr/>
              </p:nvCxnSpPr>
              <p:spPr bwMode="auto">
                <a:xfrm flipH="1" flipV="1">
                  <a:off x="2184877" y="1722158"/>
                  <a:ext cx="3783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48" name="Straight Connector 54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2" y="1727788"/>
                  <a:ext cx="3783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79" name="Group 30"/>
            <p:cNvGrpSpPr>
              <a:grpSpLocks/>
            </p:cNvGrpSpPr>
            <p:nvPr/>
          </p:nvGrpSpPr>
          <p:grpSpPr bwMode="auto"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79" name="Rectangle 578"/>
              <p:cNvSpPr/>
              <p:nvPr/>
            </p:nvSpPr>
            <p:spPr bwMode="auto"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0" name="Straight Connector 579"/>
              <p:cNvCxnSpPr/>
              <p:nvPr/>
            </p:nvCxnSpPr>
            <p:spPr bwMode="auto">
              <a:xfrm flipH="1">
                <a:off x="4861553" y="4024212"/>
                <a:ext cx="1588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30" name="Group 580"/>
              <p:cNvGrpSpPr>
                <a:grpSpLocks/>
              </p:cNvGrpSpPr>
              <p:nvPr/>
            </p:nvGrpSpPr>
            <p:grpSpPr bwMode="auto">
              <a:xfrm>
                <a:off x="4353939" y="5315451"/>
                <a:ext cx="507588" cy="221697"/>
                <a:chOff x="4128636" y="3606589"/>
                <a:chExt cx="568145" cy="338667"/>
              </a:xfrm>
            </p:grpSpPr>
            <p:sp>
              <p:nvSpPr>
                <p:cNvPr id="589" name="Oval 588"/>
                <p:cNvSpPr/>
                <p:nvPr/>
              </p:nvSpPr>
              <p:spPr>
                <a:xfrm>
                  <a:off x="4128204" y="3719336"/>
                  <a:ext cx="568606" cy="225498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0" name="Rectangle 589"/>
                <p:cNvSpPr/>
                <p:nvPr/>
              </p:nvSpPr>
              <p:spPr>
                <a:xfrm>
                  <a:off x="4128204" y="3719336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4128204" y="3600524"/>
                  <a:ext cx="568606" cy="230349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592" name="Straight Connector 591"/>
                <p:cNvCxnSpPr/>
                <p:nvPr/>
              </p:nvCxnSpPr>
              <p:spPr>
                <a:xfrm>
                  <a:off x="4696810" y="3719336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Connector 592"/>
                <p:cNvCxnSpPr/>
                <p:nvPr/>
              </p:nvCxnSpPr>
              <p:spPr>
                <a:xfrm>
                  <a:off x="4128204" y="3719336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2" name="Rectangle 581"/>
              <p:cNvSpPr/>
              <p:nvPr/>
            </p:nvSpPr>
            <p:spPr bwMode="auto">
              <a:xfrm>
                <a:off x="4355141" y="4579754"/>
                <a:ext cx="496887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4" name="Straight Connector 583"/>
              <p:cNvCxnSpPr/>
              <p:nvPr/>
            </p:nvCxnSpPr>
            <p:spPr bwMode="auto">
              <a:xfrm flipH="1">
                <a:off x="4348791" y="4032148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33" name="Group 568"/>
              <p:cNvGrpSpPr>
                <a:grpSpLocks/>
              </p:cNvGrpSpPr>
              <p:nvPr/>
            </p:nvGrpSpPr>
            <p:grpSpPr bwMode="auto">
              <a:xfrm>
                <a:off x="4351304" y="3867098"/>
                <a:ext cx="503828" cy="248249"/>
                <a:chOff x="2183302" y="1564542"/>
                <a:chExt cx="1200154" cy="440314"/>
              </a:xfrm>
            </p:grpSpPr>
            <p:sp>
              <p:nvSpPr>
                <p:cNvPr id="570" name="Oval 569"/>
                <p:cNvSpPr/>
                <p:nvPr/>
              </p:nvSpPr>
              <p:spPr bwMode="auto">
                <a:xfrm flipV="1">
                  <a:off x="2188659" y="1691187"/>
                  <a:ext cx="1194966" cy="312497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71" name="Rectangle 570"/>
                <p:cNvSpPr/>
                <p:nvPr/>
              </p:nvSpPr>
              <p:spPr bwMode="auto">
                <a:xfrm>
                  <a:off x="2184879" y="1736232"/>
                  <a:ext cx="1198746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2" name="Oval 571"/>
                <p:cNvSpPr>
                  <a:spLocks noChangeArrowheads="1"/>
                </p:cNvSpPr>
                <p:nvPr/>
              </p:nvSpPr>
              <p:spPr bwMode="auto">
                <a:xfrm flipV="1">
                  <a:off x="2184879" y="1564498"/>
                  <a:ext cx="1194966" cy="312499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573" name="Freeform 572"/>
                <p:cNvSpPr/>
                <p:nvPr/>
              </p:nvSpPr>
              <p:spPr bwMode="auto">
                <a:xfrm>
                  <a:off x="2491182" y="1671479"/>
                  <a:ext cx="582357" cy="154842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74" name="Freeform 573"/>
                <p:cNvSpPr>
                  <a:spLocks/>
                </p:cNvSpPr>
                <p:nvPr/>
              </p:nvSpPr>
              <p:spPr bwMode="auto">
                <a:xfrm>
                  <a:off x="2430678" y="1629250"/>
                  <a:ext cx="703366" cy="109796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3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4 h 932950"/>
                    <a:gd name="T14" fmla="*/ 354544 w 3723451"/>
                    <a:gd name="T15" fmla="*/ 109796 h 932950"/>
                    <a:gd name="T16" fmla="*/ 134425 w 3723451"/>
                    <a:gd name="T17" fmla="*/ 48611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75" name="Freeform 574"/>
                <p:cNvSpPr>
                  <a:spLocks/>
                </p:cNvSpPr>
                <p:nvPr/>
              </p:nvSpPr>
              <p:spPr bwMode="auto">
                <a:xfrm>
                  <a:off x="2892025" y="1722154"/>
                  <a:ext cx="260927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7 w 1366596"/>
                    <a:gd name="T3" fmla="*/ 73965 h 809868"/>
                    <a:gd name="T4" fmla="*/ 165166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576" name="Freeform 575"/>
                <p:cNvSpPr>
                  <a:spLocks/>
                </p:cNvSpPr>
                <p:nvPr/>
              </p:nvSpPr>
              <p:spPr bwMode="auto">
                <a:xfrm>
                  <a:off x="2419334" y="1724970"/>
                  <a:ext cx="253362" cy="95720"/>
                </a:xfrm>
                <a:custGeom>
                  <a:avLst/>
                  <a:gdLst>
                    <a:gd name="T0" fmla="*/ 249903 w 1348191"/>
                    <a:gd name="T1" fmla="*/ 0 h 791462"/>
                    <a:gd name="T2" fmla="*/ 253362 w 1348191"/>
                    <a:gd name="T3" fmla="*/ 46190 h 791462"/>
                    <a:gd name="T4" fmla="*/ 91660 w 1348191"/>
                    <a:gd name="T5" fmla="*/ 95720 h 791462"/>
                    <a:gd name="T6" fmla="*/ 0 w 1348191"/>
                    <a:gd name="T7" fmla="*/ 74016 h 791462"/>
                    <a:gd name="T8" fmla="*/ 249903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577" name="Straight Connector 576"/>
                <p:cNvCxnSpPr>
                  <a:cxnSpLocks noChangeShapeType="1"/>
                  <a:endCxn id="572" idx="2"/>
                </p:cNvCxnSpPr>
                <p:nvPr/>
              </p:nvCxnSpPr>
              <p:spPr bwMode="auto">
                <a:xfrm flipH="1" flipV="1">
                  <a:off x="2184879" y="1722154"/>
                  <a:ext cx="3780" cy="12105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578" name="Straight Connector 577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5" y="1727785"/>
                  <a:ext cx="3780" cy="121059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80" name="Group 48257"/>
            <p:cNvGrpSpPr>
              <a:grpSpLocks/>
            </p:cNvGrpSpPr>
            <p:nvPr/>
          </p:nvGrpSpPr>
          <p:grpSpPr bwMode="auto"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606" name="Rectangle 605"/>
              <p:cNvSpPr/>
              <p:nvPr/>
            </p:nvSpPr>
            <p:spPr bwMode="auto"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07" name="Straight Connector 606"/>
              <p:cNvCxnSpPr/>
              <p:nvPr/>
            </p:nvCxnSpPr>
            <p:spPr bwMode="auto">
              <a:xfrm flipH="1">
                <a:off x="6064879" y="4006752"/>
                <a:ext cx="1588" cy="1365045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08" name="Group 607"/>
              <p:cNvGrpSpPr>
                <a:grpSpLocks/>
              </p:cNvGrpSpPr>
              <p:nvPr/>
            </p:nvGrpSpPr>
            <p:grpSpPr bwMode="auto">
              <a:xfrm>
                <a:off x="5557264" y="5297988"/>
                <a:ext cx="507588" cy="221697"/>
                <a:chOff x="4128636" y="3606589"/>
                <a:chExt cx="568145" cy="338667"/>
              </a:xfrm>
            </p:grpSpPr>
            <p:sp>
              <p:nvSpPr>
                <p:cNvPr id="616" name="Oval 615"/>
                <p:cNvSpPr/>
                <p:nvPr/>
              </p:nvSpPr>
              <p:spPr>
                <a:xfrm>
                  <a:off x="4128205" y="3719341"/>
                  <a:ext cx="568606" cy="225500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7" name="Rectangle 616"/>
                <p:cNvSpPr/>
                <p:nvPr/>
              </p:nvSpPr>
              <p:spPr>
                <a:xfrm>
                  <a:off x="4128205" y="3719341"/>
                  <a:ext cx="568606" cy="111537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18" name="Oval 617"/>
                <p:cNvSpPr/>
                <p:nvPr/>
              </p:nvSpPr>
              <p:spPr>
                <a:xfrm>
                  <a:off x="4128205" y="3600530"/>
                  <a:ext cx="568606" cy="230348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4696811" y="3719341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4128205" y="3719341"/>
                  <a:ext cx="0" cy="111537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9" name="Rectangle 608"/>
              <p:cNvSpPr/>
              <p:nvPr/>
            </p:nvSpPr>
            <p:spPr bwMode="auto">
              <a:xfrm>
                <a:off x="5558467" y="4562294"/>
                <a:ext cx="496887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1" name="Straight Connector 610"/>
              <p:cNvCxnSpPr/>
              <p:nvPr/>
            </p:nvCxnSpPr>
            <p:spPr bwMode="auto">
              <a:xfrm flipH="1">
                <a:off x="5552117" y="4014689"/>
                <a:ext cx="3175" cy="1450757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311" name="Group 595"/>
              <p:cNvGrpSpPr>
                <a:grpSpLocks/>
              </p:cNvGrpSpPr>
              <p:nvPr/>
            </p:nvGrpSpPr>
            <p:grpSpPr bwMode="auto">
              <a:xfrm>
                <a:off x="5554629" y="3849635"/>
                <a:ext cx="503828" cy="248249"/>
                <a:chOff x="2183302" y="1564542"/>
                <a:chExt cx="1200154" cy="440314"/>
              </a:xfrm>
            </p:grpSpPr>
            <p:sp>
              <p:nvSpPr>
                <p:cNvPr id="597" name="Oval 596"/>
                <p:cNvSpPr/>
                <p:nvPr/>
              </p:nvSpPr>
              <p:spPr bwMode="auto">
                <a:xfrm flipV="1">
                  <a:off x="2188662" y="1691192"/>
                  <a:ext cx="1194966" cy="312499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598" name="Rectangle 597"/>
                <p:cNvSpPr/>
                <p:nvPr/>
              </p:nvSpPr>
              <p:spPr bwMode="auto">
                <a:xfrm>
                  <a:off x="2184881" y="1736237"/>
                  <a:ext cx="1198746" cy="112612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599" name="Oval 598"/>
                <p:cNvSpPr>
                  <a:spLocks noChangeArrowheads="1"/>
                </p:cNvSpPr>
                <p:nvPr/>
              </p:nvSpPr>
              <p:spPr bwMode="auto">
                <a:xfrm flipV="1">
                  <a:off x="2184881" y="1564505"/>
                  <a:ext cx="1194966" cy="312497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00" name="Freeform 599"/>
                <p:cNvSpPr/>
                <p:nvPr/>
              </p:nvSpPr>
              <p:spPr bwMode="auto">
                <a:xfrm>
                  <a:off x="2491185" y="1671486"/>
                  <a:ext cx="582357" cy="154840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01" name="Freeform 600"/>
                <p:cNvSpPr>
                  <a:spLocks/>
                </p:cNvSpPr>
                <p:nvPr/>
              </p:nvSpPr>
              <p:spPr bwMode="auto">
                <a:xfrm>
                  <a:off x="2430680" y="1629256"/>
                  <a:ext cx="703366" cy="109797"/>
                </a:xfrm>
                <a:custGeom>
                  <a:avLst/>
                  <a:gdLst>
                    <a:gd name="T0" fmla="*/ 0 w 3723451"/>
                    <a:gd name="T1" fmla="*/ 26862 h 932950"/>
                    <a:gd name="T2" fmla="*/ 123762 w 3723451"/>
                    <a:gd name="T3" fmla="*/ 317 h 932950"/>
                    <a:gd name="T4" fmla="*/ 350560 w 3723451"/>
                    <a:gd name="T5" fmla="*/ 61264 h 932950"/>
                    <a:gd name="T6" fmla="*/ 566927 w 3723451"/>
                    <a:gd name="T7" fmla="*/ 0 h 932950"/>
                    <a:gd name="T8" fmla="*/ 703366 w 3723451"/>
                    <a:gd name="T9" fmla="*/ 24379 h 932950"/>
                    <a:gd name="T10" fmla="*/ 601856 w 3723451"/>
                    <a:gd name="T11" fmla="*/ 54357 h 932950"/>
                    <a:gd name="T12" fmla="*/ 569173 w 3723451"/>
                    <a:gd name="T13" fmla="*/ 46275 h 932950"/>
                    <a:gd name="T14" fmla="*/ 354544 w 3723451"/>
                    <a:gd name="T15" fmla="*/ 109797 h 932950"/>
                    <a:gd name="T16" fmla="*/ 134425 w 3723451"/>
                    <a:gd name="T17" fmla="*/ 48612 h 932950"/>
                    <a:gd name="T18" fmla="*/ 98836 w 3723451"/>
                    <a:gd name="T19" fmla="*/ 55215 h 932950"/>
                    <a:gd name="T20" fmla="*/ 0 w 3723451"/>
                    <a:gd name="T21" fmla="*/ 26862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02" name="Freeform 601"/>
                <p:cNvSpPr>
                  <a:spLocks/>
                </p:cNvSpPr>
                <p:nvPr/>
              </p:nvSpPr>
              <p:spPr bwMode="auto">
                <a:xfrm>
                  <a:off x="2892028" y="1722161"/>
                  <a:ext cx="260927" cy="95720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7 w 1366596"/>
                    <a:gd name="T3" fmla="*/ 73965 h 809868"/>
                    <a:gd name="T4" fmla="*/ 165166 w 1366596"/>
                    <a:gd name="T5" fmla="*/ 95720 h 809868"/>
                    <a:gd name="T6" fmla="*/ 878 w 1366596"/>
                    <a:gd name="T7" fmla="*/ 50579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03" name="Freeform 602"/>
                <p:cNvSpPr>
                  <a:spLocks/>
                </p:cNvSpPr>
                <p:nvPr/>
              </p:nvSpPr>
              <p:spPr bwMode="auto">
                <a:xfrm>
                  <a:off x="2419337" y="1724976"/>
                  <a:ext cx="253362" cy="95720"/>
                </a:xfrm>
                <a:custGeom>
                  <a:avLst/>
                  <a:gdLst>
                    <a:gd name="T0" fmla="*/ 249903 w 1348191"/>
                    <a:gd name="T1" fmla="*/ 0 h 791462"/>
                    <a:gd name="T2" fmla="*/ 253362 w 1348191"/>
                    <a:gd name="T3" fmla="*/ 46190 h 791462"/>
                    <a:gd name="T4" fmla="*/ 91660 w 1348191"/>
                    <a:gd name="T5" fmla="*/ 95720 h 791462"/>
                    <a:gd name="T6" fmla="*/ 0 w 1348191"/>
                    <a:gd name="T7" fmla="*/ 74016 h 791462"/>
                    <a:gd name="T8" fmla="*/ 249903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604" name="Straight Connector 603"/>
                <p:cNvCxnSpPr>
                  <a:cxnSpLocks noChangeShapeType="1"/>
                  <a:endCxn id="599" idx="2"/>
                </p:cNvCxnSpPr>
                <p:nvPr/>
              </p:nvCxnSpPr>
              <p:spPr bwMode="auto">
                <a:xfrm flipH="1" flipV="1">
                  <a:off x="2184881" y="1722161"/>
                  <a:ext cx="3780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05" name="Straight Connector 604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7" y="1727792"/>
                  <a:ext cx="3780" cy="121057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grpSp>
          <p:nvGrpSpPr>
            <p:cNvPr id="48281" name="Group 48258"/>
            <p:cNvGrpSpPr>
              <a:grpSpLocks/>
            </p:cNvGrpSpPr>
            <p:nvPr/>
          </p:nvGrpSpPr>
          <p:grpSpPr bwMode="auto"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633" name="Rectangle 632"/>
              <p:cNvSpPr/>
              <p:nvPr/>
            </p:nvSpPr>
            <p:spPr bwMode="auto"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100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4" name="Straight Connector 633"/>
              <p:cNvCxnSpPr/>
              <p:nvPr/>
            </p:nvCxnSpPr>
            <p:spPr bwMode="auto">
              <a:xfrm flipH="1">
                <a:off x="7060242" y="3994054"/>
                <a:ext cx="1587" cy="1366633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86" name="Group 634"/>
              <p:cNvGrpSpPr>
                <a:grpSpLocks/>
              </p:cNvGrpSpPr>
              <p:nvPr/>
            </p:nvGrpSpPr>
            <p:grpSpPr bwMode="auto">
              <a:xfrm>
                <a:off x="6552627" y="5286665"/>
                <a:ext cx="507588" cy="221908"/>
                <a:chOff x="4128636" y="3606589"/>
                <a:chExt cx="568145" cy="338667"/>
              </a:xfrm>
            </p:grpSpPr>
            <p:sp>
              <p:nvSpPr>
                <p:cNvPr id="643" name="Oval 642"/>
                <p:cNvSpPr/>
                <p:nvPr/>
              </p:nvSpPr>
              <p:spPr>
                <a:xfrm>
                  <a:off x="4128205" y="3719558"/>
                  <a:ext cx="568606" cy="225284"/>
                </a:xfrm>
                <a:prstGeom prst="ellipse">
                  <a:avLst/>
                </a:prstGeom>
                <a:solidFill>
                  <a:schemeClr val="accent2">
                    <a:lumMod val="75000"/>
                  </a:schemeClr>
                </a:solidFill>
                <a:ln w="6350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4" name="Rectangle 643"/>
                <p:cNvSpPr/>
                <p:nvPr/>
              </p:nvSpPr>
              <p:spPr>
                <a:xfrm>
                  <a:off x="4128205" y="3719558"/>
                  <a:ext cx="568606" cy="111431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4128205" y="3605704"/>
                  <a:ext cx="568606" cy="225286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  <a:alpha val="5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cxnSp>
              <p:nvCxnSpPr>
                <p:cNvPr id="646" name="Straight Connector 645"/>
                <p:cNvCxnSpPr/>
                <p:nvPr/>
              </p:nvCxnSpPr>
              <p:spPr>
                <a:xfrm>
                  <a:off x="4696811" y="3719558"/>
                  <a:ext cx="0" cy="11143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7" name="Straight Connector 646"/>
                <p:cNvCxnSpPr/>
                <p:nvPr/>
              </p:nvCxnSpPr>
              <p:spPr>
                <a:xfrm>
                  <a:off x="4128205" y="3719558"/>
                  <a:ext cx="0" cy="111431"/>
                </a:xfrm>
                <a:prstGeom prst="line">
                  <a:avLst/>
                </a:prstGeom>
                <a:ln w="63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36" name="Rectangle 635"/>
              <p:cNvSpPr/>
              <p:nvPr/>
            </p:nvSpPr>
            <p:spPr bwMode="auto">
              <a:xfrm>
                <a:off x="6553829" y="4551184"/>
                <a:ext cx="496888" cy="812678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  <a:alpha val="62000"/>
                    </a:schemeClr>
                  </a:gs>
                  <a:gs pos="54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bg1"/>
                  </a:gs>
                </a:gsLst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38" name="Straight Connector 637"/>
              <p:cNvCxnSpPr/>
              <p:nvPr/>
            </p:nvCxnSpPr>
            <p:spPr bwMode="auto">
              <a:xfrm flipH="1">
                <a:off x="6547479" y="4001991"/>
                <a:ext cx="3175" cy="1452344"/>
              </a:xfrm>
              <a:prstGeom prst="line">
                <a:avLst/>
              </a:prstGeom>
              <a:ln w="3175">
                <a:solidFill>
                  <a:schemeClr val="tx1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289" name="Group 622"/>
              <p:cNvGrpSpPr>
                <a:grpSpLocks/>
              </p:cNvGrpSpPr>
              <p:nvPr/>
            </p:nvGrpSpPr>
            <p:grpSpPr bwMode="auto">
              <a:xfrm>
                <a:off x="6549992" y="3836935"/>
                <a:ext cx="503828" cy="248485"/>
                <a:chOff x="2183302" y="1564542"/>
                <a:chExt cx="1200154" cy="440314"/>
              </a:xfrm>
            </p:grpSpPr>
            <p:sp>
              <p:nvSpPr>
                <p:cNvPr id="624" name="Oval 623"/>
                <p:cNvSpPr/>
                <p:nvPr/>
              </p:nvSpPr>
              <p:spPr bwMode="auto">
                <a:xfrm flipV="1">
                  <a:off x="2188662" y="1691075"/>
                  <a:ext cx="1194966" cy="315014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2">
                        <a:lumMod val="75000"/>
                      </a:schemeClr>
                    </a:gs>
                    <a:gs pos="31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bg1"/>
                    </a:gs>
                  </a:gsLst>
                  <a:lin ang="16200000" scaled="0"/>
                  <a:tileRect/>
                </a:gradFill>
                <a:ln w="6350" cmpd="sng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625" name="Rectangle 624"/>
                <p:cNvSpPr/>
                <p:nvPr/>
              </p:nvSpPr>
              <p:spPr bwMode="auto">
                <a:xfrm>
                  <a:off x="2184879" y="1736077"/>
                  <a:ext cx="1198749" cy="112505"/>
                </a:xfrm>
                <a:prstGeom prst="rect">
                  <a:avLst/>
                </a:prstGeom>
                <a:gradFill>
                  <a:gsLst>
                    <a:gs pos="0">
                      <a:schemeClr val="accent2">
                        <a:lumMod val="40000"/>
                        <a:lumOff val="60000"/>
                      </a:schemeClr>
                    </a:gs>
                    <a:gs pos="5400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16200000" scaled="0"/>
                </a:gradFill>
                <a:ln w="25400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6" name="Oval 625"/>
                <p:cNvSpPr>
                  <a:spLocks noChangeArrowheads="1"/>
                </p:cNvSpPr>
                <p:nvPr/>
              </p:nvSpPr>
              <p:spPr bwMode="auto">
                <a:xfrm flipV="1">
                  <a:off x="2184879" y="1564508"/>
                  <a:ext cx="1194966" cy="315014"/>
                </a:xfrm>
                <a:prstGeom prst="ellipse">
                  <a:avLst/>
                </a:prstGeom>
                <a:solidFill>
                  <a:srgbClr val="BFBFBF"/>
                </a:solidFill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0" dist="23000" dir="5400000" rotWithShape="0">
                    <a:srgbClr val="808080">
                      <a:alpha val="34999"/>
                    </a:srgbClr>
                  </a:outerShdw>
                </a:effectLst>
              </p:spPr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ln>
                      <a:solidFill>
                        <a:schemeClr val="tx1"/>
                      </a:solidFill>
                    </a:ln>
                    <a:solidFill>
                      <a:schemeClr val="lt1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627" name="Freeform 626"/>
                <p:cNvSpPr/>
                <p:nvPr/>
              </p:nvSpPr>
              <p:spPr bwMode="auto">
                <a:xfrm>
                  <a:off x="2491185" y="1671388"/>
                  <a:ext cx="582357" cy="157507"/>
                </a:xfrm>
                <a:custGeom>
                  <a:avLst/>
                  <a:gdLst>
                    <a:gd name="connsiteX0" fmla="*/ 1486231 w 2944854"/>
                    <a:gd name="connsiteY0" fmla="*/ 727041 h 1302232"/>
                    <a:gd name="connsiteX1" fmla="*/ 257675 w 2944854"/>
                    <a:gd name="connsiteY1" fmla="*/ 1302232 h 1302232"/>
                    <a:gd name="connsiteX2" fmla="*/ 0 w 2944854"/>
                    <a:gd name="connsiteY2" fmla="*/ 1228607 h 1302232"/>
                    <a:gd name="connsiteX3" fmla="*/ 911064 w 2944854"/>
                    <a:gd name="connsiteY3" fmla="*/ 837478 h 1302232"/>
                    <a:gd name="connsiteX4" fmla="*/ 883456 w 2944854"/>
                    <a:gd name="connsiteY4" fmla="*/ 450949 h 1302232"/>
                    <a:gd name="connsiteX5" fmla="*/ 161047 w 2944854"/>
                    <a:gd name="connsiteY5" fmla="*/ 119640 h 1302232"/>
                    <a:gd name="connsiteX6" fmla="*/ 404917 w 2944854"/>
                    <a:gd name="connsiteY6" fmla="*/ 50617 h 1302232"/>
                    <a:gd name="connsiteX7" fmla="*/ 1477028 w 2944854"/>
                    <a:gd name="connsiteY7" fmla="*/ 501566 h 1302232"/>
                    <a:gd name="connsiteX8" fmla="*/ 2572146 w 2944854"/>
                    <a:gd name="connsiteY8" fmla="*/ 0 h 1302232"/>
                    <a:gd name="connsiteX9" fmla="*/ 2875834 w 2944854"/>
                    <a:gd name="connsiteY9" fmla="*/ 96632 h 1302232"/>
                    <a:gd name="connsiteX10" fmla="*/ 2079803 w 2944854"/>
                    <a:gd name="connsiteY10" fmla="*/ 432543 h 1302232"/>
                    <a:gd name="connsiteX11" fmla="*/ 2240850 w 2944854"/>
                    <a:gd name="connsiteY11" fmla="*/ 920305 h 1302232"/>
                    <a:gd name="connsiteX12" fmla="*/ 2944854 w 2944854"/>
                    <a:gd name="connsiteY12" fmla="*/ 1228607 h 1302232"/>
                    <a:gd name="connsiteX13" fmla="*/ 2733192 w 2944854"/>
                    <a:gd name="connsiteY13" fmla="*/ 1297630 h 1302232"/>
                    <a:gd name="connsiteX14" fmla="*/ 1486231 w 2944854"/>
                    <a:gd name="connsiteY14" fmla="*/ 727041 h 1302232"/>
                    <a:gd name="connsiteX0" fmla="*/ 1486231 w 2944854"/>
                    <a:gd name="connsiteY0" fmla="*/ 727041 h 1316375"/>
                    <a:gd name="connsiteX1" fmla="*/ 257675 w 2944854"/>
                    <a:gd name="connsiteY1" fmla="*/ 1302232 h 1316375"/>
                    <a:gd name="connsiteX2" fmla="*/ 0 w 2944854"/>
                    <a:gd name="connsiteY2" fmla="*/ 1228607 h 1316375"/>
                    <a:gd name="connsiteX3" fmla="*/ 911064 w 2944854"/>
                    <a:gd name="connsiteY3" fmla="*/ 837478 h 1316375"/>
                    <a:gd name="connsiteX4" fmla="*/ 883456 w 2944854"/>
                    <a:gd name="connsiteY4" fmla="*/ 450949 h 1316375"/>
                    <a:gd name="connsiteX5" fmla="*/ 161047 w 2944854"/>
                    <a:gd name="connsiteY5" fmla="*/ 119640 h 1316375"/>
                    <a:gd name="connsiteX6" fmla="*/ 404917 w 2944854"/>
                    <a:gd name="connsiteY6" fmla="*/ 50617 h 1316375"/>
                    <a:gd name="connsiteX7" fmla="*/ 1477028 w 2944854"/>
                    <a:gd name="connsiteY7" fmla="*/ 501566 h 1316375"/>
                    <a:gd name="connsiteX8" fmla="*/ 2572146 w 2944854"/>
                    <a:gd name="connsiteY8" fmla="*/ 0 h 1316375"/>
                    <a:gd name="connsiteX9" fmla="*/ 2875834 w 2944854"/>
                    <a:gd name="connsiteY9" fmla="*/ 96632 h 1316375"/>
                    <a:gd name="connsiteX10" fmla="*/ 2079803 w 2944854"/>
                    <a:gd name="connsiteY10" fmla="*/ 432543 h 1316375"/>
                    <a:gd name="connsiteX11" fmla="*/ 2240850 w 2944854"/>
                    <a:gd name="connsiteY11" fmla="*/ 920305 h 1316375"/>
                    <a:gd name="connsiteX12" fmla="*/ 2944854 w 2944854"/>
                    <a:gd name="connsiteY12" fmla="*/ 1228607 h 1316375"/>
                    <a:gd name="connsiteX13" fmla="*/ 2756623 w 2944854"/>
                    <a:gd name="connsiteY13" fmla="*/ 1316375 h 1316375"/>
                    <a:gd name="connsiteX14" fmla="*/ 1486231 w 2944854"/>
                    <a:gd name="connsiteY14" fmla="*/ 727041 h 1316375"/>
                    <a:gd name="connsiteX0" fmla="*/ 1486231 w 3024520"/>
                    <a:gd name="connsiteY0" fmla="*/ 727041 h 1316375"/>
                    <a:gd name="connsiteX1" fmla="*/ 257675 w 3024520"/>
                    <a:gd name="connsiteY1" fmla="*/ 1302232 h 1316375"/>
                    <a:gd name="connsiteX2" fmla="*/ 0 w 3024520"/>
                    <a:gd name="connsiteY2" fmla="*/ 1228607 h 1316375"/>
                    <a:gd name="connsiteX3" fmla="*/ 911064 w 3024520"/>
                    <a:gd name="connsiteY3" fmla="*/ 837478 h 1316375"/>
                    <a:gd name="connsiteX4" fmla="*/ 883456 w 3024520"/>
                    <a:gd name="connsiteY4" fmla="*/ 450949 h 1316375"/>
                    <a:gd name="connsiteX5" fmla="*/ 161047 w 3024520"/>
                    <a:gd name="connsiteY5" fmla="*/ 119640 h 1316375"/>
                    <a:gd name="connsiteX6" fmla="*/ 404917 w 3024520"/>
                    <a:gd name="connsiteY6" fmla="*/ 50617 h 1316375"/>
                    <a:gd name="connsiteX7" fmla="*/ 1477028 w 3024520"/>
                    <a:gd name="connsiteY7" fmla="*/ 501566 h 1316375"/>
                    <a:gd name="connsiteX8" fmla="*/ 2572146 w 3024520"/>
                    <a:gd name="connsiteY8" fmla="*/ 0 h 1316375"/>
                    <a:gd name="connsiteX9" fmla="*/ 2875834 w 3024520"/>
                    <a:gd name="connsiteY9" fmla="*/ 96632 h 1316375"/>
                    <a:gd name="connsiteX10" fmla="*/ 2079803 w 3024520"/>
                    <a:gd name="connsiteY10" fmla="*/ 432543 h 1316375"/>
                    <a:gd name="connsiteX11" fmla="*/ 2240850 w 3024520"/>
                    <a:gd name="connsiteY11" fmla="*/ 920305 h 1316375"/>
                    <a:gd name="connsiteX12" fmla="*/ 3024520 w 3024520"/>
                    <a:gd name="connsiteY12" fmla="*/ 1228607 h 1316375"/>
                    <a:gd name="connsiteX13" fmla="*/ 2756623 w 3024520"/>
                    <a:gd name="connsiteY13" fmla="*/ 1316375 h 1316375"/>
                    <a:gd name="connsiteX14" fmla="*/ 1486231 w 3024520"/>
                    <a:gd name="connsiteY14" fmla="*/ 727041 h 1316375"/>
                    <a:gd name="connsiteX0" fmla="*/ 1537780 w 3076069"/>
                    <a:gd name="connsiteY0" fmla="*/ 727041 h 1316375"/>
                    <a:gd name="connsiteX1" fmla="*/ 309224 w 3076069"/>
                    <a:gd name="connsiteY1" fmla="*/ 1302232 h 1316375"/>
                    <a:gd name="connsiteX2" fmla="*/ 0 w 3076069"/>
                    <a:gd name="connsiteY2" fmla="*/ 1228607 h 1316375"/>
                    <a:gd name="connsiteX3" fmla="*/ 962613 w 3076069"/>
                    <a:gd name="connsiteY3" fmla="*/ 837478 h 1316375"/>
                    <a:gd name="connsiteX4" fmla="*/ 935005 w 3076069"/>
                    <a:gd name="connsiteY4" fmla="*/ 450949 h 1316375"/>
                    <a:gd name="connsiteX5" fmla="*/ 212596 w 3076069"/>
                    <a:gd name="connsiteY5" fmla="*/ 119640 h 1316375"/>
                    <a:gd name="connsiteX6" fmla="*/ 456466 w 3076069"/>
                    <a:gd name="connsiteY6" fmla="*/ 50617 h 1316375"/>
                    <a:gd name="connsiteX7" fmla="*/ 1528577 w 3076069"/>
                    <a:gd name="connsiteY7" fmla="*/ 501566 h 1316375"/>
                    <a:gd name="connsiteX8" fmla="*/ 2623695 w 3076069"/>
                    <a:gd name="connsiteY8" fmla="*/ 0 h 1316375"/>
                    <a:gd name="connsiteX9" fmla="*/ 2927383 w 3076069"/>
                    <a:gd name="connsiteY9" fmla="*/ 96632 h 1316375"/>
                    <a:gd name="connsiteX10" fmla="*/ 2131352 w 3076069"/>
                    <a:gd name="connsiteY10" fmla="*/ 432543 h 1316375"/>
                    <a:gd name="connsiteX11" fmla="*/ 2292399 w 3076069"/>
                    <a:gd name="connsiteY11" fmla="*/ 920305 h 1316375"/>
                    <a:gd name="connsiteX12" fmla="*/ 3076069 w 3076069"/>
                    <a:gd name="connsiteY12" fmla="*/ 1228607 h 1316375"/>
                    <a:gd name="connsiteX13" fmla="*/ 2808172 w 3076069"/>
                    <a:gd name="connsiteY13" fmla="*/ 1316375 h 1316375"/>
                    <a:gd name="connsiteX14" fmla="*/ 1537780 w 3076069"/>
                    <a:gd name="connsiteY14" fmla="*/ 727041 h 1316375"/>
                    <a:gd name="connsiteX0" fmla="*/ 1537780 w 3076069"/>
                    <a:gd name="connsiteY0" fmla="*/ 727041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27041 h 1321259"/>
                    <a:gd name="connsiteX0" fmla="*/ 1537780 w 3076069"/>
                    <a:gd name="connsiteY0" fmla="*/ 750825 h 1321259"/>
                    <a:gd name="connsiteX1" fmla="*/ 313981 w 3076069"/>
                    <a:gd name="connsiteY1" fmla="*/ 1321259 h 1321259"/>
                    <a:gd name="connsiteX2" fmla="*/ 0 w 3076069"/>
                    <a:gd name="connsiteY2" fmla="*/ 1228607 h 1321259"/>
                    <a:gd name="connsiteX3" fmla="*/ 962613 w 3076069"/>
                    <a:gd name="connsiteY3" fmla="*/ 837478 h 1321259"/>
                    <a:gd name="connsiteX4" fmla="*/ 935005 w 3076069"/>
                    <a:gd name="connsiteY4" fmla="*/ 450949 h 1321259"/>
                    <a:gd name="connsiteX5" fmla="*/ 212596 w 3076069"/>
                    <a:gd name="connsiteY5" fmla="*/ 119640 h 1321259"/>
                    <a:gd name="connsiteX6" fmla="*/ 456466 w 3076069"/>
                    <a:gd name="connsiteY6" fmla="*/ 50617 h 1321259"/>
                    <a:gd name="connsiteX7" fmla="*/ 1528577 w 3076069"/>
                    <a:gd name="connsiteY7" fmla="*/ 501566 h 1321259"/>
                    <a:gd name="connsiteX8" fmla="*/ 2623695 w 3076069"/>
                    <a:gd name="connsiteY8" fmla="*/ 0 h 1321259"/>
                    <a:gd name="connsiteX9" fmla="*/ 2927383 w 3076069"/>
                    <a:gd name="connsiteY9" fmla="*/ 96632 h 1321259"/>
                    <a:gd name="connsiteX10" fmla="*/ 2131352 w 3076069"/>
                    <a:gd name="connsiteY10" fmla="*/ 432543 h 1321259"/>
                    <a:gd name="connsiteX11" fmla="*/ 2292399 w 3076069"/>
                    <a:gd name="connsiteY11" fmla="*/ 920305 h 1321259"/>
                    <a:gd name="connsiteX12" fmla="*/ 3076069 w 3076069"/>
                    <a:gd name="connsiteY12" fmla="*/ 1228607 h 1321259"/>
                    <a:gd name="connsiteX13" fmla="*/ 2808172 w 3076069"/>
                    <a:gd name="connsiteY13" fmla="*/ 1316375 h 1321259"/>
                    <a:gd name="connsiteX14" fmla="*/ 1537780 w 3076069"/>
                    <a:gd name="connsiteY14" fmla="*/ 750825 h 13212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3076069" h="132125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628" name="Freeform 627"/>
                <p:cNvSpPr>
                  <a:spLocks/>
                </p:cNvSpPr>
                <p:nvPr/>
              </p:nvSpPr>
              <p:spPr bwMode="auto">
                <a:xfrm>
                  <a:off x="2430680" y="1629198"/>
                  <a:ext cx="703366" cy="112505"/>
                </a:xfrm>
                <a:custGeom>
                  <a:avLst/>
                  <a:gdLst>
                    <a:gd name="T0" fmla="*/ 0 w 3723451"/>
                    <a:gd name="T1" fmla="*/ 27524 h 932950"/>
                    <a:gd name="T2" fmla="*/ 123762 w 3723451"/>
                    <a:gd name="T3" fmla="*/ 324 h 932950"/>
                    <a:gd name="T4" fmla="*/ 350560 w 3723451"/>
                    <a:gd name="T5" fmla="*/ 62775 h 932950"/>
                    <a:gd name="T6" fmla="*/ 566927 w 3723451"/>
                    <a:gd name="T7" fmla="*/ 0 h 932950"/>
                    <a:gd name="T8" fmla="*/ 703366 w 3723451"/>
                    <a:gd name="T9" fmla="*/ 24980 h 932950"/>
                    <a:gd name="T10" fmla="*/ 601856 w 3723451"/>
                    <a:gd name="T11" fmla="*/ 55698 h 932950"/>
                    <a:gd name="T12" fmla="*/ 569173 w 3723451"/>
                    <a:gd name="T13" fmla="*/ 47416 h 932950"/>
                    <a:gd name="T14" fmla="*/ 354544 w 3723451"/>
                    <a:gd name="T15" fmla="*/ 112505 h 932950"/>
                    <a:gd name="T16" fmla="*/ 134425 w 3723451"/>
                    <a:gd name="T17" fmla="*/ 49811 h 932950"/>
                    <a:gd name="T18" fmla="*/ 98836 w 3723451"/>
                    <a:gd name="T19" fmla="*/ 56577 h 932950"/>
                    <a:gd name="T20" fmla="*/ 0 w 3723451"/>
                    <a:gd name="T21" fmla="*/ 27524 h 932950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3723451" h="932950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29" name="Freeform 628"/>
                <p:cNvSpPr>
                  <a:spLocks/>
                </p:cNvSpPr>
                <p:nvPr/>
              </p:nvSpPr>
              <p:spPr bwMode="auto">
                <a:xfrm>
                  <a:off x="2892028" y="1724827"/>
                  <a:ext cx="260925" cy="95629"/>
                </a:xfrm>
                <a:custGeom>
                  <a:avLst/>
                  <a:gdLst>
                    <a:gd name="T0" fmla="*/ 0 w 1366596"/>
                    <a:gd name="T1" fmla="*/ 0 h 809868"/>
                    <a:gd name="T2" fmla="*/ 260925 w 1366596"/>
                    <a:gd name="T3" fmla="*/ 73895 h 809868"/>
                    <a:gd name="T4" fmla="*/ 165165 w 1366596"/>
                    <a:gd name="T5" fmla="*/ 95629 h 809868"/>
                    <a:gd name="T6" fmla="*/ 878 w 1366596"/>
                    <a:gd name="T7" fmla="*/ 50531 h 809868"/>
                    <a:gd name="T8" fmla="*/ 0 w 1366596"/>
                    <a:gd name="T9" fmla="*/ 0 h 80986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66596" h="809868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sp>
              <p:nvSpPr>
                <p:cNvPr id="630" name="Freeform 629"/>
                <p:cNvSpPr>
                  <a:spLocks/>
                </p:cNvSpPr>
                <p:nvPr/>
              </p:nvSpPr>
              <p:spPr bwMode="auto">
                <a:xfrm>
                  <a:off x="2419334" y="1727640"/>
                  <a:ext cx="253364" cy="92816"/>
                </a:xfrm>
                <a:custGeom>
                  <a:avLst/>
                  <a:gdLst>
                    <a:gd name="T0" fmla="*/ 249905 w 1348191"/>
                    <a:gd name="T1" fmla="*/ 0 h 791462"/>
                    <a:gd name="T2" fmla="*/ 253364 w 1348191"/>
                    <a:gd name="T3" fmla="*/ 44789 h 791462"/>
                    <a:gd name="T4" fmla="*/ 91661 w 1348191"/>
                    <a:gd name="T5" fmla="*/ 92816 h 791462"/>
                    <a:gd name="T6" fmla="*/ 0 w 1348191"/>
                    <a:gd name="T7" fmla="*/ 71770 h 791462"/>
                    <a:gd name="T8" fmla="*/ 249905 w 1348191"/>
                    <a:gd name="T9" fmla="*/ 0 h 79146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48191" h="791462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dist="23000" dir="5400000" rotWithShape="0">
                    <a:srgbClr val="000000">
                      <a:alpha val="34999"/>
                    </a:srgbClr>
                  </a:outerShdw>
                </a:effectLst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endParaRPr lang="en-US"/>
                </a:p>
              </p:txBody>
            </p:sp>
            <p:cxnSp>
              <p:nvCxnSpPr>
                <p:cNvPr id="631" name="Straight Connector 630"/>
                <p:cNvCxnSpPr>
                  <a:cxnSpLocks noChangeShapeType="1"/>
                  <a:endCxn id="626" idx="2"/>
                </p:cNvCxnSpPr>
                <p:nvPr/>
              </p:nvCxnSpPr>
              <p:spPr bwMode="auto">
                <a:xfrm flipH="1" flipV="1">
                  <a:off x="2184879" y="1722015"/>
                  <a:ext cx="3783" cy="120942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32" name="Straight Connector 631"/>
                <p:cNvCxnSpPr>
                  <a:cxnSpLocks noChangeShapeType="1"/>
                </p:cNvCxnSpPr>
                <p:nvPr/>
              </p:nvCxnSpPr>
              <p:spPr bwMode="auto">
                <a:xfrm flipH="1" flipV="1">
                  <a:off x="3379845" y="1730452"/>
                  <a:ext cx="3783" cy="120944"/>
                </a:xfrm>
                <a:prstGeom prst="line">
                  <a:avLst/>
                </a:prstGeom>
                <a:noFill/>
                <a:ln w="6350">
                  <a:solidFill>
                    <a:schemeClr val="tx1"/>
                  </a:solidFill>
                  <a:round/>
                  <a:headEnd/>
                  <a:tailEnd/>
                </a:ln>
                <a:effectLst>
                  <a:outerShdw blurRad="40005" dist="19939" dir="5400000" algn="tl" rotWithShape="0">
                    <a:srgbClr val="808080">
                      <a:alpha val="37999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2579688" y="2476501"/>
            <a:ext cx="4784460" cy="2314575"/>
            <a:chOff x="2381956" y="2435173"/>
            <a:chExt cx="4415330" cy="2315048"/>
          </a:xfrm>
        </p:grpSpPr>
        <p:sp>
          <p:nvSpPr>
            <p:cNvPr id="391" name="Freeform 390"/>
            <p:cNvSpPr/>
            <p:nvPr/>
          </p:nvSpPr>
          <p:spPr>
            <a:xfrm>
              <a:off x="2381956" y="2439937"/>
              <a:ext cx="296789" cy="1743431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015941"/>
                <a:gd name="connsiteX1" fmla="*/ 0 w 307275"/>
                <a:gd name="connsiteY1" fmla="*/ 0 h 2015941"/>
                <a:gd name="connsiteX2" fmla="*/ 0 w 307275"/>
                <a:gd name="connsiteY2" fmla="*/ 2015941 h 2015941"/>
                <a:gd name="connsiteX0" fmla="*/ 228538 w 228538"/>
                <a:gd name="connsiteY0" fmla="*/ 0 h 2022548"/>
                <a:gd name="connsiteX1" fmla="*/ 0 w 228538"/>
                <a:gd name="connsiteY1" fmla="*/ 6607 h 2022548"/>
                <a:gd name="connsiteX2" fmla="*/ 0 w 228538"/>
                <a:gd name="connsiteY2" fmla="*/ 2022548 h 202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8538" h="202254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392" name="Freeform 391"/>
            <p:cNvSpPr/>
            <p:nvPr/>
          </p:nvSpPr>
          <p:spPr>
            <a:xfrm flipH="1">
              <a:off x="6411620" y="2435173"/>
              <a:ext cx="385666" cy="2300758"/>
            </a:xfrm>
            <a:custGeom>
              <a:avLst/>
              <a:gdLst>
                <a:gd name="connsiteX0" fmla="*/ 307275 w 307275"/>
                <a:gd name="connsiteY0" fmla="*/ 0 h 1659441"/>
                <a:gd name="connsiteX1" fmla="*/ 0 w 307275"/>
                <a:gd name="connsiteY1" fmla="*/ 0 h 1659441"/>
                <a:gd name="connsiteX2" fmla="*/ 0 w 307275"/>
                <a:gd name="connsiteY2" fmla="*/ 1659441 h 1659441"/>
                <a:gd name="connsiteX0" fmla="*/ 307275 w 307275"/>
                <a:gd name="connsiteY0" fmla="*/ 0 h 2117725"/>
                <a:gd name="connsiteX1" fmla="*/ 0 w 307275"/>
                <a:gd name="connsiteY1" fmla="*/ 0 h 2117725"/>
                <a:gd name="connsiteX2" fmla="*/ 0 w 307275"/>
                <a:gd name="connsiteY2" fmla="*/ 2117725 h 2117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7275" h="211772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93" name="Straight Arrow Connector 392"/>
            <p:cNvCxnSpPr/>
            <p:nvPr/>
          </p:nvCxnSpPr>
          <p:spPr>
            <a:xfrm flipV="1">
              <a:off x="5791061" y="2687638"/>
              <a:ext cx="7936" cy="206258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/>
            <p:cNvCxnSpPr/>
            <p:nvPr/>
          </p:nvCxnSpPr>
          <p:spPr>
            <a:xfrm flipV="1">
              <a:off x="4599144" y="2708279"/>
              <a:ext cx="17458" cy="2037179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Arrow Connector 394"/>
            <p:cNvCxnSpPr/>
            <p:nvPr/>
          </p:nvCxnSpPr>
          <p:spPr>
            <a:xfrm flipH="1" flipV="1">
              <a:off x="3807178" y="2762265"/>
              <a:ext cx="9523" cy="1983193"/>
            </a:xfrm>
            <a:prstGeom prst="straightConnector1">
              <a:avLst/>
            </a:prstGeom>
            <a:ln w="31750">
              <a:solidFill>
                <a:srgbClr val="CC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143" name="Text Box 167"/>
          <p:cNvSpPr txBox="1">
            <a:spLocks noChangeArrowheads="1"/>
          </p:cNvSpPr>
          <p:nvPr/>
        </p:nvSpPr>
        <p:spPr bwMode="auto">
          <a:xfrm>
            <a:off x="588169" y="236538"/>
            <a:ext cx="65358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3600">
                <a:solidFill>
                  <a:srgbClr val="000099"/>
                </a:solidFill>
                <a:latin typeface="Gill Sans MT" pitchFamily="34" charset="0"/>
              </a:rPr>
              <a:t>Logically centralized control plane</a:t>
            </a:r>
          </a:p>
        </p:txBody>
      </p:sp>
      <p:pic>
        <p:nvPicPr>
          <p:cNvPr id="48144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776288"/>
            <a:ext cx="6958277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45" name="TextBox 335"/>
          <p:cNvSpPr txBox="1">
            <a:spLocks noChangeArrowheads="1"/>
          </p:cNvSpPr>
          <p:nvPr/>
        </p:nvSpPr>
        <p:spPr bwMode="auto">
          <a:xfrm>
            <a:off x="682758" y="1063626"/>
            <a:ext cx="916133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/>
              <a:t>A distinct (typically remote) controller interacts with local control agents (CAs)</a:t>
            </a:r>
          </a:p>
        </p:txBody>
      </p: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227131" y="4687889"/>
            <a:ext cx="5370909" cy="693737"/>
            <a:chOff x="2055070" y="4690247"/>
            <a:chExt cx="4956877" cy="694339"/>
          </a:xfrm>
        </p:grpSpPr>
        <p:grpSp>
          <p:nvGrpSpPr>
            <p:cNvPr id="48242" name="Group 554"/>
            <p:cNvGrpSpPr>
              <a:grpSpLocks/>
            </p:cNvGrpSpPr>
            <p:nvPr/>
          </p:nvGrpSpPr>
          <p:grpSpPr bwMode="auto">
            <a:xfrm>
              <a:off x="3605320" y="5055434"/>
              <a:ext cx="430131" cy="329152"/>
              <a:chOff x="2931664" y="3912603"/>
              <a:chExt cx="430450" cy="329314"/>
            </a:xfrm>
          </p:grpSpPr>
          <p:sp>
            <p:nvSpPr>
              <p:cNvPr id="558" name="Rectangle 557"/>
              <p:cNvSpPr/>
              <p:nvPr/>
            </p:nvSpPr>
            <p:spPr>
              <a:xfrm>
                <a:off x="2936890" y="3912858"/>
                <a:ext cx="425689" cy="32905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59" name="Straight Connector 558"/>
              <p:cNvCxnSpPr/>
              <p:nvPr/>
            </p:nvCxnSpPr>
            <p:spPr>
              <a:xfrm>
                <a:off x="2932124" y="4005058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/>
              <p:nvPr/>
            </p:nvCxnSpPr>
            <p:spPr>
              <a:xfrm>
                <a:off x="2932124" y="406864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stCxn id="558" idx="2"/>
              </p:cNvCxnSpPr>
              <p:nvPr/>
            </p:nvCxnSpPr>
            <p:spPr>
              <a:xfrm flipH="1" flipV="1">
                <a:off x="3148146" y="4005058"/>
                <a:ext cx="1589" cy="236859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3" name="Group 582"/>
            <p:cNvGrpSpPr>
              <a:grpSpLocks/>
            </p:cNvGrpSpPr>
            <p:nvPr/>
          </p:nvGrpSpPr>
          <p:grpSpPr bwMode="auto">
            <a:xfrm>
              <a:off x="4387957" y="5055368"/>
              <a:ext cx="430131" cy="329152"/>
              <a:chOff x="2931664" y="3912603"/>
              <a:chExt cx="430450" cy="329314"/>
            </a:xfrm>
          </p:grpSpPr>
          <p:sp>
            <p:nvSpPr>
              <p:cNvPr id="585" name="Rectangle 584"/>
              <p:cNvSpPr/>
              <p:nvPr/>
            </p:nvSpPr>
            <p:spPr>
              <a:xfrm>
                <a:off x="2936750" y="3912924"/>
                <a:ext cx="425689" cy="329059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586" name="Straight Connector 585"/>
              <p:cNvCxnSpPr/>
              <p:nvPr/>
            </p:nvCxnSpPr>
            <p:spPr>
              <a:xfrm>
                <a:off x="2931985" y="400512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7" name="Straight Connector 586"/>
              <p:cNvCxnSpPr/>
              <p:nvPr/>
            </p:nvCxnSpPr>
            <p:spPr>
              <a:xfrm>
                <a:off x="2931985" y="4068711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8" name="Straight Connector 587"/>
              <p:cNvCxnSpPr>
                <a:stCxn id="585" idx="2"/>
              </p:cNvCxnSpPr>
              <p:nvPr/>
            </p:nvCxnSpPr>
            <p:spPr>
              <a:xfrm flipH="1" flipV="1">
                <a:off x="3148007" y="4005125"/>
                <a:ext cx="1588" cy="236859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4" name="Group 609"/>
            <p:cNvGrpSpPr>
              <a:grpSpLocks/>
            </p:cNvGrpSpPr>
            <p:nvPr/>
          </p:nvGrpSpPr>
          <p:grpSpPr bwMode="auto">
            <a:xfrm>
              <a:off x="5591804" y="5053093"/>
              <a:ext cx="430212" cy="328614"/>
              <a:chOff x="2932186" y="3913304"/>
              <a:chExt cx="430531" cy="328775"/>
            </a:xfrm>
          </p:grpSpPr>
          <p:sp>
            <p:nvSpPr>
              <p:cNvPr id="612" name="Rectangle 611"/>
              <p:cNvSpPr/>
              <p:nvPr/>
            </p:nvSpPr>
            <p:spPr>
              <a:xfrm>
                <a:off x="2936535" y="3912722"/>
                <a:ext cx="425689" cy="329058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13" name="Straight Connector 612"/>
              <p:cNvCxnSpPr/>
              <p:nvPr/>
            </p:nvCxnSpPr>
            <p:spPr>
              <a:xfrm>
                <a:off x="2931771" y="4004922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4" name="Straight Connector 613"/>
              <p:cNvCxnSpPr/>
              <p:nvPr/>
            </p:nvCxnSpPr>
            <p:spPr>
              <a:xfrm>
                <a:off x="2931771" y="4068509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5" name="Straight Connector 614"/>
              <p:cNvCxnSpPr>
                <a:stCxn id="612" idx="2"/>
              </p:cNvCxnSpPr>
              <p:nvPr/>
            </p:nvCxnSpPr>
            <p:spPr>
              <a:xfrm flipH="1" flipV="1">
                <a:off x="3147792" y="4004922"/>
                <a:ext cx="1588" cy="236858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5" name="Group 636"/>
            <p:cNvGrpSpPr>
              <a:grpSpLocks/>
            </p:cNvGrpSpPr>
            <p:nvPr/>
          </p:nvGrpSpPr>
          <p:grpSpPr bwMode="auto">
            <a:xfrm>
              <a:off x="6581816" y="5045656"/>
              <a:ext cx="430131" cy="329465"/>
              <a:chOff x="2931664" y="3912603"/>
              <a:chExt cx="430450" cy="329314"/>
            </a:xfrm>
          </p:grpSpPr>
          <p:sp>
            <p:nvSpPr>
              <p:cNvPr id="639" name="Rectangle 638"/>
              <p:cNvSpPr/>
              <p:nvPr/>
            </p:nvSpPr>
            <p:spPr>
              <a:xfrm>
                <a:off x="2936425" y="3913102"/>
                <a:ext cx="425689" cy="328747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640" name="Straight Connector 639"/>
              <p:cNvCxnSpPr/>
              <p:nvPr/>
            </p:nvCxnSpPr>
            <p:spPr>
              <a:xfrm>
                <a:off x="2931660" y="4005215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1" name="Straight Connector 640"/>
              <p:cNvCxnSpPr/>
              <p:nvPr/>
            </p:nvCxnSpPr>
            <p:spPr>
              <a:xfrm>
                <a:off x="2931660" y="4067152"/>
                <a:ext cx="425689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2" name="Straight Connector 641"/>
              <p:cNvCxnSpPr>
                <a:stCxn id="639" idx="2"/>
              </p:cNvCxnSpPr>
              <p:nvPr/>
            </p:nvCxnSpPr>
            <p:spPr>
              <a:xfrm flipH="1" flipV="1">
                <a:off x="3147681" y="4005215"/>
                <a:ext cx="1588" cy="23663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246" name="Group 554"/>
            <p:cNvGrpSpPr>
              <a:grpSpLocks/>
            </p:cNvGrpSpPr>
            <p:nvPr/>
          </p:nvGrpSpPr>
          <p:grpSpPr bwMode="auto">
            <a:xfrm>
              <a:off x="2055070" y="4690247"/>
              <a:ext cx="675320" cy="521222"/>
              <a:chOff x="2931664" y="3912603"/>
              <a:chExt cx="430450" cy="329314"/>
            </a:xfrm>
          </p:grpSpPr>
          <p:sp>
            <p:nvSpPr>
              <p:cNvPr id="358" name="Rectangle 357"/>
              <p:cNvSpPr/>
              <p:nvPr/>
            </p:nvSpPr>
            <p:spPr>
              <a:xfrm>
                <a:off x="2936722" y="3913607"/>
                <a:ext cx="425923" cy="328266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359" name="Straight Connector 358"/>
              <p:cNvCxnSpPr/>
              <p:nvPr/>
            </p:nvCxnSpPr>
            <p:spPr>
              <a:xfrm>
                <a:off x="2932675" y="4004959"/>
                <a:ext cx="42491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Straight Connector 359"/>
              <p:cNvCxnSpPr/>
              <p:nvPr/>
            </p:nvCxnSpPr>
            <p:spPr>
              <a:xfrm>
                <a:off x="2932675" y="4069207"/>
                <a:ext cx="424911" cy="0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1" name="Straight Connector 360"/>
              <p:cNvCxnSpPr>
                <a:stCxn id="358" idx="2"/>
              </p:cNvCxnSpPr>
              <p:nvPr/>
            </p:nvCxnSpPr>
            <p:spPr>
              <a:xfrm flipH="1" flipV="1">
                <a:off x="3148166" y="4004959"/>
                <a:ext cx="1011" cy="236914"/>
              </a:xfrm>
              <a:prstGeom prst="line">
                <a:avLst/>
              </a:prstGeom>
              <a:ln w="3175">
                <a:solidFill>
                  <a:srgbClr val="CC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147" name="Group 347"/>
          <p:cNvGrpSpPr>
            <a:grpSpLocks/>
          </p:cNvGrpSpPr>
          <p:nvPr/>
        </p:nvGrpSpPr>
        <p:grpSpPr bwMode="auto">
          <a:xfrm>
            <a:off x="6344312" y="5943600"/>
            <a:ext cx="638042" cy="242888"/>
            <a:chOff x="1871277" y="1576300"/>
            <a:chExt cx="1128371" cy="437861"/>
          </a:xfrm>
        </p:grpSpPr>
        <p:sp>
          <p:nvSpPr>
            <p:cNvPr id="363" name="Oval 362"/>
            <p:cNvSpPr>
              <a:spLocks noChangeArrowheads="1"/>
            </p:cNvSpPr>
            <p:nvPr/>
          </p:nvSpPr>
          <p:spPr bwMode="auto">
            <a:xfrm flipV="1">
              <a:off x="1874317" y="1693636"/>
              <a:ext cx="1125331" cy="320525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1871277" y="1739425"/>
              <a:ext cx="1128371" cy="117334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5" name="Oval 364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5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66" name="Freeform 365"/>
            <p:cNvSpPr/>
            <p:nvPr/>
          </p:nvSpPr>
          <p:spPr bwMode="auto">
            <a:xfrm>
              <a:off x="2160212" y="1673602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67" name="Freeform 366"/>
            <p:cNvSpPr>
              <a:spLocks/>
            </p:cNvSpPr>
            <p:nvPr/>
          </p:nvSpPr>
          <p:spPr bwMode="auto">
            <a:xfrm>
              <a:off x="2102426" y="1633537"/>
              <a:ext cx="663033" cy="111612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7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6 h 932950"/>
                <a:gd name="T12" fmla="*/ 536535 w 3723451"/>
                <a:gd name="T13" fmla="*/ 47040 h 932950"/>
                <a:gd name="T14" fmla="*/ 334214 w 3723451"/>
                <a:gd name="T15" fmla="*/ 111612 h 932950"/>
                <a:gd name="T16" fmla="*/ 126717 w 3723451"/>
                <a:gd name="T17" fmla="*/ 49415 h 932950"/>
                <a:gd name="T18" fmla="*/ 93168 w 3723451"/>
                <a:gd name="T19" fmla="*/ 56128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8" name="Freeform 367"/>
            <p:cNvSpPr>
              <a:spLocks/>
            </p:cNvSpPr>
            <p:nvPr/>
          </p:nvSpPr>
          <p:spPr bwMode="auto">
            <a:xfrm>
              <a:off x="2537350" y="1727978"/>
              <a:ext cx="243315" cy="97302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8 h 809868"/>
                <a:gd name="T4" fmla="*/ 154017 w 1366596"/>
                <a:gd name="T5" fmla="*/ 97302 h 809868"/>
                <a:gd name="T6" fmla="*/ 819 w 1366596"/>
                <a:gd name="T7" fmla="*/ 51415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69" name="Freeform 368"/>
            <p:cNvSpPr>
              <a:spLocks/>
            </p:cNvSpPr>
            <p:nvPr/>
          </p:nvSpPr>
          <p:spPr bwMode="auto">
            <a:xfrm>
              <a:off x="2090260" y="1730839"/>
              <a:ext cx="240272" cy="97302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2 h 791462"/>
                <a:gd name="T6" fmla="*/ 0 w 1348191"/>
                <a:gd name="T7" fmla="*/ 75239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70" name="Straight Connector 369"/>
            <p:cNvCxnSpPr>
              <a:cxnSpLocks noChangeShapeType="1"/>
              <a:endCxn id="365" idx="2"/>
            </p:cNvCxnSpPr>
            <p:nvPr/>
          </p:nvCxnSpPr>
          <p:spPr bwMode="auto">
            <a:xfrm flipH="1" flipV="1">
              <a:off x="1871277" y="1736563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71" name="Straight Connector 370"/>
            <p:cNvCxnSpPr>
              <a:cxnSpLocks noChangeShapeType="1"/>
            </p:cNvCxnSpPr>
            <p:nvPr/>
          </p:nvCxnSpPr>
          <p:spPr bwMode="auto">
            <a:xfrm flipH="1" flipV="1">
              <a:off x="2996608" y="1733702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48" name="Group 347"/>
          <p:cNvGrpSpPr>
            <a:grpSpLocks/>
          </p:cNvGrpSpPr>
          <p:nvPr/>
        </p:nvGrpSpPr>
        <p:grpSpPr bwMode="auto">
          <a:xfrm>
            <a:off x="4739747" y="5802314"/>
            <a:ext cx="638043" cy="242887"/>
            <a:chOff x="1871277" y="1576300"/>
            <a:chExt cx="1128371" cy="437861"/>
          </a:xfrm>
        </p:grpSpPr>
        <p:sp>
          <p:nvSpPr>
            <p:cNvPr id="373" name="Oval 372"/>
            <p:cNvSpPr>
              <a:spLocks noChangeArrowheads="1"/>
            </p:cNvSpPr>
            <p:nvPr/>
          </p:nvSpPr>
          <p:spPr bwMode="auto">
            <a:xfrm flipV="1">
              <a:off x="1874319" y="1693635"/>
              <a:ext cx="1125329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5" name="Oval 374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29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376" name="Freeform 375"/>
            <p:cNvSpPr/>
            <p:nvPr/>
          </p:nvSpPr>
          <p:spPr bwMode="auto">
            <a:xfrm>
              <a:off x="2160214" y="1673603"/>
              <a:ext cx="547457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7" name="Freeform 376"/>
            <p:cNvSpPr>
              <a:spLocks/>
            </p:cNvSpPr>
            <p:nvPr/>
          </p:nvSpPr>
          <p:spPr bwMode="auto">
            <a:xfrm>
              <a:off x="2102426" y="1633537"/>
              <a:ext cx="663031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6 w 3723451"/>
                <a:gd name="T5" fmla="*/ 62276 h 932950"/>
                <a:gd name="T6" fmla="*/ 534416 w 3723451"/>
                <a:gd name="T7" fmla="*/ 0 h 932950"/>
                <a:gd name="T8" fmla="*/ 663031 w 3723451"/>
                <a:gd name="T9" fmla="*/ 24782 h 932950"/>
                <a:gd name="T10" fmla="*/ 567342 w 3723451"/>
                <a:gd name="T11" fmla="*/ 55255 h 932950"/>
                <a:gd name="T12" fmla="*/ 536534 w 3723451"/>
                <a:gd name="T13" fmla="*/ 47039 h 932950"/>
                <a:gd name="T14" fmla="*/ 334213 w 3723451"/>
                <a:gd name="T15" fmla="*/ 111611 h 932950"/>
                <a:gd name="T16" fmla="*/ 126716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8" name="Freeform 377"/>
            <p:cNvSpPr>
              <a:spLocks/>
            </p:cNvSpPr>
            <p:nvPr/>
          </p:nvSpPr>
          <p:spPr bwMode="auto">
            <a:xfrm>
              <a:off x="2537351" y="1727977"/>
              <a:ext cx="243314" cy="97303"/>
            </a:xfrm>
            <a:custGeom>
              <a:avLst/>
              <a:gdLst>
                <a:gd name="T0" fmla="*/ 0 w 1366596"/>
                <a:gd name="T1" fmla="*/ 0 h 809868"/>
                <a:gd name="T2" fmla="*/ 243314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379" name="Freeform 378"/>
            <p:cNvSpPr>
              <a:spLocks/>
            </p:cNvSpPr>
            <p:nvPr/>
          </p:nvSpPr>
          <p:spPr bwMode="auto">
            <a:xfrm>
              <a:off x="2090260" y="1730839"/>
              <a:ext cx="240274" cy="97303"/>
            </a:xfrm>
            <a:custGeom>
              <a:avLst/>
              <a:gdLst>
                <a:gd name="T0" fmla="*/ 236994 w 1348191"/>
                <a:gd name="T1" fmla="*/ 0 h 791462"/>
                <a:gd name="T2" fmla="*/ 240274 w 1348191"/>
                <a:gd name="T3" fmla="*/ 46954 h 791462"/>
                <a:gd name="T4" fmla="*/ 86925 w 1348191"/>
                <a:gd name="T5" fmla="*/ 97303 h 791462"/>
                <a:gd name="T6" fmla="*/ 0 w 1348191"/>
                <a:gd name="T7" fmla="*/ 75240 h 791462"/>
                <a:gd name="T8" fmla="*/ 236994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380" name="Straight Connector 379"/>
            <p:cNvCxnSpPr>
              <a:cxnSpLocks noChangeShapeType="1"/>
              <a:endCxn id="375" idx="2"/>
            </p:cNvCxnSpPr>
            <p:nvPr/>
          </p:nvCxnSpPr>
          <p:spPr bwMode="auto">
            <a:xfrm flipH="1" flipV="1">
              <a:off x="1871277" y="1736563"/>
              <a:ext cx="3042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1" name="Straight Connector 380"/>
            <p:cNvCxnSpPr>
              <a:cxnSpLocks noChangeShapeType="1"/>
            </p:cNvCxnSpPr>
            <p:nvPr/>
          </p:nvCxnSpPr>
          <p:spPr bwMode="auto">
            <a:xfrm flipH="1" flipV="1">
              <a:off x="2996606" y="1733700"/>
              <a:ext cx="3042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49" name="Group 347"/>
          <p:cNvGrpSpPr>
            <a:grpSpLocks/>
          </p:cNvGrpSpPr>
          <p:nvPr/>
        </p:nvGrpSpPr>
        <p:grpSpPr bwMode="auto">
          <a:xfrm>
            <a:off x="5597923" y="6262689"/>
            <a:ext cx="638042" cy="242887"/>
            <a:chOff x="1871277" y="1576300"/>
            <a:chExt cx="1128371" cy="437861"/>
          </a:xfrm>
        </p:grpSpPr>
        <p:sp>
          <p:nvSpPr>
            <p:cNvPr id="402" name="Oval 401"/>
            <p:cNvSpPr>
              <a:spLocks noChangeArrowheads="1"/>
            </p:cNvSpPr>
            <p:nvPr/>
          </p:nvSpPr>
          <p:spPr bwMode="auto">
            <a:xfrm flipV="1">
              <a:off x="1874317" y="1693635"/>
              <a:ext cx="1125331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12" name="Oval 411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17" name="Freeform 416"/>
            <p:cNvSpPr/>
            <p:nvPr/>
          </p:nvSpPr>
          <p:spPr bwMode="auto">
            <a:xfrm>
              <a:off x="2160212" y="1673603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22" name="Freeform 421"/>
            <p:cNvSpPr>
              <a:spLocks/>
            </p:cNvSpPr>
            <p:nvPr/>
          </p:nvSpPr>
          <p:spPr bwMode="auto">
            <a:xfrm>
              <a:off x="2102426" y="1633537"/>
              <a:ext cx="663033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6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5 h 932950"/>
                <a:gd name="T12" fmla="*/ 536535 w 3723451"/>
                <a:gd name="T13" fmla="*/ 47039 h 932950"/>
                <a:gd name="T14" fmla="*/ 334214 w 3723451"/>
                <a:gd name="T15" fmla="*/ 111611 h 932950"/>
                <a:gd name="T16" fmla="*/ 126717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7" name="Freeform 426"/>
            <p:cNvSpPr>
              <a:spLocks/>
            </p:cNvSpPr>
            <p:nvPr/>
          </p:nvSpPr>
          <p:spPr bwMode="auto">
            <a:xfrm>
              <a:off x="2537350" y="1727977"/>
              <a:ext cx="243315" cy="97303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28" name="Freeform 427"/>
            <p:cNvSpPr>
              <a:spLocks/>
            </p:cNvSpPr>
            <p:nvPr/>
          </p:nvSpPr>
          <p:spPr bwMode="auto">
            <a:xfrm>
              <a:off x="2090260" y="1730839"/>
              <a:ext cx="240272" cy="97303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3 h 791462"/>
                <a:gd name="T6" fmla="*/ 0 w 1348191"/>
                <a:gd name="T7" fmla="*/ 75240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429" name="Straight Connector 428"/>
            <p:cNvCxnSpPr>
              <a:cxnSpLocks noChangeShapeType="1"/>
              <a:endCxn id="412" idx="2"/>
            </p:cNvCxnSpPr>
            <p:nvPr/>
          </p:nvCxnSpPr>
          <p:spPr bwMode="auto">
            <a:xfrm flipH="1" flipV="1">
              <a:off x="1871277" y="1736563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0" name="Straight Connector 429"/>
            <p:cNvCxnSpPr>
              <a:cxnSpLocks noChangeShapeType="1"/>
            </p:cNvCxnSpPr>
            <p:nvPr/>
          </p:nvCxnSpPr>
          <p:spPr bwMode="auto">
            <a:xfrm flipH="1" flipV="1">
              <a:off x="2996608" y="1733700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8150" name="Group 347"/>
          <p:cNvGrpSpPr>
            <a:grpSpLocks/>
          </p:cNvGrpSpPr>
          <p:nvPr/>
        </p:nvGrpSpPr>
        <p:grpSpPr bwMode="auto">
          <a:xfrm>
            <a:off x="4012275" y="6354764"/>
            <a:ext cx="638042" cy="242887"/>
            <a:chOff x="1871277" y="1576300"/>
            <a:chExt cx="1128371" cy="437861"/>
          </a:xfrm>
        </p:grpSpPr>
        <p:sp>
          <p:nvSpPr>
            <p:cNvPr id="432" name="Oval 431"/>
            <p:cNvSpPr>
              <a:spLocks noChangeArrowheads="1"/>
            </p:cNvSpPr>
            <p:nvPr/>
          </p:nvSpPr>
          <p:spPr bwMode="auto">
            <a:xfrm flipV="1">
              <a:off x="1874317" y="1693635"/>
              <a:ext cx="1125331" cy="320526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1871277" y="1739424"/>
              <a:ext cx="1128371" cy="117336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4" name="Oval 433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331" cy="320526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435" name="Freeform 434"/>
            <p:cNvSpPr/>
            <p:nvPr/>
          </p:nvSpPr>
          <p:spPr bwMode="auto">
            <a:xfrm>
              <a:off x="2160212" y="1673603"/>
              <a:ext cx="547458" cy="16026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436" name="Freeform 435"/>
            <p:cNvSpPr>
              <a:spLocks/>
            </p:cNvSpPr>
            <p:nvPr/>
          </p:nvSpPr>
          <p:spPr bwMode="auto">
            <a:xfrm>
              <a:off x="2102426" y="1633537"/>
              <a:ext cx="663033" cy="111611"/>
            </a:xfrm>
            <a:custGeom>
              <a:avLst/>
              <a:gdLst>
                <a:gd name="T0" fmla="*/ 0 w 3723451"/>
                <a:gd name="T1" fmla="*/ 27306 h 932950"/>
                <a:gd name="T2" fmla="*/ 116665 w 3723451"/>
                <a:gd name="T3" fmla="*/ 322 h 932950"/>
                <a:gd name="T4" fmla="*/ 330457 w 3723451"/>
                <a:gd name="T5" fmla="*/ 62276 h 932950"/>
                <a:gd name="T6" fmla="*/ 534418 w 3723451"/>
                <a:gd name="T7" fmla="*/ 0 h 932950"/>
                <a:gd name="T8" fmla="*/ 663033 w 3723451"/>
                <a:gd name="T9" fmla="*/ 24782 h 932950"/>
                <a:gd name="T10" fmla="*/ 567343 w 3723451"/>
                <a:gd name="T11" fmla="*/ 55255 h 932950"/>
                <a:gd name="T12" fmla="*/ 536535 w 3723451"/>
                <a:gd name="T13" fmla="*/ 47039 h 932950"/>
                <a:gd name="T14" fmla="*/ 334214 w 3723451"/>
                <a:gd name="T15" fmla="*/ 111611 h 932950"/>
                <a:gd name="T16" fmla="*/ 126717 w 3723451"/>
                <a:gd name="T17" fmla="*/ 49415 h 932950"/>
                <a:gd name="T18" fmla="*/ 93168 w 3723451"/>
                <a:gd name="T19" fmla="*/ 56127 h 932950"/>
                <a:gd name="T20" fmla="*/ 0 w 3723451"/>
                <a:gd name="T21" fmla="*/ 27306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7" name="Freeform 436"/>
            <p:cNvSpPr>
              <a:spLocks/>
            </p:cNvSpPr>
            <p:nvPr/>
          </p:nvSpPr>
          <p:spPr bwMode="auto">
            <a:xfrm>
              <a:off x="2537350" y="1727977"/>
              <a:ext cx="243315" cy="97303"/>
            </a:xfrm>
            <a:custGeom>
              <a:avLst/>
              <a:gdLst>
                <a:gd name="T0" fmla="*/ 0 w 1366596"/>
                <a:gd name="T1" fmla="*/ 0 h 809868"/>
                <a:gd name="T2" fmla="*/ 243315 w 1366596"/>
                <a:gd name="T3" fmla="*/ 75189 h 809868"/>
                <a:gd name="T4" fmla="*/ 154017 w 1366596"/>
                <a:gd name="T5" fmla="*/ 97303 h 809868"/>
                <a:gd name="T6" fmla="*/ 819 w 1366596"/>
                <a:gd name="T7" fmla="*/ 51416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438" name="Freeform 437"/>
            <p:cNvSpPr>
              <a:spLocks/>
            </p:cNvSpPr>
            <p:nvPr/>
          </p:nvSpPr>
          <p:spPr bwMode="auto">
            <a:xfrm>
              <a:off x="2090260" y="1730839"/>
              <a:ext cx="240272" cy="97303"/>
            </a:xfrm>
            <a:custGeom>
              <a:avLst/>
              <a:gdLst>
                <a:gd name="T0" fmla="*/ 236992 w 1348191"/>
                <a:gd name="T1" fmla="*/ 0 h 791462"/>
                <a:gd name="T2" fmla="*/ 240272 w 1348191"/>
                <a:gd name="T3" fmla="*/ 46954 h 791462"/>
                <a:gd name="T4" fmla="*/ 86924 w 1348191"/>
                <a:gd name="T5" fmla="*/ 97303 h 791462"/>
                <a:gd name="T6" fmla="*/ 0 w 1348191"/>
                <a:gd name="T7" fmla="*/ 75240 h 791462"/>
                <a:gd name="T8" fmla="*/ 236992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439" name="Straight Connector 438"/>
            <p:cNvCxnSpPr>
              <a:cxnSpLocks noChangeShapeType="1"/>
              <a:endCxn id="434" idx="2"/>
            </p:cNvCxnSpPr>
            <p:nvPr/>
          </p:nvCxnSpPr>
          <p:spPr bwMode="auto">
            <a:xfrm flipH="1" flipV="1">
              <a:off x="1871277" y="1736563"/>
              <a:ext cx="3040" cy="12305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0" name="Straight Connector 439"/>
            <p:cNvCxnSpPr>
              <a:cxnSpLocks noChangeShapeType="1"/>
            </p:cNvCxnSpPr>
            <p:nvPr/>
          </p:nvCxnSpPr>
          <p:spPr bwMode="auto">
            <a:xfrm flipH="1" flipV="1">
              <a:off x="2996608" y="1733700"/>
              <a:ext cx="3040" cy="12306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2086109" y="2220913"/>
            <a:ext cx="5520531" cy="2831044"/>
            <a:chOff x="1925876" y="2212958"/>
            <a:chExt cx="5095391" cy="2832232"/>
          </a:xfrm>
        </p:grpSpPr>
        <p:grpSp>
          <p:nvGrpSpPr>
            <p:cNvPr id="48178" name="Group 11"/>
            <p:cNvGrpSpPr>
              <a:grpSpLocks/>
            </p:cNvGrpSpPr>
            <p:nvPr/>
          </p:nvGrpSpPr>
          <p:grpSpPr bwMode="auto">
            <a:xfrm>
              <a:off x="2744948" y="2212958"/>
              <a:ext cx="3598520" cy="493919"/>
              <a:chOff x="2704632" y="2011398"/>
              <a:chExt cx="3598520" cy="493919"/>
            </a:xfrm>
          </p:grpSpPr>
          <p:sp>
            <p:nvSpPr>
              <p:cNvPr id="342" name="Oval 341"/>
              <p:cNvSpPr/>
              <p:nvPr/>
            </p:nvSpPr>
            <p:spPr bwMode="auto">
              <a:xfrm>
                <a:off x="2722092" y="2011398"/>
                <a:ext cx="3581060" cy="492331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89" name="Oval 388"/>
              <p:cNvSpPr/>
              <p:nvPr/>
            </p:nvSpPr>
            <p:spPr bwMode="auto">
              <a:xfrm>
                <a:off x="2704632" y="2012986"/>
                <a:ext cx="3581060" cy="492331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205" name="TextBox 389"/>
              <p:cNvSpPr txBox="1">
                <a:spLocks noChangeArrowheads="1"/>
              </p:cNvSpPr>
              <p:nvPr/>
            </p:nvSpPr>
            <p:spPr bwMode="auto">
              <a:xfrm>
                <a:off x="3532231" y="2127167"/>
                <a:ext cx="1898564" cy="2848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Remote Controller</a:t>
                </a:r>
              </a:p>
            </p:txBody>
          </p:sp>
        </p:grpSp>
        <p:grpSp>
          <p:nvGrpSpPr>
            <p:cNvPr id="48179" name="Group 441"/>
            <p:cNvGrpSpPr>
              <a:grpSpLocks/>
            </p:cNvGrpSpPr>
            <p:nvPr/>
          </p:nvGrpSpPr>
          <p:grpSpPr bwMode="auto">
            <a:xfrm>
              <a:off x="1925876" y="4223578"/>
              <a:ext cx="923837" cy="406570"/>
              <a:chOff x="2705100" y="2011480"/>
              <a:chExt cx="3598690" cy="494427"/>
            </a:xfrm>
          </p:grpSpPr>
          <p:sp>
            <p:nvSpPr>
              <p:cNvPr id="443" name="Oval 442"/>
              <p:cNvSpPr/>
              <p:nvPr/>
            </p:nvSpPr>
            <p:spPr bwMode="auto">
              <a:xfrm>
                <a:off x="2723648" y="2011480"/>
                <a:ext cx="3580142" cy="492496"/>
              </a:xfrm>
              <a:prstGeom prst="ellipse">
                <a:avLst/>
              </a:prstGeom>
              <a:solidFill>
                <a:schemeClr val="bg1">
                  <a:alpha val="42000"/>
                </a:schemeClr>
              </a:solidFill>
              <a:ln w="31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44" name="Oval 443"/>
              <p:cNvSpPr/>
              <p:nvPr/>
            </p:nvSpPr>
            <p:spPr bwMode="auto">
              <a:xfrm>
                <a:off x="2705100" y="2013410"/>
                <a:ext cx="3580138" cy="492497"/>
              </a:xfrm>
              <a:prstGeom prst="ellipse">
                <a:avLst/>
              </a:prstGeom>
              <a:solidFill>
                <a:srgbClr val="CC0000">
                  <a:alpha val="42000"/>
                </a:srgbClr>
              </a:solidFill>
              <a:ln w="3175">
                <a:solidFill>
                  <a:srgbClr val="CC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48202" name="TextBox 389"/>
              <p:cNvSpPr txBox="1">
                <a:spLocks noChangeArrowheads="1"/>
              </p:cNvSpPr>
              <p:nvPr/>
            </p:nvSpPr>
            <p:spPr bwMode="auto">
              <a:xfrm>
                <a:off x="3573202" y="2127168"/>
                <a:ext cx="1816630" cy="346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CA</a:t>
                </a:r>
              </a:p>
            </p:txBody>
          </p:sp>
        </p:grpSp>
        <p:grpSp>
          <p:nvGrpSpPr>
            <p:cNvPr id="48180" name="Group 16"/>
            <p:cNvGrpSpPr>
              <a:grpSpLocks/>
            </p:cNvGrpSpPr>
            <p:nvPr/>
          </p:nvGrpSpPr>
          <p:grpSpPr bwMode="auto">
            <a:xfrm>
              <a:off x="3589508" y="4760377"/>
              <a:ext cx="463568" cy="284813"/>
              <a:chOff x="3558850" y="4573304"/>
              <a:chExt cx="463568" cy="284813"/>
            </a:xfrm>
          </p:grpSpPr>
          <p:grpSp>
            <p:nvGrpSpPr>
              <p:cNvPr id="48196" name="Group 12"/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47" name="Oval 446"/>
                <p:cNvSpPr/>
                <p:nvPr/>
              </p:nvSpPr>
              <p:spPr bwMode="auto">
                <a:xfrm>
                  <a:off x="3573046" y="4578067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48" name="Oval 447"/>
                <p:cNvSpPr/>
                <p:nvPr/>
              </p:nvSpPr>
              <p:spPr bwMode="auto">
                <a:xfrm>
                  <a:off x="3558760" y="4587596"/>
                  <a:ext cx="463506" cy="252519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97" name="TextBox 389"/>
              <p:cNvSpPr txBox="1">
                <a:spLocks noChangeArrowheads="1"/>
              </p:cNvSpPr>
              <p:nvPr/>
            </p:nvSpPr>
            <p:spPr bwMode="auto">
              <a:xfrm>
                <a:off x="3582343" y="4573304"/>
                <a:ext cx="401255" cy="284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1" name="Group 450"/>
            <p:cNvGrpSpPr>
              <a:grpSpLocks/>
            </p:cNvGrpSpPr>
            <p:nvPr/>
          </p:nvGrpSpPr>
          <p:grpSpPr bwMode="auto">
            <a:xfrm>
              <a:off x="4369656" y="4758258"/>
              <a:ext cx="463568" cy="284813"/>
              <a:chOff x="3558850" y="4573304"/>
              <a:chExt cx="463568" cy="284813"/>
            </a:xfrm>
          </p:grpSpPr>
          <p:grpSp>
            <p:nvGrpSpPr>
              <p:cNvPr id="48192" name="Group 451"/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4" name="Oval 453"/>
                <p:cNvSpPr/>
                <p:nvPr/>
              </p:nvSpPr>
              <p:spPr bwMode="auto">
                <a:xfrm>
                  <a:off x="3573874" y="4581775"/>
                  <a:ext cx="439696" cy="257283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55" name="Oval 454"/>
                <p:cNvSpPr/>
                <p:nvPr/>
              </p:nvSpPr>
              <p:spPr bwMode="auto">
                <a:xfrm>
                  <a:off x="3559588" y="4591304"/>
                  <a:ext cx="463506" cy="249341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93" name="TextBox 389"/>
              <p:cNvSpPr txBox="1">
                <a:spLocks noChangeArrowheads="1"/>
              </p:cNvSpPr>
              <p:nvPr/>
            </p:nvSpPr>
            <p:spPr bwMode="auto">
              <a:xfrm>
                <a:off x="3582343" y="4573304"/>
                <a:ext cx="401255" cy="284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2" name="Group 455"/>
            <p:cNvGrpSpPr>
              <a:grpSpLocks/>
            </p:cNvGrpSpPr>
            <p:nvPr/>
          </p:nvGrpSpPr>
          <p:grpSpPr bwMode="auto">
            <a:xfrm>
              <a:off x="5569912" y="4756140"/>
              <a:ext cx="463568" cy="284813"/>
              <a:chOff x="3558850" y="4573304"/>
              <a:chExt cx="463568" cy="284813"/>
            </a:xfrm>
          </p:grpSpPr>
          <p:grpSp>
            <p:nvGrpSpPr>
              <p:cNvPr id="48188" name="Group 456"/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59" name="Oval 458"/>
                <p:cNvSpPr/>
                <p:nvPr/>
              </p:nvSpPr>
              <p:spPr bwMode="auto">
                <a:xfrm>
                  <a:off x="3573654" y="4577540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0" name="Oval 459"/>
                <p:cNvSpPr/>
                <p:nvPr/>
              </p:nvSpPr>
              <p:spPr bwMode="auto">
                <a:xfrm>
                  <a:off x="3559368" y="4587069"/>
                  <a:ext cx="463506" cy="252518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89" name="TextBox 389"/>
              <p:cNvSpPr txBox="1">
                <a:spLocks noChangeArrowheads="1"/>
              </p:cNvSpPr>
              <p:nvPr/>
            </p:nvSpPr>
            <p:spPr bwMode="auto">
              <a:xfrm>
                <a:off x="3582343" y="4573304"/>
                <a:ext cx="401255" cy="284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8183" name="Group 460"/>
            <p:cNvGrpSpPr>
              <a:grpSpLocks/>
            </p:cNvGrpSpPr>
            <p:nvPr/>
          </p:nvGrpSpPr>
          <p:grpSpPr bwMode="auto">
            <a:xfrm>
              <a:off x="6557699" y="4754022"/>
              <a:ext cx="463568" cy="284813"/>
              <a:chOff x="3558850" y="4573304"/>
              <a:chExt cx="463568" cy="284813"/>
            </a:xfrm>
          </p:grpSpPr>
          <p:grpSp>
            <p:nvGrpSpPr>
              <p:cNvPr id="48184" name="Group 461"/>
              <p:cNvGrpSpPr>
                <a:grpSpLocks/>
              </p:cNvGrpSpPr>
              <p:nvPr/>
            </p:nvGrpSpPr>
            <p:grpSpPr bwMode="auto"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64" name="Oval 463"/>
                <p:cNvSpPr/>
                <p:nvPr/>
              </p:nvSpPr>
              <p:spPr bwMode="auto">
                <a:xfrm>
                  <a:off x="3573198" y="4578069"/>
                  <a:ext cx="439696" cy="260459"/>
                </a:xfrm>
                <a:prstGeom prst="ellipse">
                  <a:avLst/>
                </a:prstGeom>
                <a:solidFill>
                  <a:schemeClr val="bg1">
                    <a:alpha val="42000"/>
                  </a:schemeClr>
                </a:solidFill>
                <a:ln w="3175"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  <p:sp>
              <p:nvSpPr>
                <p:cNvPr id="465" name="Oval 464"/>
                <p:cNvSpPr/>
                <p:nvPr/>
              </p:nvSpPr>
              <p:spPr bwMode="auto">
                <a:xfrm>
                  <a:off x="3558912" y="4587598"/>
                  <a:ext cx="463506" cy="252519"/>
                </a:xfrm>
                <a:prstGeom prst="ellipse">
                  <a:avLst/>
                </a:prstGeom>
                <a:solidFill>
                  <a:srgbClr val="CC0000">
                    <a:alpha val="42000"/>
                  </a:srgbClr>
                </a:solidFill>
                <a:ln w="3175">
                  <a:solidFill>
                    <a:srgbClr val="CC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/>
                </a:p>
              </p:txBody>
            </p:sp>
          </p:grpSp>
          <p:sp>
            <p:nvSpPr>
              <p:cNvPr id="48185" name="TextBox 389"/>
              <p:cNvSpPr txBox="1">
                <a:spLocks noChangeArrowheads="1"/>
              </p:cNvSpPr>
              <p:nvPr/>
            </p:nvSpPr>
            <p:spPr bwMode="auto">
              <a:xfrm>
                <a:off x="3582343" y="4573304"/>
                <a:ext cx="401255" cy="2848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>
                  <a:lnSpc>
                    <a:spcPts val="1475"/>
                  </a:lnSpc>
                </a:pPr>
                <a:r>
                  <a:rPr lang="en-US" altLang="en-US" sz="1400">
                    <a:solidFill>
                      <a:schemeClr val="bg1"/>
                    </a:solidFill>
                  </a:rPr>
                  <a:t>CA</a:t>
                </a:r>
                <a:endParaRPr lang="en-US" altLang="en-US" sz="180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815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Control Plane</a:t>
            </a:r>
          </a:p>
        </p:txBody>
      </p:sp>
      <p:sp>
        <p:nvSpPr>
          <p:cNvPr id="481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5-</a:t>
            </a:r>
            <a:fld id="{380878D1-9F64-4BC9-BA2E-5692894FCB62}" type="slidenum">
              <a:rPr lang="en-US" altLang="en-US" sz="1200">
                <a:latin typeface="Tahoma" pitchFamily="34" charset="0"/>
              </a:rPr>
              <a:pPr/>
              <a:t>7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48154" name="Group 1"/>
          <p:cNvGrpSpPr>
            <a:grpSpLocks/>
          </p:cNvGrpSpPr>
          <p:nvPr/>
        </p:nvGrpSpPr>
        <p:grpSpPr bwMode="auto">
          <a:xfrm>
            <a:off x="1016397" y="5527675"/>
            <a:ext cx="2907787" cy="902475"/>
            <a:chOff x="938213" y="5237163"/>
            <a:chExt cx="2684111" cy="902474"/>
          </a:xfrm>
        </p:grpSpPr>
        <p:cxnSp>
          <p:nvCxnSpPr>
            <p:cNvPr id="339" name="Straight Connector 338"/>
            <p:cNvCxnSpPr/>
            <p:nvPr/>
          </p:nvCxnSpPr>
          <p:spPr>
            <a:xfrm flipH="1">
              <a:off x="1282700" y="5802312"/>
              <a:ext cx="1508125" cy="1588"/>
            </a:xfrm>
            <a:prstGeom prst="line">
              <a:avLst/>
            </a:prstGeom>
            <a:ln w="952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157" name="TextBox 265"/>
            <p:cNvSpPr txBox="1">
              <a:spLocks noChangeArrowheads="1"/>
            </p:cNvSpPr>
            <p:nvPr/>
          </p:nvSpPr>
          <p:spPr bwMode="auto">
            <a:xfrm>
              <a:off x="3198813" y="5473700"/>
              <a:ext cx="24888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1</a:t>
              </a:r>
            </a:p>
          </p:txBody>
        </p:sp>
        <p:sp>
          <p:nvSpPr>
            <p:cNvPr id="48158" name="TextBox 281"/>
            <p:cNvSpPr txBox="1">
              <a:spLocks noChangeArrowheads="1"/>
            </p:cNvSpPr>
            <p:nvPr/>
          </p:nvSpPr>
          <p:spPr bwMode="auto">
            <a:xfrm>
              <a:off x="3373438" y="5761038"/>
              <a:ext cx="24888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</a:t>
              </a:r>
            </a:p>
          </p:txBody>
        </p:sp>
        <p:grpSp>
          <p:nvGrpSpPr>
            <p:cNvPr id="48159" name="Group 5"/>
            <p:cNvGrpSpPr>
              <a:grpSpLocks/>
            </p:cNvGrpSpPr>
            <p:nvPr/>
          </p:nvGrpSpPr>
          <p:grpSpPr bwMode="auto">
            <a:xfrm>
              <a:off x="938213" y="5237163"/>
              <a:ext cx="1616075" cy="524150"/>
              <a:chOff x="-4079003" y="2717403"/>
              <a:chExt cx="1616718" cy="525347"/>
            </a:xfrm>
          </p:grpSpPr>
          <p:sp>
            <p:nvSpPr>
              <p:cNvPr id="48172" name="Rectangle 97"/>
              <p:cNvSpPr>
                <a:spLocks noChangeArrowheads="1"/>
              </p:cNvSpPr>
              <p:nvPr/>
            </p:nvSpPr>
            <p:spPr bwMode="auto">
              <a:xfrm>
                <a:off x="-4052413" y="2965119"/>
                <a:ext cx="1290538" cy="20875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3" name="Rectangle 98"/>
              <p:cNvSpPr>
                <a:spLocks noChangeArrowheads="1"/>
              </p:cNvSpPr>
              <p:nvPr/>
            </p:nvSpPr>
            <p:spPr bwMode="auto">
              <a:xfrm>
                <a:off x="-4079003" y="2985994"/>
                <a:ext cx="1281675" cy="208750"/>
              </a:xfrm>
              <a:prstGeom prst="rect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4" name="Line 99"/>
              <p:cNvSpPr>
                <a:spLocks noChangeShapeType="1"/>
              </p:cNvSpPr>
              <p:nvPr/>
            </p:nvSpPr>
            <p:spPr bwMode="auto">
              <a:xfrm>
                <a:off x="-2933828" y="3101502"/>
                <a:ext cx="471543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75" name="Rectangle 104"/>
              <p:cNvSpPr>
                <a:spLocks noChangeArrowheads="1"/>
              </p:cNvSpPr>
              <p:nvPr/>
            </p:nvSpPr>
            <p:spPr bwMode="auto">
              <a:xfrm>
                <a:off x="-3377007" y="2988777"/>
                <a:ext cx="476861" cy="21014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48176" name="Text Box 105"/>
              <p:cNvSpPr txBox="1">
                <a:spLocks noChangeArrowheads="1"/>
              </p:cNvSpPr>
              <p:nvPr/>
            </p:nvSpPr>
            <p:spPr bwMode="auto">
              <a:xfrm>
                <a:off x="-3430189" y="2965119"/>
                <a:ext cx="463270" cy="277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US" altLang="en-US" sz="1200"/>
                  <a:t>0111</a:t>
                </a:r>
              </a:p>
            </p:txBody>
          </p:sp>
          <p:sp>
            <p:nvSpPr>
              <p:cNvPr id="48177" name="Line 119"/>
              <p:cNvSpPr>
                <a:spLocks noChangeShapeType="1"/>
              </p:cNvSpPr>
              <p:nvPr/>
            </p:nvSpPr>
            <p:spPr bwMode="auto">
              <a:xfrm>
                <a:off x="-3621642" y="2717403"/>
                <a:ext cx="405953" cy="300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8160" name="Freeform 120"/>
            <p:cNvSpPr>
              <a:spLocks/>
            </p:cNvSpPr>
            <p:nvPr/>
          </p:nvSpPr>
          <p:spPr bwMode="auto">
            <a:xfrm>
              <a:off x="2493963" y="5668963"/>
              <a:ext cx="982662" cy="233362"/>
            </a:xfrm>
            <a:custGeom>
              <a:avLst/>
              <a:gdLst>
                <a:gd name="T0" fmla="*/ 0 w 554"/>
                <a:gd name="T1" fmla="*/ 2147483647 h 167"/>
                <a:gd name="T2" fmla="*/ 2147483647 w 554"/>
                <a:gd name="T3" fmla="*/ 2147483647 h 167"/>
                <a:gd name="T4" fmla="*/ 2147483647 w 554"/>
                <a:gd name="T5" fmla="*/ 2147483647 h 167"/>
                <a:gd name="T6" fmla="*/ 0 60000 65536"/>
                <a:gd name="T7" fmla="*/ 0 60000 65536"/>
                <a:gd name="T8" fmla="*/ 0 60000 65536"/>
                <a:gd name="T9" fmla="*/ 0 w 554"/>
                <a:gd name="T10" fmla="*/ 0 h 167"/>
                <a:gd name="T11" fmla="*/ 554 w 554"/>
                <a:gd name="T12" fmla="*/ 167 h 16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54" h="167">
                  <a:moveTo>
                    <a:pt x="0" y="10"/>
                  </a:moveTo>
                  <a:cubicBezTo>
                    <a:pt x="102" y="0"/>
                    <a:pt x="240" y="5"/>
                    <a:pt x="324" y="26"/>
                  </a:cubicBezTo>
                  <a:cubicBezTo>
                    <a:pt x="416" y="52"/>
                    <a:pt x="502" y="120"/>
                    <a:pt x="554" y="167"/>
                  </a:cubicBezTo>
                </a:path>
              </a:pathLst>
            </a:custGeom>
            <a:noFill/>
            <a:ln w="57150" cmpd="sng">
              <a:solidFill>
                <a:srgbClr val="FF3300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161" name="Group 357"/>
            <p:cNvGrpSpPr>
              <a:grpSpLocks/>
            </p:cNvGrpSpPr>
            <p:nvPr/>
          </p:nvGrpSpPr>
          <p:grpSpPr bwMode="auto">
            <a:xfrm>
              <a:off x="2714625" y="5659438"/>
              <a:ext cx="565150" cy="293687"/>
              <a:chOff x="1871277" y="1576300"/>
              <a:chExt cx="1128371" cy="437861"/>
            </a:xfrm>
          </p:grpSpPr>
          <p:sp>
            <p:nvSpPr>
              <p:cNvPr id="352" name="Oval 351"/>
              <p:cNvSpPr>
                <a:spLocks noChangeArrowheads="1"/>
              </p:cNvSpPr>
              <p:nvPr/>
            </p:nvSpPr>
            <p:spPr bwMode="auto">
              <a:xfrm flipV="1">
                <a:off x="1874448" y="1694641"/>
                <a:ext cx="1125200" cy="319521"/>
              </a:xfrm>
              <a:prstGeom prst="ellipse">
                <a:avLst/>
              </a:prstGeom>
              <a:gradFill rotWithShape="1">
                <a:gsLst>
                  <a:gs pos="0">
                    <a:srgbClr val="262699"/>
                  </a:gs>
                  <a:gs pos="53000">
                    <a:srgbClr val="8585E0"/>
                  </a:gs>
                  <a:gs pos="100000">
                    <a:srgbClr val="262699"/>
                  </a:gs>
                </a:gsLst>
                <a:lin ang="0" scaled="1"/>
              </a:gra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3" name="Rectangle 352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4" name="Oval 353"/>
              <p:cNvSpPr>
                <a:spLocks noChangeArrowheads="1"/>
              </p:cNvSpPr>
              <p:nvPr/>
            </p:nvSpPr>
            <p:spPr bwMode="auto">
              <a:xfrm flipV="1">
                <a:off x="1871277" y="1576300"/>
                <a:ext cx="1125202" cy="319521"/>
              </a:xfrm>
              <a:prstGeom prst="ellipse">
                <a:avLst/>
              </a:prstGeom>
              <a:solidFill>
                <a:srgbClr val="BFBFBF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0" dist="23000" dir="5400000" rotWithShape="0">
                  <a:srgbClr val="808080">
                    <a:alpha val="34999"/>
                  </a:srgbClr>
                </a:outerShdw>
              </a:effectLst>
            </p:spPr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55" name="Freeform 354"/>
              <p:cNvSpPr/>
              <p:nvPr/>
            </p:nvSpPr>
            <p:spPr bwMode="auto">
              <a:xfrm>
                <a:off x="2159710" y="1673340"/>
                <a:ext cx="548337" cy="160944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356" name="Freeform 355"/>
              <p:cNvSpPr>
                <a:spLocks/>
              </p:cNvSpPr>
              <p:nvPr/>
            </p:nvSpPr>
            <p:spPr bwMode="auto">
              <a:xfrm>
                <a:off x="2102657" y="1633104"/>
                <a:ext cx="662442" cy="111241"/>
              </a:xfrm>
              <a:custGeom>
                <a:avLst/>
                <a:gdLst>
                  <a:gd name="T0" fmla="*/ 0 w 3723451"/>
                  <a:gd name="T1" fmla="*/ 27215 h 932950"/>
                  <a:gd name="T2" fmla="*/ 116561 w 3723451"/>
                  <a:gd name="T3" fmla="*/ 321 h 932950"/>
                  <a:gd name="T4" fmla="*/ 330163 w 3723451"/>
                  <a:gd name="T5" fmla="*/ 62070 h 932950"/>
                  <a:gd name="T6" fmla="*/ 533941 w 3723451"/>
                  <a:gd name="T7" fmla="*/ 0 h 932950"/>
                  <a:gd name="T8" fmla="*/ 662442 w 3723451"/>
                  <a:gd name="T9" fmla="*/ 24700 h 932950"/>
                  <a:gd name="T10" fmla="*/ 566838 w 3723451"/>
                  <a:gd name="T11" fmla="*/ 55072 h 932950"/>
                  <a:gd name="T12" fmla="*/ 536057 w 3723451"/>
                  <a:gd name="T13" fmla="*/ 46883 h 932950"/>
                  <a:gd name="T14" fmla="*/ 333916 w 3723451"/>
                  <a:gd name="T15" fmla="*/ 111241 h 932950"/>
                  <a:gd name="T16" fmla="*/ 126604 w 3723451"/>
                  <a:gd name="T17" fmla="*/ 49251 h 932950"/>
                  <a:gd name="T18" fmla="*/ 93085 w 3723451"/>
                  <a:gd name="T19" fmla="*/ 55941 h 932950"/>
                  <a:gd name="T20" fmla="*/ 0 w 3723451"/>
                  <a:gd name="T21" fmla="*/ 27215 h 93295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1" name="Freeform 440"/>
              <p:cNvSpPr>
                <a:spLocks/>
              </p:cNvSpPr>
              <p:nvPr/>
            </p:nvSpPr>
            <p:spPr bwMode="auto">
              <a:xfrm>
                <a:off x="2536889" y="1727776"/>
                <a:ext cx="244059" cy="97040"/>
              </a:xfrm>
              <a:custGeom>
                <a:avLst/>
                <a:gdLst>
                  <a:gd name="T0" fmla="*/ 0 w 1366596"/>
                  <a:gd name="T1" fmla="*/ 0 h 809868"/>
                  <a:gd name="T2" fmla="*/ 244059 w 1366596"/>
                  <a:gd name="T3" fmla="*/ 74985 h 809868"/>
                  <a:gd name="T4" fmla="*/ 154488 w 1366596"/>
                  <a:gd name="T5" fmla="*/ 97040 h 809868"/>
                  <a:gd name="T6" fmla="*/ 822 w 1366596"/>
                  <a:gd name="T7" fmla="*/ 51277 h 809868"/>
                  <a:gd name="T8" fmla="*/ 0 w 1366596"/>
                  <a:gd name="T9" fmla="*/ 0 h 8098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46" name="Freeform 445"/>
              <p:cNvSpPr>
                <a:spLocks/>
              </p:cNvSpPr>
              <p:nvPr/>
            </p:nvSpPr>
            <p:spPr bwMode="auto">
              <a:xfrm>
                <a:off x="2089979" y="1730144"/>
                <a:ext cx="240888" cy="97039"/>
              </a:xfrm>
              <a:custGeom>
                <a:avLst/>
                <a:gdLst>
                  <a:gd name="T0" fmla="*/ 237599 w 1348191"/>
                  <a:gd name="T1" fmla="*/ 0 h 791462"/>
                  <a:gd name="T2" fmla="*/ 240888 w 1348191"/>
                  <a:gd name="T3" fmla="*/ 46827 h 791462"/>
                  <a:gd name="T4" fmla="*/ 87147 w 1348191"/>
                  <a:gd name="T5" fmla="*/ 97039 h 791462"/>
                  <a:gd name="T6" fmla="*/ 0 w 1348191"/>
                  <a:gd name="T7" fmla="*/ 75036 h 791462"/>
                  <a:gd name="T8" fmla="*/ 237599 w 1348191"/>
                  <a:gd name="T9" fmla="*/ 0 h 7914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4999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en-US"/>
              </a:p>
            </p:txBody>
          </p:sp>
          <p:cxnSp>
            <p:nvCxnSpPr>
              <p:cNvPr id="450" name="Straight Connector 449"/>
              <p:cNvCxnSpPr>
                <a:cxnSpLocks noChangeShapeType="1"/>
                <a:endCxn id="354" idx="2"/>
              </p:cNvCxnSpPr>
              <p:nvPr/>
            </p:nvCxnSpPr>
            <p:spPr bwMode="auto">
              <a:xfrm flipH="1" flipV="1">
                <a:off x="1871277" y="1737244"/>
                <a:ext cx="3171" cy="12307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468" name="Straight Connector 467"/>
              <p:cNvCxnSpPr>
                <a:cxnSpLocks noChangeShapeType="1"/>
              </p:cNvCxnSpPr>
              <p:nvPr/>
            </p:nvCxnSpPr>
            <p:spPr bwMode="auto">
              <a:xfrm flipH="1" flipV="1">
                <a:off x="2996479" y="1734878"/>
                <a:ext cx="3169" cy="123075"/>
              </a:xfrm>
              <a:prstGeom prst="line">
                <a:avLst/>
              </a:prstGeom>
              <a:noFill/>
              <a:ln w="6350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40005" dist="19939" dir="5400000" algn="tl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48162" name="TextBox 282"/>
            <p:cNvSpPr txBox="1">
              <a:spLocks noChangeArrowheads="1"/>
            </p:cNvSpPr>
            <p:nvPr/>
          </p:nvSpPr>
          <p:spPr bwMode="auto">
            <a:xfrm>
              <a:off x="3068638" y="5862638"/>
              <a:ext cx="24888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3</a:t>
              </a:r>
            </a:p>
          </p:txBody>
        </p:sp>
      </p:grpSp>
      <p:sp>
        <p:nvSpPr>
          <p:cNvPr id="48155" name="TextBox 6"/>
          <p:cNvSpPr txBox="1">
            <a:spLocks noChangeArrowheads="1"/>
          </p:cNvSpPr>
          <p:nvPr/>
        </p:nvSpPr>
        <p:spPr bwMode="auto">
          <a:xfrm>
            <a:off x="213255" y="4903789"/>
            <a:ext cx="2158339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values in arriving </a:t>
            </a:r>
          </a:p>
          <a:p>
            <a:r>
              <a:rPr lang="en-US" altLang="en-US" sz="1400"/>
              <a:t>packet header</a:t>
            </a:r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8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Network service model</a:t>
            </a:r>
          </a:p>
        </p:txBody>
      </p:sp>
      <p:sp>
        <p:nvSpPr>
          <p:cNvPr id="8198" name="Rectangle 15"/>
          <p:cNvSpPr>
            <a:spLocks noGrp="1" noChangeArrowheads="1"/>
          </p:cNvSpPr>
          <p:nvPr>
            <p:ph sz="half" idx="1"/>
          </p:nvPr>
        </p:nvSpPr>
        <p:spPr>
          <a:xfrm>
            <a:off x="479822" y="2587625"/>
            <a:ext cx="4127500" cy="2528888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example services for individual datagrams: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cs typeface="+mn-cs"/>
              </a:rPr>
              <a:t>guaranteed delivery</a:t>
            </a:r>
          </a:p>
          <a:p>
            <a:pPr>
              <a:buFont typeface="Wingdings" charset="2"/>
              <a:buChar char="§"/>
              <a:defRPr/>
            </a:pPr>
            <a:r>
              <a:rPr lang="en-US" sz="2400" dirty="0">
                <a:cs typeface="+mn-cs"/>
              </a:rPr>
              <a:t>guaranteed delivery with less than 40 </a:t>
            </a:r>
            <a:r>
              <a:rPr lang="en-US" sz="2400" dirty="0" err="1">
                <a:cs typeface="+mn-cs"/>
              </a:rPr>
              <a:t>msec</a:t>
            </a:r>
            <a:r>
              <a:rPr lang="en-US" sz="2400" dirty="0">
                <a:cs typeface="+mn-cs"/>
              </a:rPr>
              <a:t> delay</a:t>
            </a:r>
          </a:p>
        </p:txBody>
      </p:sp>
      <p:sp>
        <p:nvSpPr>
          <p:cNvPr id="49156" name="Rectangle 16"/>
          <p:cNvSpPr>
            <a:spLocks noGrp="1" noChangeArrowheads="1"/>
          </p:cNvSpPr>
          <p:nvPr>
            <p:ph sz="half" idx="2"/>
          </p:nvPr>
        </p:nvSpPr>
        <p:spPr>
          <a:xfrm>
            <a:off x="4939242" y="2579689"/>
            <a:ext cx="4127500" cy="36861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example services for a flow of datagrams:</a:t>
            </a:r>
          </a:p>
          <a:p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in-order datagram delivery</a:t>
            </a:r>
          </a:p>
          <a:p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guaranteed minimum bandwidth to flow</a:t>
            </a:r>
          </a:p>
          <a:p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restrictions on changes in inter-packet spacing</a:t>
            </a:r>
          </a:p>
          <a:p>
            <a:endParaRPr lang="en-US" altLang="en-US" sz="240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915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91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BB1C75D7-C3DE-4F87-86D3-22233E2DC1FE}" type="slidenum">
              <a:rPr lang="en-US" altLang="en-US" sz="1200">
                <a:latin typeface="Tahoma" pitchFamily="34" charset="0"/>
              </a:rPr>
              <a:pPr/>
              <a:t>8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9154" name="Rectangle 13"/>
          <p:cNvSpPr>
            <a:spLocks noChangeArrowheads="1"/>
          </p:cNvSpPr>
          <p:nvPr/>
        </p:nvSpPr>
        <p:spPr bwMode="auto">
          <a:xfrm>
            <a:off x="660401" y="1430338"/>
            <a:ext cx="8184489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chemeClr val="accent2"/>
              </a:buClr>
              <a:buSzPct val="85000"/>
              <a:buFont typeface="ZapfDingbats" charset="2"/>
              <a:buNone/>
            </a:pPr>
            <a:r>
              <a:rPr lang="en-US" altLang="en-US" sz="2800" i="1">
                <a:solidFill>
                  <a:srgbClr val="CC0000"/>
                </a:solidFill>
                <a:latin typeface="Gill Sans MT" pitchFamily="34" charset="0"/>
              </a:rPr>
              <a:t>Q:</a:t>
            </a:r>
            <a:r>
              <a:rPr lang="en-US" altLang="en-US" sz="2800">
                <a:latin typeface="Gill Sans MT" pitchFamily="34" charset="0"/>
              </a:rPr>
              <a:t> What </a:t>
            </a:r>
            <a:r>
              <a:rPr lang="en-US" altLang="en-US" sz="2800" i="1">
                <a:solidFill>
                  <a:srgbClr val="000099"/>
                </a:solidFill>
                <a:latin typeface="Gill Sans MT" pitchFamily="34" charset="0"/>
              </a:rPr>
              <a:t>service model</a:t>
            </a:r>
            <a:r>
              <a:rPr lang="en-US" altLang="en-US" sz="2800">
                <a:latin typeface="Gill Sans MT" pitchFamily="34" charset="0"/>
              </a:rPr>
              <a:t> for </a:t>
            </a:r>
            <a:r>
              <a:rPr lang="ja-JP" altLang="en-US" sz="2800">
                <a:latin typeface="Gill Sans MT" pitchFamily="34" charset="0"/>
              </a:rPr>
              <a:t>“</a:t>
            </a:r>
            <a:r>
              <a:rPr lang="en-US" altLang="ja-JP" sz="2800">
                <a:latin typeface="Gill Sans MT" pitchFamily="34" charset="0"/>
              </a:rPr>
              <a:t>channel</a:t>
            </a:r>
            <a:r>
              <a:rPr lang="ja-JP" altLang="en-US" sz="2800">
                <a:latin typeface="Gill Sans MT" pitchFamily="34" charset="0"/>
              </a:rPr>
              <a:t>”</a:t>
            </a:r>
            <a:r>
              <a:rPr lang="en-US" altLang="ja-JP" sz="2800">
                <a:latin typeface="Gill Sans MT" pitchFamily="34" charset="0"/>
              </a:rPr>
              <a:t> transporting datagrams from sender to receiver?</a:t>
            </a:r>
            <a:endParaRPr lang="en-US" altLang="en-US" sz="2800">
              <a:latin typeface="Gill Sans MT" pitchFamily="34" charset="0"/>
            </a:endParaRPr>
          </a:p>
        </p:txBody>
      </p:sp>
      <p:pic>
        <p:nvPicPr>
          <p:cNvPr id="49157" name="Picture 1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1033464"/>
            <a:ext cx="59418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1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98" y="957263"/>
            <a:ext cx="7610079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41301"/>
            <a:ext cx="8420100" cy="974725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Network layer service models:</a:t>
            </a:r>
            <a:endParaRPr lang="en-US" altLang="en-US" sz="4800">
              <a:ea typeface="ＭＳ Ｐゴシック" pitchFamily="34" charset="-128"/>
            </a:endParaRPr>
          </a:p>
        </p:txBody>
      </p:sp>
      <p:sp>
        <p:nvSpPr>
          <p:cNvPr id="5019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01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D14B681-E61A-406E-BCCF-759D2B09F4DD}" type="slidenum">
              <a:rPr lang="en-US" altLang="en-US" sz="1200">
                <a:latin typeface="Tahoma" pitchFamily="34" charset="0"/>
              </a:rPr>
              <a:pPr/>
              <a:t>9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449746" y="1506539"/>
            <a:ext cx="1552092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/>
              <a:t>Network</a:t>
            </a:r>
          </a:p>
          <a:p>
            <a:pPr algn="r"/>
            <a:r>
              <a:rPr lang="en-US" altLang="en-US" sz="2000"/>
              <a:t>Architecture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Internet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</a:p>
          <a:p>
            <a:pPr algn="r"/>
            <a:endParaRPr lang="en-US" altLang="en-US" sz="2000"/>
          </a:p>
          <a:p>
            <a:pPr algn="r"/>
            <a:r>
              <a:rPr lang="en-US" altLang="en-US" sz="2000"/>
              <a:t>ATM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2130823" y="1506539"/>
            <a:ext cx="131657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Service</a:t>
            </a:r>
          </a:p>
          <a:p>
            <a:r>
              <a:rPr lang="en-US" altLang="en-US" sz="2000"/>
              <a:t>Model</a:t>
            </a:r>
          </a:p>
          <a:p>
            <a:endParaRPr lang="en-US" altLang="en-US" sz="2000"/>
          </a:p>
          <a:p>
            <a:r>
              <a:rPr lang="en-US" altLang="en-US" sz="2000"/>
              <a:t>best effort</a:t>
            </a:r>
          </a:p>
          <a:p>
            <a:endParaRPr lang="en-US" altLang="en-US" sz="2000"/>
          </a:p>
          <a:p>
            <a:r>
              <a:rPr lang="en-US" altLang="en-US" sz="2000"/>
              <a:t>CBR</a:t>
            </a:r>
          </a:p>
          <a:p>
            <a:endParaRPr lang="en-US" altLang="en-US" sz="2000"/>
          </a:p>
          <a:p>
            <a:r>
              <a:rPr lang="en-US" altLang="en-US" sz="2000"/>
              <a:t>VBR</a:t>
            </a:r>
          </a:p>
          <a:p>
            <a:endParaRPr lang="en-US" altLang="en-US" sz="2000"/>
          </a:p>
          <a:p>
            <a:r>
              <a:rPr lang="en-US" altLang="en-US" sz="2000"/>
              <a:t>ABR</a:t>
            </a:r>
          </a:p>
          <a:p>
            <a:endParaRPr lang="en-US" altLang="en-US" sz="2000"/>
          </a:p>
          <a:p>
            <a:r>
              <a:rPr lang="en-US" altLang="en-US" sz="2000"/>
              <a:t>UBR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3575448" y="1801814"/>
            <a:ext cx="155202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Bandwidth</a:t>
            </a:r>
          </a:p>
          <a:p>
            <a:endParaRPr lang="en-US" altLang="en-US" sz="2000"/>
          </a:p>
          <a:p>
            <a:r>
              <a:rPr lang="en-US" altLang="en-US" sz="2000"/>
              <a:t>none</a:t>
            </a:r>
          </a:p>
          <a:p>
            <a:endParaRPr lang="en-US" altLang="en-US" sz="2000"/>
          </a:p>
          <a:p>
            <a:r>
              <a:rPr lang="en-US" altLang="en-US" sz="2000"/>
              <a:t>constant</a:t>
            </a:r>
          </a:p>
          <a:p>
            <a:r>
              <a:rPr lang="en-US" altLang="en-US" sz="2000"/>
              <a:t>rate</a:t>
            </a:r>
          </a:p>
          <a:p>
            <a:r>
              <a:rPr lang="en-US" altLang="en-US" sz="2000"/>
              <a:t>guaranteed</a:t>
            </a:r>
          </a:p>
          <a:p>
            <a:r>
              <a:rPr lang="en-US" altLang="en-US" sz="2000"/>
              <a:t>rate</a:t>
            </a:r>
          </a:p>
          <a:p>
            <a:r>
              <a:rPr lang="en-US" altLang="en-US" sz="2000"/>
              <a:t>guaranteed </a:t>
            </a:r>
          </a:p>
          <a:p>
            <a:r>
              <a:rPr lang="en-US" altLang="en-US" sz="2000"/>
              <a:t>minimum</a:t>
            </a:r>
          </a:p>
          <a:p>
            <a:r>
              <a:rPr lang="en-US" altLang="en-US" sz="2000"/>
              <a:t>none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2" name="Text Box 11"/>
          <p:cNvSpPr txBox="1">
            <a:spLocks noChangeArrowheads="1"/>
          </p:cNvSpPr>
          <p:nvPr/>
        </p:nvSpPr>
        <p:spPr bwMode="auto">
          <a:xfrm>
            <a:off x="5092304" y="1801814"/>
            <a:ext cx="72648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Loss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3" name="Text Box 12"/>
          <p:cNvSpPr txBox="1">
            <a:spLocks noChangeArrowheads="1"/>
          </p:cNvSpPr>
          <p:nvPr/>
        </p:nvSpPr>
        <p:spPr bwMode="auto">
          <a:xfrm>
            <a:off x="5876529" y="1811339"/>
            <a:ext cx="83869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Order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4" name="Text Box 13"/>
          <p:cNvSpPr txBox="1">
            <a:spLocks noChangeArrowheads="1"/>
          </p:cNvSpPr>
          <p:nvPr/>
        </p:nvSpPr>
        <p:spPr bwMode="auto">
          <a:xfrm>
            <a:off x="6805217" y="1811339"/>
            <a:ext cx="94622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Timing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5" name="Text Box 14"/>
          <p:cNvSpPr txBox="1">
            <a:spLocks noChangeArrowheads="1"/>
          </p:cNvSpPr>
          <p:nvPr/>
        </p:nvSpPr>
        <p:spPr bwMode="auto">
          <a:xfrm>
            <a:off x="7888686" y="1525589"/>
            <a:ext cx="149432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feedback</a:t>
            </a:r>
          </a:p>
          <a:p>
            <a:endParaRPr lang="en-US" altLang="en-US" sz="2000"/>
          </a:p>
          <a:p>
            <a:r>
              <a:rPr lang="en-US" altLang="en-US" sz="2000"/>
              <a:t>no (inferred</a:t>
            </a:r>
          </a:p>
          <a:p>
            <a:r>
              <a:rPr lang="en-US" altLang="en-US" sz="2000"/>
              <a:t>via loss)</a:t>
            </a:r>
          </a:p>
          <a:p>
            <a:r>
              <a:rPr lang="en-US" altLang="en-US" sz="2000"/>
              <a:t>no</a:t>
            </a:r>
          </a:p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no</a:t>
            </a:r>
          </a:p>
          <a:p>
            <a:r>
              <a:rPr lang="en-US" altLang="en-US" sz="2000"/>
              <a:t>congestion</a:t>
            </a:r>
          </a:p>
          <a:p>
            <a:r>
              <a:rPr lang="en-US" altLang="en-US" sz="2000"/>
              <a:t>yes</a:t>
            </a:r>
          </a:p>
          <a:p>
            <a:endParaRPr lang="en-US" altLang="en-US" sz="2000"/>
          </a:p>
          <a:p>
            <a:r>
              <a:rPr lang="en-US" altLang="en-US" sz="2000"/>
              <a:t>no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6" name="Text Box 15"/>
          <p:cNvSpPr txBox="1">
            <a:spLocks noChangeArrowheads="1"/>
          </p:cNvSpPr>
          <p:nvPr/>
        </p:nvSpPr>
        <p:spPr bwMode="auto">
          <a:xfrm>
            <a:off x="5061348" y="1374776"/>
            <a:ext cx="17363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/>
              <a:t>Guarantees ?</a:t>
            </a:r>
            <a:endParaRPr lang="en-US" altLang="en-US">
              <a:latin typeface="Times New Roman" pitchFamily="18" charset="0"/>
            </a:endParaRPr>
          </a:p>
        </p:txBody>
      </p:sp>
      <p:sp>
        <p:nvSpPr>
          <p:cNvPr id="50187" name="Line 16"/>
          <p:cNvSpPr>
            <a:spLocks noChangeShapeType="1"/>
          </p:cNvSpPr>
          <p:nvPr/>
        </p:nvSpPr>
        <p:spPr bwMode="auto">
          <a:xfrm flipV="1">
            <a:off x="3673475" y="1800225"/>
            <a:ext cx="40449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8" name="Line 19"/>
          <p:cNvSpPr>
            <a:spLocks noChangeShapeType="1"/>
          </p:cNvSpPr>
          <p:nvPr/>
        </p:nvSpPr>
        <p:spPr bwMode="auto">
          <a:xfrm>
            <a:off x="699956" y="2308225"/>
            <a:ext cx="8650552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89" name="Line 25"/>
          <p:cNvSpPr>
            <a:spLocks noChangeShapeType="1"/>
          </p:cNvSpPr>
          <p:nvPr/>
        </p:nvSpPr>
        <p:spPr bwMode="auto">
          <a:xfrm>
            <a:off x="980281" y="3098800"/>
            <a:ext cx="80572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0" name="Line 26"/>
          <p:cNvSpPr>
            <a:spLocks noChangeShapeType="1"/>
          </p:cNvSpPr>
          <p:nvPr/>
        </p:nvSpPr>
        <p:spPr bwMode="auto">
          <a:xfrm>
            <a:off x="976841" y="3708400"/>
            <a:ext cx="80572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1" name="Line 27"/>
          <p:cNvSpPr>
            <a:spLocks noChangeShapeType="1"/>
          </p:cNvSpPr>
          <p:nvPr/>
        </p:nvSpPr>
        <p:spPr bwMode="auto">
          <a:xfrm>
            <a:off x="973402" y="4329113"/>
            <a:ext cx="8057225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0192" name="Line 28"/>
          <p:cNvSpPr>
            <a:spLocks noChangeShapeType="1"/>
          </p:cNvSpPr>
          <p:nvPr/>
        </p:nvSpPr>
        <p:spPr bwMode="auto">
          <a:xfrm>
            <a:off x="982002" y="4905375"/>
            <a:ext cx="805722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8113" y="2702252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4: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10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54128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304800"/>
            <a:ext cx="84201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Router architecture overview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2245" name="Content Placeholder 1"/>
          <p:cNvSpPr>
            <a:spLocks noGrp="1"/>
          </p:cNvSpPr>
          <p:nvPr>
            <p:ph idx="1"/>
          </p:nvPr>
        </p:nvSpPr>
        <p:spPr>
          <a:xfrm>
            <a:off x="577850" y="1287464"/>
            <a:ext cx="8420100" cy="585787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high-level view of generic router architecture:</a:t>
            </a:r>
          </a:p>
        </p:txBody>
      </p:sp>
      <p:sp>
        <p:nvSpPr>
          <p:cNvPr id="52247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22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09740887-ECBA-410C-B281-E59ED6FEB4A8}" type="slidenum">
              <a:rPr lang="en-US" altLang="en-US" sz="1200">
                <a:latin typeface="Tahoma" pitchFamily="34" charset="0"/>
              </a:rPr>
              <a:pPr/>
              <a:t>11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52226" name="Group 60"/>
          <p:cNvGrpSpPr>
            <a:grpSpLocks/>
          </p:cNvGrpSpPr>
          <p:nvPr/>
        </p:nvGrpSpPr>
        <p:grpSpPr bwMode="auto">
          <a:xfrm>
            <a:off x="3019955" y="3333750"/>
            <a:ext cx="1743869" cy="2343150"/>
            <a:chOff x="2418" y="1882"/>
            <a:chExt cx="1014" cy="1476"/>
          </a:xfrm>
        </p:grpSpPr>
        <p:sp>
          <p:nvSpPr>
            <p:cNvPr id="52278" name="Rectangle 45"/>
            <p:cNvSpPr>
              <a:spLocks noChangeArrowheads="1"/>
            </p:cNvSpPr>
            <p:nvPr/>
          </p:nvSpPr>
          <p:spPr bwMode="auto">
            <a:xfrm>
              <a:off x="2418" y="1882"/>
              <a:ext cx="1014" cy="1476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9" name="Text Box 48"/>
            <p:cNvSpPr txBox="1">
              <a:spLocks noChangeArrowheads="1"/>
            </p:cNvSpPr>
            <p:nvPr/>
          </p:nvSpPr>
          <p:spPr bwMode="auto">
            <a:xfrm>
              <a:off x="2556" y="2418"/>
              <a:ext cx="734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800"/>
                <a:t>high-seed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800"/>
                <a:t>switching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800"/>
                <a:t>fabric</a:t>
              </a:r>
            </a:p>
          </p:txBody>
        </p:sp>
      </p:grpSp>
      <p:sp>
        <p:nvSpPr>
          <p:cNvPr id="52227" name="Rectangle 46"/>
          <p:cNvSpPr>
            <a:spLocks noChangeArrowheads="1"/>
          </p:cNvSpPr>
          <p:nvPr/>
        </p:nvSpPr>
        <p:spPr bwMode="auto">
          <a:xfrm>
            <a:off x="3038873" y="2371725"/>
            <a:ext cx="1723231" cy="6477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2228" name="Text Box 47"/>
          <p:cNvSpPr txBox="1">
            <a:spLocks noChangeArrowheads="1"/>
          </p:cNvSpPr>
          <p:nvPr/>
        </p:nvSpPr>
        <p:spPr bwMode="auto">
          <a:xfrm>
            <a:off x="3275809" y="2413000"/>
            <a:ext cx="1197764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/>
              <a:t>routing </a:t>
            </a:r>
          </a:p>
          <a:p>
            <a:pPr algn="ctr">
              <a:lnSpc>
                <a:spcPct val="85000"/>
              </a:lnSpc>
            </a:pPr>
            <a:r>
              <a:rPr lang="en-US" altLang="en-US" sz="1800"/>
              <a:t>processor</a:t>
            </a:r>
          </a:p>
        </p:txBody>
      </p:sp>
      <p:sp>
        <p:nvSpPr>
          <p:cNvPr id="52229" name="Line 50"/>
          <p:cNvSpPr>
            <a:spLocks noChangeShapeType="1"/>
          </p:cNvSpPr>
          <p:nvPr/>
        </p:nvSpPr>
        <p:spPr bwMode="auto">
          <a:xfrm>
            <a:off x="3828256" y="2890838"/>
            <a:ext cx="20638" cy="571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52230" name="Group 17"/>
          <p:cNvGrpSpPr>
            <a:grpSpLocks/>
          </p:cNvGrpSpPr>
          <p:nvPr/>
        </p:nvGrpSpPr>
        <p:grpSpPr bwMode="auto">
          <a:xfrm>
            <a:off x="806583" y="3348039"/>
            <a:ext cx="2203053" cy="566737"/>
            <a:chOff x="930" y="1989"/>
            <a:chExt cx="1482" cy="357"/>
          </a:xfrm>
        </p:grpSpPr>
        <p:sp>
          <p:nvSpPr>
            <p:cNvPr id="52273" name="Rectangle 9"/>
            <p:cNvSpPr>
              <a:spLocks noChangeArrowheads="1"/>
            </p:cNvSpPr>
            <p:nvPr/>
          </p:nvSpPr>
          <p:spPr bwMode="auto">
            <a:xfrm>
              <a:off x="1152" y="1989"/>
              <a:ext cx="1086" cy="3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4" name="Rectangle 5"/>
            <p:cNvSpPr>
              <a:spLocks noChangeArrowheads="1"/>
            </p:cNvSpPr>
            <p:nvPr/>
          </p:nvSpPr>
          <p:spPr bwMode="auto">
            <a:xfrm>
              <a:off x="1197" y="2089"/>
              <a:ext cx="337" cy="1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5" name="Rectangle 6"/>
            <p:cNvSpPr>
              <a:spLocks noChangeArrowheads="1"/>
            </p:cNvSpPr>
            <p:nvPr/>
          </p:nvSpPr>
          <p:spPr bwMode="auto">
            <a:xfrm>
              <a:off x="1582" y="2025"/>
              <a:ext cx="273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6" name="Rectangle 8"/>
            <p:cNvSpPr>
              <a:spLocks noChangeArrowheads="1"/>
            </p:cNvSpPr>
            <p:nvPr/>
          </p:nvSpPr>
          <p:spPr bwMode="auto">
            <a:xfrm>
              <a:off x="1904" y="2023"/>
              <a:ext cx="274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7" name="Line 16"/>
            <p:cNvSpPr>
              <a:spLocks noChangeShapeType="1"/>
            </p:cNvSpPr>
            <p:nvPr/>
          </p:nvSpPr>
          <p:spPr bwMode="auto">
            <a:xfrm>
              <a:off x="930" y="2169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1" name="Group 18"/>
          <p:cNvGrpSpPr>
            <a:grpSpLocks/>
          </p:cNvGrpSpPr>
          <p:nvPr/>
        </p:nvGrpSpPr>
        <p:grpSpPr bwMode="auto">
          <a:xfrm>
            <a:off x="794544" y="5086350"/>
            <a:ext cx="2230570" cy="566738"/>
            <a:chOff x="930" y="1989"/>
            <a:chExt cx="1482" cy="357"/>
          </a:xfrm>
        </p:grpSpPr>
        <p:sp>
          <p:nvSpPr>
            <p:cNvPr id="52268" name="Rectangle 19"/>
            <p:cNvSpPr>
              <a:spLocks noChangeArrowheads="1"/>
            </p:cNvSpPr>
            <p:nvPr/>
          </p:nvSpPr>
          <p:spPr bwMode="auto">
            <a:xfrm>
              <a:off x="1152" y="1989"/>
              <a:ext cx="1088" cy="35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9" name="Rectangle 20"/>
            <p:cNvSpPr>
              <a:spLocks noChangeArrowheads="1"/>
            </p:cNvSpPr>
            <p:nvPr/>
          </p:nvSpPr>
          <p:spPr bwMode="auto">
            <a:xfrm>
              <a:off x="1197" y="2089"/>
              <a:ext cx="337" cy="16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0" name="Rectangle 21"/>
            <p:cNvSpPr>
              <a:spLocks noChangeArrowheads="1"/>
            </p:cNvSpPr>
            <p:nvPr/>
          </p:nvSpPr>
          <p:spPr bwMode="auto">
            <a:xfrm>
              <a:off x="1582" y="2025"/>
              <a:ext cx="273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1" name="Rectangle 22"/>
            <p:cNvSpPr>
              <a:spLocks noChangeArrowheads="1"/>
            </p:cNvSpPr>
            <p:nvPr/>
          </p:nvSpPr>
          <p:spPr bwMode="auto">
            <a:xfrm>
              <a:off x="1904" y="2023"/>
              <a:ext cx="274" cy="274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72" name="Line 23"/>
            <p:cNvSpPr>
              <a:spLocks noChangeShapeType="1"/>
            </p:cNvSpPr>
            <p:nvPr/>
          </p:nvSpPr>
          <p:spPr bwMode="auto">
            <a:xfrm>
              <a:off x="930" y="2169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2" name="Group 29"/>
          <p:cNvGrpSpPr>
            <a:grpSpLocks/>
          </p:cNvGrpSpPr>
          <p:nvPr/>
        </p:nvGrpSpPr>
        <p:grpSpPr bwMode="auto">
          <a:xfrm rot="2656396">
            <a:off x="1477302" y="4238625"/>
            <a:ext cx="591608" cy="546100"/>
            <a:chOff x="354" y="2715"/>
            <a:chExt cx="344" cy="344"/>
          </a:xfrm>
        </p:grpSpPr>
        <p:sp>
          <p:nvSpPr>
            <p:cNvPr id="52264" name="Oval 25"/>
            <p:cNvSpPr>
              <a:spLocks noChangeArrowheads="1"/>
            </p:cNvSpPr>
            <p:nvPr/>
          </p:nvSpPr>
          <p:spPr bwMode="auto">
            <a:xfrm>
              <a:off x="352" y="2715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5" name="Oval 26"/>
            <p:cNvSpPr>
              <a:spLocks noChangeArrowheads="1"/>
            </p:cNvSpPr>
            <p:nvPr/>
          </p:nvSpPr>
          <p:spPr bwMode="auto">
            <a:xfrm>
              <a:off x="450" y="2811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6" name="Oval 27"/>
            <p:cNvSpPr>
              <a:spLocks noChangeArrowheads="1"/>
            </p:cNvSpPr>
            <p:nvPr/>
          </p:nvSpPr>
          <p:spPr bwMode="auto">
            <a:xfrm>
              <a:off x="545" y="2907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67" name="Oval 28"/>
            <p:cNvSpPr>
              <a:spLocks noChangeArrowheads="1"/>
            </p:cNvSpPr>
            <p:nvPr/>
          </p:nvSpPr>
          <p:spPr bwMode="auto">
            <a:xfrm>
              <a:off x="640" y="3003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52233" name="Text Box 57"/>
          <p:cNvSpPr txBox="1">
            <a:spLocks noChangeArrowheads="1"/>
          </p:cNvSpPr>
          <p:nvPr/>
        </p:nvSpPr>
        <p:spPr bwMode="auto">
          <a:xfrm>
            <a:off x="693077" y="5732463"/>
            <a:ext cx="19287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router input ports</a:t>
            </a:r>
          </a:p>
        </p:txBody>
      </p:sp>
      <p:grpSp>
        <p:nvGrpSpPr>
          <p:cNvPr id="52234" name="Group 37"/>
          <p:cNvGrpSpPr>
            <a:grpSpLocks/>
          </p:cNvGrpSpPr>
          <p:nvPr/>
        </p:nvGrpSpPr>
        <p:grpSpPr bwMode="auto">
          <a:xfrm>
            <a:off x="4707071" y="3352800"/>
            <a:ext cx="2120503" cy="566738"/>
            <a:chOff x="-51" y="2454"/>
            <a:chExt cx="1482" cy="357"/>
          </a:xfrm>
        </p:grpSpPr>
        <p:grpSp>
          <p:nvGrpSpPr>
            <p:cNvPr id="52258" name="Group 36"/>
            <p:cNvGrpSpPr>
              <a:grpSpLocks/>
            </p:cNvGrpSpPr>
            <p:nvPr/>
          </p:nvGrpSpPr>
          <p:grpSpPr bwMode="auto">
            <a:xfrm flipH="1">
              <a:off x="171" y="2454"/>
              <a:ext cx="1086" cy="357"/>
              <a:chOff x="171" y="2454"/>
              <a:chExt cx="1086" cy="357"/>
            </a:xfrm>
          </p:grpSpPr>
          <p:sp>
            <p:nvSpPr>
              <p:cNvPr id="52260" name="Rectangle 31"/>
              <p:cNvSpPr>
                <a:spLocks noChangeArrowheads="1"/>
              </p:cNvSpPr>
              <p:nvPr/>
            </p:nvSpPr>
            <p:spPr bwMode="auto">
              <a:xfrm>
                <a:off x="171" y="2454"/>
                <a:ext cx="1084" cy="35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1" name="Rectangle 32"/>
              <p:cNvSpPr>
                <a:spLocks noChangeArrowheads="1"/>
              </p:cNvSpPr>
              <p:nvPr/>
            </p:nvSpPr>
            <p:spPr bwMode="auto">
              <a:xfrm>
                <a:off x="216" y="2554"/>
                <a:ext cx="338" cy="16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2" name="Rectangle 33"/>
              <p:cNvSpPr>
                <a:spLocks noChangeArrowheads="1"/>
              </p:cNvSpPr>
              <p:nvPr/>
            </p:nvSpPr>
            <p:spPr bwMode="auto">
              <a:xfrm>
                <a:off x="602" y="2490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63" name="Rectangle 34"/>
              <p:cNvSpPr>
                <a:spLocks noChangeArrowheads="1"/>
              </p:cNvSpPr>
              <p:nvPr/>
            </p:nvSpPr>
            <p:spPr bwMode="auto">
              <a:xfrm>
                <a:off x="921" y="2488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52259" name="Line 35"/>
            <p:cNvSpPr>
              <a:spLocks noChangeShapeType="1"/>
            </p:cNvSpPr>
            <p:nvPr/>
          </p:nvSpPr>
          <p:spPr bwMode="auto">
            <a:xfrm>
              <a:off x="-51" y="2634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5" name="Group 38"/>
          <p:cNvGrpSpPr>
            <a:grpSpLocks/>
          </p:cNvGrpSpPr>
          <p:nvPr/>
        </p:nvGrpSpPr>
        <p:grpSpPr bwMode="auto">
          <a:xfrm>
            <a:off x="4727708" y="5086350"/>
            <a:ext cx="2178976" cy="566738"/>
            <a:chOff x="-51" y="2454"/>
            <a:chExt cx="1482" cy="357"/>
          </a:xfrm>
        </p:grpSpPr>
        <p:grpSp>
          <p:nvGrpSpPr>
            <p:cNvPr id="52252" name="Group 39"/>
            <p:cNvGrpSpPr>
              <a:grpSpLocks/>
            </p:cNvGrpSpPr>
            <p:nvPr/>
          </p:nvGrpSpPr>
          <p:grpSpPr bwMode="auto">
            <a:xfrm flipH="1">
              <a:off x="171" y="2454"/>
              <a:ext cx="1086" cy="357"/>
              <a:chOff x="171" y="2454"/>
              <a:chExt cx="1086" cy="357"/>
            </a:xfrm>
          </p:grpSpPr>
          <p:sp>
            <p:nvSpPr>
              <p:cNvPr id="52254" name="Rectangle 40"/>
              <p:cNvSpPr>
                <a:spLocks noChangeArrowheads="1"/>
              </p:cNvSpPr>
              <p:nvPr/>
            </p:nvSpPr>
            <p:spPr bwMode="auto">
              <a:xfrm>
                <a:off x="171" y="2454"/>
                <a:ext cx="1084" cy="357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5" name="Rectangle 41"/>
              <p:cNvSpPr>
                <a:spLocks noChangeArrowheads="1"/>
              </p:cNvSpPr>
              <p:nvPr/>
            </p:nvSpPr>
            <p:spPr bwMode="auto">
              <a:xfrm>
                <a:off x="216" y="2554"/>
                <a:ext cx="337" cy="161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6" name="Rectangle 42"/>
              <p:cNvSpPr>
                <a:spLocks noChangeArrowheads="1"/>
              </p:cNvSpPr>
              <p:nvPr/>
            </p:nvSpPr>
            <p:spPr bwMode="auto">
              <a:xfrm>
                <a:off x="602" y="2490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2257" name="Rectangle 43"/>
              <p:cNvSpPr>
                <a:spLocks noChangeArrowheads="1"/>
              </p:cNvSpPr>
              <p:nvPr/>
            </p:nvSpPr>
            <p:spPr bwMode="auto">
              <a:xfrm>
                <a:off x="923" y="2488"/>
                <a:ext cx="274" cy="27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52253" name="Line 44"/>
            <p:cNvSpPr>
              <a:spLocks noChangeShapeType="1"/>
            </p:cNvSpPr>
            <p:nvPr/>
          </p:nvSpPr>
          <p:spPr bwMode="auto">
            <a:xfrm>
              <a:off x="-51" y="2634"/>
              <a:ext cx="148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2236" name="Group 51"/>
          <p:cNvGrpSpPr>
            <a:grpSpLocks/>
          </p:cNvGrpSpPr>
          <p:nvPr/>
        </p:nvGrpSpPr>
        <p:grpSpPr bwMode="auto">
          <a:xfrm rot="2656396">
            <a:off x="5666714" y="4229100"/>
            <a:ext cx="591608" cy="546100"/>
            <a:chOff x="354" y="2715"/>
            <a:chExt cx="344" cy="344"/>
          </a:xfrm>
        </p:grpSpPr>
        <p:sp>
          <p:nvSpPr>
            <p:cNvPr id="52248" name="Oval 52"/>
            <p:cNvSpPr>
              <a:spLocks noChangeArrowheads="1"/>
            </p:cNvSpPr>
            <p:nvPr/>
          </p:nvSpPr>
          <p:spPr bwMode="auto">
            <a:xfrm>
              <a:off x="352" y="2715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49" name="Oval 53"/>
            <p:cNvSpPr>
              <a:spLocks noChangeArrowheads="1"/>
            </p:cNvSpPr>
            <p:nvPr/>
          </p:nvSpPr>
          <p:spPr bwMode="auto">
            <a:xfrm>
              <a:off x="450" y="2811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50" name="Oval 54"/>
            <p:cNvSpPr>
              <a:spLocks noChangeArrowheads="1"/>
            </p:cNvSpPr>
            <p:nvPr/>
          </p:nvSpPr>
          <p:spPr bwMode="auto">
            <a:xfrm>
              <a:off x="545" y="2907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2251" name="Oval 55"/>
            <p:cNvSpPr>
              <a:spLocks noChangeArrowheads="1"/>
            </p:cNvSpPr>
            <p:nvPr/>
          </p:nvSpPr>
          <p:spPr bwMode="auto">
            <a:xfrm>
              <a:off x="640" y="3003"/>
              <a:ext cx="56" cy="5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52237" name="Text Box 58"/>
          <p:cNvSpPr txBox="1">
            <a:spLocks noChangeArrowheads="1"/>
          </p:cNvSpPr>
          <p:nvPr/>
        </p:nvSpPr>
        <p:spPr bwMode="auto">
          <a:xfrm>
            <a:off x="5052748" y="5773738"/>
            <a:ext cx="20697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router output ports</a:t>
            </a:r>
          </a:p>
        </p:txBody>
      </p:sp>
      <p:pic>
        <p:nvPicPr>
          <p:cNvPr id="52238" name="Picture 6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65" y="842963"/>
            <a:ext cx="6882606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>
            <a:cxnSpLocks noChangeShapeType="1"/>
          </p:cNvCxnSpPr>
          <p:nvPr/>
        </p:nvCxnSpPr>
        <p:spPr bwMode="auto">
          <a:xfrm>
            <a:off x="794544" y="3143250"/>
            <a:ext cx="8452777" cy="127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193889" y="3179763"/>
            <a:ext cx="23681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600" i="1">
                <a:solidFill>
                  <a:srgbClr val="CC0000"/>
                </a:solidFill>
              </a:rPr>
              <a:t>forwarding data plane  </a:t>
            </a:r>
            <a:r>
              <a:rPr lang="en-US" altLang="en-US" sz="1600"/>
              <a:t>(hardware) operttes in nanosecond timeframe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49219" y="2076451"/>
            <a:ext cx="3119702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600" i="1">
                <a:solidFill>
                  <a:srgbClr val="CC0000"/>
                </a:solidFill>
              </a:rPr>
              <a:t>routing, management</a:t>
            </a:r>
          </a:p>
          <a:p>
            <a:pPr algn="r"/>
            <a:r>
              <a:rPr lang="en-US" altLang="en-US" sz="1600" i="1">
                <a:solidFill>
                  <a:srgbClr val="CC0000"/>
                </a:solidFill>
              </a:rPr>
              <a:t>control plane </a:t>
            </a:r>
            <a:r>
              <a:rPr lang="en-US" altLang="en-US" sz="1600"/>
              <a:t>(software)</a:t>
            </a:r>
          </a:p>
          <a:p>
            <a:pPr algn="r"/>
            <a:r>
              <a:rPr lang="en-US" altLang="en-US" sz="1600"/>
              <a:t>operates in millisecond </a:t>
            </a:r>
          </a:p>
          <a:p>
            <a:pPr algn="r"/>
            <a:r>
              <a:rPr lang="en-US" altLang="en-US" sz="1600"/>
              <a:t>time frame</a:t>
            </a:r>
          </a:p>
        </p:txBody>
      </p:sp>
      <p:sp>
        <p:nvSpPr>
          <p:cNvPr id="52242" name="Freeform 10"/>
          <p:cNvSpPr>
            <a:spLocks/>
          </p:cNvSpPr>
          <p:nvPr/>
        </p:nvSpPr>
        <p:spPr bwMode="auto">
          <a:xfrm>
            <a:off x="2381912" y="2667001"/>
            <a:ext cx="555492" cy="73025"/>
          </a:xfrm>
          <a:custGeom>
            <a:avLst/>
            <a:gdLst>
              <a:gd name="T0" fmla="*/ 487003 w 512919"/>
              <a:gd name="T1" fmla="*/ 70891 h 73266"/>
              <a:gd name="T2" fmla="*/ 511349 w 512919"/>
              <a:gd name="T3" fmla="*/ 0 h 73266"/>
              <a:gd name="T4" fmla="*/ 146098 w 512919"/>
              <a:gd name="T5" fmla="*/ 11815 h 73266"/>
              <a:gd name="T6" fmla="*/ 97399 w 512919"/>
              <a:gd name="T7" fmla="*/ 23630 h 73266"/>
              <a:gd name="T8" fmla="*/ 0 w 512919"/>
              <a:gd name="T9" fmla="*/ 11815 h 73266"/>
              <a:gd name="T10" fmla="*/ 0 w 512919"/>
              <a:gd name="T11" fmla="*/ 11815 h 73266"/>
              <a:gd name="T12" fmla="*/ 511349 w 512919"/>
              <a:gd name="T13" fmla="*/ 11815 h 7326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12919"/>
              <a:gd name="T22" fmla="*/ 0 h 73266"/>
              <a:gd name="T23" fmla="*/ 512919 w 512919"/>
              <a:gd name="T24" fmla="*/ 73266 h 7326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12919" h="73266">
                <a:moveTo>
                  <a:pt x="488494" y="73266"/>
                </a:moveTo>
                <a:lnTo>
                  <a:pt x="512919" y="0"/>
                </a:lnTo>
                <a:cubicBezTo>
                  <a:pt x="390795" y="4070"/>
                  <a:pt x="268529" y="5036"/>
                  <a:pt x="146548" y="12211"/>
                </a:cubicBezTo>
                <a:cubicBezTo>
                  <a:pt x="129793" y="13196"/>
                  <a:pt x="114483" y="24422"/>
                  <a:pt x="97699" y="24422"/>
                </a:cubicBezTo>
                <a:cubicBezTo>
                  <a:pt x="64879" y="24422"/>
                  <a:pt x="0" y="12211"/>
                  <a:pt x="0" y="12211"/>
                </a:cubicBezTo>
                <a:lnTo>
                  <a:pt x="512919" y="12211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2243" name="Freeform 11"/>
          <p:cNvSpPr>
            <a:spLocks/>
          </p:cNvSpPr>
          <p:nvPr/>
        </p:nvSpPr>
        <p:spPr bwMode="auto">
          <a:xfrm>
            <a:off x="-156501" y="647700"/>
            <a:ext cx="9536245" cy="2197100"/>
          </a:xfrm>
          <a:custGeom>
            <a:avLst/>
            <a:gdLst>
              <a:gd name="T0" fmla="*/ 8252106 w 8802811"/>
              <a:gd name="T1" fmla="*/ 0 h 2197979"/>
              <a:gd name="T2" fmla="*/ 8288733 w 8802811"/>
              <a:gd name="T3" fmla="*/ 352707 h 2197979"/>
              <a:gd name="T4" fmla="*/ 8300945 w 8802811"/>
              <a:gd name="T5" fmla="*/ 985142 h 2197979"/>
              <a:gd name="T6" fmla="*/ 8313157 w 8802811"/>
              <a:gd name="T7" fmla="*/ 1204063 h 2197979"/>
              <a:gd name="T8" fmla="*/ 8337573 w 8802811"/>
              <a:gd name="T9" fmla="*/ 1374335 h 2197979"/>
              <a:gd name="T10" fmla="*/ 8313157 w 8802811"/>
              <a:gd name="T11" fmla="*/ 1301360 h 2197979"/>
              <a:gd name="T12" fmla="*/ 8300945 w 8802811"/>
              <a:gd name="T13" fmla="*/ 1216224 h 2197979"/>
              <a:gd name="T14" fmla="*/ 8288733 w 8802811"/>
              <a:gd name="T15" fmla="*/ 1167577 h 2197979"/>
              <a:gd name="T16" fmla="*/ 8252106 w 8802811"/>
              <a:gd name="T17" fmla="*/ 985142 h 2197979"/>
              <a:gd name="T18" fmla="*/ 8239894 w 8802811"/>
              <a:gd name="T19" fmla="*/ 851357 h 2197979"/>
              <a:gd name="T20" fmla="*/ 8215466 w 8802811"/>
              <a:gd name="T21" fmla="*/ 681086 h 2197979"/>
              <a:gd name="T22" fmla="*/ 8203254 w 8802811"/>
              <a:gd name="T23" fmla="*/ 547302 h 2197979"/>
              <a:gd name="T24" fmla="*/ 8178839 w 8802811"/>
              <a:gd name="T25" fmla="*/ 547302 h 2197979"/>
              <a:gd name="T26" fmla="*/ 8178839 w 8802811"/>
              <a:gd name="T27" fmla="*/ 547302 h 2197979"/>
              <a:gd name="T28" fmla="*/ 8410838 w 8802811"/>
              <a:gd name="T29" fmla="*/ 620274 h 2197979"/>
              <a:gd name="T30" fmla="*/ 8471893 w 8802811"/>
              <a:gd name="T31" fmla="*/ 681086 h 2197979"/>
              <a:gd name="T32" fmla="*/ 8557363 w 8802811"/>
              <a:gd name="T33" fmla="*/ 790546 h 2197979"/>
              <a:gd name="T34" fmla="*/ 8581787 w 8802811"/>
              <a:gd name="T35" fmla="*/ 863520 h 2197979"/>
              <a:gd name="T36" fmla="*/ 8618427 w 8802811"/>
              <a:gd name="T37" fmla="*/ 948655 h 2197979"/>
              <a:gd name="T38" fmla="*/ 8691690 w 8802811"/>
              <a:gd name="T39" fmla="*/ 1179738 h 2197979"/>
              <a:gd name="T40" fmla="*/ 8703889 w 8802811"/>
              <a:gd name="T41" fmla="*/ 1252712 h 2197979"/>
              <a:gd name="T42" fmla="*/ 8716105 w 8802811"/>
              <a:gd name="T43" fmla="*/ 1337848 h 2197979"/>
              <a:gd name="T44" fmla="*/ 8740529 w 8802811"/>
              <a:gd name="T45" fmla="*/ 1398658 h 2197979"/>
              <a:gd name="T46" fmla="*/ 8801584 w 8802811"/>
              <a:gd name="T47" fmla="*/ 1398658 h 2197979"/>
              <a:gd name="T48" fmla="*/ 8801584 w 8802811"/>
              <a:gd name="T49" fmla="*/ 1398658 h 2197979"/>
              <a:gd name="T50" fmla="*/ 8789368 w 8802811"/>
              <a:gd name="T51" fmla="*/ 1666229 h 2197979"/>
              <a:gd name="T52" fmla="*/ 8789368 w 8802811"/>
              <a:gd name="T53" fmla="*/ 1666229 h 2197979"/>
              <a:gd name="T54" fmla="*/ 8703889 w 8802811"/>
              <a:gd name="T55" fmla="*/ 1568931 h 2197979"/>
              <a:gd name="T56" fmla="*/ 8642842 w 8802811"/>
              <a:gd name="T57" fmla="*/ 1508118 h 2197979"/>
              <a:gd name="T58" fmla="*/ 8581787 w 8802811"/>
              <a:gd name="T59" fmla="*/ 1410821 h 2197979"/>
              <a:gd name="T60" fmla="*/ 8508524 w 8802811"/>
              <a:gd name="T61" fmla="*/ 1325685 h 2197979"/>
              <a:gd name="T62" fmla="*/ 8435261 w 8802811"/>
              <a:gd name="T63" fmla="*/ 1228387 h 2197979"/>
              <a:gd name="T64" fmla="*/ 8300945 w 8802811"/>
              <a:gd name="T65" fmla="*/ 1033790 h 2197979"/>
              <a:gd name="T66" fmla="*/ 8227678 w 8802811"/>
              <a:gd name="T67" fmla="*/ 912168 h 2197979"/>
              <a:gd name="T68" fmla="*/ 8215466 w 8802811"/>
              <a:gd name="T69" fmla="*/ 875682 h 2197979"/>
              <a:gd name="T70" fmla="*/ 8191051 w 8802811"/>
              <a:gd name="T71" fmla="*/ 839194 h 2197979"/>
              <a:gd name="T72" fmla="*/ 8178839 w 8802811"/>
              <a:gd name="T73" fmla="*/ 790546 h 2197979"/>
              <a:gd name="T74" fmla="*/ 8129991 w 8802811"/>
              <a:gd name="T75" fmla="*/ 717572 h 2197979"/>
              <a:gd name="T76" fmla="*/ 8117788 w 8802811"/>
              <a:gd name="T77" fmla="*/ 705410 h 2197979"/>
              <a:gd name="T78" fmla="*/ 8215466 w 8802811"/>
              <a:gd name="T79" fmla="*/ 778383 h 2197979"/>
              <a:gd name="T80" fmla="*/ 8252106 w 8802811"/>
              <a:gd name="T81" fmla="*/ 814870 h 2197979"/>
              <a:gd name="T82" fmla="*/ 8361996 w 8802811"/>
              <a:gd name="T83" fmla="*/ 912168 h 2197979"/>
              <a:gd name="T84" fmla="*/ 8435261 w 8802811"/>
              <a:gd name="T85" fmla="*/ 1009466 h 2197979"/>
              <a:gd name="T86" fmla="*/ 8471893 w 8802811"/>
              <a:gd name="T87" fmla="*/ 1045954 h 2197979"/>
              <a:gd name="T88" fmla="*/ 8459685 w 8802811"/>
              <a:gd name="T89" fmla="*/ 1033790 h 2197979"/>
              <a:gd name="T90" fmla="*/ 632656 w 8802811"/>
              <a:gd name="T91" fmla="*/ 2152719 h 2197979"/>
              <a:gd name="T92" fmla="*/ 1524038 w 8802811"/>
              <a:gd name="T93" fmla="*/ 2189205 h 2197979"/>
              <a:gd name="T94" fmla="*/ 1035614 w 8802811"/>
              <a:gd name="T95" fmla="*/ 2152719 h 2197979"/>
              <a:gd name="T96" fmla="*/ 547181 w 8802811"/>
              <a:gd name="T97" fmla="*/ 2104070 h 2197979"/>
              <a:gd name="T98" fmla="*/ 70968 w 8802811"/>
              <a:gd name="T99" fmla="*/ 2079746 h 21979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802811"/>
              <a:gd name="T151" fmla="*/ 0 h 2197979"/>
              <a:gd name="T152" fmla="*/ 8802811 w 8802811"/>
              <a:gd name="T153" fmla="*/ 2197979 h 219797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802811" h="2197979">
                <a:moveTo>
                  <a:pt x="8253255" y="0"/>
                </a:moveTo>
                <a:lnTo>
                  <a:pt x="8289892" y="354119"/>
                </a:lnTo>
                <a:cubicBezTo>
                  <a:pt x="8293963" y="565776"/>
                  <a:pt x="8296057" y="777480"/>
                  <a:pt x="8302104" y="989090"/>
                </a:cubicBezTo>
                <a:cubicBezTo>
                  <a:pt x="8304200" y="1062439"/>
                  <a:pt x="8308222" y="1135763"/>
                  <a:pt x="8314317" y="1208888"/>
                </a:cubicBezTo>
                <a:cubicBezTo>
                  <a:pt x="8316142" y="1230787"/>
                  <a:pt x="8344376" y="1368573"/>
                  <a:pt x="8338741" y="1379842"/>
                </a:cubicBezTo>
                <a:cubicBezTo>
                  <a:pt x="8327228" y="1402867"/>
                  <a:pt x="8314317" y="1306576"/>
                  <a:pt x="8314317" y="1306576"/>
                </a:cubicBezTo>
                <a:cubicBezTo>
                  <a:pt x="8310246" y="1278084"/>
                  <a:pt x="8307253" y="1249416"/>
                  <a:pt x="8302104" y="1221099"/>
                </a:cubicBezTo>
                <a:cubicBezTo>
                  <a:pt x="8299101" y="1204587"/>
                  <a:pt x="8292894" y="1188767"/>
                  <a:pt x="8289892" y="1172255"/>
                </a:cubicBezTo>
                <a:cubicBezTo>
                  <a:pt x="8255975" y="985729"/>
                  <a:pt x="8304437" y="1193793"/>
                  <a:pt x="8253255" y="989090"/>
                </a:cubicBezTo>
                <a:cubicBezTo>
                  <a:pt x="8249184" y="944316"/>
                  <a:pt x="8246400" y="899407"/>
                  <a:pt x="8241043" y="854769"/>
                </a:cubicBezTo>
                <a:cubicBezTo>
                  <a:pt x="8234184" y="797616"/>
                  <a:pt x="8221830" y="741142"/>
                  <a:pt x="8216618" y="683815"/>
                </a:cubicBezTo>
                <a:cubicBezTo>
                  <a:pt x="8212547" y="639041"/>
                  <a:pt x="8216237" y="592868"/>
                  <a:pt x="8204406" y="549494"/>
                </a:cubicBezTo>
                <a:cubicBezTo>
                  <a:pt x="8202264" y="541639"/>
                  <a:pt x="8188123" y="549494"/>
                  <a:pt x="8179981" y="549494"/>
                </a:cubicBezTo>
                <a:cubicBezTo>
                  <a:pt x="8254412" y="566668"/>
                  <a:pt x="8345942" y="574712"/>
                  <a:pt x="8412016" y="622760"/>
                </a:cubicBezTo>
                <a:cubicBezTo>
                  <a:pt x="8435295" y="639688"/>
                  <a:pt x="8454344" y="661962"/>
                  <a:pt x="8473077" y="683815"/>
                </a:cubicBezTo>
                <a:cubicBezTo>
                  <a:pt x="8503283" y="719051"/>
                  <a:pt x="8558564" y="793714"/>
                  <a:pt x="8558564" y="793714"/>
                </a:cubicBezTo>
                <a:cubicBezTo>
                  <a:pt x="8566706" y="818136"/>
                  <a:pt x="8573747" y="842953"/>
                  <a:pt x="8582989" y="866980"/>
                </a:cubicBezTo>
                <a:cubicBezTo>
                  <a:pt x="8594118" y="895913"/>
                  <a:pt x="8610878" y="922718"/>
                  <a:pt x="8619626" y="952457"/>
                </a:cubicBezTo>
                <a:cubicBezTo>
                  <a:pt x="8696833" y="1214937"/>
                  <a:pt x="8583806" y="939035"/>
                  <a:pt x="8692900" y="1184466"/>
                </a:cubicBezTo>
                <a:cubicBezTo>
                  <a:pt x="8696971" y="1208888"/>
                  <a:pt x="8701347" y="1233261"/>
                  <a:pt x="8705112" y="1257732"/>
                </a:cubicBezTo>
                <a:cubicBezTo>
                  <a:pt x="8709489" y="1286179"/>
                  <a:pt x="8710343" y="1315287"/>
                  <a:pt x="8717324" y="1343209"/>
                </a:cubicBezTo>
                <a:cubicBezTo>
                  <a:pt x="8722641" y="1364474"/>
                  <a:pt x="8723911" y="1391524"/>
                  <a:pt x="8741749" y="1404264"/>
                </a:cubicBezTo>
                <a:cubicBezTo>
                  <a:pt x="8758312" y="1416094"/>
                  <a:pt x="8782457" y="1404264"/>
                  <a:pt x="8802811" y="1404264"/>
                </a:cubicBezTo>
                <a:lnTo>
                  <a:pt x="8790599" y="1672906"/>
                </a:lnTo>
                <a:cubicBezTo>
                  <a:pt x="8762103" y="1640343"/>
                  <a:pt x="8734463" y="1607012"/>
                  <a:pt x="8705112" y="1575218"/>
                </a:cubicBezTo>
                <a:cubicBezTo>
                  <a:pt x="8685588" y="1554069"/>
                  <a:pt x="8661601" y="1536976"/>
                  <a:pt x="8644050" y="1514163"/>
                </a:cubicBezTo>
                <a:cubicBezTo>
                  <a:pt x="8620635" y="1483727"/>
                  <a:pt x="8605699" y="1447440"/>
                  <a:pt x="8582989" y="1416475"/>
                </a:cubicBezTo>
                <a:cubicBezTo>
                  <a:pt x="8560794" y="1386213"/>
                  <a:pt x="8533160" y="1360302"/>
                  <a:pt x="8509714" y="1330998"/>
                </a:cubicBezTo>
                <a:cubicBezTo>
                  <a:pt x="8484284" y="1299214"/>
                  <a:pt x="8459970" y="1266525"/>
                  <a:pt x="8436440" y="1233310"/>
                </a:cubicBezTo>
                <a:cubicBezTo>
                  <a:pt x="8390753" y="1168818"/>
                  <a:pt x="8331459" y="1111315"/>
                  <a:pt x="8302104" y="1037934"/>
                </a:cubicBezTo>
                <a:cubicBezTo>
                  <a:pt x="8267999" y="952679"/>
                  <a:pt x="8291374" y="993995"/>
                  <a:pt x="8228830" y="915824"/>
                </a:cubicBezTo>
                <a:cubicBezTo>
                  <a:pt x="8224759" y="903613"/>
                  <a:pt x="8222375" y="890703"/>
                  <a:pt x="8216618" y="879191"/>
                </a:cubicBezTo>
                <a:cubicBezTo>
                  <a:pt x="8210054" y="866064"/>
                  <a:pt x="8197975" y="856047"/>
                  <a:pt x="8192193" y="842558"/>
                </a:cubicBezTo>
                <a:cubicBezTo>
                  <a:pt x="8185581" y="827133"/>
                  <a:pt x="8185874" y="809428"/>
                  <a:pt x="8179981" y="793714"/>
                </a:cubicBezTo>
                <a:cubicBezTo>
                  <a:pt x="8162237" y="746401"/>
                  <a:pt x="8160946" y="750260"/>
                  <a:pt x="8131131" y="720448"/>
                </a:cubicBezTo>
                <a:lnTo>
                  <a:pt x="8118919" y="708237"/>
                </a:lnTo>
                <a:cubicBezTo>
                  <a:pt x="8151485" y="732659"/>
                  <a:pt x="8185112" y="755728"/>
                  <a:pt x="8216618" y="781503"/>
                </a:cubicBezTo>
                <a:cubicBezTo>
                  <a:pt x="8229985" y="792438"/>
                  <a:pt x="8240257" y="806764"/>
                  <a:pt x="8253255" y="818136"/>
                </a:cubicBezTo>
                <a:cubicBezTo>
                  <a:pt x="8303675" y="862248"/>
                  <a:pt x="8321173" y="865438"/>
                  <a:pt x="8363166" y="915824"/>
                </a:cubicBezTo>
                <a:cubicBezTo>
                  <a:pt x="8389226" y="947093"/>
                  <a:pt x="8407656" y="984731"/>
                  <a:pt x="8436440" y="1013512"/>
                </a:cubicBezTo>
                <a:lnTo>
                  <a:pt x="8473077" y="1050145"/>
                </a:lnTo>
                <a:lnTo>
                  <a:pt x="8460865" y="1037934"/>
                </a:lnTo>
                <a:lnTo>
                  <a:pt x="632746" y="2161346"/>
                </a:lnTo>
                <a:lnTo>
                  <a:pt x="1524248" y="2197979"/>
                </a:lnTo>
                <a:lnTo>
                  <a:pt x="1035754" y="2161346"/>
                </a:lnTo>
                <a:cubicBezTo>
                  <a:pt x="712856" y="2131451"/>
                  <a:pt x="1008547" y="2123752"/>
                  <a:pt x="547260" y="2112502"/>
                </a:cubicBezTo>
                <a:cubicBezTo>
                  <a:pt x="37453" y="2100069"/>
                  <a:pt x="-102777" y="2174947"/>
                  <a:pt x="70978" y="2088080"/>
                </a:cubicBez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/>
          <a:lstStyle/>
          <a:p>
            <a:endParaRPr lang="en-US"/>
          </a:p>
        </p:txBody>
      </p:sp>
      <p:cxnSp>
        <p:nvCxnSpPr>
          <p:cNvPr id="14" name="Elbow Connector 13"/>
          <p:cNvCxnSpPr>
            <a:cxnSpLocks noChangeShapeType="1"/>
            <a:endCxn id="52271" idx="0"/>
          </p:cNvCxnSpPr>
          <p:nvPr/>
        </p:nvCxnSpPr>
        <p:spPr bwMode="auto">
          <a:xfrm rot="5400000">
            <a:off x="1419556" y="3715346"/>
            <a:ext cx="2473325" cy="376634"/>
          </a:xfrm>
          <a:prstGeom prst="bentConnector3">
            <a:avLst>
              <a:gd name="adj1" fmla="val -60"/>
            </a:avLst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76" y="814389"/>
            <a:ext cx="49512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0" name="Rectangle 12"/>
          <p:cNvSpPr>
            <a:spLocks noChangeArrowheads="1"/>
          </p:cNvSpPr>
          <p:nvPr/>
        </p:nvSpPr>
        <p:spPr bwMode="auto">
          <a:xfrm>
            <a:off x="2077509" y="1306514"/>
            <a:ext cx="4949560" cy="1836737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1" name="Rectangle 13"/>
          <p:cNvSpPr>
            <a:spLocks noChangeArrowheads="1"/>
          </p:cNvSpPr>
          <p:nvPr/>
        </p:nvSpPr>
        <p:spPr bwMode="auto">
          <a:xfrm>
            <a:off x="2246048" y="1820864"/>
            <a:ext cx="1535775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line</a:t>
            </a:r>
          </a:p>
          <a:p>
            <a:pPr algn="ctr"/>
            <a:r>
              <a:rPr lang="en-US" altLang="en-US" sz="1800"/>
              <a:t>termination</a:t>
            </a:r>
          </a:p>
        </p:txBody>
      </p:sp>
      <p:sp>
        <p:nvSpPr>
          <p:cNvPr id="53252" name="Rectangle 14"/>
          <p:cNvSpPr>
            <a:spLocks noChangeArrowheads="1"/>
          </p:cNvSpPr>
          <p:nvPr/>
        </p:nvSpPr>
        <p:spPr bwMode="auto">
          <a:xfrm>
            <a:off x="4005396" y="1492250"/>
            <a:ext cx="1248569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3" name="Rectangle 15"/>
          <p:cNvSpPr>
            <a:spLocks noChangeArrowheads="1"/>
          </p:cNvSpPr>
          <p:nvPr/>
        </p:nvSpPr>
        <p:spPr bwMode="auto">
          <a:xfrm>
            <a:off x="5468938" y="1443038"/>
            <a:ext cx="1351756" cy="150495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3254" name="Line 16"/>
          <p:cNvSpPr>
            <a:spLocks noChangeShapeType="1"/>
          </p:cNvSpPr>
          <p:nvPr/>
        </p:nvSpPr>
        <p:spPr bwMode="auto">
          <a:xfrm>
            <a:off x="1778265" y="2232025"/>
            <a:ext cx="45918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5" name="Line 30"/>
          <p:cNvSpPr>
            <a:spLocks noChangeShapeType="1"/>
          </p:cNvSpPr>
          <p:nvPr/>
        </p:nvSpPr>
        <p:spPr bwMode="auto">
          <a:xfrm>
            <a:off x="3802460" y="2211389"/>
            <a:ext cx="2063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6" name="Line 31"/>
          <p:cNvSpPr>
            <a:spLocks noChangeShapeType="1"/>
          </p:cNvSpPr>
          <p:nvPr/>
        </p:nvSpPr>
        <p:spPr bwMode="auto">
          <a:xfrm>
            <a:off x="5257404" y="2168525"/>
            <a:ext cx="2063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7" name="Line 32"/>
          <p:cNvSpPr>
            <a:spLocks noChangeShapeType="1"/>
          </p:cNvSpPr>
          <p:nvPr/>
        </p:nvSpPr>
        <p:spPr bwMode="auto">
          <a:xfrm flipV="1">
            <a:off x="6763941" y="2209800"/>
            <a:ext cx="79798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58" name="Rectangle 33"/>
          <p:cNvSpPr>
            <a:spLocks noChangeArrowheads="1"/>
          </p:cNvSpPr>
          <p:nvPr/>
        </p:nvSpPr>
        <p:spPr bwMode="auto">
          <a:xfrm>
            <a:off x="4041510" y="1801814"/>
            <a:ext cx="1143662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(receive)</a:t>
            </a:r>
          </a:p>
        </p:txBody>
      </p:sp>
      <p:sp>
        <p:nvSpPr>
          <p:cNvPr id="53259" name="Text Box 35"/>
          <p:cNvSpPr txBox="1">
            <a:spLocks noChangeArrowheads="1"/>
          </p:cNvSpPr>
          <p:nvPr/>
        </p:nvSpPr>
        <p:spPr bwMode="auto">
          <a:xfrm>
            <a:off x="5549989" y="1455738"/>
            <a:ext cx="126188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lookup,</a:t>
            </a:r>
          </a:p>
          <a:p>
            <a:pPr algn="ctr"/>
            <a:r>
              <a:rPr lang="en-US" altLang="en-US" sz="1800"/>
              <a:t>forwarding</a:t>
            </a:r>
          </a:p>
          <a:p>
            <a:pPr algn="ctr"/>
            <a:endParaRPr lang="en-US" altLang="en-US" sz="1800"/>
          </a:p>
          <a:p>
            <a:pPr algn="ctr"/>
            <a:endParaRPr lang="en-US" altLang="en-US" sz="1800"/>
          </a:p>
          <a:p>
            <a:pPr algn="ctr"/>
            <a:r>
              <a:rPr lang="en-US" altLang="en-US" sz="1800"/>
              <a:t>queueing</a:t>
            </a:r>
          </a:p>
        </p:txBody>
      </p:sp>
      <p:sp>
        <p:nvSpPr>
          <p:cNvPr id="53260" name="Rectangle 3"/>
          <p:cNvSpPr>
            <a:spLocks noGrp="1" noChangeArrowheads="1"/>
          </p:cNvSpPr>
          <p:nvPr>
            <p:ph type="title"/>
          </p:nvPr>
        </p:nvSpPr>
        <p:spPr>
          <a:xfrm>
            <a:off x="457465" y="293688"/>
            <a:ext cx="84201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Input port functions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3261" name="Rectangle 4"/>
          <p:cNvSpPr>
            <a:spLocks noGrp="1" noChangeArrowheads="1"/>
          </p:cNvSpPr>
          <p:nvPr>
            <p:ph idx="1"/>
          </p:nvPr>
        </p:nvSpPr>
        <p:spPr>
          <a:xfrm>
            <a:off x="3676914" y="3746500"/>
            <a:ext cx="5910925" cy="2667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decentralized switching</a:t>
            </a:r>
            <a:r>
              <a:rPr lang="en-US" altLang="en-US" sz="2400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:</a:t>
            </a: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using header field values, lookup output port using </a:t>
            </a:r>
            <a:r>
              <a:rPr lang="en-US" altLang="en-US" sz="22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forwarding table </a:t>
            </a: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in input port memory </a:t>
            </a:r>
            <a:r>
              <a:rPr lang="en-US" altLang="en-US" sz="2200" i="1" dirty="0">
                <a:ea typeface="ＭＳ Ｐゴシック" pitchFamily="34" charset="-128"/>
                <a:cs typeface="ＭＳ Ｐゴシック" pitchFamily="34" charset="-128"/>
              </a:rPr>
              <a:t>(“match plus action”)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goal: complete input port processing at </a:t>
            </a:r>
            <a:r>
              <a:rPr lang="ja-JP" altLang="en-US" sz="2200">
                <a:ea typeface="ＭＳ Ｐゴシック" pitchFamily="34" charset="-128"/>
                <a:cs typeface="ＭＳ Ｐゴシック" pitchFamily="34" charset="-128"/>
              </a:rPr>
              <a:t>‘</a:t>
            </a:r>
            <a:r>
              <a:rPr lang="en-US" altLang="ja-JP" sz="2200" dirty="0">
                <a:ea typeface="ＭＳ Ｐゴシック" pitchFamily="34" charset="-128"/>
                <a:cs typeface="ＭＳ Ｐゴシック" pitchFamily="34" charset="-128"/>
              </a:rPr>
              <a:t>line speed</a:t>
            </a:r>
            <a:r>
              <a:rPr lang="ja-JP" altLang="en-US" sz="2200">
                <a:ea typeface="ＭＳ Ｐゴシック" pitchFamily="34" charset="-128"/>
                <a:cs typeface="ＭＳ Ｐゴシック" pitchFamily="34" charset="-128"/>
              </a:rPr>
              <a:t>’</a:t>
            </a:r>
            <a:endParaRPr lang="en-US" altLang="ja-JP" sz="2200" dirty="0">
              <a:ea typeface="ＭＳ Ｐゴシック" pitchFamily="34" charset="-128"/>
              <a:cs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queueing: if datagrams arrive faster than forwarding rate into switch fabric</a:t>
            </a:r>
          </a:p>
        </p:txBody>
      </p:sp>
      <p:sp>
        <p:nvSpPr>
          <p:cNvPr id="5327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32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53C0E7BD-E0C3-4C91-8FD1-6807F93D00BF}" type="slidenum">
              <a:rPr lang="en-US" altLang="en-US" sz="1200">
                <a:latin typeface="Tahoma" pitchFamily="34" charset="0"/>
              </a:rPr>
              <a:pPr/>
              <a:t>12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53262" name="Text Box 5"/>
          <p:cNvSpPr txBox="1">
            <a:spLocks noChangeArrowheads="1"/>
          </p:cNvSpPr>
          <p:nvPr/>
        </p:nvSpPr>
        <p:spPr bwMode="auto">
          <a:xfrm>
            <a:off x="379697" y="3054351"/>
            <a:ext cx="21948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physical layer:</a:t>
            </a:r>
          </a:p>
          <a:p>
            <a:pPr algn="r"/>
            <a:r>
              <a:rPr lang="en-US" altLang="en-US" sz="2000"/>
              <a:t>bit-level reception</a:t>
            </a:r>
            <a:endParaRPr lang="en-US" altLang="en-US" sz="1800"/>
          </a:p>
        </p:txBody>
      </p:sp>
      <p:sp>
        <p:nvSpPr>
          <p:cNvPr id="53263" name="Text Box 6"/>
          <p:cNvSpPr txBox="1">
            <a:spLocks noChangeArrowheads="1"/>
          </p:cNvSpPr>
          <p:nvPr/>
        </p:nvSpPr>
        <p:spPr bwMode="auto">
          <a:xfrm>
            <a:off x="752646" y="3783014"/>
            <a:ext cx="183736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dirty="0">
                <a:solidFill>
                  <a:srgbClr val="000099"/>
                </a:solidFill>
              </a:rPr>
              <a:t>data link layer:</a:t>
            </a:r>
          </a:p>
          <a:p>
            <a:pPr algn="r"/>
            <a:r>
              <a:rPr lang="en-US" altLang="en-US" sz="2000" dirty="0"/>
              <a:t>e.g., Ethernet</a:t>
            </a:r>
          </a:p>
          <a:p>
            <a:pPr algn="r"/>
            <a:r>
              <a:rPr lang="en-US" altLang="en-US" sz="2000" dirty="0"/>
              <a:t>see chapter 4</a:t>
            </a:r>
            <a:endParaRPr lang="en-US" altLang="en-US" sz="1800" dirty="0"/>
          </a:p>
        </p:txBody>
      </p:sp>
      <p:sp>
        <p:nvSpPr>
          <p:cNvPr id="53264" name="Line 45"/>
          <p:cNvSpPr>
            <a:spLocks noChangeShapeType="1"/>
          </p:cNvSpPr>
          <p:nvPr/>
        </p:nvSpPr>
        <p:spPr bwMode="auto">
          <a:xfrm>
            <a:off x="7549886" y="690564"/>
            <a:ext cx="12039" cy="286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5" name="Rectangle 46"/>
          <p:cNvSpPr>
            <a:spLocks noChangeArrowheads="1"/>
          </p:cNvSpPr>
          <p:nvPr/>
        </p:nvSpPr>
        <p:spPr bwMode="auto">
          <a:xfrm>
            <a:off x="7649633" y="1819276"/>
            <a:ext cx="1143662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fabric</a:t>
            </a:r>
          </a:p>
        </p:txBody>
      </p:sp>
      <p:grpSp>
        <p:nvGrpSpPr>
          <p:cNvPr id="53266" name="Group 56"/>
          <p:cNvGrpSpPr>
            <a:grpSpLocks/>
          </p:cNvGrpSpPr>
          <p:nvPr/>
        </p:nvGrpSpPr>
        <p:grpSpPr bwMode="auto">
          <a:xfrm>
            <a:off x="5606521" y="2062163"/>
            <a:ext cx="1076590" cy="468312"/>
            <a:chOff x="310" y="3526"/>
            <a:chExt cx="1040" cy="457"/>
          </a:xfrm>
        </p:grpSpPr>
        <p:sp>
          <p:nvSpPr>
            <p:cNvPr id="53272" name="Rectangle 47"/>
            <p:cNvSpPr>
              <a:spLocks noChangeArrowheads="1"/>
            </p:cNvSpPr>
            <p:nvPr/>
          </p:nvSpPr>
          <p:spPr bwMode="auto">
            <a:xfrm>
              <a:off x="310" y="3526"/>
              <a:ext cx="1040" cy="4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3273" name="Line 48"/>
            <p:cNvSpPr>
              <a:spLocks noChangeShapeType="1"/>
            </p:cNvSpPr>
            <p:nvPr/>
          </p:nvSpPr>
          <p:spPr bwMode="auto">
            <a:xfrm>
              <a:off x="446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4" name="Line 49"/>
            <p:cNvSpPr>
              <a:spLocks noChangeShapeType="1"/>
            </p:cNvSpPr>
            <p:nvPr/>
          </p:nvSpPr>
          <p:spPr bwMode="auto">
            <a:xfrm>
              <a:off x="558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5" name="Line 50"/>
            <p:cNvSpPr>
              <a:spLocks noChangeShapeType="1"/>
            </p:cNvSpPr>
            <p:nvPr/>
          </p:nvSpPr>
          <p:spPr bwMode="auto">
            <a:xfrm>
              <a:off x="671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6" name="Line 51"/>
            <p:cNvSpPr>
              <a:spLocks noChangeShapeType="1"/>
            </p:cNvSpPr>
            <p:nvPr/>
          </p:nvSpPr>
          <p:spPr bwMode="auto">
            <a:xfrm>
              <a:off x="782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7" name="Line 52"/>
            <p:cNvSpPr>
              <a:spLocks noChangeShapeType="1"/>
            </p:cNvSpPr>
            <p:nvPr/>
          </p:nvSpPr>
          <p:spPr bwMode="auto">
            <a:xfrm>
              <a:off x="895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8" name="Line 53"/>
            <p:cNvSpPr>
              <a:spLocks noChangeShapeType="1"/>
            </p:cNvSpPr>
            <p:nvPr/>
          </p:nvSpPr>
          <p:spPr bwMode="auto">
            <a:xfrm>
              <a:off x="1006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79" name="Line 54"/>
            <p:cNvSpPr>
              <a:spLocks noChangeShapeType="1"/>
            </p:cNvSpPr>
            <p:nvPr/>
          </p:nvSpPr>
          <p:spPr bwMode="auto">
            <a:xfrm>
              <a:off x="1121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280" name="Line 55"/>
            <p:cNvSpPr>
              <a:spLocks noChangeShapeType="1"/>
            </p:cNvSpPr>
            <p:nvPr/>
          </p:nvSpPr>
          <p:spPr bwMode="auto">
            <a:xfrm>
              <a:off x="1229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3267" name="Line 58"/>
          <p:cNvSpPr>
            <a:spLocks noChangeShapeType="1"/>
          </p:cNvSpPr>
          <p:nvPr/>
        </p:nvSpPr>
        <p:spPr bwMode="auto">
          <a:xfrm flipV="1">
            <a:off x="2584848" y="2743200"/>
            <a:ext cx="483261" cy="49053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8" name="Line 59"/>
          <p:cNvSpPr>
            <a:spLocks noChangeShapeType="1"/>
          </p:cNvSpPr>
          <p:nvPr/>
        </p:nvSpPr>
        <p:spPr bwMode="auto">
          <a:xfrm flipV="1">
            <a:off x="2605485" y="2940051"/>
            <a:ext cx="1293283" cy="13382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3269" name="Line 60"/>
          <p:cNvSpPr>
            <a:spLocks noChangeShapeType="1"/>
          </p:cNvSpPr>
          <p:nvPr/>
        </p:nvSpPr>
        <p:spPr bwMode="auto">
          <a:xfrm flipV="1">
            <a:off x="5319317" y="3070226"/>
            <a:ext cx="725752" cy="790575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5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976" y="814389"/>
            <a:ext cx="49512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4" name="Rectangle 12"/>
          <p:cNvSpPr>
            <a:spLocks noChangeArrowheads="1"/>
          </p:cNvSpPr>
          <p:nvPr/>
        </p:nvSpPr>
        <p:spPr bwMode="auto">
          <a:xfrm>
            <a:off x="2077509" y="1306514"/>
            <a:ext cx="4949560" cy="1836737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5" name="Rectangle 13"/>
          <p:cNvSpPr>
            <a:spLocks noChangeArrowheads="1"/>
          </p:cNvSpPr>
          <p:nvPr/>
        </p:nvSpPr>
        <p:spPr bwMode="auto">
          <a:xfrm>
            <a:off x="2246048" y="1820864"/>
            <a:ext cx="1535775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line</a:t>
            </a:r>
          </a:p>
          <a:p>
            <a:pPr algn="ctr"/>
            <a:r>
              <a:rPr lang="en-US" altLang="en-US" sz="1800"/>
              <a:t>termination</a:t>
            </a:r>
          </a:p>
        </p:txBody>
      </p:sp>
      <p:sp>
        <p:nvSpPr>
          <p:cNvPr id="54276" name="Rectangle 14"/>
          <p:cNvSpPr>
            <a:spLocks noChangeArrowheads="1"/>
          </p:cNvSpPr>
          <p:nvPr/>
        </p:nvSpPr>
        <p:spPr bwMode="auto">
          <a:xfrm>
            <a:off x="4005396" y="1492250"/>
            <a:ext cx="1248569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7" name="Rectangle 15"/>
          <p:cNvSpPr>
            <a:spLocks noChangeArrowheads="1"/>
          </p:cNvSpPr>
          <p:nvPr/>
        </p:nvSpPr>
        <p:spPr bwMode="auto">
          <a:xfrm>
            <a:off x="5468938" y="1443038"/>
            <a:ext cx="1351756" cy="150495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4278" name="Line 16"/>
          <p:cNvSpPr>
            <a:spLocks noChangeShapeType="1"/>
          </p:cNvSpPr>
          <p:nvPr/>
        </p:nvSpPr>
        <p:spPr bwMode="auto">
          <a:xfrm>
            <a:off x="1778265" y="2232025"/>
            <a:ext cx="45918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79" name="Line 30"/>
          <p:cNvSpPr>
            <a:spLocks noChangeShapeType="1"/>
          </p:cNvSpPr>
          <p:nvPr/>
        </p:nvSpPr>
        <p:spPr bwMode="auto">
          <a:xfrm>
            <a:off x="3802460" y="2211389"/>
            <a:ext cx="2063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0" name="Line 31"/>
          <p:cNvSpPr>
            <a:spLocks noChangeShapeType="1"/>
          </p:cNvSpPr>
          <p:nvPr/>
        </p:nvSpPr>
        <p:spPr bwMode="auto">
          <a:xfrm>
            <a:off x="5257404" y="2168525"/>
            <a:ext cx="2063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1" name="Line 32"/>
          <p:cNvSpPr>
            <a:spLocks noChangeShapeType="1"/>
          </p:cNvSpPr>
          <p:nvPr/>
        </p:nvSpPr>
        <p:spPr bwMode="auto">
          <a:xfrm flipV="1">
            <a:off x="6763941" y="2209800"/>
            <a:ext cx="797983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2" name="Rectangle 33"/>
          <p:cNvSpPr>
            <a:spLocks noChangeArrowheads="1"/>
          </p:cNvSpPr>
          <p:nvPr/>
        </p:nvSpPr>
        <p:spPr bwMode="auto">
          <a:xfrm>
            <a:off x="4041510" y="1801814"/>
            <a:ext cx="1143662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(receive)</a:t>
            </a:r>
          </a:p>
        </p:txBody>
      </p:sp>
      <p:sp>
        <p:nvSpPr>
          <p:cNvPr id="54283" name="Text Box 35"/>
          <p:cNvSpPr txBox="1">
            <a:spLocks noChangeArrowheads="1"/>
          </p:cNvSpPr>
          <p:nvPr/>
        </p:nvSpPr>
        <p:spPr bwMode="auto">
          <a:xfrm>
            <a:off x="5549989" y="1455738"/>
            <a:ext cx="126188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lookup,</a:t>
            </a:r>
          </a:p>
          <a:p>
            <a:pPr algn="ctr"/>
            <a:r>
              <a:rPr lang="en-US" altLang="en-US" sz="1800"/>
              <a:t>forwarding</a:t>
            </a:r>
          </a:p>
          <a:p>
            <a:pPr algn="ctr"/>
            <a:endParaRPr lang="en-US" altLang="en-US" sz="1800"/>
          </a:p>
          <a:p>
            <a:pPr algn="ctr"/>
            <a:endParaRPr lang="en-US" altLang="en-US" sz="1800"/>
          </a:p>
          <a:p>
            <a:pPr algn="ctr"/>
            <a:r>
              <a:rPr lang="en-US" altLang="en-US" sz="1800"/>
              <a:t>queueing</a:t>
            </a:r>
          </a:p>
        </p:txBody>
      </p:sp>
      <p:sp>
        <p:nvSpPr>
          <p:cNvPr id="5428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465" y="293688"/>
            <a:ext cx="84201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Input port functions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4285" name="Rectangle 4"/>
          <p:cNvSpPr>
            <a:spLocks noGrp="1" noChangeArrowheads="1"/>
          </p:cNvSpPr>
          <p:nvPr>
            <p:ph idx="1"/>
          </p:nvPr>
        </p:nvSpPr>
        <p:spPr>
          <a:xfrm>
            <a:off x="3676914" y="3492500"/>
            <a:ext cx="5910925" cy="2667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decentralized switching</a:t>
            </a:r>
            <a:r>
              <a:rPr lang="en-US" altLang="en-US" sz="2400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:</a:t>
            </a: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using header field values, lookup output port using forwarding table in input port memory </a:t>
            </a:r>
            <a:r>
              <a:rPr lang="en-US" altLang="en-US" sz="2200" i="1" dirty="0">
                <a:ea typeface="ＭＳ Ｐゴシック" pitchFamily="34" charset="-128"/>
                <a:cs typeface="ＭＳ Ｐゴシック" pitchFamily="34" charset="-128"/>
              </a:rPr>
              <a:t>(“match plus action”)</a:t>
            </a:r>
          </a:p>
          <a:p>
            <a:pPr>
              <a:lnSpc>
                <a:spcPct val="90000"/>
              </a:lnSpc>
            </a:pPr>
            <a:r>
              <a:rPr lang="en-US" altLang="en-US" sz="2200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destination-based forwarding: </a:t>
            </a: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forward based only on destination IP address (traditional)</a:t>
            </a:r>
            <a:endParaRPr lang="en-US" altLang="ja-JP" sz="2200" dirty="0">
              <a:ea typeface="ＭＳ Ｐゴシック" pitchFamily="34" charset="-128"/>
              <a:cs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altLang="en-US" sz="2200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generalized forwarding: </a:t>
            </a:r>
            <a:r>
              <a:rPr lang="en-US" altLang="en-US" sz="2200" dirty="0">
                <a:ea typeface="ＭＳ Ｐゴシック" pitchFamily="34" charset="-128"/>
                <a:cs typeface="ＭＳ Ｐゴシック" pitchFamily="34" charset="-128"/>
              </a:rPr>
              <a:t>forward based on any set of header field values</a:t>
            </a:r>
          </a:p>
        </p:txBody>
      </p:sp>
      <p:sp>
        <p:nvSpPr>
          <p:cNvPr id="54295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429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FCD5D63-16B7-455B-8395-4341AE30304F}" type="slidenum">
              <a:rPr lang="en-US" altLang="en-US" sz="1200">
                <a:latin typeface="Tahoma" pitchFamily="34" charset="0"/>
              </a:rPr>
              <a:pPr/>
              <a:t>13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54286" name="Text Box 5"/>
          <p:cNvSpPr txBox="1">
            <a:spLocks noChangeArrowheads="1"/>
          </p:cNvSpPr>
          <p:nvPr/>
        </p:nvSpPr>
        <p:spPr bwMode="auto">
          <a:xfrm>
            <a:off x="379697" y="3054351"/>
            <a:ext cx="219483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>
                <a:solidFill>
                  <a:srgbClr val="000099"/>
                </a:solidFill>
              </a:rPr>
              <a:t>physical layer:</a:t>
            </a:r>
          </a:p>
          <a:p>
            <a:pPr algn="r"/>
            <a:r>
              <a:rPr lang="en-US" altLang="en-US" sz="2000"/>
              <a:t>bit-level reception</a:t>
            </a:r>
            <a:endParaRPr lang="en-US" altLang="en-US" sz="1800"/>
          </a:p>
        </p:txBody>
      </p:sp>
      <p:sp>
        <p:nvSpPr>
          <p:cNvPr id="54287" name="Text Box 6"/>
          <p:cNvSpPr txBox="1">
            <a:spLocks noChangeArrowheads="1"/>
          </p:cNvSpPr>
          <p:nvPr/>
        </p:nvSpPr>
        <p:spPr bwMode="auto">
          <a:xfrm>
            <a:off x="752646" y="3783014"/>
            <a:ext cx="183736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dirty="0">
                <a:solidFill>
                  <a:srgbClr val="000099"/>
                </a:solidFill>
              </a:rPr>
              <a:t>data link layer:</a:t>
            </a:r>
          </a:p>
          <a:p>
            <a:pPr algn="r"/>
            <a:r>
              <a:rPr lang="en-US" altLang="en-US" sz="2000" dirty="0"/>
              <a:t>e.g., Ethernet</a:t>
            </a:r>
          </a:p>
          <a:p>
            <a:pPr algn="r"/>
            <a:r>
              <a:rPr lang="en-US" altLang="en-US" sz="2000" dirty="0"/>
              <a:t>see chapter 4</a:t>
            </a:r>
            <a:endParaRPr lang="en-US" altLang="en-US" sz="1800" dirty="0"/>
          </a:p>
        </p:txBody>
      </p:sp>
      <p:sp>
        <p:nvSpPr>
          <p:cNvPr id="54288" name="Line 45"/>
          <p:cNvSpPr>
            <a:spLocks noChangeShapeType="1"/>
          </p:cNvSpPr>
          <p:nvPr/>
        </p:nvSpPr>
        <p:spPr bwMode="auto">
          <a:xfrm>
            <a:off x="7549886" y="690564"/>
            <a:ext cx="12039" cy="2865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89" name="Rectangle 46"/>
          <p:cNvSpPr>
            <a:spLocks noChangeArrowheads="1"/>
          </p:cNvSpPr>
          <p:nvPr/>
        </p:nvSpPr>
        <p:spPr bwMode="auto">
          <a:xfrm>
            <a:off x="7649633" y="1819276"/>
            <a:ext cx="1143662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800"/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800"/>
              <a:t>fabric</a:t>
            </a:r>
          </a:p>
        </p:txBody>
      </p:sp>
      <p:grpSp>
        <p:nvGrpSpPr>
          <p:cNvPr id="54290" name="Group 56"/>
          <p:cNvGrpSpPr>
            <a:grpSpLocks/>
          </p:cNvGrpSpPr>
          <p:nvPr/>
        </p:nvGrpSpPr>
        <p:grpSpPr bwMode="auto">
          <a:xfrm>
            <a:off x="5606521" y="2062163"/>
            <a:ext cx="1076590" cy="468312"/>
            <a:chOff x="310" y="3526"/>
            <a:chExt cx="1040" cy="457"/>
          </a:xfrm>
        </p:grpSpPr>
        <p:sp>
          <p:nvSpPr>
            <p:cNvPr id="54296" name="Rectangle 47"/>
            <p:cNvSpPr>
              <a:spLocks noChangeArrowheads="1"/>
            </p:cNvSpPr>
            <p:nvPr/>
          </p:nvSpPr>
          <p:spPr bwMode="auto">
            <a:xfrm>
              <a:off x="310" y="3526"/>
              <a:ext cx="1040" cy="457"/>
            </a:xfrm>
            <a:prstGeom prst="rect">
              <a:avLst/>
            </a:prstGeom>
            <a:solidFill>
              <a:srgbClr val="FF0000"/>
            </a:solidFill>
            <a:ln w="381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4297" name="Line 48"/>
            <p:cNvSpPr>
              <a:spLocks noChangeShapeType="1"/>
            </p:cNvSpPr>
            <p:nvPr/>
          </p:nvSpPr>
          <p:spPr bwMode="auto">
            <a:xfrm>
              <a:off x="446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8" name="Line 49"/>
            <p:cNvSpPr>
              <a:spLocks noChangeShapeType="1"/>
            </p:cNvSpPr>
            <p:nvPr/>
          </p:nvSpPr>
          <p:spPr bwMode="auto">
            <a:xfrm>
              <a:off x="558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299" name="Line 50"/>
            <p:cNvSpPr>
              <a:spLocks noChangeShapeType="1"/>
            </p:cNvSpPr>
            <p:nvPr/>
          </p:nvSpPr>
          <p:spPr bwMode="auto">
            <a:xfrm>
              <a:off x="671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0" name="Line 51"/>
            <p:cNvSpPr>
              <a:spLocks noChangeShapeType="1"/>
            </p:cNvSpPr>
            <p:nvPr/>
          </p:nvSpPr>
          <p:spPr bwMode="auto">
            <a:xfrm>
              <a:off x="782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1" name="Line 52"/>
            <p:cNvSpPr>
              <a:spLocks noChangeShapeType="1"/>
            </p:cNvSpPr>
            <p:nvPr/>
          </p:nvSpPr>
          <p:spPr bwMode="auto">
            <a:xfrm>
              <a:off x="895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2" name="Line 53"/>
            <p:cNvSpPr>
              <a:spLocks noChangeShapeType="1"/>
            </p:cNvSpPr>
            <p:nvPr/>
          </p:nvSpPr>
          <p:spPr bwMode="auto">
            <a:xfrm>
              <a:off x="1006" y="3534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3" name="Line 54"/>
            <p:cNvSpPr>
              <a:spLocks noChangeShapeType="1"/>
            </p:cNvSpPr>
            <p:nvPr/>
          </p:nvSpPr>
          <p:spPr bwMode="auto">
            <a:xfrm>
              <a:off x="1121" y="3535"/>
              <a:ext cx="2" cy="437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304" name="Line 55"/>
            <p:cNvSpPr>
              <a:spLocks noChangeShapeType="1"/>
            </p:cNvSpPr>
            <p:nvPr/>
          </p:nvSpPr>
          <p:spPr bwMode="auto">
            <a:xfrm>
              <a:off x="1229" y="3538"/>
              <a:ext cx="2" cy="435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4291" name="Line 58"/>
          <p:cNvSpPr>
            <a:spLocks noChangeShapeType="1"/>
          </p:cNvSpPr>
          <p:nvPr/>
        </p:nvSpPr>
        <p:spPr bwMode="auto">
          <a:xfrm flipV="1">
            <a:off x="2584848" y="2743200"/>
            <a:ext cx="483261" cy="490538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92" name="Line 59"/>
          <p:cNvSpPr>
            <a:spLocks noChangeShapeType="1"/>
          </p:cNvSpPr>
          <p:nvPr/>
        </p:nvSpPr>
        <p:spPr bwMode="auto">
          <a:xfrm flipV="1">
            <a:off x="2605485" y="2940051"/>
            <a:ext cx="1293283" cy="1338263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293" name="Line 60"/>
          <p:cNvSpPr>
            <a:spLocks noChangeShapeType="1"/>
          </p:cNvSpPr>
          <p:nvPr/>
        </p:nvSpPr>
        <p:spPr bwMode="auto">
          <a:xfrm flipV="1">
            <a:off x="5529131" y="3070225"/>
            <a:ext cx="515938" cy="57785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3"/>
          <p:cNvSpPr>
            <a:spLocks noChangeArrowheads="1"/>
          </p:cNvSpPr>
          <p:nvPr/>
        </p:nvSpPr>
        <p:spPr bwMode="auto">
          <a:xfrm>
            <a:off x="874264" y="1537603"/>
            <a:ext cx="5285421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/>
            <a:r>
              <a:rPr lang="en-US" altLang="en-US" sz="1800" b="1">
                <a:cs typeface="Times New Roman" pitchFamily="18" charset="0"/>
              </a:rPr>
              <a:t>Destination Address Range</a:t>
            </a:r>
          </a:p>
          <a:p>
            <a:pPr algn="just"/>
            <a:endParaRPr lang="en-US" altLang="en-US" sz="1800" b="1">
              <a:cs typeface="Times New Roman" pitchFamily="18" charset="0"/>
            </a:endParaRPr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11001000 00010111 00010000 00000000</a:t>
            </a:r>
            <a:endParaRPr lang="en-US" altLang="en-US" sz="2000" b="1">
              <a:latin typeface="Courier New" pitchFamily="49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through</a:t>
            </a:r>
            <a:r>
              <a:rPr lang="en-US" altLang="en-US" sz="1800">
                <a:latin typeface="Comic Sans MS" pitchFamily="66" charset="0"/>
                <a:cs typeface="Times New Roman" pitchFamily="18" charset="0"/>
              </a:rPr>
              <a:t>                                 </a:t>
            </a:r>
            <a:endParaRPr lang="en-US" altLang="en-US" sz="2000">
              <a:latin typeface="Comic Sans MS" pitchFamily="66" charset="0"/>
            </a:endParaRPr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11001000 00010111 00010111 11111111</a:t>
            </a:r>
          </a:p>
          <a:p>
            <a:pPr algn="just"/>
            <a:endParaRPr lang="en-US" altLang="en-US" sz="1800" b="1">
              <a:latin typeface="Courier New" pitchFamily="49" charset="0"/>
              <a:cs typeface="Times New Roman" pitchFamily="18" charset="0"/>
            </a:endParaRPr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11001000 00010111 00011000 00000000</a:t>
            </a:r>
            <a:endParaRPr lang="en-US" altLang="en-US" sz="2000" b="1">
              <a:latin typeface="Courier New" pitchFamily="49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through</a:t>
            </a:r>
            <a:endParaRPr lang="en-US" altLang="en-US" sz="2000"/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11001000 00010111 00011000 11111111  </a:t>
            </a:r>
          </a:p>
          <a:p>
            <a:pPr algn="just"/>
            <a:endParaRPr lang="en-US" altLang="en-US" sz="2000" b="1">
              <a:latin typeface="Courier New" pitchFamily="49" charset="0"/>
            </a:endParaRPr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11001000 00010111 00011001 00000000</a:t>
            </a:r>
            <a:endParaRPr lang="en-US" altLang="en-US" sz="2000" b="1">
              <a:latin typeface="Courier New" pitchFamily="49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through</a:t>
            </a:r>
            <a:endParaRPr lang="en-US" altLang="en-US" sz="2000"/>
          </a:p>
          <a:p>
            <a:pPr algn="just"/>
            <a:r>
              <a:rPr lang="en-US" altLang="en-US" sz="1800" b="1">
                <a:latin typeface="Courier New" pitchFamily="49" charset="0"/>
                <a:cs typeface="Times New Roman" pitchFamily="18" charset="0"/>
              </a:rPr>
              <a:t>11001000 00010111 00011111 11111111  </a:t>
            </a:r>
          </a:p>
          <a:p>
            <a:pPr algn="just"/>
            <a:endParaRPr lang="en-US" altLang="en-US" sz="1800">
              <a:latin typeface="Comic Sans MS" pitchFamily="66" charset="0"/>
              <a:cs typeface="Times New Roman" pitchFamily="18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otherwise</a:t>
            </a:r>
          </a:p>
        </p:txBody>
      </p:sp>
      <p:sp>
        <p:nvSpPr>
          <p:cNvPr id="55298" name="Rectangle 5"/>
          <p:cNvSpPr>
            <a:spLocks noChangeArrowheads="1"/>
          </p:cNvSpPr>
          <p:nvPr/>
        </p:nvSpPr>
        <p:spPr bwMode="auto">
          <a:xfrm>
            <a:off x="6615434" y="1538319"/>
            <a:ext cx="156966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/>
            <a:r>
              <a:rPr lang="en-US" altLang="en-US" sz="1800">
                <a:cs typeface="Times New Roman" pitchFamily="18" charset="0"/>
              </a:rPr>
              <a:t>Link Interface</a:t>
            </a: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 u="sng">
              <a:cs typeface="Times New Roman" pitchFamily="18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0</a:t>
            </a: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1</a:t>
            </a: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2</a:t>
            </a: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endParaRPr lang="en-US" altLang="en-US" sz="1800">
              <a:cs typeface="Times New Roman" pitchFamily="18" charset="0"/>
            </a:endParaRPr>
          </a:p>
          <a:p>
            <a:pPr algn="just"/>
            <a:r>
              <a:rPr lang="en-US" altLang="en-US" sz="1800">
                <a:cs typeface="Times New Roman" pitchFamily="18" charset="0"/>
              </a:rPr>
              <a:t>3  </a:t>
            </a:r>
            <a:endParaRPr lang="en-US" altLang="en-US" sz="2000"/>
          </a:p>
          <a:p>
            <a:pPr algn="just"/>
            <a:endParaRPr lang="en-US" altLang="en-US" sz="1800" b="1">
              <a:cs typeface="Times New Roman" pitchFamily="18" charset="0"/>
            </a:endParaRPr>
          </a:p>
        </p:txBody>
      </p:sp>
      <p:sp>
        <p:nvSpPr>
          <p:cNvPr id="55299" name="Rectangle 6"/>
          <p:cNvSpPr>
            <a:spLocks noChangeArrowheads="1"/>
          </p:cNvSpPr>
          <p:nvPr/>
        </p:nvSpPr>
        <p:spPr bwMode="auto">
          <a:xfrm>
            <a:off x="689638" y="1266826"/>
            <a:ext cx="7825052" cy="4525963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5300" name="Line 7"/>
          <p:cNvSpPr>
            <a:spLocks noChangeShapeType="1"/>
          </p:cNvSpPr>
          <p:nvPr/>
        </p:nvSpPr>
        <p:spPr bwMode="auto">
          <a:xfrm>
            <a:off x="677599" y="2084388"/>
            <a:ext cx="782505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1" name="Line 8"/>
          <p:cNvSpPr>
            <a:spLocks noChangeShapeType="1"/>
          </p:cNvSpPr>
          <p:nvPr/>
        </p:nvSpPr>
        <p:spPr bwMode="auto">
          <a:xfrm>
            <a:off x="706836" y="3119438"/>
            <a:ext cx="782505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2" name="Line 9"/>
          <p:cNvSpPr>
            <a:spLocks noChangeShapeType="1"/>
          </p:cNvSpPr>
          <p:nvPr/>
        </p:nvSpPr>
        <p:spPr bwMode="auto">
          <a:xfrm>
            <a:off x="699956" y="4241800"/>
            <a:ext cx="782505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3" name="Line 10"/>
          <p:cNvSpPr>
            <a:spLocks noChangeShapeType="1"/>
          </p:cNvSpPr>
          <p:nvPr/>
        </p:nvSpPr>
        <p:spPr bwMode="auto">
          <a:xfrm>
            <a:off x="693077" y="5343525"/>
            <a:ext cx="7825052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4" name="Line 11"/>
          <p:cNvSpPr>
            <a:spLocks noChangeShapeType="1"/>
          </p:cNvSpPr>
          <p:nvPr/>
        </p:nvSpPr>
        <p:spPr bwMode="auto">
          <a:xfrm>
            <a:off x="6423422" y="1277938"/>
            <a:ext cx="0" cy="4514850"/>
          </a:xfrm>
          <a:prstGeom prst="line">
            <a:avLst/>
          </a:prstGeom>
          <a:noFill/>
          <a:ln w="127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5305" name="Text Box 12"/>
          <p:cNvSpPr txBox="1">
            <a:spLocks noChangeArrowheads="1"/>
          </p:cNvSpPr>
          <p:nvPr/>
        </p:nvSpPr>
        <p:spPr bwMode="auto">
          <a:xfrm>
            <a:off x="612246" y="6007100"/>
            <a:ext cx="72302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i="1">
                <a:solidFill>
                  <a:srgbClr val="CC0000"/>
                </a:solidFill>
                <a:latin typeface="Gill Sans MT" pitchFamily="34" charset="0"/>
              </a:rPr>
              <a:t>Q:</a:t>
            </a:r>
            <a:r>
              <a:rPr lang="en-US" altLang="en-US">
                <a:latin typeface="Gill Sans MT" pitchFamily="34" charset="0"/>
              </a:rPr>
              <a:t> but what happens if ranges don</a:t>
            </a:r>
            <a:r>
              <a:rPr lang="ja-JP" altLang="en-US">
                <a:latin typeface="Gill Sans MT" pitchFamily="34" charset="0"/>
              </a:rPr>
              <a:t>’</a:t>
            </a:r>
            <a:r>
              <a:rPr lang="en-US" altLang="ja-JP">
                <a:latin typeface="Gill Sans MT" pitchFamily="34" charset="0"/>
              </a:rPr>
              <a:t>t divide up so nicely? </a:t>
            </a:r>
            <a:endParaRPr lang="en-US" altLang="en-US">
              <a:latin typeface="Gill Sans MT" pitchFamily="34" charset="0"/>
            </a:endParaRPr>
          </a:p>
        </p:txBody>
      </p:sp>
      <p:pic>
        <p:nvPicPr>
          <p:cNvPr id="55306" name="Picture 1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41" y="771525"/>
            <a:ext cx="64371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6" name="Rectangle 17"/>
          <p:cNvSpPr>
            <a:spLocks noGrp="1" noChangeArrowheads="1"/>
          </p:cNvSpPr>
          <p:nvPr>
            <p:ph type="title"/>
          </p:nvPr>
        </p:nvSpPr>
        <p:spPr>
          <a:xfrm>
            <a:off x="577851" y="107950"/>
            <a:ext cx="6910123" cy="8636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cs typeface="+mj-cs"/>
              </a:rPr>
              <a:t>Destination-based forwarding</a:t>
            </a:r>
          </a:p>
        </p:txBody>
      </p:sp>
      <p:sp>
        <p:nvSpPr>
          <p:cNvPr id="5531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53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3F3376F8-F046-4E8C-A3B2-C2368A77BC32}" type="slidenum">
              <a:rPr lang="en-US" altLang="en-US" sz="1200">
                <a:latin typeface="Tahoma" pitchFamily="34" charset="0"/>
              </a:rPr>
              <a:pPr/>
              <a:t>14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55308" name="TextBox 1"/>
          <p:cNvSpPr txBox="1">
            <a:spLocks noChangeArrowheads="1"/>
          </p:cNvSpPr>
          <p:nvPr/>
        </p:nvSpPr>
        <p:spPr bwMode="auto">
          <a:xfrm>
            <a:off x="3688954" y="1036638"/>
            <a:ext cx="2008883" cy="400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forwarding table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3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98" y="777875"/>
            <a:ext cx="59418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Rectangle 20"/>
          <p:cNvSpPr>
            <a:spLocks noChangeArrowheads="1"/>
          </p:cNvSpPr>
          <p:nvPr/>
        </p:nvSpPr>
        <p:spPr bwMode="auto">
          <a:xfrm>
            <a:off x="471223" y="1335088"/>
            <a:ext cx="8667750" cy="1371600"/>
          </a:xfrm>
          <a:prstGeom prst="rect">
            <a:avLst/>
          </a:prstGeom>
          <a:solidFill>
            <a:schemeClr val="bg1"/>
          </a:solidFill>
          <a:ln w="19050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23" name="Rectangle 18"/>
          <p:cNvSpPr>
            <a:spLocks noChangeArrowheads="1"/>
          </p:cNvSpPr>
          <p:nvPr/>
        </p:nvSpPr>
        <p:spPr bwMode="auto">
          <a:xfrm>
            <a:off x="4455319" y="5690251"/>
            <a:ext cx="1773106" cy="269875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24" name="Rectangle 17"/>
          <p:cNvSpPr>
            <a:spLocks noChangeArrowheads="1"/>
          </p:cNvSpPr>
          <p:nvPr/>
        </p:nvSpPr>
        <p:spPr bwMode="auto">
          <a:xfrm>
            <a:off x="4439607" y="6056343"/>
            <a:ext cx="1773106" cy="269875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9464" name="Rectangle 2"/>
          <p:cNvSpPr>
            <a:spLocks noGrp="1" noChangeArrowheads="1"/>
          </p:cNvSpPr>
          <p:nvPr>
            <p:ph type="title"/>
          </p:nvPr>
        </p:nvSpPr>
        <p:spPr>
          <a:xfrm>
            <a:off x="385233" y="95250"/>
            <a:ext cx="8420100" cy="909638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Longest prefix matching</a:t>
            </a:r>
          </a:p>
        </p:txBody>
      </p:sp>
      <p:sp>
        <p:nvSpPr>
          <p:cNvPr id="5634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63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2BA5A5DA-C1D2-4465-A48D-7195B7378F31}" type="slidenum">
              <a:rPr lang="en-US" altLang="en-US" sz="1200">
                <a:latin typeface="Tahoma" pitchFamily="34" charset="0"/>
              </a:rPr>
              <a:pPr/>
              <a:t>15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56326" name="Rectangle 5"/>
          <p:cNvSpPr>
            <a:spLocks noChangeArrowheads="1"/>
          </p:cNvSpPr>
          <p:nvPr/>
        </p:nvSpPr>
        <p:spPr bwMode="auto">
          <a:xfrm>
            <a:off x="1347207" y="2982264"/>
            <a:ext cx="5285421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en-US" sz="1800">
                <a:cs typeface="Times New Roman" pitchFamily="18" charset="0"/>
              </a:rPr>
              <a:t>Destination Address Range                        </a:t>
            </a: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itchFamily="49" charset="0"/>
                <a:cs typeface="Times New Roman" pitchFamily="18" charset="0"/>
              </a:rPr>
              <a:t>11001000 00010111 00010*** ********* </a:t>
            </a:r>
            <a:endParaRPr lang="en-US" altLang="en-US" sz="2000">
              <a:latin typeface="Courier New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itchFamily="49" charset="0"/>
                <a:cs typeface="Times New Roman" pitchFamily="18" charset="0"/>
              </a:rPr>
              <a:t>11001000 00010111 00011000 *********</a:t>
            </a:r>
            <a:endParaRPr lang="en-US" altLang="en-US" sz="2000">
              <a:latin typeface="Courier New" pitchFamily="49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latin typeface="Courier New" pitchFamily="49" charset="0"/>
                <a:cs typeface="Times New Roman" pitchFamily="18" charset="0"/>
              </a:rPr>
              <a:t>11001000 00010111 00011*** *********</a:t>
            </a:r>
            <a:endParaRPr lang="en-US" altLang="en-US" sz="2000">
              <a:latin typeface="Comic Sans MS" pitchFamily="66" charset="0"/>
            </a:endParaRPr>
          </a:p>
          <a:p>
            <a:pPr algn="just">
              <a:lnSpc>
                <a:spcPct val="150000"/>
              </a:lnSpc>
            </a:pPr>
            <a:r>
              <a:rPr lang="en-US" altLang="en-US" sz="1800">
                <a:cs typeface="Times New Roman" pitchFamily="18" charset="0"/>
              </a:rPr>
              <a:t>otherwise  </a:t>
            </a:r>
            <a:r>
              <a:rPr lang="en-US" altLang="en-US" sz="1800">
                <a:latin typeface="Times" charset="0"/>
                <a:cs typeface="Times New Roman" pitchFamily="18" charset="0"/>
              </a:rPr>
              <a:t>           </a:t>
            </a: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1038755" y="6024842"/>
            <a:ext cx="51223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/>
              <a:t>DA: 11001000  00010111  00011000  10101010</a:t>
            </a:r>
            <a:r>
              <a:rPr lang="en-US" altLang="en-US" sz="1800" dirty="0">
                <a:latin typeface="Comic Sans MS" pitchFamily="66" charset="0"/>
              </a:rPr>
              <a:t> </a:t>
            </a:r>
          </a:p>
        </p:txBody>
      </p:sp>
      <p:sp>
        <p:nvSpPr>
          <p:cNvPr id="56328" name="Text Box 8"/>
          <p:cNvSpPr txBox="1">
            <a:spLocks noChangeArrowheads="1"/>
          </p:cNvSpPr>
          <p:nvPr/>
        </p:nvSpPr>
        <p:spPr bwMode="auto">
          <a:xfrm>
            <a:off x="304404" y="5272089"/>
            <a:ext cx="13532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>
                <a:solidFill>
                  <a:srgbClr val="000099"/>
                </a:solidFill>
              </a:rPr>
              <a:t>examples:</a:t>
            </a:r>
          </a:p>
        </p:txBody>
      </p:sp>
      <p:sp>
        <p:nvSpPr>
          <p:cNvPr id="56329" name="Text Box 9"/>
          <p:cNvSpPr txBox="1">
            <a:spLocks noChangeArrowheads="1"/>
          </p:cNvSpPr>
          <p:nvPr/>
        </p:nvSpPr>
        <p:spPr bwMode="auto">
          <a:xfrm>
            <a:off x="1023277" y="5641976"/>
            <a:ext cx="51175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/>
              <a:t>DA: 11001000  00010111  00010110  10100001 </a:t>
            </a:r>
          </a:p>
        </p:txBody>
      </p:sp>
      <p:sp>
        <p:nvSpPr>
          <p:cNvPr id="56330" name="Text Box 15"/>
          <p:cNvSpPr txBox="1">
            <a:spLocks noChangeArrowheads="1"/>
          </p:cNvSpPr>
          <p:nvPr/>
        </p:nvSpPr>
        <p:spPr bwMode="auto">
          <a:xfrm>
            <a:off x="6784579" y="5640389"/>
            <a:ext cx="18517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>
                <a:solidFill>
                  <a:srgbClr val="CC0000"/>
                </a:solidFill>
                <a:latin typeface="Gill Sans MT" pitchFamily="34" charset="0"/>
              </a:rPr>
              <a:t>which interface?</a:t>
            </a:r>
          </a:p>
        </p:txBody>
      </p:sp>
      <p:sp>
        <p:nvSpPr>
          <p:cNvPr id="56331" name="Text Box 16"/>
          <p:cNvSpPr txBox="1">
            <a:spLocks noChangeArrowheads="1"/>
          </p:cNvSpPr>
          <p:nvPr/>
        </p:nvSpPr>
        <p:spPr bwMode="auto">
          <a:xfrm>
            <a:off x="6836173" y="5991226"/>
            <a:ext cx="185178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>
                <a:solidFill>
                  <a:srgbClr val="CC0000"/>
                </a:solidFill>
                <a:latin typeface="Gill Sans MT" pitchFamily="34" charset="0"/>
              </a:rPr>
              <a:t>which interface?</a:t>
            </a:r>
          </a:p>
        </p:txBody>
      </p:sp>
      <p:sp>
        <p:nvSpPr>
          <p:cNvPr id="56332" name="Text Box 19"/>
          <p:cNvSpPr txBox="1">
            <a:spLocks noChangeArrowheads="1"/>
          </p:cNvSpPr>
          <p:nvPr/>
        </p:nvSpPr>
        <p:spPr bwMode="auto">
          <a:xfrm>
            <a:off x="619125" y="1490663"/>
            <a:ext cx="8449337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800">
                <a:latin typeface="Gill Sans MT" pitchFamily="34" charset="0"/>
              </a:rPr>
              <a:t>when looking for forwarding table entry for given destination address, use </a:t>
            </a:r>
            <a:r>
              <a:rPr lang="en-US" altLang="en-US" sz="2800" i="1">
                <a:solidFill>
                  <a:srgbClr val="000099"/>
                </a:solidFill>
                <a:latin typeface="Gill Sans MT" pitchFamily="34" charset="0"/>
              </a:rPr>
              <a:t>longest</a:t>
            </a:r>
            <a:r>
              <a:rPr lang="en-US" altLang="en-US" sz="2800">
                <a:latin typeface="Gill Sans MT" pitchFamily="34" charset="0"/>
              </a:rPr>
              <a:t> address prefix that matches destination address.</a:t>
            </a:r>
          </a:p>
        </p:txBody>
      </p:sp>
      <p:sp>
        <p:nvSpPr>
          <p:cNvPr id="56333" name="Text Box 22"/>
          <p:cNvSpPr txBox="1">
            <a:spLocks noChangeArrowheads="1"/>
          </p:cNvSpPr>
          <p:nvPr/>
        </p:nvSpPr>
        <p:spPr bwMode="auto">
          <a:xfrm>
            <a:off x="605367" y="1036638"/>
            <a:ext cx="3304751" cy="52322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800" i="1">
                <a:solidFill>
                  <a:srgbClr val="CC0000"/>
                </a:solidFill>
                <a:latin typeface="Gill Sans MT" pitchFamily="34" charset="0"/>
              </a:rPr>
              <a:t>longest prefix matching</a:t>
            </a:r>
          </a:p>
        </p:txBody>
      </p:sp>
      <p:sp>
        <p:nvSpPr>
          <p:cNvPr id="56334" name="Rectangle 24"/>
          <p:cNvSpPr>
            <a:spLocks noChangeArrowheads="1"/>
          </p:cNvSpPr>
          <p:nvPr/>
        </p:nvSpPr>
        <p:spPr bwMode="auto">
          <a:xfrm>
            <a:off x="1074870" y="3022600"/>
            <a:ext cx="8081301" cy="2106613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6335" name="Line 25"/>
          <p:cNvSpPr>
            <a:spLocks noChangeShapeType="1"/>
          </p:cNvSpPr>
          <p:nvPr/>
        </p:nvSpPr>
        <p:spPr bwMode="auto">
          <a:xfrm>
            <a:off x="1074870" y="3457575"/>
            <a:ext cx="80692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6" name="Line 26"/>
          <p:cNvSpPr>
            <a:spLocks noChangeShapeType="1"/>
          </p:cNvSpPr>
          <p:nvPr/>
        </p:nvSpPr>
        <p:spPr bwMode="auto">
          <a:xfrm>
            <a:off x="1107546" y="3887788"/>
            <a:ext cx="80692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7" name="Line 27"/>
          <p:cNvSpPr>
            <a:spLocks noChangeShapeType="1"/>
          </p:cNvSpPr>
          <p:nvPr/>
        </p:nvSpPr>
        <p:spPr bwMode="auto">
          <a:xfrm>
            <a:off x="1080029" y="4306888"/>
            <a:ext cx="80692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8" name="Line 28"/>
          <p:cNvSpPr>
            <a:spLocks noChangeShapeType="1"/>
          </p:cNvSpPr>
          <p:nvPr/>
        </p:nvSpPr>
        <p:spPr bwMode="auto">
          <a:xfrm>
            <a:off x="1076589" y="4737100"/>
            <a:ext cx="8069263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39" name="Line 29"/>
          <p:cNvSpPr>
            <a:spLocks noChangeShapeType="1"/>
          </p:cNvSpPr>
          <p:nvPr/>
        </p:nvSpPr>
        <p:spPr bwMode="auto">
          <a:xfrm>
            <a:off x="6691710" y="3022601"/>
            <a:ext cx="0" cy="211772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6340" name="Text Box 30"/>
          <p:cNvSpPr txBox="1">
            <a:spLocks noChangeArrowheads="1"/>
          </p:cNvSpPr>
          <p:nvPr/>
        </p:nvSpPr>
        <p:spPr bwMode="auto">
          <a:xfrm>
            <a:off x="7015031" y="2965451"/>
            <a:ext cx="1556836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en-US" sz="1800"/>
              <a:t>Link interface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0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1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2</a:t>
            </a:r>
          </a:p>
          <a:p>
            <a:pPr>
              <a:lnSpc>
                <a:spcPct val="150000"/>
              </a:lnSpc>
            </a:pPr>
            <a:r>
              <a:rPr lang="en-US" altLang="en-US" sz="1800"/>
              <a:t>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4" name="Rectangle 2"/>
          <p:cNvSpPr>
            <a:spLocks noGrp="1" noChangeArrowheads="1"/>
          </p:cNvSpPr>
          <p:nvPr>
            <p:ph type="title"/>
          </p:nvPr>
        </p:nvSpPr>
        <p:spPr>
          <a:xfrm>
            <a:off x="509058" y="-68262"/>
            <a:ext cx="8420100" cy="1143001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Longest prefix matching</a:t>
            </a:r>
          </a:p>
        </p:txBody>
      </p:sp>
      <p:sp>
        <p:nvSpPr>
          <p:cNvPr id="57346" name="Content Placeholder 1"/>
          <p:cNvSpPr>
            <a:spLocks noGrp="1"/>
          </p:cNvSpPr>
          <p:nvPr>
            <p:ph idx="1"/>
          </p:nvPr>
        </p:nvSpPr>
        <p:spPr>
          <a:xfrm>
            <a:off x="555493" y="1366838"/>
            <a:ext cx="8420100" cy="4648200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we’ll see</a:t>
            </a:r>
            <a:r>
              <a:rPr lang="en-US" altLang="en-US" i="1" dirty="0">
                <a:solidFill>
                  <a:srgbClr val="000090"/>
                </a:solidFill>
                <a:ea typeface="ＭＳ Ｐゴシック" pitchFamily="34" charset="-128"/>
                <a:cs typeface="ＭＳ Ｐゴシック" pitchFamily="34" charset="-128"/>
              </a:rPr>
              <a:t> why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longest prefix matching is used shortly, when we study addressing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longest prefix matching: often performed using ternary content addressable memories (</a:t>
            </a:r>
            <a:r>
              <a:rPr lang="en-US" altLang="en-US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TCAMs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)</a:t>
            </a:r>
          </a:p>
          <a:p>
            <a:pPr lvl="1"/>
            <a:r>
              <a:rPr lang="en-US" altLang="en-US" i="1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content addressable: </a:t>
            </a:r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present address to TCAM: retrieve address in one clock cycle, regardless of table size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Cisco Catalyst: can up ~1M routing table entries in TCAM</a:t>
            </a:r>
          </a:p>
        </p:txBody>
      </p:sp>
      <p:sp>
        <p:nvSpPr>
          <p:cNvPr id="5734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73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CECA83A1-D1F2-43D1-998E-12E2A88E1303}" type="slidenum">
              <a:rPr lang="en-US" altLang="en-US" sz="1200">
                <a:latin typeface="Tahoma" pitchFamily="34" charset="0"/>
              </a:rPr>
              <a:pPr/>
              <a:t>16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57347" name="Picture 3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710" y="777875"/>
            <a:ext cx="59418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17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446" y="800100"/>
            <a:ext cx="39606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0" name="Rectangle 3"/>
          <p:cNvSpPr>
            <a:spLocks noGrp="1" noChangeArrowheads="1"/>
          </p:cNvSpPr>
          <p:nvPr>
            <p:ph type="title"/>
          </p:nvPr>
        </p:nvSpPr>
        <p:spPr>
          <a:xfrm>
            <a:off x="478102" y="247650"/>
            <a:ext cx="8420100" cy="6858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Switching fabrics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24582" name="Rectangle 4"/>
          <p:cNvSpPr>
            <a:spLocks noGrp="1" noChangeArrowheads="1"/>
          </p:cNvSpPr>
          <p:nvPr>
            <p:ph idx="1"/>
          </p:nvPr>
        </p:nvSpPr>
        <p:spPr>
          <a:xfrm>
            <a:off x="760148" y="1177925"/>
            <a:ext cx="8420100" cy="4648200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transfer packet from </a:t>
            </a:r>
            <a:r>
              <a:rPr lang="en-US" dirty="0">
                <a:solidFill>
                  <a:srgbClr val="000099"/>
                </a:solidFill>
                <a:cs typeface="+mn-cs"/>
              </a:rPr>
              <a:t>input buffer </a:t>
            </a:r>
            <a:r>
              <a:rPr lang="en-US" dirty="0">
                <a:cs typeface="+mn-cs"/>
              </a:rPr>
              <a:t>to appropriate </a:t>
            </a:r>
            <a:r>
              <a:rPr lang="en-US" dirty="0">
                <a:solidFill>
                  <a:srgbClr val="000099"/>
                </a:solidFill>
                <a:cs typeface="+mn-cs"/>
              </a:rPr>
              <a:t>output buffer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switching rate: rate at which packets can be transfer from inputs to outputs</a:t>
            </a:r>
          </a:p>
          <a:p>
            <a:pPr lvl="1">
              <a:buFont typeface="Arial"/>
              <a:buChar char="•"/>
              <a:defRPr/>
            </a:pPr>
            <a:r>
              <a:rPr lang="en-US" sz="2000" dirty="0"/>
              <a:t>often measured as multiple of input/output line rate</a:t>
            </a:r>
          </a:p>
          <a:p>
            <a:pPr lvl="1">
              <a:buFont typeface="Arial"/>
              <a:buChar char="•"/>
              <a:defRPr/>
            </a:pPr>
            <a:r>
              <a:rPr lang="en-US" sz="2000" dirty="0"/>
              <a:t>N inputs: switching rate N times line rate desirable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three types of </a:t>
            </a:r>
            <a:r>
              <a:rPr lang="en-US" dirty="0">
                <a:solidFill>
                  <a:srgbClr val="000099"/>
                </a:solidFill>
                <a:cs typeface="+mn-cs"/>
              </a:rPr>
              <a:t>switching fabrics</a:t>
            </a:r>
          </a:p>
        </p:txBody>
      </p:sp>
      <p:sp>
        <p:nvSpPr>
          <p:cNvPr id="5841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84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9DADB81E-528F-48AA-B7B5-5BEE0952A233}" type="slidenum">
              <a:rPr lang="en-US" altLang="en-US" sz="1200">
                <a:latin typeface="Tahoma" pitchFamily="34" charset="0"/>
              </a:rPr>
              <a:pPr/>
              <a:t>17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58372" name="Group 30"/>
          <p:cNvGrpSpPr>
            <a:grpSpLocks/>
          </p:cNvGrpSpPr>
          <p:nvPr/>
        </p:nvGrpSpPr>
        <p:grpSpPr bwMode="auto">
          <a:xfrm>
            <a:off x="804862" y="4283075"/>
            <a:ext cx="964804" cy="215900"/>
            <a:chOff x="876" y="2800"/>
            <a:chExt cx="642" cy="175"/>
          </a:xfrm>
        </p:grpSpPr>
        <p:sp>
          <p:nvSpPr>
            <p:cNvPr id="58502" name="Rectangle 7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3" name="Rectangle 8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4" name="Rectangle 9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5" name="Rectangle 10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6" name="Line 11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3" name="Group 45"/>
          <p:cNvGrpSpPr>
            <a:grpSpLocks/>
          </p:cNvGrpSpPr>
          <p:nvPr/>
        </p:nvGrpSpPr>
        <p:grpSpPr bwMode="auto">
          <a:xfrm>
            <a:off x="779067" y="4678363"/>
            <a:ext cx="964803" cy="215900"/>
            <a:chOff x="876" y="2800"/>
            <a:chExt cx="642" cy="175"/>
          </a:xfrm>
        </p:grpSpPr>
        <p:sp>
          <p:nvSpPr>
            <p:cNvPr id="58497" name="Rectangle 46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8" name="Rectangle 47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9" name="Rectangle 48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0" name="Rectangle 49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501" name="Line 50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4" name="Group 51"/>
          <p:cNvGrpSpPr>
            <a:grpSpLocks/>
          </p:cNvGrpSpPr>
          <p:nvPr/>
        </p:nvGrpSpPr>
        <p:grpSpPr bwMode="auto">
          <a:xfrm>
            <a:off x="773906" y="5105400"/>
            <a:ext cx="964804" cy="215900"/>
            <a:chOff x="876" y="2800"/>
            <a:chExt cx="642" cy="175"/>
          </a:xfrm>
        </p:grpSpPr>
        <p:sp>
          <p:nvSpPr>
            <p:cNvPr id="58492" name="Rectangle 52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3" name="Rectangle 53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4" name="Rectangle 54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5" name="Rectangle 55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6" name="Line 56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75" name="Rectangle 57"/>
          <p:cNvSpPr>
            <a:spLocks noChangeArrowheads="1"/>
          </p:cNvSpPr>
          <p:nvPr/>
        </p:nvSpPr>
        <p:spPr bwMode="auto">
          <a:xfrm>
            <a:off x="1735270" y="4200525"/>
            <a:ext cx="763588" cy="117633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grpSp>
        <p:nvGrpSpPr>
          <p:cNvPr id="58376" name="Group 64"/>
          <p:cNvGrpSpPr>
            <a:grpSpLocks/>
          </p:cNvGrpSpPr>
          <p:nvPr/>
        </p:nvGrpSpPr>
        <p:grpSpPr bwMode="auto">
          <a:xfrm>
            <a:off x="2504017" y="4281488"/>
            <a:ext cx="964804" cy="215900"/>
            <a:chOff x="455" y="3463"/>
            <a:chExt cx="561" cy="136"/>
          </a:xfrm>
        </p:grpSpPr>
        <p:sp>
          <p:nvSpPr>
            <p:cNvPr id="58487" name="Rectangle 59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8" name="Rectangle 60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9" name="Rectangle 61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0" name="Rectangle 62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91" name="Line 63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7" name="Group 65"/>
          <p:cNvGrpSpPr>
            <a:grpSpLocks/>
          </p:cNvGrpSpPr>
          <p:nvPr/>
        </p:nvGrpSpPr>
        <p:grpSpPr bwMode="auto">
          <a:xfrm>
            <a:off x="2509177" y="4673600"/>
            <a:ext cx="964803" cy="215900"/>
            <a:chOff x="455" y="3463"/>
            <a:chExt cx="561" cy="136"/>
          </a:xfrm>
        </p:grpSpPr>
        <p:sp>
          <p:nvSpPr>
            <p:cNvPr id="58482" name="Rectangle 66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3" name="Rectangle 67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4" name="Rectangle 68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5" name="Rectangle 69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6" name="Line 70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78" name="Group 71"/>
          <p:cNvGrpSpPr>
            <a:grpSpLocks/>
          </p:cNvGrpSpPr>
          <p:nvPr/>
        </p:nvGrpSpPr>
        <p:grpSpPr bwMode="auto">
          <a:xfrm>
            <a:off x="2504017" y="5100638"/>
            <a:ext cx="964804" cy="215900"/>
            <a:chOff x="455" y="3463"/>
            <a:chExt cx="561" cy="136"/>
          </a:xfrm>
        </p:grpSpPr>
        <p:sp>
          <p:nvSpPr>
            <p:cNvPr id="58477" name="Rectangle 72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8" name="Rectangle 73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9" name="Rectangle 74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0" name="Rectangle 75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81" name="Line 76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79" name="Text Box 78"/>
          <p:cNvSpPr txBox="1">
            <a:spLocks noChangeArrowheads="1"/>
          </p:cNvSpPr>
          <p:nvPr/>
        </p:nvSpPr>
        <p:spPr bwMode="auto">
          <a:xfrm>
            <a:off x="1554691" y="5586413"/>
            <a:ext cx="10182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000099"/>
                </a:solidFill>
              </a:rPr>
              <a:t>memory</a:t>
            </a:r>
          </a:p>
        </p:txBody>
      </p:sp>
      <p:sp>
        <p:nvSpPr>
          <p:cNvPr id="58380" name="Text Box 79"/>
          <p:cNvSpPr txBox="1">
            <a:spLocks noChangeArrowheads="1"/>
          </p:cNvSpPr>
          <p:nvPr/>
        </p:nvSpPr>
        <p:spPr bwMode="auto">
          <a:xfrm>
            <a:off x="1661320" y="4518025"/>
            <a:ext cx="83067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memory</a:t>
            </a:r>
          </a:p>
        </p:txBody>
      </p:sp>
      <p:grpSp>
        <p:nvGrpSpPr>
          <p:cNvPr id="58381" name="Group 80"/>
          <p:cNvGrpSpPr>
            <a:grpSpLocks/>
          </p:cNvGrpSpPr>
          <p:nvPr/>
        </p:nvGrpSpPr>
        <p:grpSpPr bwMode="auto">
          <a:xfrm>
            <a:off x="3952081" y="4267200"/>
            <a:ext cx="964804" cy="215900"/>
            <a:chOff x="876" y="2800"/>
            <a:chExt cx="642" cy="175"/>
          </a:xfrm>
        </p:grpSpPr>
        <p:sp>
          <p:nvSpPr>
            <p:cNvPr id="58472" name="Rectangle 81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3" name="Rectangle 82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4" name="Rectangle 83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5" name="Rectangle 84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6" name="Line 85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2" name="Group 86"/>
          <p:cNvGrpSpPr>
            <a:grpSpLocks/>
          </p:cNvGrpSpPr>
          <p:nvPr/>
        </p:nvGrpSpPr>
        <p:grpSpPr bwMode="auto">
          <a:xfrm>
            <a:off x="3950362" y="4662488"/>
            <a:ext cx="964803" cy="215900"/>
            <a:chOff x="876" y="2800"/>
            <a:chExt cx="642" cy="175"/>
          </a:xfrm>
        </p:grpSpPr>
        <p:sp>
          <p:nvSpPr>
            <p:cNvPr id="58467" name="Rectangle 87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8" name="Rectangle 88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9" name="Rectangle 89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0" name="Rectangle 90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71" name="Line 91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3" name="Group 92"/>
          <p:cNvGrpSpPr>
            <a:grpSpLocks/>
          </p:cNvGrpSpPr>
          <p:nvPr/>
        </p:nvGrpSpPr>
        <p:grpSpPr bwMode="auto">
          <a:xfrm>
            <a:off x="3945202" y="5089525"/>
            <a:ext cx="964804" cy="215900"/>
            <a:chOff x="876" y="2800"/>
            <a:chExt cx="642" cy="175"/>
          </a:xfrm>
        </p:grpSpPr>
        <p:sp>
          <p:nvSpPr>
            <p:cNvPr id="58462" name="Rectangle 93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3" name="Rectangle 94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4" name="Rectangle 95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5" name="Rectangle 96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6" name="Line 97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84" name="Line 98"/>
          <p:cNvSpPr>
            <a:spLocks noChangeShapeType="1"/>
          </p:cNvSpPr>
          <p:nvPr/>
        </p:nvSpPr>
        <p:spPr bwMode="auto">
          <a:xfrm>
            <a:off x="4928923" y="4270375"/>
            <a:ext cx="0" cy="10033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58385" name="Group 99"/>
          <p:cNvGrpSpPr>
            <a:grpSpLocks/>
          </p:cNvGrpSpPr>
          <p:nvPr/>
        </p:nvGrpSpPr>
        <p:grpSpPr bwMode="auto">
          <a:xfrm>
            <a:off x="4987396" y="4254500"/>
            <a:ext cx="964804" cy="215900"/>
            <a:chOff x="455" y="3463"/>
            <a:chExt cx="561" cy="136"/>
          </a:xfrm>
        </p:grpSpPr>
        <p:sp>
          <p:nvSpPr>
            <p:cNvPr id="58457" name="Rectangle 100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8" name="Rectangle 101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9" name="Rectangle 102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0" name="Rectangle 103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61" name="Line 104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6" name="Group 105"/>
          <p:cNvGrpSpPr>
            <a:grpSpLocks/>
          </p:cNvGrpSpPr>
          <p:nvPr/>
        </p:nvGrpSpPr>
        <p:grpSpPr bwMode="auto">
          <a:xfrm>
            <a:off x="4992556" y="4646613"/>
            <a:ext cx="964803" cy="215900"/>
            <a:chOff x="455" y="3463"/>
            <a:chExt cx="561" cy="136"/>
          </a:xfrm>
        </p:grpSpPr>
        <p:sp>
          <p:nvSpPr>
            <p:cNvPr id="58452" name="Rectangle 106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3" name="Rectangle 107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4" name="Rectangle 108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5" name="Rectangle 109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6" name="Line 110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87" name="Group 111"/>
          <p:cNvGrpSpPr>
            <a:grpSpLocks/>
          </p:cNvGrpSpPr>
          <p:nvPr/>
        </p:nvGrpSpPr>
        <p:grpSpPr bwMode="auto">
          <a:xfrm>
            <a:off x="4987396" y="5073650"/>
            <a:ext cx="964804" cy="215900"/>
            <a:chOff x="455" y="3463"/>
            <a:chExt cx="561" cy="136"/>
          </a:xfrm>
        </p:grpSpPr>
        <p:sp>
          <p:nvSpPr>
            <p:cNvPr id="58447" name="Rectangle 112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8" name="Rectangle 113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9" name="Rectangle 114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0" name="Rectangle 115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51" name="Line 116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8388" name="Text Box 117"/>
          <p:cNvSpPr txBox="1">
            <a:spLocks noChangeArrowheads="1"/>
          </p:cNvSpPr>
          <p:nvPr/>
        </p:nvSpPr>
        <p:spPr bwMode="auto">
          <a:xfrm>
            <a:off x="4643437" y="5583238"/>
            <a:ext cx="5565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rgbClr val="000099"/>
                </a:solidFill>
              </a:rPr>
              <a:t>bus</a:t>
            </a:r>
          </a:p>
        </p:txBody>
      </p:sp>
      <p:grpSp>
        <p:nvGrpSpPr>
          <p:cNvPr id="58389" name="Group 118"/>
          <p:cNvGrpSpPr>
            <a:grpSpLocks/>
          </p:cNvGrpSpPr>
          <p:nvPr/>
        </p:nvGrpSpPr>
        <p:grpSpPr bwMode="auto">
          <a:xfrm>
            <a:off x="6598841" y="4233863"/>
            <a:ext cx="964803" cy="215900"/>
            <a:chOff x="876" y="2800"/>
            <a:chExt cx="642" cy="175"/>
          </a:xfrm>
        </p:grpSpPr>
        <p:sp>
          <p:nvSpPr>
            <p:cNvPr id="58442" name="Rectangle 119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3" name="Rectangle 120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4" name="Rectangle 121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5" name="Rectangle 122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6" name="Line 123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0" name="Group 124"/>
          <p:cNvGrpSpPr>
            <a:grpSpLocks/>
          </p:cNvGrpSpPr>
          <p:nvPr/>
        </p:nvGrpSpPr>
        <p:grpSpPr bwMode="auto">
          <a:xfrm>
            <a:off x="6573044" y="4629150"/>
            <a:ext cx="964804" cy="215900"/>
            <a:chOff x="876" y="2800"/>
            <a:chExt cx="642" cy="175"/>
          </a:xfrm>
        </p:grpSpPr>
        <p:sp>
          <p:nvSpPr>
            <p:cNvPr id="58437" name="Rectangle 125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8" name="Rectangle 126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9" name="Rectangle 127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0" name="Rectangle 128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41" name="Line 129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1" name="Group 130"/>
          <p:cNvGrpSpPr>
            <a:grpSpLocks/>
          </p:cNvGrpSpPr>
          <p:nvPr/>
        </p:nvGrpSpPr>
        <p:grpSpPr bwMode="auto">
          <a:xfrm>
            <a:off x="6567885" y="5056188"/>
            <a:ext cx="964803" cy="215900"/>
            <a:chOff x="876" y="2800"/>
            <a:chExt cx="642" cy="175"/>
          </a:xfrm>
        </p:grpSpPr>
        <p:sp>
          <p:nvSpPr>
            <p:cNvPr id="58432" name="Rectangle 131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3" name="Rectangle 132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4" name="Rectangle 133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5" name="Rectangle 134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8436" name="Line 135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8392" name="Group 154"/>
          <p:cNvGrpSpPr>
            <a:grpSpLocks/>
          </p:cNvGrpSpPr>
          <p:nvPr/>
        </p:nvGrpSpPr>
        <p:grpSpPr bwMode="auto">
          <a:xfrm rot="5400000">
            <a:off x="7822804" y="5209911"/>
            <a:ext cx="895350" cy="1121304"/>
            <a:chOff x="2954" y="2776"/>
            <a:chExt cx="564" cy="652"/>
          </a:xfrm>
        </p:grpSpPr>
        <p:grpSp>
          <p:nvGrpSpPr>
            <p:cNvPr id="58414" name="Group 136"/>
            <p:cNvGrpSpPr>
              <a:grpSpLocks/>
            </p:cNvGrpSpPr>
            <p:nvPr/>
          </p:nvGrpSpPr>
          <p:grpSpPr bwMode="auto">
            <a:xfrm>
              <a:off x="2954" y="2776"/>
              <a:ext cx="561" cy="136"/>
              <a:chOff x="455" y="3463"/>
              <a:chExt cx="561" cy="136"/>
            </a:xfrm>
          </p:grpSpPr>
          <p:sp>
            <p:nvSpPr>
              <p:cNvPr id="58427" name="Rectangle 137"/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8" name="Rectangle 138"/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9" name="Rectangle 139"/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30" name="Rectangle 140"/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31" name="Line 141"/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8415" name="Group 142"/>
            <p:cNvGrpSpPr>
              <a:grpSpLocks/>
            </p:cNvGrpSpPr>
            <p:nvPr/>
          </p:nvGrpSpPr>
          <p:grpSpPr bwMode="auto">
            <a:xfrm>
              <a:off x="2957" y="3023"/>
              <a:ext cx="561" cy="136"/>
              <a:chOff x="455" y="3463"/>
              <a:chExt cx="561" cy="136"/>
            </a:xfrm>
          </p:grpSpPr>
          <p:sp>
            <p:nvSpPr>
              <p:cNvPr id="58422" name="Rectangle 143"/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3" name="Rectangle 144"/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4" name="Rectangle 145"/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5" name="Rectangle 146"/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6" name="Line 147"/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58416" name="Group 148"/>
            <p:cNvGrpSpPr>
              <a:grpSpLocks/>
            </p:cNvGrpSpPr>
            <p:nvPr/>
          </p:nvGrpSpPr>
          <p:grpSpPr bwMode="auto">
            <a:xfrm>
              <a:off x="2954" y="3292"/>
              <a:ext cx="561" cy="136"/>
              <a:chOff x="455" y="3463"/>
              <a:chExt cx="561" cy="136"/>
            </a:xfrm>
          </p:grpSpPr>
          <p:sp>
            <p:nvSpPr>
              <p:cNvPr id="58417" name="Rectangle 149"/>
              <p:cNvSpPr>
                <a:spLocks noChangeArrowheads="1"/>
              </p:cNvSpPr>
              <p:nvPr/>
            </p:nvSpPr>
            <p:spPr bwMode="auto">
              <a:xfrm>
                <a:off x="496" y="3465"/>
                <a:ext cx="424" cy="136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18" name="Rectangle 150"/>
              <p:cNvSpPr>
                <a:spLocks noChangeArrowheads="1"/>
              </p:cNvSpPr>
              <p:nvPr/>
            </p:nvSpPr>
            <p:spPr bwMode="auto">
              <a:xfrm>
                <a:off x="769" y="3504"/>
                <a:ext cx="132" cy="6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19" name="Rectangle 151"/>
              <p:cNvSpPr>
                <a:spLocks noChangeArrowheads="1"/>
              </p:cNvSpPr>
              <p:nvPr/>
            </p:nvSpPr>
            <p:spPr bwMode="auto">
              <a:xfrm>
                <a:off x="642" y="3479"/>
                <a:ext cx="108" cy="10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0" name="Rectangle 152"/>
              <p:cNvSpPr>
                <a:spLocks noChangeArrowheads="1"/>
              </p:cNvSpPr>
              <p:nvPr/>
            </p:nvSpPr>
            <p:spPr bwMode="auto">
              <a:xfrm>
                <a:off x="515" y="3484"/>
                <a:ext cx="108" cy="10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58421" name="Line 153"/>
              <p:cNvSpPr>
                <a:spLocks noChangeShapeType="1"/>
              </p:cNvSpPr>
              <p:nvPr/>
            </p:nvSpPr>
            <p:spPr bwMode="auto">
              <a:xfrm flipV="1">
                <a:off x="453" y="3529"/>
                <a:ext cx="561" cy="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58393" name="Line 155"/>
          <p:cNvSpPr>
            <a:spLocks noChangeShapeType="1"/>
          </p:cNvSpPr>
          <p:nvPr/>
        </p:nvSpPr>
        <p:spPr bwMode="auto">
          <a:xfrm>
            <a:off x="7563645" y="4340225"/>
            <a:ext cx="115226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4" name="Line 156"/>
          <p:cNvSpPr>
            <a:spLocks noChangeShapeType="1"/>
          </p:cNvSpPr>
          <p:nvPr/>
        </p:nvSpPr>
        <p:spPr bwMode="auto">
          <a:xfrm flipV="1">
            <a:off x="7522369" y="4727576"/>
            <a:ext cx="1203854" cy="317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5" name="Line 157"/>
          <p:cNvSpPr>
            <a:spLocks noChangeShapeType="1"/>
          </p:cNvSpPr>
          <p:nvPr/>
        </p:nvSpPr>
        <p:spPr bwMode="auto">
          <a:xfrm>
            <a:off x="7522370" y="5159375"/>
            <a:ext cx="119353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6" name="Line 158"/>
          <p:cNvSpPr>
            <a:spLocks noChangeShapeType="1"/>
          </p:cNvSpPr>
          <p:nvPr/>
        </p:nvSpPr>
        <p:spPr bwMode="auto">
          <a:xfrm flipV="1">
            <a:off x="7828492" y="4340225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7" name="Line 159"/>
          <p:cNvSpPr>
            <a:spLocks noChangeShapeType="1"/>
          </p:cNvSpPr>
          <p:nvPr/>
        </p:nvSpPr>
        <p:spPr bwMode="auto">
          <a:xfrm flipV="1">
            <a:off x="8285956" y="4340225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8" name="Line 160"/>
          <p:cNvSpPr>
            <a:spLocks noChangeShapeType="1"/>
          </p:cNvSpPr>
          <p:nvPr/>
        </p:nvSpPr>
        <p:spPr bwMode="auto">
          <a:xfrm flipV="1">
            <a:off x="8715904" y="4330700"/>
            <a:ext cx="0" cy="977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399" name="Oval 161"/>
          <p:cNvSpPr>
            <a:spLocks noChangeArrowheads="1"/>
          </p:cNvSpPr>
          <p:nvPr/>
        </p:nvSpPr>
        <p:spPr bwMode="auto">
          <a:xfrm>
            <a:off x="7783777" y="4302125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0" name="Oval 162"/>
          <p:cNvSpPr>
            <a:spLocks noChangeArrowheads="1"/>
          </p:cNvSpPr>
          <p:nvPr/>
        </p:nvSpPr>
        <p:spPr bwMode="auto">
          <a:xfrm>
            <a:off x="7783777" y="468630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1" name="Oval 163"/>
          <p:cNvSpPr>
            <a:spLocks noChangeArrowheads="1"/>
          </p:cNvSpPr>
          <p:nvPr/>
        </p:nvSpPr>
        <p:spPr bwMode="auto">
          <a:xfrm>
            <a:off x="7776898" y="511175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2" name="Oval 164"/>
          <p:cNvSpPr>
            <a:spLocks noChangeArrowheads="1"/>
          </p:cNvSpPr>
          <p:nvPr/>
        </p:nvSpPr>
        <p:spPr bwMode="auto">
          <a:xfrm>
            <a:off x="8244681" y="4302125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3" name="Oval 165"/>
          <p:cNvSpPr>
            <a:spLocks noChangeArrowheads="1"/>
          </p:cNvSpPr>
          <p:nvPr/>
        </p:nvSpPr>
        <p:spPr bwMode="auto">
          <a:xfrm>
            <a:off x="8244681" y="468630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4" name="Oval 166"/>
          <p:cNvSpPr>
            <a:spLocks noChangeArrowheads="1"/>
          </p:cNvSpPr>
          <p:nvPr/>
        </p:nvSpPr>
        <p:spPr bwMode="auto">
          <a:xfrm>
            <a:off x="8237802" y="511175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5" name="Oval 167"/>
          <p:cNvSpPr>
            <a:spLocks noChangeArrowheads="1"/>
          </p:cNvSpPr>
          <p:nvPr/>
        </p:nvSpPr>
        <p:spPr bwMode="auto">
          <a:xfrm>
            <a:off x="8667750" y="4302125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6" name="Oval 168"/>
          <p:cNvSpPr>
            <a:spLocks noChangeArrowheads="1"/>
          </p:cNvSpPr>
          <p:nvPr/>
        </p:nvSpPr>
        <p:spPr bwMode="auto">
          <a:xfrm>
            <a:off x="8667750" y="468630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7" name="Oval 169"/>
          <p:cNvSpPr>
            <a:spLocks noChangeArrowheads="1"/>
          </p:cNvSpPr>
          <p:nvPr/>
        </p:nvSpPr>
        <p:spPr bwMode="auto">
          <a:xfrm>
            <a:off x="8660871" y="5111750"/>
            <a:ext cx="96308" cy="88900"/>
          </a:xfrm>
          <a:prstGeom prst="ellipse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58408" name="Text Box 170"/>
          <p:cNvSpPr txBox="1">
            <a:spLocks noChangeArrowheads="1"/>
          </p:cNvSpPr>
          <p:nvPr/>
        </p:nvSpPr>
        <p:spPr bwMode="auto">
          <a:xfrm>
            <a:off x="6390746" y="5589588"/>
            <a:ext cx="10695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000099"/>
                </a:solidFill>
              </a:rPr>
              <a:t>crossbar</a:t>
            </a:r>
          </a:p>
        </p:txBody>
      </p:sp>
      <p:sp>
        <p:nvSpPr>
          <p:cNvPr id="58409" name="Freeform 171"/>
          <p:cNvSpPr>
            <a:spLocks/>
          </p:cNvSpPr>
          <p:nvPr/>
        </p:nvSpPr>
        <p:spPr bwMode="auto">
          <a:xfrm>
            <a:off x="639763" y="4325938"/>
            <a:ext cx="3031993" cy="412750"/>
          </a:xfrm>
          <a:custGeom>
            <a:avLst/>
            <a:gdLst>
              <a:gd name="T0" fmla="*/ 0 w 1763"/>
              <a:gd name="T1" fmla="*/ 0 h 260"/>
              <a:gd name="T2" fmla="*/ 2147483647 w 1763"/>
              <a:gd name="T3" fmla="*/ 0 h 260"/>
              <a:gd name="T4" fmla="*/ 2147483647 w 1763"/>
              <a:gd name="T5" fmla="*/ 2147483647 h 260"/>
              <a:gd name="T6" fmla="*/ 2147483647 w 1763"/>
              <a:gd name="T7" fmla="*/ 2147483647 h 260"/>
              <a:gd name="T8" fmla="*/ 0 60000 65536"/>
              <a:gd name="T9" fmla="*/ 0 60000 65536"/>
              <a:gd name="T10" fmla="*/ 0 60000 65536"/>
              <a:gd name="T11" fmla="*/ 0 60000 65536"/>
              <a:gd name="T12" fmla="*/ 0 w 1763"/>
              <a:gd name="T13" fmla="*/ 0 h 260"/>
              <a:gd name="T14" fmla="*/ 1763 w 1763"/>
              <a:gd name="T15" fmla="*/ 260 h 2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763" h="260">
                <a:moveTo>
                  <a:pt x="0" y="0"/>
                </a:moveTo>
                <a:lnTo>
                  <a:pt x="689" y="0"/>
                </a:lnTo>
                <a:lnTo>
                  <a:pt x="1054" y="260"/>
                </a:lnTo>
                <a:lnTo>
                  <a:pt x="1763" y="260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410" name="Freeform 172"/>
          <p:cNvSpPr>
            <a:spLocks/>
          </p:cNvSpPr>
          <p:nvPr/>
        </p:nvSpPr>
        <p:spPr bwMode="auto">
          <a:xfrm>
            <a:off x="3945202" y="4295775"/>
            <a:ext cx="2173817" cy="400050"/>
          </a:xfrm>
          <a:custGeom>
            <a:avLst/>
            <a:gdLst>
              <a:gd name="T0" fmla="*/ 0 w 1264"/>
              <a:gd name="T1" fmla="*/ 2147483647 h 252"/>
              <a:gd name="T2" fmla="*/ 2147483647 w 1264"/>
              <a:gd name="T3" fmla="*/ 0 h 252"/>
              <a:gd name="T4" fmla="*/ 2147483647 w 1264"/>
              <a:gd name="T5" fmla="*/ 2147483647 h 252"/>
              <a:gd name="T6" fmla="*/ 2147483647 w 1264"/>
              <a:gd name="T7" fmla="*/ 2147483647 h 252"/>
              <a:gd name="T8" fmla="*/ 0 60000 65536"/>
              <a:gd name="T9" fmla="*/ 0 60000 65536"/>
              <a:gd name="T10" fmla="*/ 0 60000 65536"/>
              <a:gd name="T11" fmla="*/ 0 60000 65536"/>
              <a:gd name="T12" fmla="*/ 0 w 1264"/>
              <a:gd name="T13" fmla="*/ 0 h 252"/>
              <a:gd name="T14" fmla="*/ 1264 w 1264"/>
              <a:gd name="T15" fmla="*/ 252 h 2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4" h="252">
                <a:moveTo>
                  <a:pt x="0" y="2"/>
                </a:moveTo>
                <a:lnTo>
                  <a:pt x="622" y="0"/>
                </a:lnTo>
                <a:lnTo>
                  <a:pt x="616" y="246"/>
                </a:lnTo>
                <a:lnTo>
                  <a:pt x="1264" y="25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8411" name="Freeform 173"/>
          <p:cNvSpPr>
            <a:spLocks/>
          </p:cNvSpPr>
          <p:nvPr/>
        </p:nvSpPr>
        <p:spPr bwMode="auto">
          <a:xfrm>
            <a:off x="6542087" y="4286250"/>
            <a:ext cx="1671638" cy="2014538"/>
          </a:xfrm>
          <a:custGeom>
            <a:avLst/>
            <a:gdLst>
              <a:gd name="T0" fmla="*/ 0 w 972"/>
              <a:gd name="T1" fmla="*/ 2147483647 h 1266"/>
              <a:gd name="T2" fmla="*/ 2147483647 w 972"/>
              <a:gd name="T3" fmla="*/ 0 h 1266"/>
              <a:gd name="T4" fmla="*/ 2147483647 w 972"/>
              <a:gd name="T5" fmla="*/ 2147483647 h 1266"/>
              <a:gd name="T6" fmla="*/ 0 60000 65536"/>
              <a:gd name="T7" fmla="*/ 0 60000 65536"/>
              <a:gd name="T8" fmla="*/ 0 60000 65536"/>
              <a:gd name="T9" fmla="*/ 0 w 972"/>
              <a:gd name="T10" fmla="*/ 0 h 1266"/>
              <a:gd name="T11" fmla="*/ 972 w 972"/>
              <a:gd name="T12" fmla="*/ 1266 h 126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72" h="1266">
                <a:moveTo>
                  <a:pt x="0" y="3"/>
                </a:moveTo>
                <a:lnTo>
                  <a:pt x="969" y="0"/>
                </a:lnTo>
                <a:lnTo>
                  <a:pt x="972" y="1266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Picture 4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379" y="781050"/>
            <a:ext cx="49512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706835" y="263525"/>
            <a:ext cx="8420100" cy="6096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Switching via memory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>
          <a:xfrm>
            <a:off x="742950" y="1177925"/>
            <a:ext cx="8502650" cy="1066800"/>
          </a:xfrm>
        </p:spPr>
        <p:txBody>
          <a:bodyPr>
            <a:noAutofit/>
          </a:bodyPr>
          <a:lstStyle/>
          <a:p>
            <a:pPr marL="234950" indent="-234950"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First generation routers:</a:t>
            </a:r>
          </a:p>
          <a:p>
            <a:pPr marL="234950" indent="-234950"/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traditional computers with switching under </a:t>
            </a:r>
            <a:r>
              <a:rPr lang="en-US" altLang="en-US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direct control of CPU</a:t>
            </a:r>
          </a:p>
          <a:p>
            <a:pPr marL="234950" indent="-234950"/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packet copied to system</a:t>
            </a:r>
            <a:r>
              <a:rPr lang="ja-JP" altLang="en-US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s memory</a:t>
            </a:r>
          </a:p>
          <a:p>
            <a:pPr marL="234950" indent="-234950"/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speed</a:t>
            </a:r>
            <a:r>
              <a:rPr lang="en-US" altLang="en-US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 limited by memory bandwidth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(2 bus crossings per datagram)</a:t>
            </a:r>
            <a:endParaRPr lang="en-US" altLang="en-US" sz="18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5940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5940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E29ABD8-641C-452B-B5E6-DC118DDB03E1}" type="slidenum">
              <a:rPr lang="en-US" altLang="en-US" sz="1200">
                <a:latin typeface="Tahoma" pitchFamily="34" charset="0"/>
              </a:rPr>
              <a:pPr/>
              <a:t>18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59396" name="Group 42"/>
          <p:cNvGrpSpPr>
            <a:grpSpLocks/>
          </p:cNvGrpSpPr>
          <p:nvPr/>
        </p:nvGrpSpPr>
        <p:grpSpPr bwMode="auto">
          <a:xfrm>
            <a:off x="1690556" y="4032251"/>
            <a:ext cx="7063184" cy="1790700"/>
            <a:chOff x="983" y="2540"/>
            <a:chExt cx="4107" cy="1128"/>
          </a:xfrm>
        </p:grpSpPr>
        <p:sp>
          <p:nvSpPr>
            <p:cNvPr id="59403" name="Rectangle 30"/>
            <p:cNvSpPr>
              <a:spLocks noChangeArrowheads="1"/>
            </p:cNvSpPr>
            <p:nvPr/>
          </p:nvSpPr>
          <p:spPr bwMode="auto">
            <a:xfrm>
              <a:off x="983" y="2542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4" name="Text Box 31"/>
            <p:cNvSpPr txBox="1">
              <a:spLocks noChangeArrowheads="1"/>
            </p:cNvSpPr>
            <p:nvPr/>
          </p:nvSpPr>
          <p:spPr bwMode="auto">
            <a:xfrm>
              <a:off x="1015" y="2557"/>
              <a:ext cx="659" cy="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input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port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(e.g.,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Ethernet)</a:t>
              </a:r>
            </a:p>
          </p:txBody>
        </p:sp>
        <p:sp>
          <p:nvSpPr>
            <p:cNvPr id="59405" name="Text Box 32"/>
            <p:cNvSpPr txBox="1">
              <a:spLocks noChangeArrowheads="1"/>
            </p:cNvSpPr>
            <p:nvPr/>
          </p:nvSpPr>
          <p:spPr bwMode="auto">
            <a:xfrm>
              <a:off x="2346" y="2773"/>
              <a:ext cx="592" cy="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memory</a:t>
              </a:r>
            </a:p>
          </p:txBody>
        </p:sp>
        <p:sp>
          <p:nvSpPr>
            <p:cNvPr id="59406" name="Rectangle 34"/>
            <p:cNvSpPr>
              <a:spLocks noChangeArrowheads="1"/>
            </p:cNvSpPr>
            <p:nvPr/>
          </p:nvSpPr>
          <p:spPr bwMode="auto">
            <a:xfrm>
              <a:off x="2072" y="2542"/>
              <a:ext cx="1173" cy="688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7" name="Rectangle 35"/>
            <p:cNvSpPr>
              <a:spLocks noChangeArrowheads="1"/>
            </p:cNvSpPr>
            <p:nvPr/>
          </p:nvSpPr>
          <p:spPr bwMode="auto">
            <a:xfrm>
              <a:off x="3557" y="2540"/>
              <a:ext cx="766" cy="70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59408" name="Text Box 36"/>
            <p:cNvSpPr txBox="1">
              <a:spLocks noChangeArrowheads="1"/>
            </p:cNvSpPr>
            <p:nvPr/>
          </p:nvSpPr>
          <p:spPr bwMode="auto">
            <a:xfrm>
              <a:off x="3589" y="2555"/>
              <a:ext cx="659" cy="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90000"/>
                </a:lnSpc>
              </a:pPr>
              <a:r>
                <a:rPr lang="en-US" altLang="en-US" sz="1800"/>
                <a:t>output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port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(e.g.,</a:t>
              </a:r>
            </a:p>
            <a:p>
              <a:pPr algn="ctr">
                <a:lnSpc>
                  <a:spcPct val="90000"/>
                </a:lnSpc>
              </a:pPr>
              <a:r>
                <a:rPr lang="en-US" altLang="en-US" sz="1800"/>
                <a:t>Ethernet)</a:t>
              </a:r>
            </a:p>
          </p:txBody>
        </p:sp>
        <p:sp>
          <p:nvSpPr>
            <p:cNvPr id="59409" name="Line 37"/>
            <p:cNvSpPr>
              <a:spLocks noChangeShapeType="1"/>
            </p:cNvSpPr>
            <p:nvPr/>
          </p:nvSpPr>
          <p:spPr bwMode="auto">
            <a:xfrm>
              <a:off x="983" y="3561"/>
              <a:ext cx="33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0" name="Line 38"/>
            <p:cNvSpPr>
              <a:spLocks noChangeShapeType="1"/>
            </p:cNvSpPr>
            <p:nvPr/>
          </p:nvSpPr>
          <p:spPr bwMode="auto">
            <a:xfrm>
              <a:off x="1370" y="325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1" name="Line 39"/>
            <p:cNvSpPr>
              <a:spLocks noChangeShapeType="1"/>
            </p:cNvSpPr>
            <p:nvPr/>
          </p:nvSpPr>
          <p:spPr bwMode="auto">
            <a:xfrm>
              <a:off x="3939" y="3242"/>
              <a:ext cx="0" cy="316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2" name="Line 40"/>
            <p:cNvSpPr>
              <a:spLocks noChangeShapeType="1"/>
            </p:cNvSpPr>
            <p:nvPr/>
          </p:nvSpPr>
          <p:spPr bwMode="auto">
            <a:xfrm>
              <a:off x="2665" y="3240"/>
              <a:ext cx="0" cy="3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9413" name="Text Box 41"/>
            <p:cNvSpPr txBox="1">
              <a:spLocks noChangeArrowheads="1"/>
            </p:cNvSpPr>
            <p:nvPr/>
          </p:nvSpPr>
          <p:spPr bwMode="auto">
            <a:xfrm>
              <a:off x="4304" y="3435"/>
              <a:ext cx="78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system bus</a:t>
              </a:r>
            </a:p>
          </p:txBody>
        </p:sp>
      </p:grpSp>
      <p:pic>
        <p:nvPicPr>
          <p:cNvPr id="59397" name="Picture 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333" y="4225926"/>
            <a:ext cx="57785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8" name="Picture 4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33" y="4189413"/>
            <a:ext cx="5778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7293" name="Rectangle 45"/>
          <p:cNvSpPr>
            <a:spLocks noChangeArrowheads="1"/>
          </p:cNvSpPr>
          <p:nvPr/>
        </p:nvSpPr>
        <p:spPr bwMode="auto">
          <a:xfrm>
            <a:off x="409311" y="4460875"/>
            <a:ext cx="471223" cy="22225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437294" name="Rectangle 46"/>
          <p:cNvSpPr>
            <a:spLocks noChangeArrowheads="1"/>
          </p:cNvSpPr>
          <p:nvPr/>
        </p:nvSpPr>
        <p:spPr bwMode="auto">
          <a:xfrm>
            <a:off x="423069" y="4470401"/>
            <a:ext cx="483262" cy="212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0.16476 3.33333E-6 L 0.16962 0.13495 L 0.39098 0.13495 L 0.39098 0.04074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49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7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1111E-6 L 0.16233 -1.11111E-6 L 0.16597 0.1382 L 0.33906 0.13588 L 0.33785 0.03843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437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4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098 0.04074 L 0.408 0.04074 L 0.408 0.12847 L 0.61911 0.12361 L 0.62032 -0.00162 L 0.79098 -0.00162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4372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93" grpId="0" animBg="1"/>
      <p:bldP spid="437293" grpId="1" animBg="1"/>
      <p:bldP spid="437293" grpId="2" animBg="1"/>
      <p:bldP spid="437294" grpId="0" animBg="1"/>
      <p:bldP spid="43729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4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696" y="965200"/>
            <a:ext cx="44559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8" name="Rectangle 6"/>
          <p:cNvSpPr>
            <a:spLocks noGrp="1" noChangeArrowheads="1"/>
          </p:cNvSpPr>
          <p:nvPr>
            <p:ph type="title"/>
          </p:nvPr>
        </p:nvSpPr>
        <p:spPr>
          <a:xfrm>
            <a:off x="486702" y="385763"/>
            <a:ext cx="8420100" cy="685800"/>
          </a:xfrm>
        </p:spPr>
        <p:txBody>
          <a:bodyPr>
            <a:normAutofit fontScale="90000"/>
          </a:bodyPr>
          <a:lstStyle/>
          <a:p>
            <a:r>
              <a:rPr lang="en-US" altLang="en-US" sz="4000">
                <a:ea typeface="ＭＳ Ｐゴシック" pitchFamily="34" charset="-128"/>
              </a:rPr>
              <a:t>Switching via a bus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26630" name="Rectangle 7"/>
          <p:cNvSpPr>
            <a:spLocks noGrp="1" noChangeArrowheads="1"/>
          </p:cNvSpPr>
          <p:nvPr>
            <p:ph idx="1"/>
          </p:nvPr>
        </p:nvSpPr>
        <p:spPr>
          <a:xfrm>
            <a:off x="684477" y="1530350"/>
            <a:ext cx="6076025" cy="4071938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datagram from input port memory</a:t>
            </a:r>
          </a:p>
          <a:p>
            <a:pPr>
              <a:buFont typeface="Wingdings" charset="0"/>
              <a:buNone/>
              <a:defRPr/>
            </a:pPr>
            <a:r>
              <a:rPr lang="en-US" dirty="0">
                <a:cs typeface="+mn-cs"/>
              </a:rPr>
              <a:t>    to output port memory via a shared bus</a:t>
            </a:r>
          </a:p>
          <a:p>
            <a:pPr>
              <a:buFont typeface="Wingdings" charset="2"/>
              <a:buChar char="§"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bus contention:</a:t>
            </a:r>
            <a:r>
              <a:rPr lang="en-US" dirty="0">
                <a:cs typeface="+mn-cs"/>
              </a:rPr>
              <a:t>  switching speed </a:t>
            </a:r>
            <a:r>
              <a:rPr lang="en-US" dirty="0">
                <a:solidFill>
                  <a:srgbClr val="000099"/>
                </a:solidFill>
                <a:cs typeface="+mn-cs"/>
              </a:rPr>
              <a:t>limited by bus bandwidth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32 Gbps bus, </a:t>
            </a:r>
            <a:r>
              <a:rPr lang="en-US" dirty="0">
                <a:solidFill>
                  <a:srgbClr val="000099"/>
                </a:solidFill>
                <a:cs typeface="+mn-cs"/>
              </a:rPr>
              <a:t>Cisco 5600</a:t>
            </a:r>
            <a:r>
              <a:rPr lang="en-US" dirty="0">
                <a:cs typeface="+mn-cs"/>
              </a:rPr>
              <a:t>: sufficient speed for access and enterprise routers</a:t>
            </a:r>
          </a:p>
        </p:txBody>
      </p:sp>
      <p:sp>
        <p:nvSpPr>
          <p:cNvPr id="6043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042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A76502E-43AD-4432-9708-4DE7BCD38C73}" type="slidenum">
              <a:rPr lang="en-US" altLang="en-US" sz="1200">
                <a:latin typeface="Tahoma" pitchFamily="34" charset="0"/>
              </a:rPr>
              <a:pPr/>
              <a:t>19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0420" name="Group 8"/>
          <p:cNvGrpSpPr>
            <a:grpSpLocks/>
          </p:cNvGrpSpPr>
          <p:nvPr/>
        </p:nvGrpSpPr>
        <p:grpSpPr bwMode="auto">
          <a:xfrm>
            <a:off x="6942800" y="2435225"/>
            <a:ext cx="964803" cy="215900"/>
            <a:chOff x="876" y="2800"/>
            <a:chExt cx="642" cy="175"/>
          </a:xfrm>
        </p:grpSpPr>
        <p:sp>
          <p:nvSpPr>
            <p:cNvPr id="60456" name="Rectangle 9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7" name="Rectangle 10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8" name="Rectangle 11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9" name="Rectangle 12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60" name="Line 13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1" name="Group 14"/>
          <p:cNvGrpSpPr>
            <a:grpSpLocks/>
          </p:cNvGrpSpPr>
          <p:nvPr/>
        </p:nvGrpSpPr>
        <p:grpSpPr bwMode="auto">
          <a:xfrm>
            <a:off x="6941079" y="2830513"/>
            <a:ext cx="964804" cy="215900"/>
            <a:chOff x="876" y="2800"/>
            <a:chExt cx="642" cy="175"/>
          </a:xfrm>
        </p:grpSpPr>
        <p:sp>
          <p:nvSpPr>
            <p:cNvPr id="60451" name="Rectangle 15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2" name="Rectangle 16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3" name="Rectangle 17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4" name="Rectangle 18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5" name="Line 19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2" name="Group 20"/>
          <p:cNvGrpSpPr>
            <a:grpSpLocks/>
          </p:cNvGrpSpPr>
          <p:nvPr/>
        </p:nvGrpSpPr>
        <p:grpSpPr bwMode="auto">
          <a:xfrm>
            <a:off x="6935921" y="3257550"/>
            <a:ext cx="964803" cy="215900"/>
            <a:chOff x="876" y="2800"/>
            <a:chExt cx="642" cy="175"/>
          </a:xfrm>
        </p:grpSpPr>
        <p:sp>
          <p:nvSpPr>
            <p:cNvPr id="60446" name="Rectangle 21"/>
            <p:cNvSpPr>
              <a:spLocks noChangeArrowheads="1"/>
            </p:cNvSpPr>
            <p:nvPr/>
          </p:nvSpPr>
          <p:spPr bwMode="auto">
            <a:xfrm>
              <a:off x="925" y="2800"/>
              <a:ext cx="485" cy="17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7" name="Rectangle 22"/>
            <p:cNvSpPr>
              <a:spLocks noChangeArrowheads="1"/>
            </p:cNvSpPr>
            <p:nvPr/>
          </p:nvSpPr>
          <p:spPr bwMode="auto">
            <a:xfrm>
              <a:off x="945" y="2849"/>
              <a:ext cx="151" cy="7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8" name="Rectangle 23"/>
            <p:cNvSpPr>
              <a:spLocks noChangeArrowheads="1"/>
            </p:cNvSpPr>
            <p:nvPr/>
          </p:nvSpPr>
          <p:spPr bwMode="auto">
            <a:xfrm>
              <a:off x="1117" y="2818"/>
              <a:ext cx="124" cy="13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9" name="Rectangle 24"/>
            <p:cNvSpPr>
              <a:spLocks noChangeArrowheads="1"/>
            </p:cNvSpPr>
            <p:nvPr/>
          </p:nvSpPr>
          <p:spPr bwMode="auto">
            <a:xfrm>
              <a:off x="1263" y="2815"/>
              <a:ext cx="125" cy="13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50" name="Line 25"/>
            <p:cNvSpPr>
              <a:spLocks noChangeShapeType="1"/>
            </p:cNvSpPr>
            <p:nvPr/>
          </p:nvSpPr>
          <p:spPr bwMode="auto">
            <a:xfrm flipV="1">
              <a:off x="876" y="2882"/>
              <a:ext cx="64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0423" name="Line 26"/>
          <p:cNvSpPr>
            <a:spLocks noChangeShapeType="1"/>
          </p:cNvSpPr>
          <p:nvPr/>
        </p:nvSpPr>
        <p:spPr bwMode="auto">
          <a:xfrm>
            <a:off x="7919641" y="2438400"/>
            <a:ext cx="0" cy="10033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60424" name="Group 27"/>
          <p:cNvGrpSpPr>
            <a:grpSpLocks/>
          </p:cNvGrpSpPr>
          <p:nvPr/>
        </p:nvGrpSpPr>
        <p:grpSpPr bwMode="auto">
          <a:xfrm>
            <a:off x="7978114" y="2422525"/>
            <a:ext cx="964803" cy="215900"/>
            <a:chOff x="455" y="3463"/>
            <a:chExt cx="561" cy="136"/>
          </a:xfrm>
        </p:grpSpPr>
        <p:sp>
          <p:nvSpPr>
            <p:cNvPr id="60441" name="Rectangle 28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2" name="Rectangle 29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3" name="Rectangle 30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4" name="Rectangle 31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5" name="Line 32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5" name="Group 33"/>
          <p:cNvGrpSpPr>
            <a:grpSpLocks/>
          </p:cNvGrpSpPr>
          <p:nvPr/>
        </p:nvGrpSpPr>
        <p:grpSpPr bwMode="auto">
          <a:xfrm>
            <a:off x="7983273" y="2814638"/>
            <a:ext cx="964804" cy="215900"/>
            <a:chOff x="455" y="3463"/>
            <a:chExt cx="561" cy="136"/>
          </a:xfrm>
        </p:grpSpPr>
        <p:sp>
          <p:nvSpPr>
            <p:cNvPr id="60436" name="Rectangle 34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7" name="Rectangle 35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8" name="Rectangle 36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9" name="Rectangle 37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40" name="Line 38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60426" name="Group 39"/>
          <p:cNvGrpSpPr>
            <a:grpSpLocks/>
          </p:cNvGrpSpPr>
          <p:nvPr/>
        </p:nvGrpSpPr>
        <p:grpSpPr bwMode="auto">
          <a:xfrm>
            <a:off x="7978114" y="3241675"/>
            <a:ext cx="964803" cy="215900"/>
            <a:chOff x="455" y="3463"/>
            <a:chExt cx="561" cy="136"/>
          </a:xfrm>
        </p:grpSpPr>
        <p:sp>
          <p:nvSpPr>
            <p:cNvPr id="60431" name="Rectangle 40"/>
            <p:cNvSpPr>
              <a:spLocks noChangeArrowheads="1"/>
            </p:cNvSpPr>
            <p:nvPr/>
          </p:nvSpPr>
          <p:spPr bwMode="auto">
            <a:xfrm>
              <a:off x="498" y="3463"/>
              <a:ext cx="424" cy="13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5F5F5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2" name="Rectangle 41"/>
            <p:cNvSpPr>
              <a:spLocks noChangeArrowheads="1"/>
            </p:cNvSpPr>
            <p:nvPr/>
          </p:nvSpPr>
          <p:spPr bwMode="auto">
            <a:xfrm>
              <a:off x="771" y="3500"/>
              <a:ext cx="132" cy="6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0066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3" name="Rectangle 42"/>
            <p:cNvSpPr>
              <a:spLocks noChangeArrowheads="1"/>
            </p:cNvSpPr>
            <p:nvPr/>
          </p:nvSpPr>
          <p:spPr bwMode="auto">
            <a:xfrm>
              <a:off x="644" y="3477"/>
              <a:ext cx="108" cy="10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4" name="Rectangle 43"/>
            <p:cNvSpPr>
              <a:spLocks noChangeArrowheads="1"/>
            </p:cNvSpPr>
            <p:nvPr/>
          </p:nvSpPr>
          <p:spPr bwMode="auto">
            <a:xfrm>
              <a:off x="517" y="3480"/>
              <a:ext cx="108" cy="10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0435" name="Line 44"/>
            <p:cNvSpPr>
              <a:spLocks noChangeShapeType="1"/>
            </p:cNvSpPr>
            <p:nvPr/>
          </p:nvSpPr>
          <p:spPr bwMode="auto">
            <a:xfrm flipV="1">
              <a:off x="455" y="3527"/>
              <a:ext cx="561" cy="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60427" name="Text Box 45"/>
          <p:cNvSpPr txBox="1">
            <a:spLocks noChangeArrowheads="1"/>
          </p:cNvSpPr>
          <p:nvPr/>
        </p:nvSpPr>
        <p:spPr bwMode="auto">
          <a:xfrm>
            <a:off x="7634156" y="3678238"/>
            <a:ext cx="6815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/>
              <a:t>bus</a:t>
            </a:r>
          </a:p>
        </p:txBody>
      </p:sp>
      <p:sp>
        <p:nvSpPr>
          <p:cNvPr id="60428" name="Freeform 46"/>
          <p:cNvSpPr>
            <a:spLocks/>
          </p:cNvSpPr>
          <p:nvPr/>
        </p:nvSpPr>
        <p:spPr bwMode="auto">
          <a:xfrm>
            <a:off x="6935920" y="2463800"/>
            <a:ext cx="2173817" cy="400050"/>
          </a:xfrm>
          <a:custGeom>
            <a:avLst/>
            <a:gdLst>
              <a:gd name="T0" fmla="*/ 0 w 1264"/>
              <a:gd name="T1" fmla="*/ 2147483647 h 252"/>
              <a:gd name="T2" fmla="*/ 2147483647 w 1264"/>
              <a:gd name="T3" fmla="*/ 0 h 252"/>
              <a:gd name="T4" fmla="*/ 2147483647 w 1264"/>
              <a:gd name="T5" fmla="*/ 2147483647 h 252"/>
              <a:gd name="T6" fmla="*/ 2147483647 w 1264"/>
              <a:gd name="T7" fmla="*/ 2147483647 h 252"/>
              <a:gd name="T8" fmla="*/ 0 60000 65536"/>
              <a:gd name="T9" fmla="*/ 0 60000 65536"/>
              <a:gd name="T10" fmla="*/ 0 60000 65536"/>
              <a:gd name="T11" fmla="*/ 0 60000 65536"/>
              <a:gd name="T12" fmla="*/ 0 w 1264"/>
              <a:gd name="T13" fmla="*/ 0 h 252"/>
              <a:gd name="T14" fmla="*/ 1264 w 1264"/>
              <a:gd name="T15" fmla="*/ 252 h 2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64" h="252">
                <a:moveTo>
                  <a:pt x="0" y="2"/>
                </a:moveTo>
                <a:lnTo>
                  <a:pt x="622" y="0"/>
                </a:lnTo>
                <a:lnTo>
                  <a:pt x="616" y="246"/>
                </a:lnTo>
                <a:lnTo>
                  <a:pt x="1264" y="252"/>
                </a:lnTo>
              </a:path>
            </a:pathLst>
          </a:cu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5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19" y="849314"/>
            <a:ext cx="79230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>
          <a:xfrm>
            <a:off x="467783" y="241301"/>
            <a:ext cx="8420100" cy="854075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Switching via interconnection network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idx="1"/>
          </p:nvPr>
        </p:nvSpPr>
        <p:spPr>
          <a:xfrm>
            <a:off x="419630" y="1325563"/>
            <a:ext cx="6428581" cy="4411662"/>
          </a:xfrm>
        </p:spPr>
        <p:txBody>
          <a:bodyPr/>
          <a:lstStyle/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overcome  bus bandwidth limitations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banyan networks, </a:t>
            </a:r>
            <a:r>
              <a:rPr lang="en-US" dirty="0">
                <a:solidFill>
                  <a:srgbClr val="000099"/>
                </a:solidFill>
                <a:cs typeface="+mn-cs"/>
              </a:rPr>
              <a:t>crossbar</a:t>
            </a:r>
            <a:r>
              <a:rPr lang="en-US" dirty="0">
                <a:cs typeface="+mn-cs"/>
              </a:rPr>
              <a:t>, other interconnection nets initially developed to connect processors in </a:t>
            </a:r>
            <a:r>
              <a:rPr lang="en-US" dirty="0">
                <a:solidFill>
                  <a:srgbClr val="000099"/>
                </a:solidFill>
                <a:cs typeface="+mn-cs"/>
              </a:rPr>
              <a:t>multiprocessor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cs typeface="+mn-cs"/>
              </a:rPr>
              <a:t>advanced design: fragmenting datagram into fixed length cells, switch cells through the fabric. </a:t>
            </a:r>
          </a:p>
          <a:p>
            <a:pPr>
              <a:buFont typeface="Wingdings" charset="2"/>
              <a:buChar char="§"/>
              <a:defRPr/>
            </a:pPr>
            <a:r>
              <a:rPr lang="en-US" dirty="0">
                <a:solidFill>
                  <a:srgbClr val="000099"/>
                </a:solidFill>
                <a:cs typeface="+mn-cs"/>
              </a:rPr>
              <a:t>Cisco 12000</a:t>
            </a:r>
            <a:r>
              <a:rPr lang="en-US" dirty="0">
                <a:cs typeface="+mn-cs"/>
              </a:rPr>
              <a:t>: switches 60 Gbps through the interconnection network</a:t>
            </a:r>
          </a:p>
        </p:txBody>
      </p:sp>
      <p:sp>
        <p:nvSpPr>
          <p:cNvPr id="61446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144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46AFEC1-B700-4229-8F51-BE05851DBDDA}" type="slidenum">
              <a:rPr lang="en-US" altLang="en-US" sz="1200">
                <a:latin typeface="Tahoma" pitchFamily="34" charset="0"/>
              </a:rPr>
              <a:pPr/>
              <a:t>20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1444" name="Group 58"/>
          <p:cNvGrpSpPr>
            <a:grpSpLocks/>
          </p:cNvGrpSpPr>
          <p:nvPr/>
        </p:nvGrpSpPr>
        <p:grpSpPr bwMode="auto">
          <a:xfrm>
            <a:off x="6700309" y="2535239"/>
            <a:ext cx="2440385" cy="2066925"/>
            <a:chOff x="3812" y="2763"/>
            <a:chExt cx="1419" cy="1302"/>
          </a:xfrm>
        </p:grpSpPr>
        <p:grpSp>
          <p:nvGrpSpPr>
            <p:cNvPr id="61447" name="Group 4"/>
            <p:cNvGrpSpPr>
              <a:grpSpLocks/>
            </p:cNvGrpSpPr>
            <p:nvPr/>
          </p:nvGrpSpPr>
          <p:grpSpPr bwMode="auto">
            <a:xfrm>
              <a:off x="3933" y="2763"/>
              <a:ext cx="561" cy="136"/>
              <a:chOff x="876" y="2800"/>
              <a:chExt cx="642" cy="175"/>
            </a:xfrm>
          </p:grpSpPr>
          <p:sp>
            <p:nvSpPr>
              <p:cNvPr id="61496" name="Rectangle 5"/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7" name="Rectangle 6"/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8" name="Rectangle 7"/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9" name="Rectangle 8"/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500" name="Line 9"/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48" name="Group 10"/>
            <p:cNvGrpSpPr>
              <a:grpSpLocks/>
            </p:cNvGrpSpPr>
            <p:nvPr/>
          </p:nvGrpSpPr>
          <p:grpSpPr bwMode="auto">
            <a:xfrm>
              <a:off x="3918" y="3012"/>
              <a:ext cx="561" cy="136"/>
              <a:chOff x="876" y="2800"/>
              <a:chExt cx="642" cy="175"/>
            </a:xfrm>
          </p:grpSpPr>
          <p:sp>
            <p:nvSpPr>
              <p:cNvPr id="61491" name="Rectangle 11"/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2" name="Rectangle 12"/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3" name="Rectangle 13"/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4" name="Rectangle 14"/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5" name="Line 15"/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49" name="Group 16"/>
            <p:cNvGrpSpPr>
              <a:grpSpLocks/>
            </p:cNvGrpSpPr>
            <p:nvPr/>
          </p:nvGrpSpPr>
          <p:grpSpPr bwMode="auto">
            <a:xfrm>
              <a:off x="3915" y="3281"/>
              <a:ext cx="561" cy="136"/>
              <a:chOff x="876" y="2800"/>
              <a:chExt cx="642" cy="175"/>
            </a:xfrm>
          </p:grpSpPr>
          <p:sp>
            <p:nvSpPr>
              <p:cNvPr id="61486" name="Rectangle 17"/>
              <p:cNvSpPr>
                <a:spLocks noChangeArrowheads="1"/>
              </p:cNvSpPr>
              <p:nvPr/>
            </p:nvSpPr>
            <p:spPr bwMode="auto">
              <a:xfrm>
                <a:off x="925" y="2800"/>
                <a:ext cx="485" cy="1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5F5F5F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7" name="Rectangle 18"/>
              <p:cNvSpPr>
                <a:spLocks noChangeArrowheads="1"/>
              </p:cNvSpPr>
              <p:nvPr/>
            </p:nvSpPr>
            <p:spPr bwMode="auto">
              <a:xfrm>
                <a:off x="945" y="2849"/>
                <a:ext cx="151" cy="7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66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8" name="Rectangle 19"/>
              <p:cNvSpPr>
                <a:spLocks noChangeArrowheads="1"/>
              </p:cNvSpPr>
              <p:nvPr/>
            </p:nvSpPr>
            <p:spPr bwMode="auto">
              <a:xfrm>
                <a:off x="1117" y="2818"/>
                <a:ext cx="124" cy="13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89" name="Rectangle 20"/>
              <p:cNvSpPr>
                <a:spLocks noChangeArrowheads="1"/>
              </p:cNvSpPr>
              <p:nvPr/>
            </p:nvSpPr>
            <p:spPr bwMode="auto">
              <a:xfrm>
                <a:off x="1263" y="2815"/>
                <a:ext cx="125" cy="13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1490" name="Line 21"/>
              <p:cNvSpPr>
                <a:spLocks noChangeShapeType="1"/>
              </p:cNvSpPr>
              <p:nvPr/>
            </p:nvSpPr>
            <p:spPr bwMode="auto">
              <a:xfrm flipV="1">
                <a:off x="876" y="2882"/>
                <a:ext cx="642" cy="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1450" name="Group 22"/>
            <p:cNvGrpSpPr>
              <a:grpSpLocks/>
            </p:cNvGrpSpPr>
            <p:nvPr/>
          </p:nvGrpSpPr>
          <p:grpSpPr bwMode="auto">
            <a:xfrm rot="5400000">
              <a:off x="4623" y="3405"/>
              <a:ext cx="564" cy="652"/>
              <a:chOff x="2954" y="2776"/>
              <a:chExt cx="564" cy="652"/>
            </a:xfrm>
          </p:grpSpPr>
          <p:grpSp>
            <p:nvGrpSpPr>
              <p:cNvPr id="61468" name="Group 23"/>
              <p:cNvGrpSpPr>
                <a:grpSpLocks/>
              </p:cNvGrpSpPr>
              <p:nvPr/>
            </p:nvGrpSpPr>
            <p:grpSpPr bwMode="auto">
              <a:xfrm>
                <a:off x="2954" y="2776"/>
                <a:ext cx="561" cy="136"/>
                <a:chOff x="455" y="3463"/>
                <a:chExt cx="561" cy="136"/>
              </a:xfrm>
            </p:grpSpPr>
            <p:sp>
              <p:nvSpPr>
                <p:cNvPr id="61481" name="Rectangle 24"/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2" name="Rectangle 25"/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3" name="Rectangle 26"/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4" name="Rectangle 27"/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5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1469" name="Group 29"/>
              <p:cNvGrpSpPr>
                <a:grpSpLocks/>
              </p:cNvGrpSpPr>
              <p:nvPr/>
            </p:nvGrpSpPr>
            <p:grpSpPr bwMode="auto">
              <a:xfrm>
                <a:off x="2957" y="3023"/>
                <a:ext cx="561" cy="136"/>
                <a:chOff x="455" y="3463"/>
                <a:chExt cx="561" cy="136"/>
              </a:xfrm>
            </p:grpSpPr>
            <p:sp>
              <p:nvSpPr>
                <p:cNvPr id="61476" name="Rectangle 30"/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7" name="Rectangle 31"/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8" name="Rectangle 32"/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9" name="Rectangle 33"/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80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1470" name="Group 35"/>
              <p:cNvGrpSpPr>
                <a:grpSpLocks/>
              </p:cNvGrpSpPr>
              <p:nvPr/>
            </p:nvGrpSpPr>
            <p:grpSpPr bwMode="auto">
              <a:xfrm>
                <a:off x="2954" y="3292"/>
                <a:ext cx="561" cy="136"/>
                <a:chOff x="455" y="3463"/>
                <a:chExt cx="561" cy="136"/>
              </a:xfrm>
            </p:grpSpPr>
            <p:sp>
              <p:nvSpPr>
                <p:cNvPr id="61471" name="Rectangle 36"/>
                <p:cNvSpPr>
                  <a:spLocks noChangeArrowheads="1"/>
                </p:cNvSpPr>
                <p:nvPr/>
              </p:nvSpPr>
              <p:spPr bwMode="auto">
                <a:xfrm>
                  <a:off x="496" y="3465"/>
                  <a:ext cx="424" cy="136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5F5F5F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2" name="Rectangle 37"/>
                <p:cNvSpPr>
                  <a:spLocks noChangeArrowheads="1"/>
                </p:cNvSpPr>
                <p:nvPr/>
              </p:nvSpPr>
              <p:spPr bwMode="auto">
                <a:xfrm>
                  <a:off x="769" y="3504"/>
                  <a:ext cx="132" cy="61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66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3" name="Rectangle 38"/>
                <p:cNvSpPr>
                  <a:spLocks noChangeArrowheads="1"/>
                </p:cNvSpPr>
                <p:nvPr/>
              </p:nvSpPr>
              <p:spPr bwMode="auto">
                <a:xfrm>
                  <a:off x="642" y="3479"/>
                  <a:ext cx="108" cy="104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4" name="Rectangle 39"/>
                <p:cNvSpPr>
                  <a:spLocks noChangeArrowheads="1"/>
                </p:cNvSpPr>
                <p:nvPr/>
              </p:nvSpPr>
              <p:spPr bwMode="auto">
                <a:xfrm>
                  <a:off x="515" y="3484"/>
                  <a:ext cx="108" cy="105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1475" name="Line 40"/>
                <p:cNvSpPr>
                  <a:spLocks noChangeShapeType="1"/>
                </p:cNvSpPr>
                <p:nvPr/>
              </p:nvSpPr>
              <p:spPr bwMode="auto">
                <a:xfrm flipV="1">
                  <a:off x="453" y="3529"/>
                  <a:ext cx="561" cy="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1451" name="Line 41"/>
            <p:cNvSpPr>
              <a:spLocks noChangeShapeType="1"/>
            </p:cNvSpPr>
            <p:nvPr/>
          </p:nvSpPr>
          <p:spPr bwMode="auto">
            <a:xfrm>
              <a:off x="4494" y="2830"/>
              <a:ext cx="67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2" name="Line 42"/>
            <p:cNvSpPr>
              <a:spLocks noChangeShapeType="1"/>
            </p:cNvSpPr>
            <p:nvPr/>
          </p:nvSpPr>
          <p:spPr bwMode="auto">
            <a:xfrm flipV="1">
              <a:off x="4470" y="3074"/>
              <a:ext cx="700" cy="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3" name="Line 43"/>
            <p:cNvSpPr>
              <a:spLocks noChangeShapeType="1"/>
            </p:cNvSpPr>
            <p:nvPr/>
          </p:nvSpPr>
          <p:spPr bwMode="auto">
            <a:xfrm>
              <a:off x="4470" y="3346"/>
              <a:ext cx="694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4" name="Line 44"/>
            <p:cNvSpPr>
              <a:spLocks noChangeShapeType="1"/>
            </p:cNvSpPr>
            <p:nvPr/>
          </p:nvSpPr>
          <p:spPr bwMode="auto">
            <a:xfrm flipV="1">
              <a:off x="4648" y="2830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5" name="Line 45"/>
            <p:cNvSpPr>
              <a:spLocks noChangeShapeType="1"/>
            </p:cNvSpPr>
            <p:nvPr/>
          </p:nvSpPr>
          <p:spPr bwMode="auto">
            <a:xfrm flipV="1">
              <a:off x="4914" y="2830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6" name="Line 46"/>
            <p:cNvSpPr>
              <a:spLocks noChangeShapeType="1"/>
            </p:cNvSpPr>
            <p:nvPr/>
          </p:nvSpPr>
          <p:spPr bwMode="auto">
            <a:xfrm flipV="1">
              <a:off x="5164" y="2824"/>
              <a:ext cx="0" cy="61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1457" name="Oval 47"/>
            <p:cNvSpPr>
              <a:spLocks noChangeArrowheads="1"/>
            </p:cNvSpPr>
            <p:nvPr/>
          </p:nvSpPr>
          <p:spPr bwMode="auto">
            <a:xfrm>
              <a:off x="4622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58" name="Oval 48"/>
            <p:cNvSpPr>
              <a:spLocks noChangeArrowheads="1"/>
            </p:cNvSpPr>
            <p:nvPr/>
          </p:nvSpPr>
          <p:spPr bwMode="auto">
            <a:xfrm>
              <a:off x="4622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59" name="Oval 49"/>
            <p:cNvSpPr>
              <a:spLocks noChangeArrowheads="1"/>
            </p:cNvSpPr>
            <p:nvPr/>
          </p:nvSpPr>
          <p:spPr bwMode="auto">
            <a:xfrm>
              <a:off x="4618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0" name="Oval 50"/>
            <p:cNvSpPr>
              <a:spLocks noChangeArrowheads="1"/>
            </p:cNvSpPr>
            <p:nvPr/>
          </p:nvSpPr>
          <p:spPr bwMode="auto">
            <a:xfrm>
              <a:off x="4890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1" name="Oval 51"/>
            <p:cNvSpPr>
              <a:spLocks noChangeArrowheads="1"/>
            </p:cNvSpPr>
            <p:nvPr/>
          </p:nvSpPr>
          <p:spPr bwMode="auto">
            <a:xfrm>
              <a:off x="4890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2" name="Oval 52"/>
            <p:cNvSpPr>
              <a:spLocks noChangeArrowheads="1"/>
            </p:cNvSpPr>
            <p:nvPr/>
          </p:nvSpPr>
          <p:spPr bwMode="auto">
            <a:xfrm>
              <a:off x="4886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3" name="Oval 53"/>
            <p:cNvSpPr>
              <a:spLocks noChangeArrowheads="1"/>
            </p:cNvSpPr>
            <p:nvPr/>
          </p:nvSpPr>
          <p:spPr bwMode="auto">
            <a:xfrm>
              <a:off x="5136" y="280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4" name="Oval 54"/>
            <p:cNvSpPr>
              <a:spLocks noChangeArrowheads="1"/>
            </p:cNvSpPr>
            <p:nvPr/>
          </p:nvSpPr>
          <p:spPr bwMode="auto">
            <a:xfrm>
              <a:off x="5136" y="3048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5" name="Oval 55"/>
            <p:cNvSpPr>
              <a:spLocks noChangeArrowheads="1"/>
            </p:cNvSpPr>
            <p:nvPr/>
          </p:nvSpPr>
          <p:spPr bwMode="auto">
            <a:xfrm>
              <a:off x="5132" y="3316"/>
              <a:ext cx="56" cy="56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1466" name="Text Box 56"/>
            <p:cNvSpPr txBox="1">
              <a:spLocks noChangeArrowheads="1"/>
            </p:cNvSpPr>
            <p:nvPr/>
          </p:nvSpPr>
          <p:spPr bwMode="auto">
            <a:xfrm>
              <a:off x="3812" y="3601"/>
              <a:ext cx="679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/>
                <a:t>crossbar</a:t>
              </a:r>
            </a:p>
          </p:txBody>
        </p:sp>
        <p:sp>
          <p:nvSpPr>
            <p:cNvPr id="61467" name="Freeform 57"/>
            <p:cNvSpPr>
              <a:spLocks/>
            </p:cNvSpPr>
            <p:nvPr/>
          </p:nvSpPr>
          <p:spPr bwMode="auto">
            <a:xfrm>
              <a:off x="3900" y="2796"/>
              <a:ext cx="972" cy="1269"/>
            </a:xfrm>
            <a:custGeom>
              <a:avLst/>
              <a:gdLst>
                <a:gd name="T0" fmla="*/ 0 w 972"/>
                <a:gd name="T1" fmla="*/ 3 h 1266"/>
                <a:gd name="T2" fmla="*/ 969 w 972"/>
                <a:gd name="T3" fmla="*/ 0 h 1266"/>
                <a:gd name="T4" fmla="*/ 972 w 972"/>
                <a:gd name="T5" fmla="*/ 1308 h 1266"/>
                <a:gd name="T6" fmla="*/ 0 60000 65536"/>
                <a:gd name="T7" fmla="*/ 0 60000 65536"/>
                <a:gd name="T8" fmla="*/ 0 60000 65536"/>
                <a:gd name="T9" fmla="*/ 0 w 972"/>
                <a:gd name="T10" fmla="*/ 0 h 1266"/>
                <a:gd name="T11" fmla="*/ 972 w 972"/>
                <a:gd name="T12" fmla="*/ 1266 h 126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72" h="1266">
                  <a:moveTo>
                    <a:pt x="0" y="3"/>
                  </a:moveTo>
                  <a:lnTo>
                    <a:pt x="969" y="0"/>
                  </a:lnTo>
                  <a:lnTo>
                    <a:pt x="972" y="1266"/>
                  </a:ln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7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815" y="748428"/>
            <a:ext cx="39606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292100"/>
            <a:ext cx="8420100" cy="457200"/>
          </a:xfrm>
        </p:spPr>
        <p:txBody>
          <a:bodyPr>
            <a:normAutofit fontScale="90000"/>
          </a:bodyPr>
          <a:lstStyle/>
          <a:p>
            <a:r>
              <a:rPr lang="en-US" altLang="en-US" sz="3600">
                <a:ea typeface="ＭＳ Ｐゴシック" pitchFamily="34" charset="-128"/>
              </a:rPr>
              <a:t>Input port queuing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792825" y="1127125"/>
            <a:ext cx="8776096" cy="2649538"/>
          </a:xfrm>
        </p:spPr>
        <p:txBody>
          <a:bodyPr/>
          <a:lstStyle/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fabric slower than input ports combined -&gt; queueing may occur at input queues </a:t>
            </a:r>
          </a:p>
          <a:p>
            <a:pPr lvl="1"/>
            <a:r>
              <a:rPr lang="en-US" altLang="en-US" i="1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queueing delay and loss due to input buffer overflow!</a:t>
            </a:r>
            <a:endParaRPr lang="en-US" altLang="en-US" dirty="0">
              <a:solidFill>
                <a:srgbClr val="CC0000"/>
              </a:solidFill>
              <a:latin typeface="Gill Sans MT" pitchFamily="34" charset="0"/>
              <a:ea typeface="ＭＳ Ｐゴシック" pitchFamily="34" charset="-128"/>
            </a:endParaRPr>
          </a:p>
          <a:p>
            <a:r>
              <a:rPr lang="en-US" altLang="en-US" sz="2400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Head-of-the-Line (HOL) blocking: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 queued datagram at front of queue prevents others in queue from moving forward</a:t>
            </a:r>
          </a:p>
        </p:txBody>
      </p:sp>
      <p:sp>
        <p:nvSpPr>
          <p:cNvPr id="6248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24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00C41239-4A4A-41BE-93D4-89C5189FC33A}" type="slidenum">
              <a:rPr lang="en-US" altLang="en-US" sz="1200">
                <a:latin typeface="Tahoma" pitchFamily="34" charset="0"/>
              </a:rPr>
              <a:pPr/>
              <a:t>21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2468" name="Group 7"/>
          <p:cNvGrpSpPr>
            <a:grpSpLocks/>
          </p:cNvGrpSpPr>
          <p:nvPr/>
        </p:nvGrpSpPr>
        <p:grpSpPr bwMode="auto">
          <a:xfrm>
            <a:off x="1504818" y="3194050"/>
            <a:ext cx="3279642" cy="1809750"/>
            <a:chOff x="523" y="976"/>
            <a:chExt cx="2099" cy="1356"/>
          </a:xfrm>
        </p:grpSpPr>
        <p:sp>
          <p:nvSpPr>
            <p:cNvPr id="62515" name="Rectangle 8"/>
            <p:cNvSpPr>
              <a:spLocks noChangeArrowheads="1"/>
            </p:cNvSpPr>
            <p:nvPr/>
          </p:nvSpPr>
          <p:spPr bwMode="auto">
            <a:xfrm>
              <a:off x="1208" y="976"/>
              <a:ext cx="745" cy="13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2516" name="Group 9"/>
            <p:cNvGrpSpPr>
              <a:grpSpLocks/>
            </p:cNvGrpSpPr>
            <p:nvPr/>
          </p:nvGrpSpPr>
          <p:grpSpPr bwMode="auto">
            <a:xfrm>
              <a:off x="804" y="997"/>
              <a:ext cx="249" cy="1295"/>
              <a:chOff x="748" y="997"/>
              <a:chExt cx="249" cy="1295"/>
            </a:xfrm>
          </p:grpSpPr>
          <p:sp>
            <p:nvSpPr>
              <p:cNvPr id="62535" name="Rectangle 10"/>
              <p:cNvSpPr>
                <a:spLocks noChangeArrowheads="1"/>
              </p:cNvSpPr>
              <p:nvPr/>
            </p:nvSpPr>
            <p:spPr bwMode="auto">
              <a:xfrm>
                <a:off x="759" y="997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6" name="Rectangle 11"/>
              <p:cNvSpPr>
                <a:spLocks noChangeArrowheads="1"/>
              </p:cNvSpPr>
              <p:nvPr/>
            </p:nvSpPr>
            <p:spPr bwMode="auto">
              <a:xfrm>
                <a:off x="750" y="1472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7" name="Rectangle 12"/>
              <p:cNvSpPr>
                <a:spLocks noChangeArrowheads="1"/>
              </p:cNvSpPr>
              <p:nvPr/>
            </p:nvSpPr>
            <p:spPr bwMode="auto">
              <a:xfrm>
                <a:off x="748" y="1938"/>
                <a:ext cx="240" cy="3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62517" name="Group 13"/>
            <p:cNvGrpSpPr>
              <a:grpSpLocks/>
            </p:cNvGrpSpPr>
            <p:nvPr/>
          </p:nvGrpSpPr>
          <p:grpSpPr bwMode="auto">
            <a:xfrm>
              <a:off x="2109" y="1002"/>
              <a:ext cx="249" cy="1295"/>
              <a:chOff x="748" y="997"/>
              <a:chExt cx="249" cy="1295"/>
            </a:xfrm>
          </p:grpSpPr>
          <p:sp>
            <p:nvSpPr>
              <p:cNvPr id="62532" name="Rectangle 14"/>
              <p:cNvSpPr>
                <a:spLocks noChangeArrowheads="1"/>
              </p:cNvSpPr>
              <p:nvPr/>
            </p:nvSpPr>
            <p:spPr bwMode="auto">
              <a:xfrm>
                <a:off x="759" y="997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3" name="Rectangle 15"/>
              <p:cNvSpPr>
                <a:spLocks noChangeArrowheads="1"/>
              </p:cNvSpPr>
              <p:nvPr/>
            </p:nvSpPr>
            <p:spPr bwMode="auto">
              <a:xfrm>
                <a:off x="750" y="1472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accent2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2534" name="Rectangle 16"/>
              <p:cNvSpPr>
                <a:spLocks noChangeArrowheads="1"/>
              </p:cNvSpPr>
              <p:nvPr/>
            </p:nvSpPr>
            <p:spPr bwMode="auto">
              <a:xfrm>
                <a:off x="748" y="1940"/>
                <a:ext cx="238" cy="35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62518" name="Line 17"/>
            <p:cNvSpPr>
              <a:spLocks noChangeShapeType="1"/>
            </p:cNvSpPr>
            <p:nvPr/>
          </p:nvSpPr>
          <p:spPr bwMode="auto">
            <a:xfrm>
              <a:off x="1946" y="1181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19" name="Line 18"/>
            <p:cNvSpPr>
              <a:spLocks noChangeShapeType="1"/>
            </p:cNvSpPr>
            <p:nvPr/>
          </p:nvSpPr>
          <p:spPr bwMode="auto">
            <a:xfrm>
              <a:off x="1940" y="1644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0" name="Line 19"/>
            <p:cNvSpPr>
              <a:spLocks noChangeShapeType="1"/>
            </p:cNvSpPr>
            <p:nvPr/>
          </p:nvSpPr>
          <p:spPr bwMode="auto">
            <a:xfrm>
              <a:off x="1940" y="2119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1" name="Line 20"/>
            <p:cNvSpPr>
              <a:spLocks noChangeShapeType="1"/>
            </p:cNvSpPr>
            <p:nvPr/>
          </p:nvSpPr>
          <p:spPr bwMode="auto">
            <a:xfrm>
              <a:off x="1044" y="1164"/>
              <a:ext cx="1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2" name="Line 21"/>
            <p:cNvSpPr>
              <a:spLocks noChangeShapeType="1"/>
            </p:cNvSpPr>
            <p:nvPr/>
          </p:nvSpPr>
          <p:spPr bwMode="auto">
            <a:xfrm>
              <a:off x="1038" y="1629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523" name="Line 22"/>
            <p:cNvSpPr>
              <a:spLocks noChangeShapeType="1"/>
            </p:cNvSpPr>
            <p:nvPr/>
          </p:nvSpPr>
          <p:spPr bwMode="auto">
            <a:xfrm>
              <a:off x="1038" y="2102"/>
              <a:ext cx="1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62524" name="Group 23"/>
            <p:cNvGrpSpPr>
              <a:grpSpLocks/>
            </p:cNvGrpSpPr>
            <p:nvPr/>
          </p:nvGrpSpPr>
          <p:grpSpPr bwMode="auto">
            <a:xfrm>
              <a:off x="523" y="1169"/>
              <a:ext cx="288" cy="939"/>
              <a:chOff x="-60" y="1148"/>
              <a:chExt cx="168" cy="939"/>
            </a:xfrm>
          </p:grpSpPr>
          <p:sp>
            <p:nvSpPr>
              <p:cNvPr id="62529" name="Line 24"/>
              <p:cNvSpPr>
                <a:spLocks noChangeShapeType="1"/>
              </p:cNvSpPr>
              <p:nvPr/>
            </p:nvSpPr>
            <p:spPr bwMode="auto">
              <a:xfrm>
                <a:off x="-54" y="1148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30" name="Line 25"/>
              <p:cNvSpPr>
                <a:spLocks noChangeShapeType="1"/>
              </p:cNvSpPr>
              <p:nvPr/>
            </p:nvSpPr>
            <p:spPr bwMode="auto">
              <a:xfrm>
                <a:off x="-60" y="161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31" name="Line 26"/>
              <p:cNvSpPr>
                <a:spLocks noChangeShapeType="1"/>
              </p:cNvSpPr>
              <p:nvPr/>
            </p:nvSpPr>
            <p:spPr bwMode="auto">
              <a:xfrm>
                <a:off x="-60" y="2087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62525" name="Group 27"/>
            <p:cNvGrpSpPr>
              <a:grpSpLocks/>
            </p:cNvGrpSpPr>
            <p:nvPr/>
          </p:nvGrpSpPr>
          <p:grpSpPr bwMode="auto">
            <a:xfrm>
              <a:off x="2334" y="1173"/>
              <a:ext cx="288" cy="939"/>
              <a:chOff x="-60" y="1148"/>
              <a:chExt cx="168" cy="939"/>
            </a:xfrm>
          </p:grpSpPr>
          <p:sp>
            <p:nvSpPr>
              <p:cNvPr id="62526" name="Line 28"/>
              <p:cNvSpPr>
                <a:spLocks noChangeShapeType="1"/>
              </p:cNvSpPr>
              <p:nvPr/>
            </p:nvSpPr>
            <p:spPr bwMode="auto">
              <a:xfrm>
                <a:off x="-54" y="1148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27" name="Line 29"/>
              <p:cNvSpPr>
                <a:spLocks noChangeShapeType="1"/>
              </p:cNvSpPr>
              <p:nvPr/>
            </p:nvSpPr>
            <p:spPr bwMode="auto">
              <a:xfrm>
                <a:off x="-60" y="161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28" name="Line 30"/>
              <p:cNvSpPr>
                <a:spLocks noChangeShapeType="1"/>
              </p:cNvSpPr>
              <p:nvPr/>
            </p:nvSpPr>
            <p:spPr bwMode="auto">
              <a:xfrm>
                <a:off x="-60" y="2087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2469" name="Rectangle 55"/>
          <p:cNvSpPr>
            <a:spLocks noChangeArrowheads="1"/>
          </p:cNvSpPr>
          <p:nvPr/>
        </p:nvSpPr>
        <p:spPr bwMode="auto">
          <a:xfrm>
            <a:off x="1994959" y="3190876"/>
            <a:ext cx="273447" cy="1301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0" name="Rectangle 56"/>
          <p:cNvSpPr>
            <a:spLocks noChangeArrowheads="1"/>
          </p:cNvSpPr>
          <p:nvPr/>
        </p:nvSpPr>
        <p:spPr bwMode="auto">
          <a:xfrm>
            <a:off x="1979481" y="3922713"/>
            <a:ext cx="273446" cy="131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1" name="Rectangle 57"/>
          <p:cNvSpPr>
            <a:spLocks noChangeArrowheads="1"/>
          </p:cNvSpPr>
          <p:nvPr/>
        </p:nvSpPr>
        <p:spPr bwMode="auto">
          <a:xfrm>
            <a:off x="1977761" y="4557714"/>
            <a:ext cx="273447" cy="13017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2" name="Rectangle 58"/>
          <p:cNvSpPr>
            <a:spLocks noChangeArrowheads="1"/>
          </p:cNvSpPr>
          <p:nvPr/>
        </p:nvSpPr>
        <p:spPr bwMode="auto">
          <a:xfrm>
            <a:off x="1606286" y="3186113"/>
            <a:ext cx="273447" cy="131762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3" name="Rectangle 59"/>
          <p:cNvSpPr>
            <a:spLocks noChangeArrowheads="1"/>
          </p:cNvSpPr>
          <p:nvPr/>
        </p:nvSpPr>
        <p:spPr bwMode="auto">
          <a:xfrm>
            <a:off x="1601127" y="4546601"/>
            <a:ext cx="273446" cy="131763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2474" name="Line 60"/>
          <p:cNvSpPr>
            <a:spLocks noChangeShapeType="1"/>
          </p:cNvSpPr>
          <p:nvPr/>
        </p:nvSpPr>
        <p:spPr bwMode="auto">
          <a:xfrm>
            <a:off x="2311400" y="3246439"/>
            <a:ext cx="1602846" cy="1587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5" name="Freeform 61"/>
          <p:cNvSpPr>
            <a:spLocks/>
          </p:cNvSpPr>
          <p:nvPr/>
        </p:nvSpPr>
        <p:spPr bwMode="auto">
          <a:xfrm>
            <a:off x="2359555" y="3644900"/>
            <a:ext cx="1511697" cy="979488"/>
          </a:xfrm>
          <a:custGeom>
            <a:avLst/>
            <a:gdLst>
              <a:gd name="T0" fmla="*/ 0 w 967"/>
              <a:gd name="T1" fmla="*/ 2147483647 h 735"/>
              <a:gd name="T2" fmla="*/ 2147483647 w 967"/>
              <a:gd name="T3" fmla="*/ 2147483647 h 735"/>
              <a:gd name="T4" fmla="*/ 2147483647 w 967"/>
              <a:gd name="T5" fmla="*/ 0 h 735"/>
              <a:gd name="T6" fmla="*/ 0 60000 65536"/>
              <a:gd name="T7" fmla="*/ 0 60000 65536"/>
              <a:gd name="T8" fmla="*/ 0 60000 65536"/>
              <a:gd name="T9" fmla="*/ 0 w 967"/>
              <a:gd name="T10" fmla="*/ 0 h 735"/>
              <a:gd name="T11" fmla="*/ 967 w 967"/>
              <a:gd name="T12" fmla="*/ 735 h 73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7" h="735">
                <a:moveTo>
                  <a:pt x="0" y="733"/>
                </a:moveTo>
                <a:lnTo>
                  <a:pt x="522" y="735"/>
                </a:lnTo>
                <a:lnTo>
                  <a:pt x="967" y="0"/>
                </a:ln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2476" name="Text Box 62"/>
          <p:cNvSpPr txBox="1">
            <a:spLocks noChangeArrowheads="1"/>
          </p:cNvSpPr>
          <p:nvPr/>
        </p:nvSpPr>
        <p:spPr bwMode="auto">
          <a:xfrm>
            <a:off x="1461823" y="5100639"/>
            <a:ext cx="36734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>
                <a:latin typeface="Gill Sans MT" pitchFamily="34" charset="0"/>
              </a:rPr>
              <a:t>output port contention:</a:t>
            </a:r>
          </a:p>
          <a:p>
            <a:pPr algn="ctr"/>
            <a:r>
              <a:rPr lang="en-US" altLang="en-US" sz="1800">
                <a:latin typeface="Gill Sans MT" pitchFamily="34" charset="0"/>
              </a:rPr>
              <a:t>only one red datagram can be transferred.</a:t>
            </a:r>
            <a:br>
              <a:rPr lang="en-US" altLang="en-US" sz="1800">
                <a:latin typeface="Gill Sans MT" pitchFamily="34" charset="0"/>
              </a:rPr>
            </a:br>
            <a:r>
              <a:rPr lang="en-US" altLang="en-US" sz="1800" i="1">
                <a:latin typeface="Gill Sans MT" pitchFamily="34" charset="0"/>
              </a:rPr>
              <a:t>lower red packet is blocked</a:t>
            </a:r>
          </a:p>
        </p:txBody>
      </p:sp>
      <p:sp>
        <p:nvSpPr>
          <p:cNvPr id="62477" name="Text Box 64"/>
          <p:cNvSpPr txBox="1">
            <a:spLocks noChangeArrowheads="1"/>
          </p:cNvSpPr>
          <p:nvPr/>
        </p:nvSpPr>
        <p:spPr bwMode="auto">
          <a:xfrm>
            <a:off x="2737909" y="3990976"/>
            <a:ext cx="7537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switch</a:t>
            </a:r>
          </a:p>
          <a:p>
            <a:r>
              <a:rPr lang="en-US" altLang="en-US" sz="1600"/>
              <a:t>fabric</a:t>
            </a:r>
          </a:p>
        </p:txBody>
      </p:sp>
      <p:sp>
        <p:nvSpPr>
          <p:cNvPr id="62478" name="Line 73"/>
          <p:cNvSpPr>
            <a:spLocks noChangeShapeType="1"/>
          </p:cNvSpPr>
          <p:nvPr/>
        </p:nvSpPr>
        <p:spPr bwMode="auto">
          <a:xfrm>
            <a:off x="2301082" y="3990975"/>
            <a:ext cx="1580489" cy="19050"/>
          </a:xfrm>
          <a:prstGeom prst="line">
            <a:avLst/>
          </a:prstGeom>
          <a:noFill/>
          <a:ln w="28575">
            <a:solidFill>
              <a:srgbClr val="000099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79"/>
          <p:cNvGrpSpPr>
            <a:grpSpLocks/>
          </p:cNvGrpSpPr>
          <p:nvPr/>
        </p:nvGrpSpPr>
        <p:grpSpPr bwMode="auto">
          <a:xfrm>
            <a:off x="5286640" y="3214688"/>
            <a:ext cx="3279643" cy="3086100"/>
            <a:chOff x="3074" y="2025"/>
            <a:chExt cx="1907" cy="1944"/>
          </a:xfrm>
        </p:grpSpPr>
        <p:grpSp>
          <p:nvGrpSpPr>
            <p:cNvPr id="62482" name="Group 31"/>
            <p:cNvGrpSpPr>
              <a:grpSpLocks/>
            </p:cNvGrpSpPr>
            <p:nvPr/>
          </p:nvGrpSpPr>
          <p:grpSpPr bwMode="auto">
            <a:xfrm>
              <a:off x="3074" y="2047"/>
              <a:ext cx="1907" cy="1140"/>
              <a:chOff x="523" y="976"/>
              <a:chExt cx="2099" cy="1356"/>
            </a:xfrm>
          </p:grpSpPr>
          <p:sp>
            <p:nvSpPr>
              <p:cNvPr id="62492" name="Rectangle 32"/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2493" name="Group 33"/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2512" name="Rectangle 34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3" name="Rectangle 35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4" name="Rectangle 36"/>
                <p:cNvSpPr>
                  <a:spLocks noChangeArrowheads="1"/>
                </p:cNvSpPr>
                <p:nvPr/>
              </p:nvSpPr>
              <p:spPr bwMode="auto">
                <a:xfrm>
                  <a:off x="748" y="1938"/>
                  <a:ext cx="240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2494" name="Group 37"/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2509" name="Rectangle 38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2510" name="Rectangle 39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 sz="1800"/>
                </a:p>
              </p:txBody>
            </p:sp>
            <p:sp>
              <p:nvSpPr>
                <p:cNvPr id="62511" name="Rectangle 40"/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2495" name="Line 41"/>
              <p:cNvSpPr>
                <a:spLocks noChangeShapeType="1"/>
              </p:cNvSpPr>
              <p:nvPr/>
            </p:nvSpPr>
            <p:spPr bwMode="auto">
              <a:xfrm>
                <a:off x="1946" y="1181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6" name="Line 42"/>
              <p:cNvSpPr>
                <a:spLocks noChangeShapeType="1"/>
              </p:cNvSpPr>
              <p:nvPr/>
            </p:nvSpPr>
            <p:spPr bwMode="auto">
              <a:xfrm>
                <a:off x="1940" y="1644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7" name="Line 43"/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8" name="Line 44"/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499" name="Line 45"/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2500" name="Line 46"/>
              <p:cNvSpPr>
                <a:spLocks noChangeShapeType="1"/>
              </p:cNvSpPr>
              <p:nvPr/>
            </p:nvSpPr>
            <p:spPr bwMode="auto">
              <a:xfrm>
                <a:off x="1038" y="2102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2501" name="Group 47"/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2506" name="Line 48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7" name="Line 49"/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8" name="Line 50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2502" name="Group 51"/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2503" name="Line 52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4" name="Line 53"/>
                <p:cNvSpPr>
                  <a:spLocks noChangeShapeType="1"/>
                </p:cNvSpPr>
                <p:nvPr/>
              </p:nvSpPr>
              <p:spPr bwMode="auto">
                <a:xfrm>
                  <a:off x="-60" y="1615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2505" name="Line 54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2483" name="Text Box 63"/>
            <p:cNvSpPr txBox="1">
              <a:spLocks noChangeArrowheads="1"/>
            </p:cNvSpPr>
            <p:nvPr/>
          </p:nvSpPr>
          <p:spPr bwMode="auto">
            <a:xfrm>
              <a:off x="3287" y="3219"/>
              <a:ext cx="1407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>
                  <a:latin typeface="Gill Sans MT" pitchFamily="34" charset="0"/>
                </a:rPr>
                <a:t>one packet time later: green packet experiences HOL blocking</a:t>
              </a:r>
              <a:endParaRPr lang="en-US" altLang="en-US" sz="1800" i="1">
                <a:latin typeface="Gill Sans MT" pitchFamily="34" charset="0"/>
              </a:endParaRPr>
            </a:p>
          </p:txBody>
        </p:sp>
        <p:sp>
          <p:nvSpPr>
            <p:cNvPr id="62484" name="Text Box 65"/>
            <p:cNvSpPr txBox="1">
              <a:spLocks noChangeArrowheads="1"/>
            </p:cNvSpPr>
            <p:nvPr/>
          </p:nvSpPr>
          <p:spPr bwMode="auto">
            <a:xfrm>
              <a:off x="3778" y="2507"/>
              <a:ext cx="43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2485" name="Rectangle 66"/>
            <p:cNvSpPr>
              <a:spLocks noChangeArrowheads="1"/>
            </p:cNvSpPr>
            <p:nvPr/>
          </p:nvSpPr>
          <p:spPr bwMode="auto">
            <a:xfrm>
              <a:off x="4551" y="2025"/>
              <a:ext cx="159" cy="8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6" name="Rectangle 69"/>
            <p:cNvSpPr>
              <a:spLocks noChangeArrowheads="1"/>
            </p:cNvSpPr>
            <p:nvPr/>
          </p:nvSpPr>
          <p:spPr bwMode="auto">
            <a:xfrm>
              <a:off x="3363" y="2050"/>
              <a:ext cx="159" cy="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7" name="Rectangle 70"/>
            <p:cNvSpPr>
              <a:spLocks noChangeArrowheads="1"/>
            </p:cNvSpPr>
            <p:nvPr/>
          </p:nvSpPr>
          <p:spPr bwMode="auto">
            <a:xfrm>
              <a:off x="3360" y="2916"/>
              <a:ext cx="159" cy="8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88" name="Freeform 71"/>
            <p:cNvSpPr>
              <a:spLocks/>
            </p:cNvSpPr>
            <p:nvPr/>
          </p:nvSpPr>
          <p:spPr bwMode="auto">
            <a:xfrm>
              <a:off x="3585" y="2324"/>
              <a:ext cx="878" cy="618"/>
            </a:xfrm>
            <a:custGeom>
              <a:avLst/>
              <a:gdLst>
                <a:gd name="T0" fmla="*/ 0 w 967"/>
                <a:gd name="T1" fmla="*/ 65 h 735"/>
                <a:gd name="T2" fmla="*/ 134 w 967"/>
                <a:gd name="T3" fmla="*/ 65 h 735"/>
                <a:gd name="T4" fmla="*/ 251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489" name="Freeform 72"/>
            <p:cNvSpPr>
              <a:spLocks/>
            </p:cNvSpPr>
            <p:nvPr/>
          </p:nvSpPr>
          <p:spPr bwMode="auto">
            <a:xfrm>
              <a:off x="3573" y="2134"/>
              <a:ext cx="860" cy="437"/>
            </a:xfrm>
            <a:custGeom>
              <a:avLst/>
              <a:gdLst>
                <a:gd name="T0" fmla="*/ 0 w 860"/>
                <a:gd name="T1" fmla="*/ 3 h 437"/>
                <a:gd name="T2" fmla="*/ 468 w 860"/>
                <a:gd name="T3" fmla="*/ 0 h 437"/>
                <a:gd name="T4" fmla="*/ 860 w 860"/>
                <a:gd name="T5" fmla="*/ 437 h 437"/>
                <a:gd name="T6" fmla="*/ 0 60000 65536"/>
                <a:gd name="T7" fmla="*/ 0 60000 65536"/>
                <a:gd name="T8" fmla="*/ 0 60000 65536"/>
                <a:gd name="T9" fmla="*/ 0 w 860"/>
                <a:gd name="T10" fmla="*/ 0 h 437"/>
                <a:gd name="T11" fmla="*/ 860 w 860"/>
                <a:gd name="T12" fmla="*/ 437 h 43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60" h="437">
                  <a:moveTo>
                    <a:pt x="0" y="3"/>
                  </a:moveTo>
                  <a:lnTo>
                    <a:pt x="468" y="0"/>
                  </a:lnTo>
                  <a:lnTo>
                    <a:pt x="860" y="437"/>
                  </a:lnTo>
                </a:path>
              </a:pathLst>
            </a:custGeom>
            <a:noFill/>
            <a:ln w="28575" cap="flat" cmpd="sng">
              <a:solidFill>
                <a:srgbClr val="000099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2490" name="Rectangle 76"/>
            <p:cNvSpPr>
              <a:spLocks noChangeArrowheads="1"/>
            </p:cNvSpPr>
            <p:nvPr/>
          </p:nvSpPr>
          <p:spPr bwMode="auto">
            <a:xfrm>
              <a:off x="3141" y="2890"/>
              <a:ext cx="159" cy="83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2491" name="Rectangle 77"/>
            <p:cNvSpPr>
              <a:spLocks noChangeArrowheads="1"/>
            </p:cNvSpPr>
            <p:nvPr/>
          </p:nvSpPr>
          <p:spPr bwMode="auto">
            <a:xfrm>
              <a:off x="4542" y="2518"/>
              <a:ext cx="159" cy="83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Picture 2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73" y="822325"/>
            <a:ext cx="321773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Rectangle 2"/>
          <p:cNvSpPr>
            <a:spLocks noGrp="1" noChangeArrowheads="1"/>
          </p:cNvSpPr>
          <p:nvPr>
            <p:ph type="title"/>
          </p:nvPr>
        </p:nvSpPr>
        <p:spPr>
          <a:xfrm>
            <a:off x="545175" y="255588"/>
            <a:ext cx="8420100" cy="6858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Output ports</a:t>
            </a:r>
          </a:p>
        </p:txBody>
      </p:sp>
      <p:sp>
        <p:nvSpPr>
          <p:cNvPr id="286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4729" y="3946525"/>
            <a:ext cx="8420100" cy="914400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buSzPct val="100000"/>
              <a:buFont typeface="Wingdings" charset="2"/>
              <a:buChar char="§"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buffering</a:t>
            </a:r>
            <a:r>
              <a:rPr lang="en-US" dirty="0">
                <a:cs typeface="+mn-cs"/>
              </a:rPr>
              <a:t> required when datagrams arrive from fabric faster than the transmission rate</a:t>
            </a:r>
          </a:p>
          <a:p>
            <a:pPr>
              <a:buSzPct val="100000"/>
              <a:buFont typeface="Wingdings" charset="2"/>
              <a:buChar char="§"/>
              <a:defRPr/>
            </a:pPr>
            <a:r>
              <a:rPr lang="en-US" i="1" dirty="0">
                <a:solidFill>
                  <a:srgbClr val="CC0000"/>
                </a:solidFill>
                <a:cs typeface="+mn-cs"/>
              </a:rPr>
              <a:t>scheduling discipline</a:t>
            </a:r>
            <a:r>
              <a:rPr lang="en-US" dirty="0">
                <a:cs typeface="+mn-cs"/>
              </a:rPr>
              <a:t> chooses among queued datagrams for transmission</a:t>
            </a:r>
          </a:p>
        </p:txBody>
      </p:sp>
      <p:sp>
        <p:nvSpPr>
          <p:cNvPr id="63492" name="Rectangle 5"/>
          <p:cNvSpPr>
            <a:spLocks noChangeArrowheads="1"/>
          </p:cNvSpPr>
          <p:nvPr/>
        </p:nvSpPr>
        <p:spPr bwMode="auto">
          <a:xfrm>
            <a:off x="2607205" y="1473200"/>
            <a:ext cx="4949560" cy="1836738"/>
          </a:xfrm>
          <a:prstGeom prst="rect">
            <a:avLst/>
          </a:prstGeom>
          <a:solidFill>
            <a:schemeClr val="bg1"/>
          </a:solidFill>
          <a:ln w="19050">
            <a:solidFill>
              <a:srgbClr val="5F5F5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endParaRPr lang="en-US" altLang="en-US" sz="16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5773342" y="1931989"/>
            <a:ext cx="1535773" cy="828675"/>
          </a:xfrm>
          <a:prstGeom prst="rect">
            <a:avLst/>
          </a:prstGeom>
          <a:solidFill>
            <a:schemeClr val="bg1"/>
          </a:solidFill>
          <a:ln w="28575">
            <a:solidFill>
              <a:srgbClr val="00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line</a:t>
            </a:r>
          </a:p>
          <a:p>
            <a:pPr algn="ctr"/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termination</a:t>
            </a:r>
          </a:p>
        </p:txBody>
      </p:sp>
      <p:sp>
        <p:nvSpPr>
          <p:cNvPr id="63494" name="Rectangle 7"/>
          <p:cNvSpPr>
            <a:spLocks noChangeArrowheads="1"/>
          </p:cNvSpPr>
          <p:nvPr/>
        </p:nvSpPr>
        <p:spPr bwMode="auto">
          <a:xfrm>
            <a:off x="4354513" y="1658938"/>
            <a:ext cx="1248569" cy="14097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endParaRPr lang="en-US" altLang="en-US" sz="16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63495" name="Line 10"/>
          <p:cNvSpPr>
            <a:spLocks noChangeShapeType="1"/>
          </p:cNvSpPr>
          <p:nvPr/>
        </p:nvSpPr>
        <p:spPr bwMode="auto">
          <a:xfrm>
            <a:off x="4161896" y="2378075"/>
            <a:ext cx="206375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6" name="Line 11"/>
          <p:cNvSpPr>
            <a:spLocks noChangeShapeType="1"/>
          </p:cNvSpPr>
          <p:nvPr/>
        </p:nvSpPr>
        <p:spPr bwMode="auto">
          <a:xfrm>
            <a:off x="5606521" y="2335214"/>
            <a:ext cx="206375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7" name="Line 12"/>
          <p:cNvSpPr>
            <a:spLocks noChangeShapeType="1"/>
          </p:cNvSpPr>
          <p:nvPr/>
        </p:nvSpPr>
        <p:spPr bwMode="auto">
          <a:xfrm flipV="1">
            <a:off x="7293637" y="2376489"/>
            <a:ext cx="797983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498" name="Rectangle 13"/>
          <p:cNvSpPr>
            <a:spLocks noChangeArrowheads="1"/>
          </p:cNvSpPr>
          <p:nvPr/>
        </p:nvSpPr>
        <p:spPr bwMode="auto">
          <a:xfrm>
            <a:off x="4390629" y="1968501"/>
            <a:ext cx="1143661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link 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layer 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protocol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(send)</a:t>
            </a:r>
          </a:p>
        </p:txBody>
      </p:sp>
      <p:sp>
        <p:nvSpPr>
          <p:cNvPr id="63499" name="Rectangle 16"/>
          <p:cNvSpPr>
            <a:spLocks noChangeArrowheads="1"/>
          </p:cNvSpPr>
          <p:nvPr/>
        </p:nvSpPr>
        <p:spPr bwMode="auto">
          <a:xfrm>
            <a:off x="918369" y="1762126"/>
            <a:ext cx="1143662" cy="8286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switch</a:t>
            </a:r>
          </a:p>
          <a:p>
            <a:pPr algn="ctr">
              <a:lnSpc>
                <a:spcPct val="90000"/>
              </a:lnSpc>
            </a:pPr>
            <a:r>
              <a:rPr lang="en-US" altLang="en-US" sz="1600">
                <a:solidFill>
                  <a:srgbClr val="000000"/>
                </a:solidFill>
                <a:latin typeface="Tahoma" pitchFamily="34" charset="0"/>
              </a:rPr>
              <a:t>fabric</a:t>
            </a:r>
          </a:p>
        </p:txBody>
      </p:sp>
      <p:grpSp>
        <p:nvGrpSpPr>
          <p:cNvPr id="63500" name="Group 28"/>
          <p:cNvGrpSpPr>
            <a:grpSpLocks/>
          </p:cNvGrpSpPr>
          <p:nvPr/>
        </p:nvGrpSpPr>
        <p:grpSpPr bwMode="auto">
          <a:xfrm>
            <a:off x="2772305" y="1609725"/>
            <a:ext cx="1351756" cy="1504950"/>
            <a:chOff x="3180" y="909"/>
            <a:chExt cx="786" cy="948"/>
          </a:xfrm>
        </p:grpSpPr>
        <p:sp>
          <p:nvSpPr>
            <p:cNvPr id="63508" name="Rectangle 8"/>
            <p:cNvSpPr>
              <a:spLocks noChangeArrowheads="1"/>
            </p:cNvSpPr>
            <p:nvPr/>
          </p:nvSpPr>
          <p:spPr bwMode="auto">
            <a:xfrm>
              <a:off x="3180" y="909"/>
              <a:ext cx="786" cy="94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63509" name="Text Box 14"/>
            <p:cNvSpPr txBox="1">
              <a:spLocks noChangeArrowheads="1"/>
            </p:cNvSpPr>
            <p:nvPr/>
          </p:nvSpPr>
          <p:spPr bwMode="auto">
            <a:xfrm>
              <a:off x="3288" y="917"/>
              <a:ext cx="612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datagram</a:t>
              </a:r>
            </a:p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buffer</a:t>
              </a:r>
            </a:p>
            <a:p>
              <a:pPr algn="ctr"/>
              <a:endParaRPr lang="en-US" altLang="en-US" sz="1600">
                <a:solidFill>
                  <a:srgbClr val="000000"/>
                </a:solidFill>
              </a:endParaRPr>
            </a:p>
            <a:p>
              <a:pPr algn="ctr"/>
              <a:endParaRPr lang="en-US" altLang="en-US" sz="1600">
                <a:solidFill>
                  <a:srgbClr val="000000"/>
                </a:solidFill>
              </a:endParaRPr>
            </a:p>
            <a:p>
              <a:pPr algn="ctr"/>
              <a:r>
                <a:rPr lang="en-US" altLang="en-US" sz="1600">
                  <a:solidFill>
                    <a:srgbClr val="000000"/>
                  </a:solidFill>
                </a:rPr>
                <a:t>queueing</a:t>
              </a:r>
            </a:p>
          </p:txBody>
        </p:sp>
        <p:grpSp>
          <p:nvGrpSpPr>
            <p:cNvPr id="63510" name="Group 17"/>
            <p:cNvGrpSpPr>
              <a:grpSpLocks/>
            </p:cNvGrpSpPr>
            <p:nvPr/>
          </p:nvGrpSpPr>
          <p:grpSpPr bwMode="auto">
            <a:xfrm>
              <a:off x="3260" y="1299"/>
              <a:ext cx="626" cy="295"/>
              <a:chOff x="310" y="3526"/>
              <a:chExt cx="1040" cy="457"/>
            </a:xfrm>
          </p:grpSpPr>
          <p:sp>
            <p:nvSpPr>
              <p:cNvPr id="63511" name="Rectangle 18"/>
              <p:cNvSpPr>
                <a:spLocks noChangeArrowheads="1"/>
              </p:cNvSpPr>
              <p:nvPr/>
            </p:nvSpPr>
            <p:spPr bwMode="auto">
              <a:xfrm>
                <a:off x="310" y="3526"/>
                <a:ext cx="1040" cy="457"/>
              </a:xfrm>
              <a:prstGeom prst="rect">
                <a:avLst/>
              </a:prstGeom>
              <a:solidFill>
                <a:srgbClr val="FF0000"/>
              </a:solidFill>
              <a:ln w="381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63512" name="Line 19"/>
              <p:cNvSpPr>
                <a:spLocks noChangeShapeType="1"/>
              </p:cNvSpPr>
              <p:nvPr/>
            </p:nvSpPr>
            <p:spPr bwMode="auto">
              <a:xfrm>
                <a:off x="446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3" name="Line 20"/>
              <p:cNvSpPr>
                <a:spLocks noChangeShapeType="1"/>
              </p:cNvSpPr>
              <p:nvPr/>
            </p:nvSpPr>
            <p:spPr bwMode="auto">
              <a:xfrm>
                <a:off x="558" y="3538"/>
                <a:ext cx="2" cy="4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4" name="Line 21"/>
              <p:cNvSpPr>
                <a:spLocks noChangeShapeType="1"/>
              </p:cNvSpPr>
              <p:nvPr/>
            </p:nvSpPr>
            <p:spPr bwMode="auto">
              <a:xfrm>
                <a:off x="671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5" name="Line 22"/>
              <p:cNvSpPr>
                <a:spLocks noChangeShapeType="1"/>
              </p:cNvSpPr>
              <p:nvPr/>
            </p:nvSpPr>
            <p:spPr bwMode="auto">
              <a:xfrm>
                <a:off x="782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6" name="Line 23"/>
              <p:cNvSpPr>
                <a:spLocks noChangeShapeType="1"/>
              </p:cNvSpPr>
              <p:nvPr/>
            </p:nvSpPr>
            <p:spPr bwMode="auto">
              <a:xfrm>
                <a:off x="895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7" name="Line 24"/>
              <p:cNvSpPr>
                <a:spLocks noChangeShapeType="1"/>
              </p:cNvSpPr>
              <p:nvPr/>
            </p:nvSpPr>
            <p:spPr bwMode="auto">
              <a:xfrm>
                <a:off x="1006" y="3534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8" name="Line 25"/>
              <p:cNvSpPr>
                <a:spLocks noChangeShapeType="1"/>
              </p:cNvSpPr>
              <p:nvPr/>
            </p:nvSpPr>
            <p:spPr bwMode="auto">
              <a:xfrm>
                <a:off x="1121" y="3535"/>
                <a:ext cx="2" cy="437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3519" name="Line 26"/>
              <p:cNvSpPr>
                <a:spLocks noChangeShapeType="1"/>
              </p:cNvSpPr>
              <p:nvPr/>
            </p:nvSpPr>
            <p:spPr bwMode="auto">
              <a:xfrm>
                <a:off x="1229" y="3538"/>
                <a:ext cx="2" cy="435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63501" name="Line 27"/>
          <p:cNvSpPr>
            <a:spLocks noChangeShapeType="1"/>
          </p:cNvSpPr>
          <p:nvPr/>
        </p:nvSpPr>
        <p:spPr bwMode="auto">
          <a:xfrm>
            <a:off x="1917568" y="1338263"/>
            <a:ext cx="12038" cy="2195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02" name="Line 9"/>
          <p:cNvSpPr>
            <a:spLocks noChangeShapeType="1"/>
          </p:cNvSpPr>
          <p:nvPr/>
        </p:nvSpPr>
        <p:spPr bwMode="auto">
          <a:xfrm flipV="1">
            <a:off x="1908969" y="2420938"/>
            <a:ext cx="1002639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3503" name="TextBox 1"/>
          <p:cNvSpPr txBox="1">
            <a:spLocks noChangeArrowheads="1"/>
          </p:cNvSpPr>
          <p:nvPr/>
        </p:nvSpPr>
        <p:spPr bwMode="auto">
          <a:xfrm>
            <a:off x="4811405" y="293688"/>
            <a:ext cx="44966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i="1">
                <a:solidFill>
                  <a:srgbClr val="CC0000"/>
                </a:solidFill>
                <a:latin typeface="Tahoma" pitchFamily="34" charset="0"/>
              </a:rPr>
              <a:t>This slide in HUGELY important!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161896" y="3942776"/>
            <a:ext cx="5224727" cy="830262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Datagram (packets) can be lost due to congestion, lack of buffers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2897850" y="5341938"/>
            <a:ext cx="6634956" cy="831850"/>
          </a:xfrm>
          <a:prstGeom prst="rect">
            <a:avLst/>
          </a:prstGeom>
          <a:solidFill>
            <a:schemeClr val="bg1"/>
          </a:solidFill>
          <a:ln w="25400">
            <a:solidFill>
              <a:srgbClr val="CC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>
                <a:solidFill>
                  <a:srgbClr val="000000"/>
                </a:solidFill>
                <a:latin typeface="Tahoma" pitchFamily="34" charset="0"/>
              </a:rPr>
              <a:t>Priority scheduling – who gets best performance, network neutrality</a:t>
            </a:r>
          </a:p>
        </p:txBody>
      </p:sp>
      <p:sp>
        <p:nvSpPr>
          <p:cNvPr id="6350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2AD695D5-2583-4699-8669-DB9E3BB587D8}" type="slidenum">
              <a:rPr lang="en-US" altLang="en-US" sz="1200">
                <a:latin typeface="Tahoma" pitchFamily="34" charset="0"/>
              </a:rPr>
              <a:pPr/>
              <a:t>22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6350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683" y="6475413"/>
            <a:ext cx="2359554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Picture 8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4" y="784225"/>
            <a:ext cx="54465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96850"/>
            <a:ext cx="8420100" cy="730250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Output port queueing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>
          <a:xfrm>
            <a:off x="808302" y="4602164"/>
            <a:ext cx="8420100" cy="1190625"/>
          </a:xfrm>
        </p:spPr>
        <p:txBody>
          <a:bodyPr>
            <a:normAutofit/>
          </a:bodyPr>
          <a:lstStyle/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buffering when arrival rate via switch exceeds output line speed</a:t>
            </a:r>
          </a:p>
          <a:p>
            <a:pPr lvl="1"/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queueing (delay) </a:t>
            </a:r>
          </a:p>
          <a:p>
            <a:pPr lvl="1"/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loss due to output port buffer overflow!</a:t>
            </a:r>
            <a:endParaRPr lang="en-US" altLang="en-US" dirty="0">
              <a:solidFill>
                <a:srgbClr val="CC0000"/>
              </a:solidFill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6451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45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5626A91B-E598-49A2-8A01-305AC5F9A0F0}" type="slidenum">
              <a:rPr lang="en-US" altLang="en-US" sz="1200">
                <a:latin typeface="Tahoma" pitchFamily="34" charset="0"/>
              </a:rPr>
              <a:pPr/>
              <a:t>23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4516" name="Group 78"/>
          <p:cNvGrpSpPr>
            <a:grpSpLocks/>
          </p:cNvGrpSpPr>
          <p:nvPr/>
        </p:nvGrpSpPr>
        <p:grpSpPr bwMode="auto">
          <a:xfrm>
            <a:off x="957925" y="1477963"/>
            <a:ext cx="8029707" cy="2870200"/>
            <a:chOff x="550" y="931"/>
            <a:chExt cx="4669" cy="1808"/>
          </a:xfrm>
        </p:grpSpPr>
        <p:grpSp>
          <p:nvGrpSpPr>
            <p:cNvPr id="64519" name="Group 29"/>
            <p:cNvGrpSpPr>
              <a:grpSpLocks/>
            </p:cNvGrpSpPr>
            <p:nvPr/>
          </p:nvGrpSpPr>
          <p:grpSpPr bwMode="auto">
            <a:xfrm>
              <a:off x="699" y="948"/>
              <a:ext cx="2099" cy="1356"/>
              <a:chOff x="523" y="976"/>
              <a:chExt cx="2099" cy="1356"/>
            </a:xfrm>
          </p:grpSpPr>
          <p:sp>
            <p:nvSpPr>
              <p:cNvPr id="64565" name="Rectangle 6"/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4566" name="Group 10"/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4585" name="Rectangle 7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6" name="Rectangle 8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7" name="Rectangle 9"/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4567" name="Group 11"/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4582" name="Rectangle 12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3" name="Rectangle 13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84" name="Rectangle 14"/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4568" name="Line 15"/>
              <p:cNvSpPr>
                <a:spLocks noChangeShapeType="1"/>
              </p:cNvSpPr>
              <p:nvPr/>
            </p:nvSpPr>
            <p:spPr bwMode="auto">
              <a:xfrm>
                <a:off x="1946" y="1180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69" name="Line 16"/>
              <p:cNvSpPr>
                <a:spLocks noChangeShapeType="1"/>
              </p:cNvSpPr>
              <p:nvPr/>
            </p:nvSpPr>
            <p:spPr bwMode="auto">
              <a:xfrm>
                <a:off x="1940" y="164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0" name="Line 17"/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1" name="Line 18"/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2" name="Line 19"/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73" name="Line 20"/>
              <p:cNvSpPr>
                <a:spLocks noChangeShapeType="1"/>
              </p:cNvSpPr>
              <p:nvPr/>
            </p:nvSpPr>
            <p:spPr bwMode="auto">
              <a:xfrm>
                <a:off x="1038" y="210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4574" name="Group 24"/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4579" name="Line 21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80" name="Line 22"/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81" name="Line 23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4575" name="Group 25"/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4576" name="Line 26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77" name="Line 27"/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78" name="Line 28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4520" name="Group 30"/>
            <p:cNvGrpSpPr>
              <a:grpSpLocks/>
            </p:cNvGrpSpPr>
            <p:nvPr/>
          </p:nvGrpSpPr>
          <p:grpSpPr bwMode="auto">
            <a:xfrm>
              <a:off x="3120" y="931"/>
              <a:ext cx="2099" cy="1356"/>
              <a:chOff x="523" y="976"/>
              <a:chExt cx="2099" cy="1356"/>
            </a:xfrm>
          </p:grpSpPr>
          <p:sp>
            <p:nvSpPr>
              <p:cNvPr id="64542" name="Rectangle 31"/>
              <p:cNvSpPr>
                <a:spLocks noChangeArrowheads="1"/>
              </p:cNvSpPr>
              <p:nvPr/>
            </p:nvSpPr>
            <p:spPr bwMode="auto">
              <a:xfrm>
                <a:off x="1208" y="976"/>
                <a:ext cx="745" cy="13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64543" name="Group 32"/>
              <p:cNvGrpSpPr>
                <a:grpSpLocks/>
              </p:cNvGrpSpPr>
              <p:nvPr/>
            </p:nvGrpSpPr>
            <p:grpSpPr bwMode="auto">
              <a:xfrm>
                <a:off x="804" y="997"/>
                <a:ext cx="249" cy="1295"/>
                <a:chOff x="748" y="997"/>
                <a:chExt cx="249" cy="1295"/>
              </a:xfrm>
            </p:grpSpPr>
            <p:sp>
              <p:nvSpPr>
                <p:cNvPr id="64562" name="Rectangle 33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3" name="Rectangle 34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4" name="Rectangle 35"/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64544" name="Group 36"/>
              <p:cNvGrpSpPr>
                <a:grpSpLocks/>
              </p:cNvGrpSpPr>
              <p:nvPr/>
            </p:nvGrpSpPr>
            <p:grpSpPr bwMode="auto">
              <a:xfrm>
                <a:off x="2109" y="1002"/>
                <a:ext cx="249" cy="1295"/>
                <a:chOff x="748" y="997"/>
                <a:chExt cx="249" cy="1295"/>
              </a:xfrm>
            </p:grpSpPr>
            <p:sp>
              <p:nvSpPr>
                <p:cNvPr id="64559" name="Rectangle 37"/>
                <p:cNvSpPr>
                  <a:spLocks noChangeArrowheads="1"/>
                </p:cNvSpPr>
                <p:nvPr/>
              </p:nvSpPr>
              <p:spPr bwMode="auto">
                <a:xfrm>
                  <a:off x="759" y="997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64560" name="Rectangle 38"/>
                <p:cNvSpPr>
                  <a:spLocks noChangeArrowheads="1"/>
                </p:cNvSpPr>
                <p:nvPr/>
              </p:nvSpPr>
              <p:spPr bwMode="auto">
                <a:xfrm>
                  <a:off x="750" y="1472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chemeClr val="accent2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 sz="1800"/>
                </a:p>
              </p:txBody>
            </p:sp>
            <p:sp>
              <p:nvSpPr>
                <p:cNvPr id="64561" name="Rectangle 39"/>
                <p:cNvSpPr>
                  <a:spLocks noChangeArrowheads="1"/>
                </p:cNvSpPr>
                <p:nvPr/>
              </p:nvSpPr>
              <p:spPr bwMode="auto">
                <a:xfrm>
                  <a:off x="748" y="1940"/>
                  <a:ext cx="238" cy="352"/>
                </a:xfrm>
                <a:prstGeom prst="rect">
                  <a:avLst/>
                </a:prstGeom>
                <a:solidFill>
                  <a:schemeClr val="bg1"/>
                </a:solidFill>
                <a:ln w="19050">
                  <a:solidFill>
                    <a:srgbClr val="008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4545" name="Line 40"/>
              <p:cNvSpPr>
                <a:spLocks noChangeShapeType="1"/>
              </p:cNvSpPr>
              <p:nvPr/>
            </p:nvSpPr>
            <p:spPr bwMode="auto">
              <a:xfrm>
                <a:off x="1946" y="1180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6" name="Line 41"/>
              <p:cNvSpPr>
                <a:spLocks noChangeShapeType="1"/>
              </p:cNvSpPr>
              <p:nvPr/>
            </p:nvSpPr>
            <p:spPr bwMode="auto">
              <a:xfrm>
                <a:off x="1940" y="1645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7" name="Line 42"/>
              <p:cNvSpPr>
                <a:spLocks noChangeShapeType="1"/>
              </p:cNvSpPr>
              <p:nvPr/>
            </p:nvSpPr>
            <p:spPr bwMode="auto">
              <a:xfrm>
                <a:off x="1940" y="211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8" name="Line 43"/>
              <p:cNvSpPr>
                <a:spLocks noChangeShapeType="1"/>
              </p:cNvSpPr>
              <p:nvPr/>
            </p:nvSpPr>
            <p:spPr bwMode="auto">
              <a:xfrm>
                <a:off x="1044" y="1164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49" name="Line 44"/>
              <p:cNvSpPr>
                <a:spLocks noChangeShapeType="1"/>
              </p:cNvSpPr>
              <p:nvPr/>
            </p:nvSpPr>
            <p:spPr bwMode="auto">
              <a:xfrm>
                <a:off x="1038" y="1629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4550" name="Line 45"/>
              <p:cNvSpPr>
                <a:spLocks noChangeShapeType="1"/>
              </p:cNvSpPr>
              <p:nvPr/>
            </p:nvSpPr>
            <p:spPr bwMode="auto">
              <a:xfrm>
                <a:off x="1038" y="2103"/>
                <a:ext cx="1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grpSp>
            <p:nvGrpSpPr>
              <p:cNvPr id="64551" name="Group 46"/>
              <p:cNvGrpSpPr>
                <a:grpSpLocks/>
              </p:cNvGrpSpPr>
              <p:nvPr/>
            </p:nvGrpSpPr>
            <p:grpSpPr bwMode="auto">
              <a:xfrm>
                <a:off x="523" y="1169"/>
                <a:ext cx="288" cy="939"/>
                <a:chOff x="-60" y="1148"/>
                <a:chExt cx="168" cy="939"/>
              </a:xfrm>
            </p:grpSpPr>
            <p:sp>
              <p:nvSpPr>
                <p:cNvPr id="64556" name="Line 47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7" name="Line 48"/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8" name="Line 49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64552" name="Group 50"/>
              <p:cNvGrpSpPr>
                <a:grpSpLocks/>
              </p:cNvGrpSpPr>
              <p:nvPr/>
            </p:nvGrpSpPr>
            <p:grpSpPr bwMode="auto">
              <a:xfrm>
                <a:off x="2334" y="1173"/>
                <a:ext cx="288" cy="939"/>
                <a:chOff x="-60" y="1148"/>
                <a:chExt cx="168" cy="939"/>
              </a:xfrm>
            </p:grpSpPr>
            <p:sp>
              <p:nvSpPr>
                <p:cNvPr id="64553" name="Line 51"/>
                <p:cNvSpPr>
                  <a:spLocks noChangeShapeType="1"/>
                </p:cNvSpPr>
                <p:nvPr/>
              </p:nvSpPr>
              <p:spPr bwMode="auto">
                <a:xfrm>
                  <a:off x="-54" y="114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4" name="Line 52"/>
                <p:cNvSpPr>
                  <a:spLocks noChangeShapeType="1"/>
                </p:cNvSpPr>
                <p:nvPr/>
              </p:nvSpPr>
              <p:spPr bwMode="auto">
                <a:xfrm>
                  <a:off x="-60" y="1613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64555" name="Line 53"/>
                <p:cNvSpPr>
                  <a:spLocks noChangeShapeType="1"/>
                </p:cNvSpPr>
                <p:nvPr/>
              </p:nvSpPr>
              <p:spPr bwMode="auto">
                <a:xfrm>
                  <a:off x="-60" y="2087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64521" name="Rectangle 54"/>
            <p:cNvSpPr>
              <a:spLocks noChangeArrowheads="1"/>
            </p:cNvSpPr>
            <p:nvPr/>
          </p:nvSpPr>
          <p:spPr bwMode="auto">
            <a:xfrm>
              <a:off x="1012" y="1012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2" name="Rectangle 55"/>
            <p:cNvSpPr>
              <a:spLocks noChangeArrowheads="1"/>
            </p:cNvSpPr>
            <p:nvPr/>
          </p:nvSpPr>
          <p:spPr bwMode="auto">
            <a:xfrm>
              <a:off x="1003" y="1494"/>
              <a:ext cx="175" cy="98"/>
            </a:xfrm>
            <a:prstGeom prst="rect">
              <a:avLst/>
            </a:prstGeom>
            <a:solidFill>
              <a:srgbClr val="0000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3" name="Rectangle 56"/>
            <p:cNvSpPr>
              <a:spLocks noChangeArrowheads="1"/>
            </p:cNvSpPr>
            <p:nvPr/>
          </p:nvSpPr>
          <p:spPr bwMode="auto">
            <a:xfrm>
              <a:off x="994" y="1969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4" name="Rectangle 57"/>
            <p:cNvSpPr>
              <a:spLocks noChangeArrowheads="1"/>
            </p:cNvSpPr>
            <p:nvPr/>
          </p:nvSpPr>
          <p:spPr bwMode="auto">
            <a:xfrm>
              <a:off x="764" y="1017"/>
              <a:ext cx="175" cy="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5" name="Rectangle 58"/>
            <p:cNvSpPr>
              <a:spLocks noChangeArrowheads="1"/>
            </p:cNvSpPr>
            <p:nvPr/>
          </p:nvSpPr>
          <p:spPr bwMode="auto">
            <a:xfrm>
              <a:off x="760" y="1953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26" name="Line 60"/>
            <p:cNvSpPr>
              <a:spLocks noChangeShapeType="1"/>
            </p:cNvSpPr>
            <p:nvPr/>
          </p:nvSpPr>
          <p:spPr bwMode="auto">
            <a:xfrm>
              <a:off x="1215" y="1054"/>
              <a:ext cx="1026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27" name="Freeform 62"/>
            <p:cNvSpPr>
              <a:spLocks/>
            </p:cNvSpPr>
            <p:nvPr/>
          </p:nvSpPr>
          <p:spPr bwMode="auto">
            <a:xfrm>
              <a:off x="1246" y="1285"/>
              <a:ext cx="967" cy="735"/>
            </a:xfrm>
            <a:custGeom>
              <a:avLst/>
              <a:gdLst>
                <a:gd name="T0" fmla="*/ 0 w 967"/>
                <a:gd name="T1" fmla="*/ 733 h 735"/>
                <a:gd name="T2" fmla="*/ 522 w 967"/>
                <a:gd name="T3" fmla="*/ 735 h 735"/>
                <a:gd name="T4" fmla="*/ 967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28" name="Text Box 63"/>
            <p:cNvSpPr txBox="1">
              <a:spLocks noChangeArrowheads="1"/>
            </p:cNvSpPr>
            <p:nvPr/>
          </p:nvSpPr>
          <p:spPr bwMode="auto">
            <a:xfrm>
              <a:off x="933" y="2335"/>
              <a:ext cx="1549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at </a:t>
              </a:r>
              <a:r>
                <a:rPr lang="en-US" altLang="en-US" sz="1800" i="1"/>
                <a:t>t,</a:t>
              </a:r>
              <a:r>
                <a:rPr lang="en-US" altLang="en-US" sz="1800"/>
                <a:t> packets more</a:t>
              </a:r>
            </a:p>
            <a:p>
              <a:pPr algn="ctr"/>
              <a:r>
                <a:rPr lang="en-US" altLang="en-US" sz="1800"/>
                <a:t>from input to output</a:t>
              </a:r>
              <a:endParaRPr lang="en-US" altLang="en-US" sz="1800" i="1"/>
            </a:p>
          </p:txBody>
        </p:sp>
        <p:sp>
          <p:nvSpPr>
            <p:cNvPr id="64529" name="Text Box 64"/>
            <p:cNvSpPr txBox="1">
              <a:spLocks noChangeArrowheads="1"/>
            </p:cNvSpPr>
            <p:nvPr/>
          </p:nvSpPr>
          <p:spPr bwMode="auto">
            <a:xfrm>
              <a:off x="3354" y="2325"/>
              <a:ext cx="154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one packet time later</a:t>
              </a:r>
              <a:endParaRPr lang="en-US" altLang="en-US" sz="1800" i="1"/>
            </a:p>
          </p:txBody>
        </p:sp>
        <p:sp>
          <p:nvSpPr>
            <p:cNvPr id="64530" name="Text Box 66"/>
            <p:cNvSpPr txBox="1">
              <a:spLocks noChangeArrowheads="1"/>
            </p:cNvSpPr>
            <p:nvPr/>
          </p:nvSpPr>
          <p:spPr bwMode="auto">
            <a:xfrm>
              <a:off x="1488" y="1545"/>
              <a:ext cx="43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4531" name="Text Box 67"/>
            <p:cNvSpPr txBox="1">
              <a:spLocks noChangeArrowheads="1"/>
            </p:cNvSpPr>
            <p:nvPr/>
          </p:nvSpPr>
          <p:spPr bwMode="auto">
            <a:xfrm>
              <a:off x="3895" y="1479"/>
              <a:ext cx="438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switch</a:t>
              </a:r>
            </a:p>
            <a:p>
              <a:r>
                <a:rPr lang="en-US" altLang="en-US" sz="1600"/>
                <a:t>fabric</a:t>
              </a:r>
            </a:p>
          </p:txBody>
        </p:sp>
        <p:sp>
          <p:nvSpPr>
            <p:cNvPr id="64532" name="Rectangle 68"/>
            <p:cNvSpPr>
              <a:spLocks noChangeArrowheads="1"/>
            </p:cNvSpPr>
            <p:nvPr/>
          </p:nvSpPr>
          <p:spPr bwMode="auto">
            <a:xfrm>
              <a:off x="4746" y="972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3" name="Rectangle 69"/>
            <p:cNvSpPr>
              <a:spLocks noChangeArrowheads="1"/>
            </p:cNvSpPr>
            <p:nvPr/>
          </p:nvSpPr>
          <p:spPr bwMode="auto">
            <a:xfrm>
              <a:off x="4746" y="1497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4" name="Rectangle 70"/>
            <p:cNvSpPr>
              <a:spLocks noChangeArrowheads="1"/>
            </p:cNvSpPr>
            <p:nvPr/>
          </p:nvSpPr>
          <p:spPr bwMode="auto">
            <a:xfrm>
              <a:off x="4743" y="1099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5" name="Rectangle 71"/>
            <p:cNvSpPr>
              <a:spLocks noChangeArrowheads="1"/>
            </p:cNvSpPr>
            <p:nvPr/>
          </p:nvSpPr>
          <p:spPr bwMode="auto">
            <a:xfrm>
              <a:off x="3445" y="1001"/>
              <a:ext cx="175" cy="9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6" name="Rectangle 72"/>
            <p:cNvSpPr>
              <a:spLocks noChangeArrowheads="1"/>
            </p:cNvSpPr>
            <p:nvPr/>
          </p:nvSpPr>
          <p:spPr bwMode="auto">
            <a:xfrm>
              <a:off x="3434" y="1965"/>
              <a:ext cx="175" cy="98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37" name="Freeform 73"/>
            <p:cNvSpPr>
              <a:spLocks/>
            </p:cNvSpPr>
            <p:nvPr/>
          </p:nvSpPr>
          <p:spPr bwMode="auto">
            <a:xfrm>
              <a:off x="3682" y="1261"/>
              <a:ext cx="967" cy="735"/>
            </a:xfrm>
            <a:custGeom>
              <a:avLst/>
              <a:gdLst>
                <a:gd name="T0" fmla="*/ 0 w 967"/>
                <a:gd name="T1" fmla="*/ 733 h 735"/>
                <a:gd name="T2" fmla="*/ 522 w 967"/>
                <a:gd name="T3" fmla="*/ 735 h 735"/>
                <a:gd name="T4" fmla="*/ 967 w 967"/>
                <a:gd name="T5" fmla="*/ 0 h 735"/>
                <a:gd name="T6" fmla="*/ 0 60000 65536"/>
                <a:gd name="T7" fmla="*/ 0 60000 65536"/>
                <a:gd name="T8" fmla="*/ 0 60000 65536"/>
                <a:gd name="T9" fmla="*/ 0 w 967"/>
                <a:gd name="T10" fmla="*/ 0 h 735"/>
                <a:gd name="T11" fmla="*/ 967 w 967"/>
                <a:gd name="T12" fmla="*/ 735 h 73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67" h="735">
                  <a:moveTo>
                    <a:pt x="0" y="733"/>
                  </a:moveTo>
                  <a:lnTo>
                    <a:pt x="522" y="735"/>
                  </a:lnTo>
                  <a:lnTo>
                    <a:pt x="967" y="0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38" name="Freeform 74"/>
            <p:cNvSpPr>
              <a:spLocks/>
            </p:cNvSpPr>
            <p:nvPr/>
          </p:nvSpPr>
          <p:spPr bwMode="auto">
            <a:xfrm>
              <a:off x="3669" y="1051"/>
              <a:ext cx="988" cy="951"/>
            </a:xfrm>
            <a:custGeom>
              <a:avLst/>
              <a:gdLst>
                <a:gd name="T0" fmla="*/ 0 w 1002"/>
                <a:gd name="T1" fmla="*/ 29707 h 480"/>
                <a:gd name="T2" fmla="*/ 429 w 1002"/>
                <a:gd name="T3" fmla="*/ 0 h 480"/>
                <a:gd name="T4" fmla="*/ 822 w 1002"/>
                <a:gd name="T5" fmla="*/ 6892561 h 480"/>
                <a:gd name="T6" fmla="*/ 0 60000 65536"/>
                <a:gd name="T7" fmla="*/ 0 60000 65536"/>
                <a:gd name="T8" fmla="*/ 0 60000 65536"/>
                <a:gd name="T9" fmla="*/ 0 w 1002"/>
                <a:gd name="T10" fmla="*/ 0 h 480"/>
                <a:gd name="T11" fmla="*/ 1002 w 1002"/>
                <a:gd name="T12" fmla="*/ 480 h 48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02" h="480">
                  <a:moveTo>
                    <a:pt x="0" y="2"/>
                  </a:moveTo>
                  <a:lnTo>
                    <a:pt x="522" y="0"/>
                  </a:lnTo>
                  <a:lnTo>
                    <a:pt x="1002" y="480"/>
                  </a:lnTo>
                </a:path>
              </a:pathLst>
            </a:custGeom>
            <a:noFill/>
            <a:ln w="28575" cap="flat" cmpd="sng">
              <a:solidFill>
                <a:srgbClr val="008000"/>
              </a:solidFill>
              <a:prstDash val="dash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39" name="Line 75"/>
            <p:cNvSpPr>
              <a:spLocks noChangeShapeType="1"/>
            </p:cNvSpPr>
            <p:nvPr/>
          </p:nvSpPr>
          <p:spPr bwMode="auto">
            <a:xfrm>
              <a:off x="1208" y="1545"/>
              <a:ext cx="1012" cy="14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4540" name="Rectangle 76"/>
            <p:cNvSpPr>
              <a:spLocks noChangeArrowheads="1"/>
            </p:cNvSpPr>
            <p:nvPr/>
          </p:nvSpPr>
          <p:spPr bwMode="auto">
            <a:xfrm>
              <a:off x="550" y="1010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64541" name="Rectangle 77"/>
            <p:cNvSpPr>
              <a:spLocks noChangeArrowheads="1"/>
            </p:cNvSpPr>
            <p:nvPr/>
          </p:nvSpPr>
          <p:spPr bwMode="auto">
            <a:xfrm>
              <a:off x="3194" y="997"/>
              <a:ext cx="175" cy="9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Picture 11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42" y="1039814"/>
            <a:ext cx="54465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How much buffering?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RFC 3439 rule of thumb: average buffering equal to </a:t>
            </a:r>
            <a:r>
              <a:rPr lang="ja-JP" altLang="en-US" dirty="0">
                <a:ea typeface="ＭＳ Ｐゴシック" pitchFamily="34" charset="-128"/>
                <a:cs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typical</a:t>
            </a:r>
            <a:r>
              <a:rPr lang="ja-JP" altLang="en-US" dirty="0">
                <a:ea typeface="ＭＳ Ｐゴシック" pitchFamily="34" charset="-128"/>
                <a:cs typeface="ＭＳ Ｐゴシック" pitchFamily="34" charset="-128"/>
              </a:rPr>
              <a:t>”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altLang="ja-JP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RTT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 (say 250 msec) x link capacity </a:t>
            </a:r>
            <a:r>
              <a:rPr lang="en-US" altLang="ja-JP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C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e.g., </a:t>
            </a:r>
            <a:r>
              <a:rPr lang="en-US" altLang="en-US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C = 10 </a:t>
            </a:r>
            <a:r>
              <a:rPr lang="en-US" altLang="en-US" dirty="0" err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Gpbs</a:t>
            </a:r>
            <a:r>
              <a:rPr lang="en-US" altLang="en-US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; </a:t>
            </a:r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link: 2.5 Gbit buffer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recent recommendation: with </a:t>
            </a:r>
            <a:r>
              <a:rPr lang="en-US" altLang="en-US" i="1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N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flows, buffering equal to </a:t>
            </a:r>
          </a:p>
        </p:txBody>
      </p:sp>
      <p:sp>
        <p:nvSpPr>
          <p:cNvPr id="6554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554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3A87BCA2-FB61-4AD9-AFC7-2D26EDC8944F}" type="slidenum">
              <a:rPr lang="en-US" altLang="en-US" sz="1200">
                <a:latin typeface="Tahoma" pitchFamily="34" charset="0"/>
              </a:rPr>
              <a:pPr/>
              <a:t>24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5540" name="Group 9"/>
          <p:cNvGrpSpPr>
            <a:grpSpLocks/>
          </p:cNvGrpSpPr>
          <p:nvPr/>
        </p:nvGrpSpPr>
        <p:grpSpPr bwMode="auto">
          <a:xfrm>
            <a:off x="4514454" y="3773489"/>
            <a:ext cx="1164299" cy="1058863"/>
            <a:chOff x="1923" y="2836"/>
            <a:chExt cx="677" cy="667"/>
          </a:xfrm>
        </p:grpSpPr>
        <p:sp>
          <p:nvSpPr>
            <p:cNvPr id="65543" name="Text Box 4"/>
            <p:cNvSpPr txBox="1">
              <a:spLocks noChangeArrowheads="1"/>
            </p:cNvSpPr>
            <p:nvPr/>
          </p:nvSpPr>
          <p:spPr bwMode="auto">
            <a:xfrm>
              <a:off x="1923" y="2918"/>
              <a:ext cx="6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dirty="0"/>
                <a:t>RTT  C</a:t>
              </a:r>
            </a:p>
          </p:txBody>
        </p:sp>
        <p:sp>
          <p:nvSpPr>
            <p:cNvPr id="65544" name="Text Box 5"/>
            <p:cNvSpPr txBox="1">
              <a:spLocks noChangeArrowheads="1"/>
            </p:cNvSpPr>
            <p:nvPr/>
          </p:nvSpPr>
          <p:spPr bwMode="auto">
            <a:xfrm>
              <a:off x="2269" y="2836"/>
              <a:ext cx="240" cy="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3200" dirty="0"/>
                <a:t>. </a:t>
              </a:r>
            </a:p>
          </p:txBody>
        </p:sp>
        <p:sp>
          <p:nvSpPr>
            <p:cNvPr id="65545" name="Line 6"/>
            <p:cNvSpPr>
              <a:spLocks noChangeShapeType="1"/>
            </p:cNvSpPr>
            <p:nvPr/>
          </p:nvSpPr>
          <p:spPr bwMode="auto">
            <a:xfrm>
              <a:off x="1929" y="3168"/>
              <a:ext cx="61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65546" name="Text Box 7"/>
            <p:cNvSpPr txBox="1">
              <a:spLocks noChangeArrowheads="1"/>
            </p:cNvSpPr>
            <p:nvPr/>
          </p:nvSpPr>
          <p:spPr bwMode="auto">
            <a:xfrm>
              <a:off x="2091" y="3212"/>
              <a:ext cx="23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/>
                <a:t>N</a:t>
              </a:r>
            </a:p>
          </p:txBody>
        </p:sp>
        <p:sp>
          <p:nvSpPr>
            <p:cNvPr id="65547" name="Freeform 8"/>
            <p:cNvSpPr>
              <a:spLocks/>
            </p:cNvSpPr>
            <p:nvPr/>
          </p:nvSpPr>
          <p:spPr bwMode="auto">
            <a:xfrm>
              <a:off x="2062" y="3218"/>
              <a:ext cx="279" cy="209"/>
            </a:xfrm>
            <a:custGeom>
              <a:avLst/>
              <a:gdLst>
                <a:gd name="T0" fmla="*/ 0 w 279"/>
                <a:gd name="T1" fmla="*/ 148 h 209"/>
                <a:gd name="T2" fmla="*/ 26 w 279"/>
                <a:gd name="T3" fmla="*/ 105 h 209"/>
                <a:gd name="T4" fmla="*/ 44 w 279"/>
                <a:gd name="T5" fmla="*/ 209 h 209"/>
                <a:gd name="T6" fmla="*/ 61 w 279"/>
                <a:gd name="T7" fmla="*/ 0 h 209"/>
                <a:gd name="T8" fmla="*/ 279 w 279"/>
                <a:gd name="T9" fmla="*/ 0 h 2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9"/>
                <a:gd name="T16" fmla="*/ 0 h 209"/>
                <a:gd name="T17" fmla="*/ 279 w 279"/>
                <a:gd name="T18" fmla="*/ 209 h 20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9" h="209">
                  <a:moveTo>
                    <a:pt x="0" y="148"/>
                  </a:moveTo>
                  <a:lnTo>
                    <a:pt x="26" y="105"/>
                  </a:lnTo>
                  <a:lnTo>
                    <a:pt x="44" y="209"/>
                  </a:lnTo>
                  <a:lnTo>
                    <a:pt x="61" y="0"/>
                  </a:lnTo>
                  <a:lnTo>
                    <a:pt x="279" y="0"/>
                  </a:ln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-14288"/>
            <a:ext cx="8420100" cy="1143001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Scheduling mechanisms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577850" y="1339850"/>
            <a:ext cx="8951516" cy="3582988"/>
          </a:xfrm>
        </p:spPr>
        <p:txBody>
          <a:bodyPr/>
          <a:lstStyle/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scheduling: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choose next packet to send on link</a:t>
            </a:r>
          </a:p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FIFO (first in first out) scheduling: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send in order of arrival to queue</a:t>
            </a:r>
          </a:p>
          <a:p>
            <a:pPr lvl="1"/>
            <a:r>
              <a:rPr lang="en-US" altLang="en-US" sz="2200" dirty="0">
                <a:latin typeface="Gill Sans MT" pitchFamily="34" charset="0"/>
                <a:ea typeface="ＭＳ Ｐゴシック" pitchFamily="34" charset="-128"/>
              </a:rPr>
              <a:t>real-world example?</a:t>
            </a:r>
          </a:p>
          <a:p>
            <a:pPr lvl="1"/>
            <a:r>
              <a:rPr lang="en-US" altLang="en-US" sz="2200" i="1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discard policy: </a:t>
            </a:r>
            <a:r>
              <a:rPr lang="en-US" altLang="en-US" sz="2200" dirty="0">
                <a:latin typeface="Gill Sans MT" pitchFamily="34" charset="0"/>
                <a:ea typeface="ＭＳ Ｐゴシック" pitchFamily="34" charset="-128"/>
              </a:rPr>
              <a:t>if packet arrives to full queue: who to discard?</a:t>
            </a:r>
          </a:p>
          <a:p>
            <a:pPr lvl="2">
              <a:lnSpc>
                <a:spcPts val="2275"/>
              </a:lnSpc>
            </a:pPr>
            <a:r>
              <a:rPr lang="en-US" altLang="en-US" sz="2400" i="1" dirty="0">
                <a:solidFill>
                  <a:srgbClr val="000099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rPr>
              <a:t>tail drop: </a:t>
            </a:r>
            <a:r>
              <a:rPr lang="en-US" altLang="en-US" sz="2400" dirty="0">
                <a:latin typeface="Gill Sans MT" pitchFamily="34" charset="0"/>
                <a:ea typeface="Gill Sans MT" pitchFamily="34" charset="0"/>
                <a:cs typeface="Gill Sans MT" pitchFamily="34" charset="0"/>
              </a:rPr>
              <a:t>drop arriving packet</a:t>
            </a:r>
          </a:p>
          <a:p>
            <a:pPr lvl="2">
              <a:lnSpc>
                <a:spcPts val="2275"/>
              </a:lnSpc>
            </a:pPr>
            <a:r>
              <a:rPr lang="en-US" altLang="en-US" sz="2400" i="1" dirty="0">
                <a:solidFill>
                  <a:srgbClr val="000099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rPr>
              <a:t>priority: </a:t>
            </a:r>
            <a:r>
              <a:rPr lang="en-US" altLang="en-US" sz="2400" dirty="0">
                <a:latin typeface="Gill Sans MT" pitchFamily="34" charset="0"/>
                <a:ea typeface="Gill Sans MT" pitchFamily="34" charset="0"/>
                <a:cs typeface="Gill Sans MT" pitchFamily="34" charset="0"/>
              </a:rPr>
              <a:t>drop/remove on priority basis</a:t>
            </a:r>
          </a:p>
          <a:p>
            <a:pPr lvl="2">
              <a:lnSpc>
                <a:spcPts val="2275"/>
              </a:lnSpc>
            </a:pPr>
            <a:r>
              <a:rPr lang="en-US" altLang="en-US" sz="2400" i="1" dirty="0">
                <a:solidFill>
                  <a:srgbClr val="000099"/>
                </a:solidFill>
                <a:latin typeface="Gill Sans MT" pitchFamily="34" charset="0"/>
                <a:ea typeface="Gill Sans MT" pitchFamily="34" charset="0"/>
                <a:cs typeface="Gill Sans MT" pitchFamily="34" charset="0"/>
              </a:rPr>
              <a:t>random: </a:t>
            </a:r>
            <a:r>
              <a:rPr lang="en-US" altLang="en-US" sz="2400" dirty="0">
                <a:latin typeface="Gill Sans MT" pitchFamily="34" charset="0"/>
                <a:ea typeface="Gill Sans MT" pitchFamily="34" charset="0"/>
                <a:cs typeface="Gill Sans MT" pitchFamily="34" charset="0"/>
              </a:rPr>
              <a:t>drop/remove randomly</a:t>
            </a:r>
          </a:p>
        </p:txBody>
      </p:sp>
      <p:sp>
        <p:nvSpPr>
          <p:cNvPr id="6657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65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7B903000-7438-45BB-856B-026332E9863F}" type="slidenum">
              <a:rPr lang="en-US" altLang="en-US" sz="1200">
                <a:latin typeface="Tahoma" pitchFamily="34" charset="0"/>
              </a:rPr>
              <a:pPr/>
              <a:t>25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66563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04" y="782639"/>
            <a:ext cx="79230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6564" name="Group 25"/>
          <p:cNvGrpSpPr>
            <a:grpSpLocks/>
          </p:cNvGrpSpPr>
          <p:nvPr/>
        </p:nvGrpSpPr>
        <p:grpSpPr bwMode="auto">
          <a:xfrm>
            <a:off x="4086225" y="5132388"/>
            <a:ext cx="1018117" cy="565150"/>
            <a:chOff x="1670312" y="2562997"/>
            <a:chExt cx="940317" cy="565219"/>
          </a:xfrm>
        </p:grpSpPr>
        <p:grpSp>
          <p:nvGrpSpPr>
            <p:cNvPr id="66575" name="Group 28"/>
            <p:cNvGrpSpPr>
              <a:grpSpLocks/>
            </p:cNvGrpSpPr>
            <p:nvPr/>
          </p:nvGrpSpPr>
          <p:grpSpPr bwMode="auto">
            <a:xfrm>
              <a:off x="1670312" y="2562997"/>
              <a:ext cx="929822" cy="565219"/>
              <a:chOff x="1670312" y="2562997"/>
              <a:chExt cx="929822" cy="565219"/>
            </a:xfrm>
          </p:grpSpPr>
          <p:sp>
            <p:nvSpPr>
              <p:cNvPr id="66577" name="Rectangle 30"/>
              <p:cNvSpPr>
                <a:spLocks noChangeArrowheads="1"/>
              </p:cNvSpPr>
              <p:nvPr/>
            </p:nvSpPr>
            <p:spPr bwMode="auto">
              <a:xfrm>
                <a:off x="1670312" y="2562997"/>
                <a:ext cx="929822" cy="563157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cxnSp>
            <p:nvCxnSpPr>
              <p:cNvPr id="66578" name="Straight Connector 31"/>
              <p:cNvCxnSpPr>
                <a:cxnSpLocks noChangeShapeType="1"/>
              </p:cNvCxnSpPr>
              <p:nvPr/>
            </p:nvCxnSpPr>
            <p:spPr bwMode="auto">
              <a:xfrm flipH="1">
                <a:off x="1786358" y="256753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79" name="Straight Connector 32"/>
              <p:cNvCxnSpPr>
                <a:cxnSpLocks noChangeShapeType="1"/>
              </p:cNvCxnSpPr>
              <p:nvPr/>
            </p:nvCxnSpPr>
            <p:spPr bwMode="auto">
              <a:xfrm flipH="1">
                <a:off x="1911544" y="2566974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0" name="Straight Connector 33"/>
              <p:cNvCxnSpPr>
                <a:cxnSpLocks noChangeShapeType="1"/>
              </p:cNvCxnSpPr>
              <p:nvPr/>
            </p:nvCxnSpPr>
            <p:spPr bwMode="auto">
              <a:xfrm flipH="1">
                <a:off x="2027659" y="257032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1" name="Straight Connector 34"/>
              <p:cNvCxnSpPr>
                <a:cxnSpLocks noChangeShapeType="1"/>
              </p:cNvCxnSpPr>
              <p:nvPr/>
            </p:nvCxnSpPr>
            <p:spPr bwMode="auto">
              <a:xfrm flipH="1">
                <a:off x="2134843" y="2564600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2" name="Straight Connector 35"/>
              <p:cNvCxnSpPr>
                <a:cxnSpLocks noChangeShapeType="1"/>
              </p:cNvCxnSpPr>
              <p:nvPr/>
            </p:nvCxnSpPr>
            <p:spPr bwMode="auto">
              <a:xfrm flipH="1">
                <a:off x="2244397" y="2566693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3" name="Straight Connector 36"/>
              <p:cNvCxnSpPr>
                <a:cxnSpLocks noChangeShapeType="1"/>
              </p:cNvCxnSpPr>
              <p:nvPr/>
            </p:nvCxnSpPr>
            <p:spPr bwMode="auto">
              <a:xfrm flipH="1">
                <a:off x="2365675" y="2568786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66584" name="Straight Connector 37"/>
              <p:cNvCxnSpPr>
                <a:cxnSpLocks noChangeShapeType="1"/>
              </p:cNvCxnSpPr>
              <p:nvPr/>
            </p:nvCxnSpPr>
            <p:spPr bwMode="auto">
              <a:xfrm flipH="1">
                <a:off x="2483045" y="2566971"/>
                <a:ext cx="4536" cy="55789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66576" name="Rectangle 29"/>
            <p:cNvSpPr>
              <a:spLocks noChangeArrowheads="1"/>
            </p:cNvSpPr>
            <p:nvPr/>
          </p:nvSpPr>
          <p:spPr bwMode="auto">
            <a:xfrm>
              <a:off x="1916862" y="2571262"/>
              <a:ext cx="693767" cy="547076"/>
            </a:xfrm>
            <a:prstGeom prst="rect">
              <a:avLst/>
            </a:prstGeom>
            <a:solidFill>
              <a:srgbClr val="000099">
                <a:alpha val="7097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66565" name="Oval 27"/>
          <p:cNvSpPr>
            <a:spLocks noChangeArrowheads="1"/>
          </p:cNvSpPr>
          <p:nvPr/>
        </p:nvSpPr>
        <p:spPr bwMode="auto">
          <a:xfrm>
            <a:off x="5198931" y="5103813"/>
            <a:ext cx="684477" cy="62865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cxnSp>
        <p:nvCxnSpPr>
          <p:cNvPr id="66566" name="Straight Arrow Connector 11"/>
          <p:cNvCxnSpPr>
            <a:cxnSpLocks noChangeShapeType="1"/>
          </p:cNvCxnSpPr>
          <p:nvPr/>
        </p:nvCxnSpPr>
        <p:spPr bwMode="auto">
          <a:xfrm>
            <a:off x="2743068" y="5414963"/>
            <a:ext cx="1141942" cy="0"/>
          </a:xfrm>
          <a:prstGeom prst="straightConnector1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67" name="TextBox 17"/>
          <p:cNvSpPr txBox="1">
            <a:spLocks noChangeArrowheads="1"/>
          </p:cNvSpPr>
          <p:nvPr/>
        </p:nvSpPr>
        <p:spPr bwMode="auto">
          <a:xfrm>
            <a:off x="3863107" y="5699126"/>
            <a:ext cx="12682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queue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(waiting area)</a:t>
            </a:r>
          </a:p>
        </p:txBody>
      </p:sp>
      <p:sp>
        <p:nvSpPr>
          <p:cNvPr id="66568" name="TextBox 18"/>
          <p:cNvSpPr txBox="1">
            <a:spLocks noChangeArrowheads="1"/>
          </p:cNvSpPr>
          <p:nvPr/>
        </p:nvSpPr>
        <p:spPr bwMode="auto">
          <a:xfrm>
            <a:off x="2928865" y="5459414"/>
            <a:ext cx="7617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packet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arrivals</a:t>
            </a:r>
          </a:p>
        </p:txBody>
      </p:sp>
      <p:cxnSp>
        <p:nvCxnSpPr>
          <p:cNvPr id="66569" name="Straight Arrow Connector 20"/>
          <p:cNvCxnSpPr>
            <a:cxnSpLocks noChangeShapeType="1"/>
          </p:cNvCxnSpPr>
          <p:nvPr/>
        </p:nvCxnSpPr>
        <p:spPr bwMode="auto">
          <a:xfrm>
            <a:off x="6101821" y="5400676"/>
            <a:ext cx="982002" cy="4763"/>
          </a:xfrm>
          <a:prstGeom prst="straightConnector1">
            <a:avLst/>
          </a:prstGeom>
          <a:noFill/>
          <a:ln w="19050">
            <a:solidFill>
              <a:srgbClr val="0000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6570" name="TextBox 22"/>
          <p:cNvSpPr txBox="1">
            <a:spLocks noChangeArrowheads="1"/>
          </p:cNvSpPr>
          <p:nvPr/>
        </p:nvSpPr>
        <p:spPr bwMode="auto">
          <a:xfrm>
            <a:off x="6246988" y="5508625"/>
            <a:ext cx="103906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packet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departures</a:t>
            </a:r>
          </a:p>
        </p:txBody>
      </p:sp>
      <p:sp>
        <p:nvSpPr>
          <p:cNvPr id="66571" name="TextBox 23"/>
          <p:cNvSpPr txBox="1">
            <a:spLocks noChangeArrowheads="1"/>
          </p:cNvSpPr>
          <p:nvPr/>
        </p:nvSpPr>
        <p:spPr bwMode="auto">
          <a:xfrm>
            <a:off x="5144589" y="5703889"/>
            <a:ext cx="8499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link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 (server)</a:t>
            </a:r>
          </a:p>
        </p:txBody>
      </p:sp>
      <p:cxnSp>
        <p:nvCxnSpPr>
          <p:cNvPr id="66572" name="Straight Arrow Connector 52"/>
          <p:cNvCxnSpPr>
            <a:cxnSpLocks noChangeShapeType="1"/>
            <a:stCxn id="66576" idx="3"/>
            <a:endCxn id="66565" idx="2"/>
          </p:cNvCxnSpPr>
          <p:nvPr/>
        </p:nvCxnSpPr>
        <p:spPr bwMode="auto">
          <a:xfrm>
            <a:off x="5104342" y="5414964"/>
            <a:ext cx="94589" cy="3175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9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" y="831850"/>
            <a:ext cx="69324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-14288"/>
            <a:ext cx="8420100" cy="1143001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Scheduling policies: priority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24285" y="1289051"/>
            <a:ext cx="4189220" cy="5103813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Priority scheduling: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send highest priority queued packet 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multiple </a:t>
            </a:r>
            <a:r>
              <a:rPr lang="en-US" altLang="en-US" i="1" dirty="0">
                <a:ea typeface="ＭＳ Ｐゴシック" pitchFamily="34" charset="-128"/>
                <a:cs typeface="ＭＳ Ｐゴシック" pitchFamily="34" charset="-128"/>
              </a:rPr>
              <a:t>classes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, with different priorities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class may depend on marking or other header info, e.g. IP source/</a:t>
            </a:r>
            <a:r>
              <a:rPr lang="en-US" altLang="en-US" dirty="0" err="1">
                <a:latin typeface="Gill Sans MT" pitchFamily="34" charset="0"/>
                <a:ea typeface="ＭＳ Ｐゴシック" pitchFamily="34" charset="-128"/>
              </a:rPr>
              <a:t>dest</a:t>
            </a:r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, port numbers, etc.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real world example? </a:t>
            </a:r>
          </a:p>
        </p:txBody>
      </p:sp>
      <p:sp>
        <p:nvSpPr>
          <p:cNvPr id="6863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686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312B5CD-CF20-46AE-974B-9501BA25AFC5}" type="slidenum">
              <a:rPr lang="en-US" altLang="en-US" sz="1200">
                <a:latin typeface="Tahoma" pitchFamily="34" charset="0"/>
              </a:rPr>
              <a:pPr/>
              <a:t>26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68612" name="Group 8"/>
          <p:cNvGrpSpPr>
            <a:grpSpLocks/>
          </p:cNvGrpSpPr>
          <p:nvPr/>
        </p:nvGrpSpPr>
        <p:grpSpPr bwMode="auto">
          <a:xfrm>
            <a:off x="5105952" y="1214439"/>
            <a:ext cx="4310907" cy="2263660"/>
            <a:chOff x="281317" y="1325350"/>
            <a:chExt cx="3979178" cy="2263163"/>
          </a:xfrm>
        </p:grpSpPr>
        <p:grpSp>
          <p:nvGrpSpPr>
            <p:cNvPr id="68695" name="Group 9"/>
            <p:cNvGrpSpPr>
              <a:grpSpLocks/>
            </p:cNvGrpSpPr>
            <p:nvPr/>
          </p:nvGrpSpPr>
          <p:grpSpPr bwMode="auto">
            <a:xfrm>
              <a:off x="1008970" y="1860956"/>
              <a:ext cx="2431250" cy="1240418"/>
              <a:chOff x="5418640" y="1702302"/>
              <a:chExt cx="2431250" cy="1240418"/>
            </a:xfrm>
          </p:grpSpPr>
          <p:grpSp>
            <p:nvGrpSpPr>
              <p:cNvPr id="68711" name="Group 25"/>
              <p:cNvGrpSpPr>
                <a:grpSpLocks/>
              </p:cNvGrpSpPr>
              <p:nvPr/>
            </p:nvGrpSpPr>
            <p:grpSpPr bwMode="auto">
              <a:xfrm>
                <a:off x="6179876" y="2377501"/>
                <a:ext cx="929822" cy="565219"/>
                <a:chOff x="1670312" y="2562997"/>
                <a:chExt cx="929822" cy="565219"/>
              </a:xfrm>
            </p:grpSpPr>
            <p:grpSp>
              <p:nvGrpSpPr>
                <p:cNvPr id="68725" name="Group 39"/>
                <p:cNvGrpSpPr>
                  <a:grpSpLocks/>
                </p:cNvGrpSpPr>
                <p:nvPr/>
              </p:nvGrpSpPr>
              <p:grpSpPr bwMode="auto">
                <a:xfrm>
                  <a:off x="1670312" y="2562997"/>
                  <a:ext cx="929822" cy="565219"/>
                  <a:chOff x="1670312" y="2562997"/>
                  <a:chExt cx="929822" cy="565219"/>
                </a:xfrm>
              </p:grpSpPr>
              <p:sp>
                <p:nvSpPr>
                  <p:cNvPr id="68729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1670312" y="2562997"/>
                    <a:ext cx="929822" cy="56315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cxnSp>
                <p:nvCxnSpPr>
                  <p:cNvPr id="68730" name="Straight Connector 4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6358" y="256753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1" name="Straight Connector 4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911544" y="2566974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2" name="Straight Connector 4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027659" y="257032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3" name="Straight Connector 4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134843" y="2564600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4" name="Straight Connector 4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44397" y="256669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5" name="Straight Connector 4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365675" y="2568786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36" name="Straight Connector 4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483045" y="2566971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41" name="Rectangle 40"/>
                <p:cNvSpPr/>
                <p:nvPr/>
              </p:nvSpPr>
              <p:spPr>
                <a:xfrm>
                  <a:off x="2254738" y="2571262"/>
                  <a:ext cx="336062" cy="547076"/>
                </a:xfrm>
                <a:prstGeom prst="rect">
                  <a:avLst/>
                </a:prstGeom>
                <a:gradFill flip="none" rotWithShape="1">
                  <a:gsLst>
                    <a:gs pos="99000">
                      <a:srgbClr val="006633">
                        <a:alpha val="71000"/>
                      </a:srgbClr>
                    </a:gs>
                    <a:gs pos="100000">
                      <a:srgbClr val="FFFFFF"/>
                    </a:gs>
                  </a:gsLst>
                  <a:lin ang="0" scaled="1"/>
                  <a:tileRect/>
                </a:gradFill>
                <a:ln w="15875">
                  <a:noFill/>
                </a:ln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latin typeface="Comic Sans MS" pitchFamily="66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grpSp>
            <p:nvGrpSpPr>
              <p:cNvPr id="68712" name="Group 26"/>
              <p:cNvGrpSpPr>
                <a:grpSpLocks/>
              </p:cNvGrpSpPr>
              <p:nvPr/>
            </p:nvGrpSpPr>
            <p:grpSpPr bwMode="auto">
              <a:xfrm>
                <a:off x="6146757" y="1702302"/>
                <a:ext cx="940317" cy="565219"/>
                <a:chOff x="1670312" y="2562997"/>
                <a:chExt cx="940317" cy="565219"/>
              </a:xfrm>
            </p:grpSpPr>
            <p:grpSp>
              <p:nvGrpSpPr>
                <p:cNvPr id="68715" name="Group 29"/>
                <p:cNvGrpSpPr>
                  <a:grpSpLocks/>
                </p:cNvGrpSpPr>
                <p:nvPr/>
              </p:nvGrpSpPr>
              <p:grpSpPr bwMode="auto">
                <a:xfrm>
                  <a:off x="1670312" y="2562997"/>
                  <a:ext cx="929822" cy="565219"/>
                  <a:chOff x="1670312" y="2562997"/>
                  <a:chExt cx="929822" cy="565219"/>
                </a:xfrm>
              </p:grpSpPr>
              <p:sp>
                <p:nvSpPr>
                  <p:cNvPr id="6871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670312" y="2562997"/>
                    <a:ext cx="929822" cy="563157"/>
                  </a:xfrm>
                  <a:prstGeom prst="rect">
                    <a:avLst/>
                  </a:prstGeom>
                  <a:noFill/>
                  <a:ln w="19050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cxnSp>
                <p:nvCxnSpPr>
                  <p:cNvPr id="68718" name="Straight Connector 32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786358" y="256753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19" name="Straight Connector 33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1911544" y="2566974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0" name="Straight Connector 34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027659" y="257032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1" name="Straight Connector 35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134843" y="2564600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2" name="Straight Connector 36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244397" y="2566693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3" name="Straight Connector 37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365675" y="2568786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68724" name="Straight Connector 38"/>
                  <p:cNvCxnSpPr>
                    <a:cxnSpLocks noChangeShapeType="1"/>
                  </p:cNvCxnSpPr>
                  <p:nvPr/>
                </p:nvCxnSpPr>
                <p:spPr bwMode="auto">
                  <a:xfrm flipH="1">
                    <a:off x="2483045" y="2566971"/>
                    <a:ext cx="4536" cy="557893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cxnSp>
            </p:grpSp>
            <p:sp>
              <p:nvSpPr>
                <p:cNvPr id="68716" name="Rectangle 30"/>
                <p:cNvSpPr>
                  <a:spLocks noChangeArrowheads="1"/>
                </p:cNvSpPr>
                <p:nvPr/>
              </p:nvSpPr>
              <p:spPr bwMode="auto">
                <a:xfrm>
                  <a:off x="1916862" y="2571262"/>
                  <a:ext cx="693767" cy="547076"/>
                </a:xfrm>
                <a:prstGeom prst="rect">
                  <a:avLst/>
                </a:prstGeom>
                <a:solidFill>
                  <a:srgbClr val="CC0000">
                    <a:alpha val="70979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68713" name="Isosceles Triangle 27"/>
              <p:cNvSpPr>
                <a:spLocks noChangeArrowheads="1"/>
              </p:cNvSpPr>
              <p:nvPr/>
            </p:nvSpPr>
            <p:spPr bwMode="auto">
              <a:xfrm rot="5400000">
                <a:off x="5346244" y="2083057"/>
                <a:ext cx="575027" cy="430236"/>
              </a:xfrm>
              <a:prstGeom prst="triangle">
                <a:avLst>
                  <a:gd name="adj" fmla="val 50000"/>
                </a:avLst>
              </a:prstGeom>
              <a:noFill/>
              <a:ln w="1905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714" name="Oval 28"/>
              <p:cNvSpPr>
                <a:spLocks noChangeArrowheads="1"/>
              </p:cNvSpPr>
              <p:nvPr/>
            </p:nvSpPr>
            <p:spPr bwMode="auto">
              <a:xfrm>
                <a:off x="7216951" y="2016897"/>
                <a:ext cx="632939" cy="62881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cxnSp>
          <p:nvCxnSpPr>
            <p:cNvPr id="68696" name="Straight Arrow Connector 10"/>
            <p:cNvCxnSpPr>
              <a:cxnSpLocks noChangeShapeType="1"/>
              <a:stCxn id="68713" idx="0"/>
              <a:endCxn id="68717" idx="1"/>
            </p:cNvCxnSpPr>
            <p:nvPr/>
          </p:nvCxnSpPr>
          <p:spPr bwMode="auto">
            <a:xfrm flipV="1">
              <a:off x="1439206" y="2142535"/>
              <a:ext cx="297881" cy="314295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7" name="Straight Arrow Connector 11"/>
            <p:cNvCxnSpPr>
              <a:cxnSpLocks noChangeShapeType="1"/>
              <a:stCxn id="68713" idx="0"/>
              <a:endCxn id="68729" idx="1"/>
            </p:cNvCxnSpPr>
            <p:nvPr/>
          </p:nvCxnSpPr>
          <p:spPr bwMode="auto">
            <a:xfrm>
              <a:off x="1439206" y="2456830"/>
              <a:ext cx="331000" cy="360904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8" name="Straight Arrow Connector 12"/>
            <p:cNvCxnSpPr>
              <a:cxnSpLocks noChangeShapeType="1"/>
            </p:cNvCxnSpPr>
            <p:nvPr/>
          </p:nvCxnSpPr>
          <p:spPr bwMode="auto">
            <a:xfrm flipV="1">
              <a:off x="414946" y="2332657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699" name="Straight Arrow Connector 13"/>
            <p:cNvCxnSpPr>
              <a:cxnSpLocks noChangeShapeType="1"/>
            </p:cNvCxnSpPr>
            <p:nvPr/>
          </p:nvCxnSpPr>
          <p:spPr bwMode="auto">
            <a:xfrm flipV="1">
              <a:off x="413380" y="2589841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0" name="Straight Arrow Connector 14"/>
            <p:cNvCxnSpPr>
              <a:cxnSpLocks noChangeShapeType="1"/>
              <a:endCxn id="68714" idx="1"/>
            </p:cNvCxnSpPr>
            <p:nvPr/>
          </p:nvCxnSpPr>
          <p:spPr bwMode="auto">
            <a:xfrm>
              <a:off x="2675605" y="2143260"/>
              <a:ext cx="224368" cy="124379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1" name="Straight Arrow Connector 15"/>
            <p:cNvCxnSpPr>
              <a:cxnSpLocks noChangeShapeType="1"/>
            </p:cNvCxnSpPr>
            <p:nvPr/>
          </p:nvCxnSpPr>
          <p:spPr bwMode="auto">
            <a:xfrm flipV="1">
              <a:off x="2699077" y="2677595"/>
              <a:ext cx="185641" cy="157128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2" name="Straight Arrow Connector 16"/>
            <p:cNvCxnSpPr>
              <a:cxnSpLocks noChangeShapeType="1"/>
            </p:cNvCxnSpPr>
            <p:nvPr/>
          </p:nvCxnSpPr>
          <p:spPr bwMode="auto">
            <a:xfrm>
              <a:off x="3435754" y="2488459"/>
              <a:ext cx="390968" cy="116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703" name="TextBox 17"/>
            <p:cNvSpPr txBox="1">
              <a:spLocks noChangeArrowheads="1"/>
            </p:cNvSpPr>
            <p:nvPr/>
          </p:nvSpPr>
          <p:spPr bwMode="auto">
            <a:xfrm>
              <a:off x="1234081" y="1325350"/>
              <a:ext cx="1528775" cy="52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high priority queue</a:t>
              </a:r>
            </a:p>
            <a:p>
              <a:pPr algn="ctr"/>
              <a:r>
                <a:rPr lang="en-US" altLang="en-US" sz="1400">
                  <a:cs typeface="Arial" pitchFamily="34" charset="0"/>
                </a:rPr>
                <a:t>(waiting area)</a:t>
              </a:r>
            </a:p>
          </p:txBody>
        </p:sp>
        <p:sp>
          <p:nvSpPr>
            <p:cNvPr id="68704" name="TextBox 18"/>
            <p:cNvSpPr txBox="1">
              <a:spLocks noChangeArrowheads="1"/>
            </p:cNvSpPr>
            <p:nvPr/>
          </p:nvSpPr>
          <p:spPr bwMode="auto">
            <a:xfrm>
              <a:off x="1335463" y="3065408"/>
              <a:ext cx="1465150" cy="52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low priority queue</a:t>
              </a:r>
            </a:p>
            <a:p>
              <a:pPr algn="ctr"/>
              <a:r>
                <a:rPr lang="en-US" altLang="en-US" sz="1400">
                  <a:cs typeface="Arial" pitchFamily="34" charset="0"/>
                </a:rPr>
                <a:t>(waiting area)</a:t>
              </a:r>
            </a:p>
          </p:txBody>
        </p:sp>
        <p:sp>
          <p:nvSpPr>
            <p:cNvPr id="68705" name="TextBox 19"/>
            <p:cNvSpPr txBox="1">
              <a:spLocks noChangeArrowheads="1"/>
            </p:cNvSpPr>
            <p:nvPr/>
          </p:nvSpPr>
          <p:spPr bwMode="auto">
            <a:xfrm>
              <a:off x="281317" y="2002904"/>
              <a:ext cx="703130" cy="307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arrivals</a:t>
              </a:r>
            </a:p>
          </p:txBody>
        </p:sp>
        <p:sp>
          <p:nvSpPr>
            <p:cNvPr id="68706" name="TextBox 20"/>
            <p:cNvSpPr txBox="1">
              <a:spLocks noChangeArrowheads="1"/>
            </p:cNvSpPr>
            <p:nvPr/>
          </p:nvSpPr>
          <p:spPr bwMode="auto">
            <a:xfrm>
              <a:off x="815188" y="2735146"/>
              <a:ext cx="713487" cy="307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classify</a:t>
              </a:r>
            </a:p>
          </p:txBody>
        </p:sp>
        <p:cxnSp>
          <p:nvCxnSpPr>
            <p:cNvPr id="68707" name="Straight Arrow Connector 21"/>
            <p:cNvCxnSpPr>
              <a:cxnSpLocks noChangeShapeType="1"/>
            </p:cNvCxnSpPr>
            <p:nvPr/>
          </p:nvCxnSpPr>
          <p:spPr bwMode="auto">
            <a:xfrm flipV="1">
              <a:off x="3563003" y="2333194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8708" name="Straight Arrow Connector 22"/>
            <p:cNvCxnSpPr>
              <a:cxnSpLocks noChangeShapeType="1"/>
            </p:cNvCxnSpPr>
            <p:nvPr/>
          </p:nvCxnSpPr>
          <p:spPr bwMode="auto">
            <a:xfrm flipV="1">
              <a:off x="3561437" y="2590378"/>
              <a:ext cx="485378" cy="6083"/>
            </a:xfrm>
            <a:prstGeom prst="straightConnector1">
              <a:avLst/>
            </a:prstGeom>
            <a:noFill/>
            <a:ln w="19050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8709" name="TextBox 23"/>
            <p:cNvSpPr txBox="1">
              <a:spLocks noChangeArrowheads="1"/>
            </p:cNvSpPr>
            <p:nvPr/>
          </p:nvSpPr>
          <p:spPr bwMode="auto">
            <a:xfrm>
              <a:off x="3301386" y="2003441"/>
              <a:ext cx="959109" cy="307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departures</a:t>
              </a:r>
            </a:p>
          </p:txBody>
        </p:sp>
        <p:sp>
          <p:nvSpPr>
            <p:cNvPr id="68710" name="TextBox 24"/>
            <p:cNvSpPr txBox="1">
              <a:spLocks noChangeArrowheads="1"/>
            </p:cNvSpPr>
            <p:nvPr/>
          </p:nvSpPr>
          <p:spPr bwMode="auto">
            <a:xfrm>
              <a:off x="2740520" y="2735682"/>
              <a:ext cx="784510" cy="523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cs typeface="Arial" pitchFamily="34" charset="0"/>
                </a:rPr>
                <a:t>link</a:t>
              </a:r>
            </a:p>
            <a:p>
              <a:pPr algn="ctr"/>
              <a:r>
                <a:rPr lang="en-US" altLang="en-US" sz="1400">
                  <a:cs typeface="Arial" pitchFamily="34" charset="0"/>
                </a:rPr>
                <a:t> (server)</a:t>
              </a:r>
            </a:p>
          </p:txBody>
        </p:sp>
      </p:grpSp>
      <p:cxnSp>
        <p:nvCxnSpPr>
          <p:cNvPr id="68613" name="Straight Connector 49"/>
          <p:cNvCxnSpPr>
            <a:cxnSpLocks noChangeShapeType="1"/>
          </p:cNvCxnSpPr>
          <p:nvPr/>
        </p:nvCxnSpPr>
        <p:spPr bwMode="auto">
          <a:xfrm>
            <a:off x="5947040" y="4460875"/>
            <a:ext cx="349977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614" name="Straight Connector 50"/>
          <p:cNvCxnSpPr>
            <a:cxnSpLocks noChangeShapeType="1"/>
          </p:cNvCxnSpPr>
          <p:nvPr/>
        </p:nvCxnSpPr>
        <p:spPr bwMode="auto">
          <a:xfrm>
            <a:off x="5948760" y="5232400"/>
            <a:ext cx="3499776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6065706" y="4467226"/>
            <a:ext cx="376634" cy="754063"/>
            <a:chOff x="2797204" y="2989241"/>
            <a:chExt cx="347099" cy="755477"/>
          </a:xfrm>
        </p:grpSpPr>
        <p:sp>
          <p:nvSpPr>
            <p:cNvPr id="68691" name="Rectangle 52"/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92" name="Group 53"/>
            <p:cNvGrpSpPr>
              <a:grpSpLocks/>
            </p:cNvGrpSpPr>
            <p:nvPr/>
          </p:nvGrpSpPr>
          <p:grpSpPr bwMode="auto">
            <a:xfrm>
              <a:off x="2821701" y="3197503"/>
              <a:ext cx="275074" cy="339189"/>
              <a:chOff x="2821701" y="3197503"/>
              <a:chExt cx="275074" cy="339189"/>
            </a:xfrm>
          </p:grpSpPr>
          <p:sp>
            <p:nvSpPr>
              <p:cNvPr id="68693" name="Oval 54"/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94" name="TextBox 55"/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75074" cy="339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1</a:t>
                </a:r>
              </a:p>
            </p:txBody>
          </p:sp>
        </p:grpSp>
      </p:grpSp>
      <p:grpSp>
        <p:nvGrpSpPr>
          <p:cNvPr id="57" name="Group 56"/>
          <p:cNvGrpSpPr>
            <a:grpSpLocks/>
          </p:cNvGrpSpPr>
          <p:nvPr/>
        </p:nvGrpSpPr>
        <p:grpSpPr bwMode="auto">
          <a:xfrm>
            <a:off x="6444060" y="4471988"/>
            <a:ext cx="374915" cy="755650"/>
            <a:chOff x="2797204" y="2989241"/>
            <a:chExt cx="347099" cy="755477"/>
          </a:xfrm>
        </p:grpSpPr>
        <p:sp>
          <p:nvSpPr>
            <p:cNvPr id="68687" name="Rectangle 57"/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8" name="Group 58"/>
            <p:cNvGrpSpPr>
              <a:grpSpLocks/>
            </p:cNvGrpSpPr>
            <p:nvPr/>
          </p:nvGrpSpPr>
          <p:grpSpPr bwMode="auto">
            <a:xfrm>
              <a:off x="2821701" y="3197503"/>
              <a:ext cx="276335" cy="338476"/>
              <a:chOff x="2821701" y="3197503"/>
              <a:chExt cx="276335" cy="338476"/>
            </a:xfrm>
          </p:grpSpPr>
          <p:sp>
            <p:nvSpPr>
              <p:cNvPr id="68689" name="Oval 59"/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90" name="TextBox 60"/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76335" cy="338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3</a:t>
                </a:r>
              </a:p>
            </p:txBody>
          </p:sp>
        </p:grpSp>
      </p:grp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6824134" y="4467225"/>
            <a:ext cx="374915" cy="755650"/>
            <a:chOff x="997686" y="3954289"/>
            <a:chExt cx="347099" cy="755477"/>
          </a:xfrm>
        </p:grpSpPr>
        <p:sp>
          <p:nvSpPr>
            <p:cNvPr id="68683" name="Rectangle 62"/>
            <p:cNvSpPr>
              <a:spLocks noChangeArrowheads="1"/>
            </p:cNvSpPr>
            <p:nvPr/>
          </p:nvSpPr>
          <p:spPr bwMode="auto">
            <a:xfrm>
              <a:off x="997686" y="3954289"/>
              <a:ext cx="347099" cy="755477"/>
            </a:xfrm>
            <a:prstGeom prst="rect">
              <a:avLst/>
            </a:prstGeom>
            <a:solidFill>
              <a:srgbClr val="006633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4" name="Group 63"/>
            <p:cNvGrpSpPr>
              <a:grpSpLocks/>
            </p:cNvGrpSpPr>
            <p:nvPr/>
          </p:nvGrpSpPr>
          <p:grpSpPr bwMode="auto">
            <a:xfrm>
              <a:off x="1022183" y="4162551"/>
              <a:ext cx="276335" cy="338476"/>
              <a:chOff x="2821701" y="3197503"/>
              <a:chExt cx="276335" cy="338476"/>
            </a:xfrm>
          </p:grpSpPr>
          <p:sp>
            <p:nvSpPr>
              <p:cNvPr id="68685" name="Oval 64"/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86" name="TextBox 65"/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76335" cy="338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2</a:t>
                </a:r>
              </a:p>
            </p:txBody>
          </p:sp>
        </p:grpSp>
      </p:grpSp>
      <p:grpSp>
        <p:nvGrpSpPr>
          <p:cNvPr id="67" name="Group 66"/>
          <p:cNvGrpSpPr>
            <a:grpSpLocks/>
          </p:cNvGrpSpPr>
          <p:nvPr/>
        </p:nvGrpSpPr>
        <p:grpSpPr bwMode="auto">
          <a:xfrm>
            <a:off x="7209367" y="4465638"/>
            <a:ext cx="376635" cy="754062"/>
            <a:chOff x="2797204" y="2989241"/>
            <a:chExt cx="347099" cy="755477"/>
          </a:xfrm>
        </p:grpSpPr>
        <p:sp>
          <p:nvSpPr>
            <p:cNvPr id="68679" name="Rectangle 67"/>
            <p:cNvSpPr>
              <a:spLocks noChangeArrowheads="1"/>
            </p:cNvSpPr>
            <p:nvPr/>
          </p:nvSpPr>
          <p:spPr bwMode="auto">
            <a:xfrm>
              <a:off x="2797204" y="2989241"/>
              <a:ext cx="347099" cy="755477"/>
            </a:xfrm>
            <a:prstGeom prst="rect">
              <a:avLst/>
            </a:prstGeom>
            <a:solidFill>
              <a:srgbClr val="CC0000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80" name="Group 68"/>
            <p:cNvGrpSpPr>
              <a:grpSpLocks/>
            </p:cNvGrpSpPr>
            <p:nvPr/>
          </p:nvGrpSpPr>
          <p:grpSpPr bwMode="auto">
            <a:xfrm>
              <a:off x="2821701" y="3197503"/>
              <a:ext cx="275073" cy="339189"/>
              <a:chOff x="2821701" y="3197503"/>
              <a:chExt cx="275073" cy="339189"/>
            </a:xfrm>
          </p:grpSpPr>
          <p:sp>
            <p:nvSpPr>
              <p:cNvPr id="68681" name="Oval 69"/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82" name="TextBox 70"/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75073" cy="3391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4</a:t>
                </a:r>
              </a:p>
            </p:txBody>
          </p:sp>
        </p:grpSp>
      </p:grpSp>
      <p:grpSp>
        <p:nvGrpSpPr>
          <p:cNvPr id="72" name="Group 71"/>
          <p:cNvGrpSpPr>
            <a:grpSpLocks/>
          </p:cNvGrpSpPr>
          <p:nvPr/>
        </p:nvGrpSpPr>
        <p:grpSpPr bwMode="auto">
          <a:xfrm>
            <a:off x="8359908" y="4473575"/>
            <a:ext cx="376634" cy="755650"/>
            <a:chOff x="997686" y="3954289"/>
            <a:chExt cx="347099" cy="755477"/>
          </a:xfrm>
        </p:grpSpPr>
        <p:sp>
          <p:nvSpPr>
            <p:cNvPr id="68675" name="Rectangle 72"/>
            <p:cNvSpPr>
              <a:spLocks noChangeArrowheads="1"/>
            </p:cNvSpPr>
            <p:nvPr/>
          </p:nvSpPr>
          <p:spPr bwMode="auto">
            <a:xfrm>
              <a:off x="997686" y="3954289"/>
              <a:ext cx="347099" cy="755477"/>
            </a:xfrm>
            <a:prstGeom prst="rect">
              <a:avLst/>
            </a:prstGeom>
            <a:solidFill>
              <a:srgbClr val="006633"/>
            </a:solidFill>
            <a:ln w="158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68676" name="Group 73"/>
            <p:cNvGrpSpPr>
              <a:grpSpLocks/>
            </p:cNvGrpSpPr>
            <p:nvPr/>
          </p:nvGrpSpPr>
          <p:grpSpPr bwMode="auto">
            <a:xfrm>
              <a:off x="1022183" y="4162551"/>
              <a:ext cx="275074" cy="338476"/>
              <a:chOff x="2821701" y="3197503"/>
              <a:chExt cx="275074" cy="338476"/>
            </a:xfrm>
          </p:grpSpPr>
          <p:sp>
            <p:nvSpPr>
              <p:cNvPr id="68677" name="Oval 74"/>
              <p:cNvSpPr>
                <a:spLocks noChangeArrowheads="1"/>
              </p:cNvSpPr>
              <p:nvPr/>
            </p:nvSpPr>
            <p:spPr bwMode="auto">
              <a:xfrm>
                <a:off x="2862541" y="327101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587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8" name="TextBox 75"/>
              <p:cNvSpPr txBox="1">
                <a:spLocks noChangeArrowheads="1"/>
              </p:cNvSpPr>
              <p:nvPr/>
            </p:nvSpPr>
            <p:spPr bwMode="auto">
              <a:xfrm>
                <a:off x="2821701" y="3197503"/>
                <a:ext cx="275074" cy="3384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5</a:t>
                </a:r>
              </a:p>
            </p:txBody>
          </p:sp>
        </p:grp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8193095" y="3776664"/>
            <a:ext cx="298481" cy="657225"/>
            <a:chOff x="4760251" y="2300242"/>
            <a:chExt cx="275825" cy="656159"/>
          </a:xfrm>
        </p:grpSpPr>
        <p:cxnSp>
          <p:nvCxnSpPr>
            <p:cNvPr id="68671" name="Straight Connector 77"/>
            <p:cNvCxnSpPr>
              <a:cxnSpLocks noChangeShapeType="1"/>
            </p:cNvCxnSpPr>
            <p:nvPr/>
          </p:nvCxnSpPr>
          <p:spPr bwMode="auto">
            <a:xfrm>
              <a:off x="4912310" y="2592956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72" name="Group 78"/>
            <p:cNvGrpSpPr>
              <a:grpSpLocks/>
            </p:cNvGrpSpPr>
            <p:nvPr/>
          </p:nvGrpSpPr>
          <p:grpSpPr bwMode="auto">
            <a:xfrm>
              <a:off x="4760251" y="2300242"/>
              <a:ext cx="275825" cy="338005"/>
              <a:chOff x="6623318" y="3519940"/>
              <a:chExt cx="275825" cy="338005"/>
            </a:xfrm>
          </p:grpSpPr>
          <p:sp>
            <p:nvSpPr>
              <p:cNvPr id="68673" name="Oval 79"/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4" name="TextBox 80"/>
              <p:cNvSpPr txBox="1">
                <a:spLocks noChangeArrowheads="1"/>
              </p:cNvSpPr>
              <p:nvPr/>
            </p:nvSpPr>
            <p:spPr bwMode="auto">
              <a:xfrm>
                <a:off x="6623318" y="3519940"/>
                <a:ext cx="275825" cy="3380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5</a:t>
                </a:r>
              </a:p>
            </p:txBody>
          </p:sp>
        </p:grpSp>
      </p:grp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8581769" y="5243515"/>
            <a:ext cx="298481" cy="677547"/>
            <a:chOff x="5119335" y="3766271"/>
            <a:chExt cx="275825" cy="676917"/>
          </a:xfrm>
        </p:grpSpPr>
        <p:cxnSp>
          <p:nvCxnSpPr>
            <p:cNvPr id="68667" name="Straight Connector 82"/>
            <p:cNvCxnSpPr>
              <a:cxnSpLocks noChangeShapeType="1"/>
            </p:cNvCxnSpPr>
            <p:nvPr/>
          </p:nvCxnSpPr>
          <p:spPr bwMode="auto">
            <a:xfrm>
              <a:off x="5256634" y="3766271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8" name="Group 83"/>
            <p:cNvGrpSpPr>
              <a:grpSpLocks/>
            </p:cNvGrpSpPr>
            <p:nvPr/>
          </p:nvGrpSpPr>
          <p:grpSpPr bwMode="auto">
            <a:xfrm>
              <a:off x="5119335" y="4104949"/>
              <a:ext cx="275825" cy="338239"/>
              <a:chOff x="6623318" y="3519940"/>
              <a:chExt cx="275825" cy="338239"/>
            </a:xfrm>
          </p:grpSpPr>
          <p:sp>
            <p:nvSpPr>
              <p:cNvPr id="68669" name="Oval 84"/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70" name="TextBox 85"/>
              <p:cNvSpPr txBox="1">
                <a:spLocks noChangeArrowheads="1"/>
              </p:cNvSpPr>
              <p:nvPr/>
            </p:nvSpPr>
            <p:spPr bwMode="auto">
              <a:xfrm>
                <a:off x="6623318" y="3519940"/>
                <a:ext cx="275825" cy="3382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5</a:t>
                </a:r>
              </a:p>
            </p:txBody>
          </p:sp>
        </p:grpSp>
      </p:grpSp>
      <p:grpSp>
        <p:nvGrpSpPr>
          <p:cNvPr id="87" name="Group 86"/>
          <p:cNvGrpSpPr>
            <a:grpSpLocks/>
          </p:cNvGrpSpPr>
          <p:nvPr/>
        </p:nvGrpSpPr>
        <p:grpSpPr bwMode="auto">
          <a:xfrm>
            <a:off x="6041634" y="3505201"/>
            <a:ext cx="298481" cy="936625"/>
            <a:chOff x="2774212" y="2028763"/>
            <a:chExt cx="275825" cy="935975"/>
          </a:xfrm>
        </p:grpSpPr>
        <p:cxnSp>
          <p:nvCxnSpPr>
            <p:cNvPr id="68663" name="Straight Connector 87"/>
            <p:cNvCxnSpPr>
              <a:cxnSpLocks noChangeShapeType="1"/>
            </p:cNvCxnSpPr>
            <p:nvPr/>
          </p:nvCxnSpPr>
          <p:spPr bwMode="auto">
            <a:xfrm>
              <a:off x="2916985" y="2311177"/>
              <a:ext cx="12403" cy="653561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4" name="Group 88"/>
            <p:cNvGrpSpPr>
              <a:grpSpLocks/>
            </p:cNvGrpSpPr>
            <p:nvPr/>
          </p:nvGrpSpPr>
          <p:grpSpPr bwMode="auto">
            <a:xfrm>
              <a:off x="2774212" y="2028763"/>
              <a:ext cx="275825" cy="338319"/>
              <a:chOff x="6631486" y="3519940"/>
              <a:chExt cx="275825" cy="338319"/>
            </a:xfrm>
          </p:grpSpPr>
          <p:sp>
            <p:nvSpPr>
              <p:cNvPr id="68665" name="Oval 89"/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66" name="TextBox 90"/>
              <p:cNvSpPr txBox="1">
                <a:spLocks noChangeArrowheads="1"/>
              </p:cNvSpPr>
              <p:nvPr/>
            </p:nvSpPr>
            <p:spPr bwMode="auto">
              <a:xfrm>
                <a:off x="6631486" y="3519940"/>
                <a:ext cx="275825" cy="338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2</a:t>
                </a:r>
              </a:p>
            </p:txBody>
          </p:sp>
        </p:grpSp>
      </p:grpSp>
      <p:grpSp>
        <p:nvGrpSpPr>
          <p:cNvPr id="92" name="Group 91"/>
          <p:cNvGrpSpPr>
            <a:grpSpLocks/>
          </p:cNvGrpSpPr>
          <p:nvPr/>
        </p:nvGrpSpPr>
        <p:grpSpPr bwMode="auto">
          <a:xfrm>
            <a:off x="7061471" y="5246691"/>
            <a:ext cx="298481" cy="675008"/>
            <a:chOff x="3715481" y="3769050"/>
            <a:chExt cx="275825" cy="675648"/>
          </a:xfrm>
        </p:grpSpPr>
        <p:cxnSp>
          <p:nvCxnSpPr>
            <p:cNvPr id="68659" name="Straight Connector 92"/>
            <p:cNvCxnSpPr>
              <a:cxnSpLocks noChangeShapeType="1"/>
            </p:cNvCxnSpPr>
            <p:nvPr/>
          </p:nvCxnSpPr>
          <p:spPr bwMode="auto">
            <a:xfrm>
              <a:off x="3846513" y="3769050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60" name="Group 93"/>
            <p:cNvGrpSpPr>
              <a:grpSpLocks/>
            </p:cNvGrpSpPr>
            <p:nvPr/>
          </p:nvGrpSpPr>
          <p:grpSpPr bwMode="auto">
            <a:xfrm>
              <a:off x="3715481" y="4105823"/>
              <a:ext cx="275825" cy="338875"/>
              <a:chOff x="6631486" y="3519940"/>
              <a:chExt cx="275825" cy="338875"/>
            </a:xfrm>
          </p:grpSpPr>
          <p:sp>
            <p:nvSpPr>
              <p:cNvPr id="68661" name="Oval 94"/>
              <p:cNvSpPr>
                <a:spLocks noChangeArrowheads="1"/>
              </p:cNvSpPr>
              <p:nvPr/>
            </p:nvSpPr>
            <p:spPr bwMode="auto">
              <a:xfrm>
                <a:off x="6668221" y="3597533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006633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62" name="TextBox 95"/>
              <p:cNvSpPr txBox="1">
                <a:spLocks noChangeArrowheads="1"/>
              </p:cNvSpPr>
              <p:nvPr/>
            </p:nvSpPr>
            <p:spPr bwMode="auto">
              <a:xfrm>
                <a:off x="6631486" y="3519940"/>
                <a:ext cx="275825" cy="338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2</a:t>
                </a:r>
              </a:p>
            </p:txBody>
          </p:sp>
        </p:grpSp>
      </p:grpSp>
      <p:grpSp>
        <p:nvGrpSpPr>
          <p:cNvPr id="97" name="Group 96"/>
          <p:cNvGrpSpPr>
            <a:grpSpLocks/>
          </p:cNvGrpSpPr>
          <p:nvPr/>
        </p:nvGrpSpPr>
        <p:grpSpPr bwMode="auto">
          <a:xfrm>
            <a:off x="5879972" y="3794125"/>
            <a:ext cx="298481" cy="641350"/>
            <a:chOff x="2625635" y="2316906"/>
            <a:chExt cx="275825" cy="640969"/>
          </a:xfrm>
        </p:grpSpPr>
        <p:cxnSp>
          <p:nvCxnSpPr>
            <p:cNvPr id="68655" name="Straight Connector 97"/>
            <p:cNvCxnSpPr>
              <a:cxnSpLocks noChangeShapeType="1"/>
            </p:cNvCxnSpPr>
            <p:nvPr/>
          </p:nvCxnSpPr>
          <p:spPr bwMode="auto">
            <a:xfrm>
              <a:off x="2774013" y="2594430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56" name="Group 98"/>
            <p:cNvGrpSpPr>
              <a:grpSpLocks/>
            </p:cNvGrpSpPr>
            <p:nvPr/>
          </p:nvGrpSpPr>
          <p:grpSpPr bwMode="auto">
            <a:xfrm>
              <a:off x="2625635" y="2316906"/>
              <a:ext cx="275825" cy="338353"/>
              <a:chOff x="7118580" y="4088704"/>
              <a:chExt cx="275825" cy="338353"/>
            </a:xfrm>
          </p:grpSpPr>
          <p:sp>
            <p:nvSpPr>
              <p:cNvPr id="68657" name="Oval 99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8" name="TextBox 100"/>
              <p:cNvSpPr txBox="1">
                <a:spLocks noChangeArrowheads="1"/>
              </p:cNvSpPr>
              <p:nvPr/>
            </p:nvSpPr>
            <p:spPr bwMode="auto">
              <a:xfrm>
                <a:off x="7118580" y="4088704"/>
                <a:ext cx="275825" cy="338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1</a:t>
                </a:r>
              </a:p>
            </p:txBody>
          </p:sp>
        </p:grpSp>
      </p:grpSp>
      <p:grpSp>
        <p:nvGrpSpPr>
          <p:cNvPr id="102" name="Group 101"/>
          <p:cNvGrpSpPr>
            <a:grpSpLocks/>
          </p:cNvGrpSpPr>
          <p:nvPr/>
        </p:nvGrpSpPr>
        <p:grpSpPr bwMode="auto">
          <a:xfrm>
            <a:off x="6294442" y="5253040"/>
            <a:ext cx="298481" cy="660021"/>
            <a:chOff x="3007422" y="3776327"/>
            <a:chExt cx="275825" cy="659282"/>
          </a:xfrm>
        </p:grpSpPr>
        <p:cxnSp>
          <p:nvCxnSpPr>
            <p:cNvPr id="68651" name="Straight Connector 102"/>
            <p:cNvCxnSpPr>
              <a:cxnSpLocks noChangeShapeType="1"/>
            </p:cNvCxnSpPr>
            <p:nvPr/>
          </p:nvCxnSpPr>
          <p:spPr bwMode="auto">
            <a:xfrm>
              <a:off x="3148837" y="3776327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52" name="Group 103"/>
            <p:cNvGrpSpPr>
              <a:grpSpLocks/>
            </p:cNvGrpSpPr>
            <p:nvPr/>
          </p:nvGrpSpPr>
          <p:grpSpPr bwMode="auto">
            <a:xfrm>
              <a:off x="3007422" y="4097434"/>
              <a:ext cx="275825" cy="338175"/>
              <a:chOff x="7118580" y="4088704"/>
              <a:chExt cx="275825" cy="338175"/>
            </a:xfrm>
          </p:grpSpPr>
          <p:sp>
            <p:nvSpPr>
              <p:cNvPr id="68653" name="Oval 104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4" name="TextBox 105"/>
              <p:cNvSpPr txBox="1">
                <a:spLocks noChangeArrowheads="1"/>
              </p:cNvSpPr>
              <p:nvPr/>
            </p:nvSpPr>
            <p:spPr bwMode="auto">
              <a:xfrm>
                <a:off x="7118580" y="4088704"/>
                <a:ext cx="275825" cy="338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1</a:t>
                </a:r>
              </a:p>
            </p:txBody>
          </p:sp>
        </p:grpSp>
      </p:grpSp>
      <p:grpSp>
        <p:nvGrpSpPr>
          <p:cNvPr id="107" name="Group 106"/>
          <p:cNvGrpSpPr>
            <a:grpSpLocks/>
          </p:cNvGrpSpPr>
          <p:nvPr/>
        </p:nvGrpSpPr>
        <p:grpSpPr bwMode="auto">
          <a:xfrm>
            <a:off x="6184376" y="3810000"/>
            <a:ext cx="298481" cy="642938"/>
            <a:chOff x="2905934" y="2332859"/>
            <a:chExt cx="275825" cy="642655"/>
          </a:xfrm>
        </p:grpSpPr>
        <p:cxnSp>
          <p:nvCxnSpPr>
            <p:cNvPr id="68647" name="Straight Connector 107"/>
            <p:cNvCxnSpPr>
              <a:cxnSpLocks noChangeShapeType="1"/>
            </p:cNvCxnSpPr>
            <p:nvPr/>
          </p:nvCxnSpPr>
          <p:spPr bwMode="auto">
            <a:xfrm>
              <a:off x="3044835" y="2612069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8" name="Group 108"/>
            <p:cNvGrpSpPr>
              <a:grpSpLocks/>
            </p:cNvGrpSpPr>
            <p:nvPr/>
          </p:nvGrpSpPr>
          <p:grpSpPr bwMode="auto">
            <a:xfrm>
              <a:off x="2905934" y="2332859"/>
              <a:ext cx="275825" cy="338405"/>
              <a:chOff x="7126748" y="4088704"/>
              <a:chExt cx="275825" cy="338405"/>
            </a:xfrm>
          </p:grpSpPr>
          <p:sp>
            <p:nvSpPr>
              <p:cNvPr id="68649" name="Oval 109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50" name="TextBox 110"/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75825" cy="3384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3</a:t>
                </a:r>
              </a:p>
            </p:txBody>
          </p:sp>
        </p:grpSp>
      </p:grpSp>
      <p:grpSp>
        <p:nvGrpSpPr>
          <p:cNvPr id="112" name="Group 111"/>
          <p:cNvGrpSpPr>
            <a:grpSpLocks/>
          </p:cNvGrpSpPr>
          <p:nvPr/>
        </p:nvGrpSpPr>
        <p:grpSpPr bwMode="auto">
          <a:xfrm>
            <a:off x="6683116" y="5248276"/>
            <a:ext cx="298481" cy="670077"/>
            <a:chOff x="3366049" y="3770526"/>
            <a:chExt cx="275825" cy="670377"/>
          </a:xfrm>
        </p:grpSpPr>
        <p:cxnSp>
          <p:nvCxnSpPr>
            <p:cNvPr id="68643" name="Straight Connector 112"/>
            <p:cNvCxnSpPr>
              <a:cxnSpLocks noChangeShapeType="1"/>
            </p:cNvCxnSpPr>
            <p:nvPr/>
          </p:nvCxnSpPr>
          <p:spPr bwMode="auto">
            <a:xfrm>
              <a:off x="3496795" y="3770526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4" name="Group 113"/>
            <p:cNvGrpSpPr>
              <a:grpSpLocks/>
            </p:cNvGrpSpPr>
            <p:nvPr/>
          </p:nvGrpSpPr>
          <p:grpSpPr bwMode="auto">
            <a:xfrm>
              <a:off x="3366049" y="4102197"/>
              <a:ext cx="275825" cy="338706"/>
              <a:chOff x="7126748" y="4088704"/>
              <a:chExt cx="275825" cy="338706"/>
            </a:xfrm>
          </p:grpSpPr>
          <p:sp>
            <p:nvSpPr>
              <p:cNvPr id="68645" name="Oval 114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46" name="TextBox 115"/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75825" cy="338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3</a:t>
                </a:r>
              </a:p>
            </p:txBody>
          </p:sp>
        </p:grpSp>
      </p:grpSp>
      <p:grpSp>
        <p:nvGrpSpPr>
          <p:cNvPr id="117" name="Group 116"/>
          <p:cNvGrpSpPr>
            <a:grpSpLocks/>
          </p:cNvGrpSpPr>
          <p:nvPr/>
        </p:nvGrpSpPr>
        <p:grpSpPr bwMode="auto">
          <a:xfrm>
            <a:off x="7438097" y="5237163"/>
            <a:ext cx="298480" cy="680028"/>
            <a:chOff x="4064326" y="3759579"/>
            <a:chExt cx="274366" cy="681190"/>
          </a:xfrm>
        </p:grpSpPr>
        <p:cxnSp>
          <p:nvCxnSpPr>
            <p:cNvPr id="68639" name="Straight Connector 117"/>
            <p:cNvCxnSpPr>
              <a:cxnSpLocks noChangeShapeType="1"/>
            </p:cNvCxnSpPr>
            <p:nvPr/>
          </p:nvCxnSpPr>
          <p:spPr bwMode="auto">
            <a:xfrm>
              <a:off x="4196385" y="3759579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40" name="Group 118"/>
            <p:cNvGrpSpPr>
              <a:grpSpLocks/>
            </p:cNvGrpSpPr>
            <p:nvPr/>
          </p:nvGrpSpPr>
          <p:grpSpPr bwMode="auto">
            <a:xfrm>
              <a:off x="4064326" y="4101636"/>
              <a:ext cx="274366" cy="339133"/>
              <a:chOff x="7126748" y="4088704"/>
              <a:chExt cx="274366" cy="339133"/>
            </a:xfrm>
          </p:grpSpPr>
          <p:sp>
            <p:nvSpPr>
              <p:cNvPr id="68641" name="Oval 119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42" name="TextBox 120"/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74366" cy="339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4</a:t>
                </a:r>
              </a:p>
            </p:txBody>
          </p:sp>
        </p:grpSp>
      </p:grpSp>
      <p:grpSp>
        <p:nvGrpSpPr>
          <p:cNvPr id="122" name="Group 121"/>
          <p:cNvGrpSpPr>
            <a:grpSpLocks/>
          </p:cNvGrpSpPr>
          <p:nvPr/>
        </p:nvGrpSpPr>
        <p:grpSpPr bwMode="auto">
          <a:xfrm>
            <a:off x="6858535" y="3789363"/>
            <a:ext cx="298481" cy="647700"/>
            <a:chOff x="3528567" y="2312591"/>
            <a:chExt cx="275825" cy="646584"/>
          </a:xfrm>
        </p:grpSpPr>
        <p:cxnSp>
          <p:nvCxnSpPr>
            <p:cNvPr id="68635" name="Straight Connector 122"/>
            <p:cNvCxnSpPr>
              <a:cxnSpLocks noChangeShapeType="1"/>
            </p:cNvCxnSpPr>
            <p:nvPr/>
          </p:nvCxnSpPr>
          <p:spPr bwMode="auto">
            <a:xfrm>
              <a:off x="3677779" y="2595730"/>
              <a:ext cx="12251" cy="363445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68636" name="Group 123"/>
            <p:cNvGrpSpPr>
              <a:grpSpLocks/>
            </p:cNvGrpSpPr>
            <p:nvPr/>
          </p:nvGrpSpPr>
          <p:grpSpPr bwMode="auto">
            <a:xfrm>
              <a:off x="3528567" y="2312591"/>
              <a:ext cx="275825" cy="337971"/>
              <a:chOff x="7126748" y="4088704"/>
              <a:chExt cx="275825" cy="337971"/>
            </a:xfrm>
          </p:grpSpPr>
          <p:sp>
            <p:nvSpPr>
              <p:cNvPr id="68637" name="Oval 124"/>
              <p:cNvSpPr>
                <a:spLocks noChangeArrowheads="1"/>
              </p:cNvSpPr>
              <p:nvPr/>
            </p:nvSpPr>
            <p:spPr bwMode="auto">
              <a:xfrm>
                <a:off x="7163482" y="4166297"/>
                <a:ext cx="220510" cy="200099"/>
              </a:xfrm>
              <a:prstGeom prst="ellipse">
                <a:avLst/>
              </a:prstGeom>
              <a:solidFill>
                <a:schemeClr val="bg1"/>
              </a:solidFill>
              <a:ln w="1587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68638" name="TextBox 125"/>
              <p:cNvSpPr txBox="1">
                <a:spLocks noChangeArrowheads="1"/>
              </p:cNvSpPr>
              <p:nvPr/>
            </p:nvSpPr>
            <p:spPr bwMode="auto">
              <a:xfrm>
                <a:off x="7126748" y="4088704"/>
                <a:ext cx="275825" cy="3379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>
                    <a:cs typeface="Arial" pitchFamily="34" charset="0"/>
                  </a:rPr>
                  <a:t>4</a:t>
                </a:r>
              </a:p>
            </p:txBody>
          </p:sp>
        </p:grpSp>
      </p:grpSp>
      <p:sp>
        <p:nvSpPr>
          <p:cNvPr id="68630" name="TextBox 126"/>
          <p:cNvSpPr txBox="1">
            <a:spLocks noChangeArrowheads="1"/>
          </p:cNvSpPr>
          <p:nvPr/>
        </p:nvSpPr>
        <p:spPr bwMode="auto">
          <a:xfrm>
            <a:off x="5138738" y="4062414"/>
            <a:ext cx="76174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 i="1">
                <a:cs typeface="Arial" pitchFamily="34" charset="0"/>
              </a:rPr>
              <a:t>arrivals</a:t>
            </a:r>
          </a:p>
        </p:txBody>
      </p:sp>
      <p:sp>
        <p:nvSpPr>
          <p:cNvPr id="68631" name="TextBox 127"/>
          <p:cNvSpPr txBox="1">
            <a:spLocks noChangeArrowheads="1"/>
          </p:cNvSpPr>
          <p:nvPr/>
        </p:nvSpPr>
        <p:spPr bwMode="auto">
          <a:xfrm>
            <a:off x="5164535" y="5260976"/>
            <a:ext cx="10390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 i="1">
                <a:cs typeface="Arial" pitchFamily="34" charset="0"/>
              </a:rPr>
              <a:t>departures</a:t>
            </a:r>
          </a:p>
        </p:txBody>
      </p:sp>
      <p:sp>
        <p:nvSpPr>
          <p:cNvPr id="68632" name="TextBox 128"/>
          <p:cNvSpPr txBox="1">
            <a:spLocks noChangeArrowheads="1"/>
          </p:cNvSpPr>
          <p:nvPr/>
        </p:nvSpPr>
        <p:spPr bwMode="auto">
          <a:xfrm>
            <a:off x="5188613" y="4567239"/>
            <a:ext cx="932127" cy="425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1275"/>
              </a:lnSpc>
            </a:pPr>
            <a:r>
              <a:rPr lang="en-US" altLang="en-US" sz="1400" i="1">
                <a:cs typeface="Arial" pitchFamily="34" charset="0"/>
              </a:rPr>
              <a:t>packet in service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99" y="846139"/>
            <a:ext cx="74277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7938"/>
            <a:ext cx="8420100" cy="1143000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Scheduling policies: still more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565812" y="1214438"/>
            <a:ext cx="8420100" cy="75565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Round Robin (RR) scheduling: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multiple classes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cyclically scan class queues, sending one complete packet from each class (if available)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real world example?</a:t>
            </a:r>
          </a:p>
        </p:txBody>
      </p:sp>
      <p:sp>
        <p:nvSpPr>
          <p:cNvPr id="7066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066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015C6DF4-4CD5-4409-A008-A41D7E4DCD48}" type="slidenum">
              <a:rPr lang="en-US" altLang="en-US" sz="1200">
                <a:latin typeface="Tahoma" pitchFamily="34" charset="0"/>
              </a:rPr>
              <a:pPr/>
              <a:t>27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70660" name="Group 1"/>
          <p:cNvGrpSpPr>
            <a:grpSpLocks/>
          </p:cNvGrpSpPr>
          <p:nvPr/>
        </p:nvGrpSpPr>
        <p:grpSpPr bwMode="auto">
          <a:xfrm>
            <a:off x="2309681" y="3421064"/>
            <a:ext cx="4309798" cy="2414608"/>
            <a:chOff x="4743786" y="3505977"/>
            <a:chExt cx="3978331" cy="2414761"/>
          </a:xfrm>
        </p:grpSpPr>
        <p:cxnSp>
          <p:nvCxnSpPr>
            <p:cNvPr id="70663" name="Straight Connector 6"/>
            <p:cNvCxnSpPr>
              <a:cxnSpLocks noChangeShapeType="1"/>
            </p:cNvCxnSpPr>
            <p:nvPr/>
          </p:nvCxnSpPr>
          <p:spPr bwMode="auto">
            <a:xfrm>
              <a:off x="5489275" y="4460807"/>
              <a:ext cx="323033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0664" name="Straight Connector 7"/>
            <p:cNvCxnSpPr>
              <a:cxnSpLocks noChangeShapeType="1"/>
            </p:cNvCxnSpPr>
            <p:nvPr/>
          </p:nvCxnSpPr>
          <p:spPr bwMode="auto">
            <a:xfrm>
              <a:off x="5491778" y="5232334"/>
              <a:ext cx="3230339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70665" name="Group 8"/>
            <p:cNvGrpSpPr>
              <a:grpSpLocks/>
            </p:cNvGrpSpPr>
            <p:nvPr/>
          </p:nvGrpSpPr>
          <p:grpSpPr bwMode="auto">
            <a:xfrm>
              <a:off x="5599591" y="4466455"/>
              <a:ext cx="347099" cy="755477"/>
              <a:chOff x="2797204" y="2989241"/>
              <a:chExt cx="347099" cy="755477"/>
            </a:xfrm>
          </p:grpSpPr>
          <p:sp>
            <p:nvSpPr>
              <p:cNvPr id="70733" name="Rectangle 9"/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34" name="Group 10"/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75524" cy="338576"/>
                <a:chOff x="2821701" y="3197503"/>
                <a:chExt cx="275524" cy="338576"/>
              </a:xfrm>
            </p:grpSpPr>
            <p:sp>
              <p:nvSpPr>
                <p:cNvPr id="70735" name="Oval 11"/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36" name="TextBox 12"/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1</a:t>
                  </a:r>
                </a:p>
              </p:txBody>
            </p:sp>
          </p:grpSp>
        </p:grpSp>
        <p:grpSp>
          <p:nvGrpSpPr>
            <p:cNvPr id="70666" name="Group 13"/>
            <p:cNvGrpSpPr>
              <a:grpSpLocks/>
            </p:cNvGrpSpPr>
            <p:nvPr/>
          </p:nvGrpSpPr>
          <p:grpSpPr bwMode="auto">
            <a:xfrm>
              <a:off x="6300545" y="4463205"/>
              <a:ext cx="347099" cy="755477"/>
              <a:chOff x="2797204" y="2989241"/>
              <a:chExt cx="347099" cy="755477"/>
            </a:xfrm>
          </p:grpSpPr>
          <p:sp>
            <p:nvSpPr>
              <p:cNvPr id="70729" name="Rectangle 14"/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30" name="Group 15"/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75524" cy="338576"/>
                <a:chOff x="2821701" y="3197503"/>
                <a:chExt cx="275524" cy="338576"/>
              </a:xfrm>
            </p:grpSpPr>
            <p:sp>
              <p:nvSpPr>
                <p:cNvPr id="70731" name="Oval 16"/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32" name="TextBox 17"/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2</a:t>
                  </a:r>
                </a:p>
              </p:txBody>
            </p:sp>
          </p:grpSp>
        </p:grpSp>
        <p:grpSp>
          <p:nvGrpSpPr>
            <p:cNvPr id="70667" name="Group 18"/>
            <p:cNvGrpSpPr>
              <a:grpSpLocks/>
            </p:cNvGrpSpPr>
            <p:nvPr/>
          </p:nvGrpSpPr>
          <p:grpSpPr bwMode="auto">
            <a:xfrm>
              <a:off x="5949418" y="4467757"/>
              <a:ext cx="347099" cy="755477"/>
              <a:chOff x="997686" y="3954289"/>
              <a:chExt cx="347099" cy="755477"/>
            </a:xfrm>
          </p:grpSpPr>
          <p:sp>
            <p:nvSpPr>
              <p:cNvPr id="70725" name="Rectangle 19"/>
              <p:cNvSpPr>
                <a:spLocks noChangeArrowheads="1"/>
              </p:cNvSpPr>
              <p:nvPr/>
            </p:nvSpPr>
            <p:spPr bwMode="auto">
              <a:xfrm>
                <a:off x="997686" y="3954289"/>
                <a:ext cx="347099" cy="755477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26" name="Group 20"/>
              <p:cNvGrpSpPr>
                <a:grpSpLocks/>
              </p:cNvGrpSpPr>
              <p:nvPr/>
            </p:nvGrpSpPr>
            <p:grpSpPr bwMode="auto">
              <a:xfrm>
                <a:off x="1022183" y="4162551"/>
                <a:ext cx="275524" cy="338576"/>
                <a:chOff x="2821701" y="3197503"/>
                <a:chExt cx="275524" cy="338576"/>
              </a:xfrm>
            </p:grpSpPr>
            <p:sp>
              <p:nvSpPr>
                <p:cNvPr id="70727" name="Oval 21"/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8" name="TextBox 22"/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3</a:t>
                  </a:r>
                </a:p>
              </p:txBody>
            </p:sp>
          </p:grpSp>
        </p:grpSp>
        <p:grpSp>
          <p:nvGrpSpPr>
            <p:cNvPr id="70668" name="Group 23"/>
            <p:cNvGrpSpPr>
              <a:grpSpLocks/>
            </p:cNvGrpSpPr>
            <p:nvPr/>
          </p:nvGrpSpPr>
          <p:grpSpPr bwMode="auto">
            <a:xfrm>
              <a:off x="6655307" y="4464973"/>
              <a:ext cx="347099" cy="755477"/>
              <a:chOff x="2797204" y="2989241"/>
              <a:chExt cx="347099" cy="755477"/>
            </a:xfrm>
          </p:grpSpPr>
          <p:sp>
            <p:nvSpPr>
              <p:cNvPr id="70721" name="Rectangle 24"/>
              <p:cNvSpPr>
                <a:spLocks noChangeArrowheads="1"/>
              </p:cNvSpPr>
              <p:nvPr/>
            </p:nvSpPr>
            <p:spPr bwMode="auto">
              <a:xfrm>
                <a:off x="2797204" y="2989241"/>
                <a:ext cx="347099" cy="755477"/>
              </a:xfrm>
              <a:prstGeom prst="rect">
                <a:avLst/>
              </a:prstGeom>
              <a:solidFill>
                <a:srgbClr val="CC0000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22" name="Group 25"/>
              <p:cNvGrpSpPr>
                <a:grpSpLocks/>
              </p:cNvGrpSpPr>
              <p:nvPr/>
            </p:nvGrpSpPr>
            <p:grpSpPr bwMode="auto">
              <a:xfrm>
                <a:off x="2821701" y="3197503"/>
                <a:ext cx="275524" cy="338576"/>
                <a:chOff x="2821701" y="3197503"/>
                <a:chExt cx="275524" cy="338576"/>
              </a:xfrm>
            </p:grpSpPr>
            <p:sp>
              <p:nvSpPr>
                <p:cNvPr id="70723" name="Oval 26"/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4" name="TextBox 27"/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4</a:t>
                  </a:r>
                </a:p>
              </p:txBody>
            </p:sp>
          </p:grpSp>
        </p:grpSp>
        <p:grpSp>
          <p:nvGrpSpPr>
            <p:cNvPr id="70669" name="Group 28"/>
            <p:cNvGrpSpPr>
              <a:grpSpLocks/>
            </p:cNvGrpSpPr>
            <p:nvPr/>
          </p:nvGrpSpPr>
          <p:grpSpPr bwMode="auto">
            <a:xfrm>
              <a:off x="7717471" y="4473145"/>
              <a:ext cx="347099" cy="755477"/>
              <a:chOff x="997686" y="3954289"/>
              <a:chExt cx="347099" cy="755477"/>
            </a:xfrm>
          </p:grpSpPr>
          <p:sp>
            <p:nvSpPr>
              <p:cNvPr id="70717" name="Rectangle 29"/>
              <p:cNvSpPr>
                <a:spLocks noChangeArrowheads="1"/>
              </p:cNvSpPr>
              <p:nvPr/>
            </p:nvSpPr>
            <p:spPr bwMode="auto">
              <a:xfrm>
                <a:off x="997686" y="3954289"/>
                <a:ext cx="347099" cy="755477"/>
              </a:xfrm>
              <a:prstGeom prst="rect">
                <a:avLst/>
              </a:prstGeom>
              <a:solidFill>
                <a:srgbClr val="006633"/>
              </a:solidFill>
              <a:ln w="158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70718" name="Group 30"/>
              <p:cNvGrpSpPr>
                <a:grpSpLocks/>
              </p:cNvGrpSpPr>
              <p:nvPr/>
            </p:nvGrpSpPr>
            <p:grpSpPr bwMode="auto">
              <a:xfrm>
                <a:off x="1022183" y="4162551"/>
                <a:ext cx="275524" cy="338576"/>
                <a:chOff x="2821701" y="3197503"/>
                <a:chExt cx="275524" cy="338576"/>
              </a:xfrm>
            </p:grpSpPr>
            <p:sp>
              <p:nvSpPr>
                <p:cNvPr id="70719" name="Oval 31"/>
                <p:cNvSpPr>
                  <a:spLocks noChangeArrowheads="1"/>
                </p:cNvSpPr>
                <p:nvPr/>
              </p:nvSpPr>
              <p:spPr bwMode="auto">
                <a:xfrm>
                  <a:off x="2862541" y="327101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587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20" name="TextBox 32"/>
                <p:cNvSpPr txBox="1">
                  <a:spLocks noChangeArrowheads="1"/>
                </p:cNvSpPr>
                <p:nvPr/>
              </p:nvSpPr>
              <p:spPr bwMode="auto">
                <a:xfrm>
                  <a:off x="2821701" y="3197503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5</a:t>
                  </a:r>
                </a:p>
              </p:txBody>
            </p:sp>
          </p:grpSp>
        </p:grpSp>
        <p:grpSp>
          <p:nvGrpSpPr>
            <p:cNvPr id="70670" name="Group 33"/>
            <p:cNvGrpSpPr>
              <a:grpSpLocks/>
            </p:cNvGrpSpPr>
            <p:nvPr/>
          </p:nvGrpSpPr>
          <p:grpSpPr bwMode="auto">
            <a:xfrm>
              <a:off x="7562638" y="3777456"/>
              <a:ext cx="275524" cy="656159"/>
              <a:chOff x="4760251" y="2300242"/>
              <a:chExt cx="275524" cy="656159"/>
            </a:xfrm>
          </p:grpSpPr>
          <p:cxnSp>
            <p:nvCxnSpPr>
              <p:cNvPr id="70713" name="Straight Connector 34"/>
              <p:cNvCxnSpPr>
                <a:cxnSpLocks noChangeShapeType="1"/>
              </p:cNvCxnSpPr>
              <p:nvPr/>
            </p:nvCxnSpPr>
            <p:spPr bwMode="auto">
              <a:xfrm>
                <a:off x="4912310" y="2592956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006633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14" name="Group 35"/>
              <p:cNvGrpSpPr>
                <a:grpSpLocks/>
              </p:cNvGrpSpPr>
              <p:nvPr/>
            </p:nvGrpSpPr>
            <p:grpSpPr bwMode="auto">
              <a:xfrm>
                <a:off x="4760251" y="2300242"/>
                <a:ext cx="275524" cy="338576"/>
                <a:chOff x="6623318" y="3519940"/>
                <a:chExt cx="275524" cy="338576"/>
              </a:xfrm>
            </p:grpSpPr>
            <p:sp>
              <p:nvSpPr>
                <p:cNvPr id="70715" name="Oval 36"/>
                <p:cNvSpPr>
                  <a:spLocks noChangeArrowheads="1"/>
                </p:cNvSpPr>
                <p:nvPr/>
              </p:nvSpPr>
              <p:spPr bwMode="auto">
                <a:xfrm>
                  <a:off x="6668221" y="359753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006633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16" name="TextBox 37"/>
                <p:cNvSpPr txBox="1">
                  <a:spLocks noChangeArrowheads="1"/>
                </p:cNvSpPr>
                <p:nvPr/>
              </p:nvSpPr>
              <p:spPr bwMode="auto">
                <a:xfrm>
                  <a:off x="6623318" y="3519940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5</a:t>
                  </a:r>
                </a:p>
              </p:txBody>
            </p:sp>
          </p:grpSp>
        </p:grpSp>
        <p:grpSp>
          <p:nvGrpSpPr>
            <p:cNvPr id="70671" name="Group 38"/>
            <p:cNvGrpSpPr>
              <a:grpSpLocks/>
            </p:cNvGrpSpPr>
            <p:nvPr/>
          </p:nvGrpSpPr>
          <p:grpSpPr bwMode="auto">
            <a:xfrm>
              <a:off x="7921722" y="5243485"/>
              <a:ext cx="275524" cy="677253"/>
              <a:chOff x="5119335" y="3766271"/>
              <a:chExt cx="275524" cy="677253"/>
            </a:xfrm>
          </p:grpSpPr>
          <p:cxnSp>
            <p:nvCxnSpPr>
              <p:cNvPr id="70709" name="Straight Connector 39"/>
              <p:cNvCxnSpPr>
                <a:cxnSpLocks noChangeShapeType="1"/>
              </p:cNvCxnSpPr>
              <p:nvPr/>
            </p:nvCxnSpPr>
            <p:spPr bwMode="auto">
              <a:xfrm>
                <a:off x="5256634" y="3766271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006633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10" name="Group 40"/>
              <p:cNvGrpSpPr>
                <a:grpSpLocks/>
              </p:cNvGrpSpPr>
              <p:nvPr/>
            </p:nvGrpSpPr>
            <p:grpSpPr bwMode="auto">
              <a:xfrm>
                <a:off x="5119335" y="4104949"/>
                <a:ext cx="275524" cy="338575"/>
                <a:chOff x="6623318" y="3519940"/>
                <a:chExt cx="275524" cy="338575"/>
              </a:xfrm>
            </p:grpSpPr>
            <p:sp>
              <p:nvSpPr>
                <p:cNvPr id="70711" name="Oval 41"/>
                <p:cNvSpPr>
                  <a:spLocks noChangeArrowheads="1"/>
                </p:cNvSpPr>
                <p:nvPr/>
              </p:nvSpPr>
              <p:spPr bwMode="auto">
                <a:xfrm>
                  <a:off x="6668221" y="3597533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006633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12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6623318" y="3519940"/>
                  <a:ext cx="275524" cy="338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5</a:t>
                  </a:r>
                </a:p>
              </p:txBody>
            </p:sp>
          </p:grpSp>
        </p:grpSp>
        <p:cxnSp>
          <p:nvCxnSpPr>
            <p:cNvPr id="70672" name="Straight Connector 44"/>
            <p:cNvCxnSpPr>
              <a:cxnSpLocks noChangeShapeType="1"/>
            </p:cNvCxnSpPr>
            <p:nvPr/>
          </p:nvCxnSpPr>
          <p:spPr bwMode="auto">
            <a:xfrm>
              <a:off x="5719372" y="3788391"/>
              <a:ext cx="12403" cy="653561"/>
            </a:xfrm>
            <a:prstGeom prst="line">
              <a:avLst/>
            </a:prstGeom>
            <a:noFill/>
            <a:ln w="22225">
              <a:solidFill>
                <a:srgbClr val="CC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73" name="Oval 46"/>
            <p:cNvSpPr>
              <a:spLocks noChangeArrowheads="1"/>
            </p:cNvSpPr>
            <p:nvPr/>
          </p:nvSpPr>
          <p:spPr bwMode="auto">
            <a:xfrm>
              <a:off x="5613334" y="3583570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C0000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74" name="TextBox 47"/>
            <p:cNvSpPr txBox="1">
              <a:spLocks noChangeArrowheads="1"/>
            </p:cNvSpPr>
            <p:nvPr/>
          </p:nvSpPr>
          <p:spPr bwMode="auto">
            <a:xfrm>
              <a:off x="5580789" y="3505977"/>
              <a:ext cx="275524" cy="33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>
                  <a:cs typeface="Arial" pitchFamily="34" charset="0"/>
                </a:rPr>
                <a:t>2</a:t>
              </a:r>
            </a:p>
          </p:txBody>
        </p:sp>
        <p:cxnSp>
          <p:nvCxnSpPr>
            <p:cNvPr id="70675" name="Straight Connector 49"/>
            <p:cNvCxnSpPr>
              <a:cxnSpLocks noChangeShapeType="1"/>
            </p:cNvCxnSpPr>
            <p:nvPr/>
          </p:nvCxnSpPr>
          <p:spPr bwMode="auto">
            <a:xfrm>
              <a:off x="6296825" y="5242073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76" name="Oval 51"/>
            <p:cNvSpPr>
              <a:spLocks noChangeArrowheads="1"/>
            </p:cNvSpPr>
            <p:nvPr/>
          </p:nvSpPr>
          <p:spPr bwMode="auto">
            <a:xfrm>
              <a:off x="6202528" y="5656439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633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77" name="TextBox 52"/>
            <p:cNvSpPr txBox="1">
              <a:spLocks noChangeArrowheads="1"/>
            </p:cNvSpPr>
            <p:nvPr/>
          </p:nvSpPr>
          <p:spPr bwMode="auto">
            <a:xfrm>
              <a:off x="6165793" y="5578846"/>
              <a:ext cx="275524" cy="33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>
                  <a:cs typeface="Arial" pitchFamily="34" charset="0"/>
                </a:rPr>
                <a:t>3</a:t>
              </a:r>
            </a:p>
          </p:txBody>
        </p:sp>
        <p:grpSp>
          <p:nvGrpSpPr>
            <p:cNvPr id="70678" name="Group 53"/>
            <p:cNvGrpSpPr>
              <a:grpSpLocks/>
            </p:cNvGrpSpPr>
            <p:nvPr/>
          </p:nvGrpSpPr>
          <p:grpSpPr bwMode="auto">
            <a:xfrm>
              <a:off x="5428022" y="3794120"/>
              <a:ext cx="275524" cy="640969"/>
              <a:chOff x="2625635" y="2316906"/>
              <a:chExt cx="275524" cy="640969"/>
            </a:xfrm>
          </p:grpSpPr>
          <p:cxnSp>
            <p:nvCxnSpPr>
              <p:cNvPr id="70705" name="Straight Connector 54"/>
              <p:cNvCxnSpPr>
                <a:cxnSpLocks noChangeShapeType="1"/>
              </p:cNvCxnSpPr>
              <p:nvPr/>
            </p:nvCxnSpPr>
            <p:spPr bwMode="auto">
              <a:xfrm>
                <a:off x="2774013" y="2594430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06" name="Group 55"/>
              <p:cNvGrpSpPr>
                <a:grpSpLocks/>
              </p:cNvGrpSpPr>
              <p:nvPr/>
            </p:nvGrpSpPr>
            <p:grpSpPr bwMode="auto">
              <a:xfrm>
                <a:off x="2625635" y="2316906"/>
                <a:ext cx="275524" cy="338576"/>
                <a:chOff x="7118580" y="4088704"/>
                <a:chExt cx="275524" cy="338576"/>
              </a:xfrm>
            </p:grpSpPr>
            <p:sp>
              <p:nvSpPr>
                <p:cNvPr id="70707" name="Oval 56"/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8" name="TextBox 57"/>
                <p:cNvSpPr txBox="1">
                  <a:spLocks noChangeArrowheads="1"/>
                </p:cNvSpPr>
                <p:nvPr/>
              </p:nvSpPr>
              <p:spPr bwMode="auto">
                <a:xfrm>
                  <a:off x="7118580" y="4088704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1</a:t>
                  </a:r>
                </a:p>
              </p:txBody>
            </p:sp>
          </p:grpSp>
        </p:grpSp>
        <p:grpSp>
          <p:nvGrpSpPr>
            <p:cNvPr id="70679" name="Group 58"/>
            <p:cNvGrpSpPr>
              <a:grpSpLocks/>
            </p:cNvGrpSpPr>
            <p:nvPr/>
          </p:nvGrpSpPr>
          <p:grpSpPr bwMode="auto">
            <a:xfrm>
              <a:off x="5809809" y="5253541"/>
              <a:ext cx="275524" cy="659683"/>
              <a:chOff x="3007422" y="3776327"/>
              <a:chExt cx="275524" cy="659683"/>
            </a:xfrm>
          </p:grpSpPr>
          <p:cxnSp>
            <p:nvCxnSpPr>
              <p:cNvPr id="70701" name="Straight Connector 59"/>
              <p:cNvCxnSpPr>
                <a:cxnSpLocks noChangeShapeType="1"/>
              </p:cNvCxnSpPr>
              <p:nvPr/>
            </p:nvCxnSpPr>
            <p:spPr bwMode="auto">
              <a:xfrm>
                <a:off x="3148837" y="3776327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702" name="Group 60"/>
              <p:cNvGrpSpPr>
                <a:grpSpLocks/>
              </p:cNvGrpSpPr>
              <p:nvPr/>
            </p:nvGrpSpPr>
            <p:grpSpPr bwMode="auto">
              <a:xfrm>
                <a:off x="3007422" y="4097434"/>
                <a:ext cx="275524" cy="338576"/>
                <a:chOff x="7118580" y="4088704"/>
                <a:chExt cx="275524" cy="338576"/>
              </a:xfrm>
            </p:grpSpPr>
            <p:sp>
              <p:nvSpPr>
                <p:cNvPr id="70703" name="Oval 61"/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4" name="TextBox 62"/>
                <p:cNvSpPr txBox="1">
                  <a:spLocks noChangeArrowheads="1"/>
                </p:cNvSpPr>
                <p:nvPr/>
              </p:nvSpPr>
              <p:spPr bwMode="auto">
                <a:xfrm>
                  <a:off x="7118580" y="4088704"/>
                  <a:ext cx="275524" cy="338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1</a:t>
                  </a:r>
                </a:p>
              </p:txBody>
            </p:sp>
          </p:grpSp>
        </p:grpSp>
        <p:cxnSp>
          <p:nvCxnSpPr>
            <p:cNvPr id="70680" name="Straight Connector 64"/>
            <p:cNvCxnSpPr>
              <a:cxnSpLocks noChangeShapeType="1"/>
            </p:cNvCxnSpPr>
            <p:nvPr/>
          </p:nvCxnSpPr>
          <p:spPr bwMode="auto">
            <a:xfrm>
              <a:off x="5847222" y="4089283"/>
              <a:ext cx="12251" cy="363445"/>
            </a:xfrm>
            <a:prstGeom prst="line">
              <a:avLst/>
            </a:prstGeom>
            <a:noFill/>
            <a:ln w="22225">
              <a:solidFill>
                <a:srgbClr val="006633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70681" name="Oval 66"/>
            <p:cNvSpPr>
              <a:spLocks noChangeArrowheads="1"/>
            </p:cNvSpPr>
            <p:nvPr/>
          </p:nvSpPr>
          <p:spPr bwMode="auto">
            <a:xfrm>
              <a:off x="5745055" y="3887666"/>
              <a:ext cx="220510" cy="20009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006633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0682" name="TextBox 67"/>
            <p:cNvSpPr txBox="1">
              <a:spLocks noChangeArrowheads="1"/>
            </p:cNvSpPr>
            <p:nvPr/>
          </p:nvSpPr>
          <p:spPr bwMode="auto">
            <a:xfrm>
              <a:off x="5712513" y="3814265"/>
              <a:ext cx="275524" cy="338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>
                  <a:cs typeface="Arial" pitchFamily="34" charset="0"/>
                </a:rPr>
                <a:t>3</a:t>
              </a:r>
            </a:p>
          </p:txBody>
        </p:sp>
        <p:grpSp>
          <p:nvGrpSpPr>
            <p:cNvPr id="70683" name="Group 68"/>
            <p:cNvGrpSpPr>
              <a:grpSpLocks/>
            </p:cNvGrpSpPr>
            <p:nvPr/>
          </p:nvGrpSpPr>
          <p:grpSpPr bwMode="auto">
            <a:xfrm>
              <a:off x="6527391" y="5239838"/>
              <a:ext cx="275524" cy="670246"/>
              <a:chOff x="3366049" y="3770526"/>
              <a:chExt cx="275524" cy="670246"/>
            </a:xfrm>
          </p:grpSpPr>
          <p:cxnSp>
            <p:nvCxnSpPr>
              <p:cNvPr id="70697" name="Straight Connector 69"/>
              <p:cNvCxnSpPr>
                <a:cxnSpLocks noChangeShapeType="1"/>
              </p:cNvCxnSpPr>
              <p:nvPr/>
            </p:nvCxnSpPr>
            <p:spPr bwMode="auto">
              <a:xfrm>
                <a:off x="3496795" y="3770526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8" name="Group 70"/>
              <p:cNvGrpSpPr>
                <a:grpSpLocks/>
              </p:cNvGrpSpPr>
              <p:nvPr/>
            </p:nvGrpSpPr>
            <p:grpSpPr bwMode="auto">
              <a:xfrm>
                <a:off x="3366049" y="4102197"/>
                <a:ext cx="275524" cy="338575"/>
                <a:chOff x="7126748" y="4088704"/>
                <a:chExt cx="275524" cy="338575"/>
              </a:xfrm>
            </p:grpSpPr>
            <p:sp>
              <p:nvSpPr>
                <p:cNvPr id="70699" name="Oval 71"/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700" name="TextBox 72"/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75524" cy="338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3</a:t>
                  </a:r>
                </a:p>
              </p:txBody>
            </p:sp>
          </p:grpSp>
        </p:grpSp>
        <p:grpSp>
          <p:nvGrpSpPr>
            <p:cNvPr id="70684" name="Group 73"/>
            <p:cNvGrpSpPr>
              <a:grpSpLocks/>
            </p:cNvGrpSpPr>
            <p:nvPr/>
          </p:nvGrpSpPr>
          <p:grpSpPr bwMode="auto">
            <a:xfrm>
              <a:off x="6866713" y="5236793"/>
              <a:ext cx="275524" cy="680632"/>
              <a:chOff x="4064326" y="3759579"/>
              <a:chExt cx="275524" cy="680632"/>
            </a:xfrm>
          </p:grpSpPr>
          <p:cxnSp>
            <p:nvCxnSpPr>
              <p:cNvPr id="70693" name="Straight Connector 74"/>
              <p:cNvCxnSpPr>
                <a:cxnSpLocks noChangeShapeType="1"/>
              </p:cNvCxnSpPr>
              <p:nvPr/>
            </p:nvCxnSpPr>
            <p:spPr bwMode="auto">
              <a:xfrm>
                <a:off x="4196385" y="3759579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4" name="Group 75"/>
              <p:cNvGrpSpPr>
                <a:grpSpLocks/>
              </p:cNvGrpSpPr>
              <p:nvPr/>
            </p:nvGrpSpPr>
            <p:grpSpPr bwMode="auto">
              <a:xfrm>
                <a:off x="4064326" y="4101636"/>
                <a:ext cx="275524" cy="338575"/>
                <a:chOff x="7126748" y="4088704"/>
                <a:chExt cx="275524" cy="338575"/>
              </a:xfrm>
            </p:grpSpPr>
            <p:sp>
              <p:nvSpPr>
                <p:cNvPr id="70695" name="Oval 76"/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696" name="TextBox 77"/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75524" cy="338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4</a:t>
                  </a:r>
                </a:p>
              </p:txBody>
            </p:sp>
          </p:grpSp>
        </p:grpSp>
        <p:grpSp>
          <p:nvGrpSpPr>
            <p:cNvPr id="70685" name="Group 78"/>
            <p:cNvGrpSpPr>
              <a:grpSpLocks/>
            </p:cNvGrpSpPr>
            <p:nvPr/>
          </p:nvGrpSpPr>
          <p:grpSpPr bwMode="auto">
            <a:xfrm>
              <a:off x="6330954" y="3789805"/>
              <a:ext cx="275524" cy="646584"/>
              <a:chOff x="3528567" y="2312591"/>
              <a:chExt cx="275524" cy="646584"/>
            </a:xfrm>
          </p:grpSpPr>
          <p:cxnSp>
            <p:nvCxnSpPr>
              <p:cNvPr id="70689" name="Straight Connector 79"/>
              <p:cNvCxnSpPr>
                <a:cxnSpLocks noChangeShapeType="1"/>
              </p:cNvCxnSpPr>
              <p:nvPr/>
            </p:nvCxnSpPr>
            <p:spPr bwMode="auto">
              <a:xfrm>
                <a:off x="3677779" y="2595730"/>
                <a:ext cx="12251" cy="363445"/>
              </a:xfrm>
              <a:prstGeom prst="line">
                <a:avLst/>
              </a:prstGeom>
              <a:noFill/>
              <a:ln w="22225">
                <a:solidFill>
                  <a:srgbClr val="CC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70690" name="Group 80"/>
              <p:cNvGrpSpPr>
                <a:grpSpLocks/>
              </p:cNvGrpSpPr>
              <p:nvPr/>
            </p:nvGrpSpPr>
            <p:grpSpPr bwMode="auto">
              <a:xfrm>
                <a:off x="3528567" y="2312591"/>
                <a:ext cx="275524" cy="338575"/>
                <a:chOff x="7126748" y="4088704"/>
                <a:chExt cx="275524" cy="338575"/>
              </a:xfrm>
            </p:grpSpPr>
            <p:sp>
              <p:nvSpPr>
                <p:cNvPr id="70691" name="Oval 81"/>
                <p:cNvSpPr>
                  <a:spLocks noChangeArrowheads="1"/>
                </p:cNvSpPr>
                <p:nvPr/>
              </p:nvSpPr>
              <p:spPr bwMode="auto">
                <a:xfrm>
                  <a:off x="7163482" y="4166297"/>
                  <a:ext cx="220510" cy="200099"/>
                </a:xfrm>
                <a:prstGeom prst="ellipse">
                  <a:avLst/>
                </a:prstGeom>
                <a:solidFill>
                  <a:schemeClr val="bg1"/>
                </a:solidFill>
                <a:ln w="15875">
                  <a:solidFill>
                    <a:srgbClr val="CC0000"/>
                  </a:solidFill>
                  <a:round/>
                  <a:headEnd/>
                  <a:tailEnd/>
                </a:ln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0692" name="TextBox 82"/>
                <p:cNvSpPr txBox="1">
                  <a:spLocks noChangeArrowheads="1"/>
                </p:cNvSpPr>
                <p:nvPr/>
              </p:nvSpPr>
              <p:spPr bwMode="auto">
                <a:xfrm>
                  <a:off x="7126748" y="4088704"/>
                  <a:ext cx="275524" cy="3385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600">
                      <a:cs typeface="Arial" pitchFamily="34" charset="0"/>
                    </a:rPr>
                    <a:t>4</a:t>
                  </a:r>
                </a:p>
              </p:txBody>
            </p:sp>
          </p:grpSp>
        </p:grpSp>
        <p:sp>
          <p:nvSpPr>
            <p:cNvPr id="70686" name="TextBox 83"/>
            <p:cNvSpPr txBox="1">
              <a:spLocks noChangeArrowheads="1"/>
            </p:cNvSpPr>
            <p:nvPr/>
          </p:nvSpPr>
          <p:spPr bwMode="auto">
            <a:xfrm>
              <a:off x="4743786" y="4062076"/>
              <a:ext cx="703161" cy="30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400" i="1">
                  <a:cs typeface="Arial" pitchFamily="34" charset="0"/>
                </a:rPr>
                <a:t>arrivals</a:t>
              </a:r>
            </a:p>
          </p:txBody>
        </p:sp>
        <p:sp>
          <p:nvSpPr>
            <p:cNvPr id="70687" name="TextBox 84"/>
            <p:cNvSpPr txBox="1">
              <a:spLocks noChangeArrowheads="1"/>
            </p:cNvSpPr>
            <p:nvPr/>
          </p:nvSpPr>
          <p:spPr bwMode="auto">
            <a:xfrm>
              <a:off x="4767502" y="5260730"/>
              <a:ext cx="959152" cy="307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400" i="1">
                  <a:cs typeface="Arial" pitchFamily="34" charset="0"/>
                </a:rPr>
                <a:t>departures</a:t>
              </a:r>
            </a:p>
          </p:txBody>
        </p:sp>
        <p:sp>
          <p:nvSpPr>
            <p:cNvPr id="70688" name="TextBox 85"/>
            <p:cNvSpPr txBox="1">
              <a:spLocks noChangeArrowheads="1"/>
            </p:cNvSpPr>
            <p:nvPr/>
          </p:nvSpPr>
          <p:spPr bwMode="auto">
            <a:xfrm>
              <a:off x="4789885" y="4566958"/>
              <a:ext cx="860255" cy="425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ts val="1275"/>
                </a:lnSpc>
              </a:pPr>
              <a:r>
                <a:rPr lang="en-US" altLang="en-US" sz="1400" i="1">
                  <a:cs typeface="Arial" pitchFamily="34" charset="0"/>
                </a:rPr>
                <a:t>packet in service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7938"/>
            <a:ext cx="8420100" cy="1143000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Scheduling policies: still more</a:t>
            </a:r>
          </a:p>
        </p:txBody>
      </p:sp>
      <p:sp>
        <p:nvSpPr>
          <p:cNvPr id="72705" name="Rectangle 3"/>
          <p:cNvSpPr>
            <a:spLocks noGrp="1" noChangeArrowheads="1"/>
          </p:cNvSpPr>
          <p:nvPr>
            <p:ph idx="1"/>
          </p:nvPr>
        </p:nvSpPr>
        <p:spPr>
          <a:xfrm>
            <a:off x="577850" y="1276350"/>
            <a:ext cx="8420100" cy="49085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Weighted Fair Queuing (WFQ): </a:t>
            </a:r>
          </a:p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generalized Round Robin</a:t>
            </a:r>
          </a:p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each class gets weighted amount of service in each cycle</a:t>
            </a:r>
          </a:p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real-world example?</a:t>
            </a:r>
          </a:p>
          <a:p>
            <a:endParaRPr lang="en-US" altLang="en-US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7271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27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EC5C86B5-8EF4-4752-8505-A922762FA26B}" type="slidenum">
              <a:rPr lang="en-US" altLang="en-US" sz="1200">
                <a:latin typeface="Tahoma" pitchFamily="34" charset="0"/>
              </a:rPr>
              <a:pPr/>
              <a:t>28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72706" name="Picture 4" descr="666 WF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567" y="3844926"/>
            <a:ext cx="5680472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17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999" y="846139"/>
            <a:ext cx="74277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8113" y="2702252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00000"/>
                </a:solidFill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29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32991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ChangeArrowheads="1"/>
          </p:cNvSpPr>
          <p:nvPr/>
        </p:nvSpPr>
        <p:spPr bwMode="auto">
          <a:xfrm>
            <a:off x="1847056" y="1781175"/>
            <a:ext cx="7078663" cy="4076700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78" name="Rectangle 3"/>
          <p:cNvSpPr>
            <a:spLocks noChangeArrowheads="1"/>
          </p:cNvSpPr>
          <p:nvPr/>
        </p:nvSpPr>
        <p:spPr bwMode="auto">
          <a:xfrm>
            <a:off x="1774825" y="1855788"/>
            <a:ext cx="7078663" cy="40767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79" name="Rectangle 4"/>
          <p:cNvSpPr>
            <a:spLocks noGrp="1" noChangeArrowheads="1"/>
          </p:cNvSpPr>
          <p:nvPr>
            <p:ph type="title"/>
          </p:nvPr>
        </p:nvSpPr>
        <p:spPr>
          <a:xfrm>
            <a:off x="454025" y="133350"/>
            <a:ext cx="8420100" cy="1143000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The Internet network layer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33800" name="Rectangle 16"/>
          <p:cNvSpPr>
            <a:spLocks noGrp="1" noChangeArrowheads="1"/>
          </p:cNvSpPr>
          <p:nvPr>
            <p:ph sz="half" idx="1"/>
          </p:nvPr>
        </p:nvSpPr>
        <p:spPr>
          <a:xfrm>
            <a:off x="605367" y="1189038"/>
            <a:ext cx="8162131" cy="438150"/>
          </a:xfrm>
        </p:spPr>
        <p:txBody>
          <a:bodyPr>
            <a:normAutofit lnSpcReduction="10000"/>
          </a:bodyPr>
          <a:lstStyle/>
          <a:p>
            <a:pPr>
              <a:buFont typeface="Wingdings" charset="0"/>
              <a:buNone/>
              <a:defRPr/>
            </a:pPr>
            <a:r>
              <a:rPr lang="en-US" sz="2400">
                <a:cs typeface="+mn-cs"/>
              </a:rPr>
              <a:t>host, router network layer functions:</a:t>
            </a:r>
          </a:p>
        </p:txBody>
      </p:sp>
      <p:sp>
        <p:nvSpPr>
          <p:cNvPr id="7580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580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2CC8BB20-0A6C-495F-8F06-F7DE55BCCAAB}" type="slidenum">
              <a:rPr lang="en-US" altLang="en-US" sz="1200">
                <a:latin typeface="Tahoma" pitchFamily="34" charset="0"/>
              </a:rPr>
              <a:pPr/>
              <a:t>30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75780" name="Group 6"/>
          <p:cNvGrpSpPr>
            <a:grpSpLocks/>
          </p:cNvGrpSpPr>
          <p:nvPr/>
        </p:nvGrpSpPr>
        <p:grpSpPr bwMode="auto">
          <a:xfrm>
            <a:off x="4086527" y="3479800"/>
            <a:ext cx="1354895" cy="1214438"/>
            <a:chOff x="3996" y="2883"/>
            <a:chExt cx="609" cy="765"/>
          </a:xfrm>
        </p:grpSpPr>
        <p:sp>
          <p:nvSpPr>
            <p:cNvPr id="75805" name="Rectangle 7"/>
            <p:cNvSpPr>
              <a:spLocks noChangeArrowheads="1"/>
            </p:cNvSpPr>
            <p:nvPr/>
          </p:nvSpPr>
          <p:spPr bwMode="auto">
            <a:xfrm>
              <a:off x="4023" y="2883"/>
              <a:ext cx="582" cy="738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6" name="Rectangle 8"/>
            <p:cNvSpPr>
              <a:spLocks noChangeArrowheads="1"/>
            </p:cNvSpPr>
            <p:nvPr/>
          </p:nvSpPr>
          <p:spPr bwMode="auto">
            <a:xfrm>
              <a:off x="3996" y="2910"/>
              <a:ext cx="582" cy="73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7" name="Text Box 9"/>
            <p:cNvSpPr txBox="1">
              <a:spLocks noChangeArrowheads="1"/>
            </p:cNvSpPr>
            <p:nvPr/>
          </p:nvSpPr>
          <p:spPr bwMode="auto">
            <a:xfrm>
              <a:off x="4013" y="3071"/>
              <a:ext cx="567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forwarding</a:t>
              </a:r>
            </a:p>
            <a:p>
              <a:pPr algn="ctr"/>
              <a:r>
                <a:rPr lang="en-US" altLang="en-US" sz="1800"/>
                <a:t>table</a:t>
              </a:r>
            </a:p>
          </p:txBody>
        </p:sp>
        <p:sp>
          <p:nvSpPr>
            <p:cNvPr id="75808" name="Line 10"/>
            <p:cNvSpPr>
              <a:spLocks noChangeShapeType="1"/>
            </p:cNvSpPr>
            <p:nvPr/>
          </p:nvSpPr>
          <p:spPr bwMode="auto">
            <a:xfrm>
              <a:off x="4065" y="2994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09" name="Line 11"/>
            <p:cNvSpPr>
              <a:spLocks noChangeShapeType="1"/>
            </p:cNvSpPr>
            <p:nvPr/>
          </p:nvSpPr>
          <p:spPr bwMode="auto">
            <a:xfrm>
              <a:off x="4071" y="304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0" name="Line 12"/>
            <p:cNvSpPr>
              <a:spLocks noChangeShapeType="1"/>
            </p:cNvSpPr>
            <p:nvPr/>
          </p:nvSpPr>
          <p:spPr bwMode="auto">
            <a:xfrm>
              <a:off x="4074" y="3102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1" name="Line 13"/>
            <p:cNvSpPr>
              <a:spLocks noChangeShapeType="1"/>
            </p:cNvSpPr>
            <p:nvPr/>
          </p:nvSpPr>
          <p:spPr bwMode="auto">
            <a:xfrm>
              <a:off x="4065" y="3477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Line 14"/>
            <p:cNvSpPr>
              <a:spLocks noChangeShapeType="1"/>
            </p:cNvSpPr>
            <p:nvPr/>
          </p:nvSpPr>
          <p:spPr bwMode="auto">
            <a:xfrm>
              <a:off x="4068" y="3528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Line 15"/>
            <p:cNvSpPr>
              <a:spLocks noChangeShapeType="1"/>
            </p:cNvSpPr>
            <p:nvPr/>
          </p:nvSpPr>
          <p:spPr bwMode="auto">
            <a:xfrm>
              <a:off x="4071" y="3579"/>
              <a:ext cx="43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2" name="Line 17"/>
          <p:cNvSpPr>
            <a:spLocks noChangeShapeType="1"/>
          </p:cNvSpPr>
          <p:nvPr/>
        </p:nvSpPr>
        <p:spPr bwMode="auto">
          <a:xfrm flipV="1">
            <a:off x="1764507" y="5410201"/>
            <a:ext cx="7047706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3" name="Line 18"/>
          <p:cNvSpPr>
            <a:spLocks noChangeShapeType="1"/>
          </p:cNvSpPr>
          <p:nvPr/>
        </p:nvSpPr>
        <p:spPr bwMode="auto">
          <a:xfrm flipV="1">
            <a:off x="1795463" y="4886326"/>
            <a:ext cx="7068344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84" name="Rectangle 20"/>
          <p:cNvSpPr>
            <a:spLocks noChangeArrowheads="1"/>
          </p:cNvSpPr>
          <p:nvPr/>
        </p:nvSpPr>
        <p:spPr bwMode="auto">
          <a:xfrm>
            <a:off x="2074069" y="2667000"/>
            <a:ext cx="1960563" cy="819150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85" name="Rectangle 21"/>
          <p:cNvSpPr>
            <a:spLocks noChangeArrowheads="1"/>
          </p:cNvSpPr>
          <p:nvPr/>
        </p:nvSpPr>
        <p:spPr bwMode="auto">
          <a:xfrm>
            <a:off x="2001837" y="2733675"/>
            <a:ext cx="1960563" cy="8191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86" name="Text Box 22"/>
          <p:cNvSpPr txBox="1">
            <a:spLocks noChangeArrowheads="1"/>
          </p:cNvSpPr>
          <p:nvPr/>
        </p:nvSpPr>
        <p:spPr bwMode="auto">
          <a:xfrm>
            <a:off x="1989799" y="2714626"/>
            <a:ext cx="1828193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i="1">
                <a:solidFill>
                  <a:srgbClr val="CC0000"/>
                </a:solidFill>
                <a:latin typeface="Gill Sans MT" pitchFamily="34" charset="0"/>
              </a:rPr>
              <a:t>routing protocols</a:t>
            </a:r>
          </a:p>
          <a:p>
            <a:pPr>
              <a:buFontTx/>
              <a:buChar char="•"/>
            </a:pPr>
            <a:r>
              <a:rPr lang="en-US" altLang="en-US" sz="1600"/>
              <a:t> path selection</a:t>
            </a:r>
          </a:p>
          <a:p>
            <a:pPr>
              <a:buFontTx/>
              <a:buChar char="•"/>
            </a:pPr>
            <a:r>
              <a:rPr lang="en-US" altLang="en-US" sz="1600"/>
              <a:t> RIP, OSPF, BGP</a:t>
            </a:r>
            <a:endParaRPr lang="en-US" altLang="en-US" sz="1800"/>
          </a:p>
        </p:txBody>
      </p:sp>
      <p:sp>
        <p:nvSpPr>
          <p:cNvPr id="75787" name="Freeform 23"/>
          <p:cNvSpPr>
            <a:spLocks/>
          </p:cNvSpPr>
          <p:nvPr/>
        </p:nvSpPr>
        <p:spPr bwMode="auto">
          <a:xfrm>
            <a:off x="3405187" y="3657601"/>
            <a:ext cx="681038" cy="390525"/>
          </a:xfrm>
          <a:custGeom>
            <a:avLst/>
            <a:gdLst>
              <a:gd name="T0" fmla="*/ 0 w 396"/>
              <a:gd name="T1" fmla="*/ 0 h 246"/>
              <a:gd name="T2" fmla="*/ 2147483647 w 396"/>
              <a:gd name="T3" fmla="*/ 2147483647 h 246"/>
              <a:gd name="T4" fmla="*/ 2147483647 w 396"/>
              <a:gd name="T5" fmla="*/ 2147483647 h 246"/>
              <a:gd name="T6" fmla="*/ 0 60000 65536"/>
              <a:gd name="T7" fmla="*/ 0 60000 65536"/>
              <a:gd name="T8" fmla="*/ 0 60000 65536"/>
              <a:gd name="T9" fmla="*/ 0 w 396"/>
              <a:gd name="T10" fmla="*/ 0 h 246"/>
              <a:gd name="T11" fmla="*/ 396 w 396"/>
              <a:gd name="T12" fmla="*/ 246 h 24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96" h="246">
                <a:moveTo>
                  <a:pt x="0" y="0"/>
                </a:moveTo>
                <a:cubicBezTo>
                  <a:pt x="30" y="16"/>
                  <a:pt x="42" y="126"/>
                  <a:pt x="150" y="186"/>
                </a:cubicBezTo>
                <a:cubicBezTo>
                  <a:pt x="258" y="246"/>
                  <a:pt x="345" y="205"/>
                  <a:pt x="396" y="210"/>
                </a:cubicBezTo>
              </a:path>
            </a:pathLst>
          </a:custGeom>
          <a:noFill/>
          <a:ln w="38100" cap="flat" cmpd="sng">
            <a:solidFill>
              <a:srgbClr val="000099"/>
            </a:solidFill>
            <a:prstDash val="solid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5788" name="Group 24"/>
          <p:cNvGrpSpPr>
            <a:grpSpLocks/>
          </p:cNvGrpSpPr>
          <p:nvPr/>
        </p:nvGrpSpPr>
        <p:grpSpPr bwMode="auto">
          <a:xfrm>
            <a:off x="5517092" y="2576513"/>
            <a:ext cx="3250406" cy="1181100"/>
            <a:chOff x="102" y="1272"/>
            <a:chExt cx="1890" cy="744"/>
          </a:xfrm>
        </p:grpSpPr>
        <p:sp>
          <p:nvSpPr>
            <p:cNvPr id="75802" name="Rectangle 25"/>
            <p:cNvSpPr>
              <a:spLocks noChangeArrowheads="1"/>
            </p:cNvSpPr>
            <p:nvPr/>
          </p:nvSpPr>
          <p:spPr bwMode="auto">
            <a:xfrm>
              <a:off x="144" y="1272"/>
              <a:ext cx="1848" cy="69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3" name="Rectangle 26"/>
            <p:cNvSpPr>
              <a:spLocks noChangeArrowheads="1"/>
            </p:cNvSpPr>
            <p:nvPr/>
          </p:nvSpPr>
          <p:spPr bwMode="auto">
            <a:xfrm>
              <a:off x="102" y="1314"/>
              <a:ext cx="1848" cy="70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5804" name="Text Box 27"/>
            <p:cNvSpPr txBox="1">
              <a:spLocks noChangeArrowheads="1"/>
            </p:cNvSpPr>
            <p:nvPr/>
          </p:nvSpPr>
          <p:spPr bwMode="auto">
            <a:xfrm>
              <a:off x="116" y="1287"/>
              <a:ext cx="1686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  <a:latin typeface="Gill Sans MT" pitchFamily="34" charset="0"/>
                </a:rPr>
                <a:t>IP protocol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addressing conventions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datagram format</a:t>
              </a:r>
            </a:p>
            <a:p>
              <a:pPr>
                <a:buFontTx/>
                <a:buChar char="•"/>
              </a:pPr>
              <a:r>
                <a:rPr lang="en-US" altLang="en-US" sz="1600"/>
                <a:t> packet handling conventions</a:t>
              </a:r>
              <a:endParaRPr lang="en-US" altLang="en-US" sz="1800"/>
            </a:p>
          </p:txBody>
        </p:sp>
      </p:grpSp>
      <p:sp>
        <p:nvSpPr>
          <p:cNvPr id="75789" name="Rectangle 29"/>
          <p:cNvSpPr>
            <a:spLocks noChangeArrowheads="1"/>
          </p:cNvSpPr>
          <p:nvPr/>
        </p:nvSpPr>
        <p:spPr bwMode="auto">
          <a:xfrm>
            <a:off x="5651236" y="3878264"/>
            <a:ext cx="2094706" cy="847725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90" name="Rectangle 30"/>
          <p:cNvSpPr>
            <a:spLocks noChangeArrowheads="1"/>
          </p:cNvSpPr>
          <p:nvPr/>
        </p:nvSpPr>
        <p:spPr bwMode="auto">
          <a:xfrm>
            <a:off x="5579005" y="3946526"/>
            <a:ext cx="2094706" cy="847725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75791" name="Text Box 31"/>
          <p:cNvSpPr txBox="1">
            <a:spLocks noChangeArrowheads="1"/>
          </p:cNvSpPr>
          <p:nvPr/>
        </p:nvSpPr>
        <p:spPr bwMode="auto">
          <a:xfrm>
            <a:off x="5592763" y="3911601"/>
            <a:ext cx="2058591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  <a:latin typeface="Gill Sans MT" pitchFamily="34" charset="0"/>
              </a:rPr>
              <a:t>ICMP protocol</a:t>
            </a:r>
          </a:p>
          <a:p>
            <a:pPr>
              <a:buFontTx/>
              <a:buChar char="•"/>
            </a:pPr>
            <a:r>
              <a:rPr lang="en-US" altLang="en-US" sz="1600"/>
              <a:t> error reporting</a:t>
            </a:r>
          </a:p>
          <a:p>
            <a:pPr>
              <a:buFontTx/>
              <a:buChar char="•"/>
            </a:pPr>
            <a:r>
              <a:rPr lang="en-US" altLang="en-US" sz="1600"/>
              <a:t> router </a:t>
            </a:r>
            <a:r>
              <a:rPr lang="ja-JP" altLang="en-US" sz="1600"/>
              <a:t>“</a:t>
            </a:r>
            <a:r>
              <a:rPr lang="en-US" altLang="ja-JP" sz="1600"/>
              <a:t>signaling</a:t>
            </a:r>
            <a:r>
              <a:rPr lang="ja-JP" altLang="en-US" sz="1600"/>
              <a:t>”</a:t>
            </a:r>
            <a:endParaRPr lang="en-US" altLang="en-US" sz="1800"/>
          </a:p>
        </p:txBody>
      </p:sp>
      <p:sp>
        <p:nvSpPr>
          <p:cNvPr id="75792" name="Line 32"/>
          <p:cNvSpPr>
            <a:spLocks noChangeShapeType="1"/>
          </p:cNvSpPr>
          <p:nvPr/>
        </p:nvSpPr>
        <p:spPr bwMode="auto">
          <a:xfrm flipV="1">
            <a:off x="1795463" y="2466976"/>
            <a:ext cx="7068344" cy="95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3" name="Text Box 33"/>
          <p:cNvSpPr txBox="1">
            <a:spLocks noChangeArrowheads="1"/>
          </p:cNvSpPr>
          <p:nvPr/>
        </p:nvSpPr>
        <p:spPr bwMode="auto">
          <a:xfrm>
            <a:off x="3357033" y="1989138"/>
            <a:ext cx="2830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transport layer: TCP, UDP</a:t>
            </a:r>
            <a:endParaRPr lang="en-US" altLang="en-US" sz="1800"/>
          </a:p>
        </p:txBody>
      </p:sp>
      <p:sp>
        <p:nvSpPr>
          <p:cNvPr id="75794" name="Text Box 34"/>
          <p:cNvSpPr txBox="1">
            <a:spLocks noChangeArrowheads="1"/>
          </p:cNvSpPr>
          <p:nvPr/>
        </p:nvSpPr>
        <p:spPr bwMode="auto">
          <a:xfrm>
            <a:off x="4564327" y="4960938"/>
            <a:ext cx="10951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link layer</a:t>
            </a:r>
            <a:endParaRPr lang="en-US" altLang="en-US" sz="1800"/>
          </a:p>
        </p:txBody>
      </p:sp>
      <p:sp>
        <p:nvSpPr>
          <p:cNvPr id="75795" name="Text Box 35"/>
          <p:cNvSpPr txBox="1">
            <a:spLocks noChangeArrowheads="1"/>
          </p:cNvSpPr>
          <p:nvPr/>
        </p:nvSpPr>
        <p:spPr bwMode="auto">
          <a:xfrm>
            <a:off x="4399227" y="5484813"/>
            <a:ext cx="15824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chemeClr val="bg2"/>
                </a:solidFill>
              </a:rPr>
              <a:t>physical layer</a:t>
            </a:r>
            <a:endParaRPr lang="en-US" altLang="en-US" sz="1800"/>
          </a:p>
        </p:txBody>
      </p:sp>
      <p:sp>
        <p:nvSpPr>
          <p:cNvPr id="75796" name="Text Box 36"/>
          <p:cNvSpPr txBox="1">
            <a:spLocks noChangeArrowheads="1"/>
          </p:cNvSpPr>
          <p:nvPr/>
        </p:nvSpPr>
        <p:spPr bwMode="auto">
          <a:xfrm>
            <a:off x="439108" y="3259139"/>
            <a:ext cx="126348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>
                <a:solidFill>
                  <a:srgbClr val="CC0000"/>
                </a:solidFill>
              </a:rPr>
              <a:t>network</a:t>
            </a:r>
          </a:p>
          <a:p>
            <a:pPr algn="r"/>
            <a:r>
              <a:rPr lang="en-US" altLang="en-US">
                <a:solidFill>
                  <a:srgbClr val="CC0000"/>
                </a:solidFill>
              </a:rPr>
              <a:t>layer</a:t>
            </a:r>
            <a:endParaRPr lang="en-US" altLang="en-US" sz="1800">
              <a:solidFill>
                <a:srgbClr val="CC0000"/>
              </a:solidFill>
            </a:endParaRPr>
          </a:p>
        </p:txBody>
      </p:sp>
      <p:sp>
        <p:nvSpPr>
          <p:cNvPr id="75797" name="Line 37"/>
          <p:cNvSpPr>
            <a:spLocks noChangeShapeType="1"/>
          </p:cNvSpPr>
          <p:nvPr/>
        </p:nvSpPr>
        <p:spPr bwMode="auto">
          <a:xfrm flipV="1">
            <a:off x="1496219" y="2486025"/>
            <a:ext cx="0" cy="7429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5798" name="Line 38"/>
          <p:cNvSpPr>
            <a:spLocks noChangeShapeType="1"/>
          </p:cNvSpPr>
          <p:nvPr/>
        </p:nvSpPr>
        <p:spPr bwMode="auto">
          <a:xfrm>
            <a:off x="1496219" y="4152900"/>
            <a:ext cx="0" cy="7429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5799" name="Picture 4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87" y="938214"/>
            <a:ext cx="64371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1" name="Group 55"/>
          <p:cNvGrpSpPr>
            <a:grpSpLocks/>
          </p:cNvGrpSpPr>
          <p:nvPr/>
        </p:nvGrpSpPr>
        <p:grpSpPr bwMode="auto">
          <a:xfrm>
            <a:off x="3317479" y="963613"/>
            <a:ext cx="4471458" cy="5326062"/>
            <a:chOff x="1929" y="607"/>
            <a:chExt cx="2600" cy="3355"/>
          </a:xfrm>
        </p:grpSpPr>
        <p:sp>
          <p:nvSpPr>
            <p:cNvPr id="76832" name="Rectangle 4"/>
            <p:cNvSpPr>
              <a:spLocks noChangeArrowheads="1"/>
            </p:cNvSpPr>
            <p:nvPr/>
          </p:nvSpPr>
          <p:spPr bwMode="auto">
            <a:xfrm>
              <a:off x="2040" y="868"/>
              <a:ext cx="2489" cy="3039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6833" name="Rectangle 5"/>
            <p:cNvSpPr>
              <a:spLocks noChangeArrowheads="1"/>
            </p:cNvSpPr>
            <p:nvPr/>
          </p:nvSpPr>
          <p:spPr bwMode="auto">
            <a:xfrm>
              <a:off x="1980" y="935"/>
              <a:ext cx="2489" cy="302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/>
            </a:p>
          </p:txBody>
        </p:sp>
        <p:sp>
          <p:nvSpPr>
            <p:cNvPr id="76834" name="Text Box 6"/>
            <p:cNvSpPr txBox="1">
              <a:spLocks noChangeArrowheads="1"/>
            </p:cNvSpPr>
            <p:nvPr/>
          </p:nvSpPr>
          <p:spPr bwMode="auto">
            <a:xfrm>
              <a:off x="1965" y="973"/>
              <a:ext cx="29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ver</a:t>
              </a:r>
              <a:endParaRPr lang="en-US" altLang="en-US"/>
            </a:p>
          </p:txBody>
        </p:sp>
        <p:sp>
          <p:nvSpPr>
            <p:cNvPr id="76835" name="Text Box 7"/>
            <p:cNvSpPr txBox="1">
              <a:spLocks noChangeArrowheads="1"/>
            </p:cNvSpPr>
            <p:nvPr/>
          </p:nvSpPr>
          <p:spPr bwMode="auto">
            <a:xfrm>
              <a:off x="3547" y="1012"/>
              <a:ext cx="47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length</a:t>
              </a:r>
            </a:p>
          </p:txBody>
        </p:sp>
        <p:sp>
          <p:nvSpPr>
            <p:cNvPr id="76836" name="Line 8"/>
            <p:cNvSpPr>
              <a:spLocks noChangeShapeType="1"/>
            </p:cNvSpPr>
            <p:nvPr/>
          </p:nvSpPr>
          <p:spPr bwMode="auto">
            <a:xfrm>
              <a:off x="1988" y="1261"/>
              <a:ext cx="2486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7" name="Line 9"/>
            <p:cNvSpPr>
              <a:spLocks noChangeShapeType="1"/>
            </p:cNvSpPr>
            <p:nvPr/>
          </p:nvSpPr>
          <p:spPr bwMode="auto">
            <a:xfrm flipH="1" flipV="1">
              <a:off x="3210" y="941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38" name="Text Box 10"/>
            <p:cNvSpPr txBox="1">
              <a:spLocks noChangeArrowheads="1"/>
            </p:cNvSpPr>
            <p:nvPr/>
          </p:nvSpPr>
          <p:spPr bwMode="auto">
            <a:xfrm>
              <a:off x="2941" y="607"/>
              <a:ext cx="50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bits</a:t>
              </a:r>
              <a:endParaRPr lang="en-US" altLang="en-US"/>
            </a:p>
          </p:txBody>
        </p:sp>
        <p:sp>
          <p:nvSpPr>
            <p:cNvPr id="76839" name="Line 11"/>
            <p:cNvSpPr>
              <a:spLocks noChangeShapeType="1"/>
            </p:cNvSpPr>
            <p:nvPr/>
          </p:nvSpPr>
          <p:spPr bwMode="auto">
            <a:xfrm>
              <a:off x="3552" y="762"/>
              <a:ext cx="899" cy="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0" name="Line 12"/>
            <p:cNvSpPr>
              <a:spLocks noChangeShapeType="1"/>
            </p:cNvSpPr>
            <p:nvPr/>
          </p:nvSpPr>
          <p:spPr bwMode="auto">
            <a:xfrm rot="10800000">
              <a:off x="1972" y="769"/>
              <a:ext cx="84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1" name="Text Box 13"/>
            <p:cNvSpPr txBox="1">
              <a:spLocks noChangeArrowheads="1"/>
            </p:cNvSpPr>
            <p:nvPr/>
          </p:nvSpPr>
          <p:spPr bwMode="auto">
            <a:xfrm>
              <a:off x="2654" y="2792"/>
              <a:ext cx="1256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2000"/>
                <a:t>data </a:t>
              </a:r>
            </a:p>
            <a:p>
              <a:pPr algn="ctr"/>
              <a:r>
                <a:rPr lang="en-US" altLang="en-US" sz="2000"/>
                <a:t>(variable length,</a:t>
              </a:r>
            </a:p>
            <a:p>
              <a:pPr algn="ctr"/>
              <a:r>
                <a:rPr lang="en-US" altLang="en-US" sz="2000"/>
                <a:t>typically a TCP </a:t>
              </a:r>
            </a:p>
            <a:p>
              <a:pPr algn="ctr"/>
              <a:r>
                <a:rPr lang="en-US" altLang="en-US" sz="2000"/>
                <a:t>or UDP segment)</a:t>
              </a:r>
              <a:endParaRPr lang="en-US" altLang="en-US"/>
            </a:p>
          </p:txBody>
        </p:sp>
        <p:sp>
          <p:nvSpPr>
            <p:cNvPr id="76842" name="Text Box 14"/>
            <p:cNvSpPr txBox="1">
              <a:spLocks noChangeArrowheads="1"/>
            </p:cNvSpPr>
            <p:nvPr/>
          </p:nvSpPr>
          <p:spPr bwMode="auto">
            <a:xfrm>
              <a:off x="1929" y="1320"/>
              <a:ext cx="1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16-bit identifier</a:t>
              </a:r>
              <a:endParaRPr lang="en-US" altLang="en-US" sz="2000"/>
            </a:p>
          </p:txBody>
        </p:sp>
        <p:sp>
          <p:nvSpPr>
            <p:cNvPr id="76843" name="Line 15"/>
            <p:cNvSpPr>
              <a:spLocks noChangeShapeType="1"/>
            </p:cNvSpPr>
            <p:nvPr/>
          </p:nvSpPr>
          <p:spPr bwMode="auto">
            <a:xfrm flipV="1">
              <a:off x="1984" y="22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4" name="Line 16"/>
            <p:cNvSpPr>
              <a:spLocks noChangeShapeType="1"/>
            </p:cNvSpPr>
            <p:nvPr/>
          </p:nvSpPr>
          <p:spPr bwMode="auto">
            <a:xfrm flipV="1">
              <a:off x="1984" y="25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45" name="Text Box 17"/>
            <p:cNvSpPr txBox="1">
              <a:spLocks noChangeArrowheads="1"/>
            </p:cNvSpPr>
            <p:nvPr/>
          </p:nvSpPr>
          <p:spPr bwMode="auto">
            <a:xfrm>
              <a:off x="3492" y="1549"/>
              <a:ext cx="749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header</a:t>
              </a:r>
            </a:p>
            <a:p>
              <a:pPr algn="ctr"/>
              <a:r>
                <a:rPr lang="en-US" altLang="en-US" sz="1800"/>
                <a:t> checksum</a:t>
              </a:r>
            </a:p>
          </p:txBody>
        </p:sp>
        <p:sp>
          <p:nvSpPr>
            <p:cNvPr id="76846" name="Text Box 18"/>
            <p:cNvSpPr txBox="1">
              <a:spLocks noChangeArrowheads="1"/>
            </p:cNvSpPr>
            <p:nvPr/>
          </p:nvSpPr>
          <p:spPr bwMode="auto">
            <a:xfrm>
              <a:off x="2027" y="1531"/>
              <a:ext cx="51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 dirty="0"/>
                <a:t>time to</a:t>
              </a:r>
            </a:p>
            <a:p>
              <a:pPr algn="ctr"/>
              <a:r>
                <a:rPr lang="en-US" altLang="en-US" sz="1800" dirty="0"/>
                <a:t>live</a:t>
              </a:r>
            </a:p>
          </p:txBody>
        </p:sp>
        <p:sp>
          <p:nvSpPr>
            <p:cNvPr id="76847" name="Text Box 19"/>
            <p:cNvSpPr txBox="1">
              <a:spLocks noChangeArrowheads="1"/>
            </p:cNvSpPr>
            <p:nvPr/>
          </p:nvSpPr>
          <p:spPr bwMode="auto">
            <a:xfrm>
              <a:off x="2427" y="1959"/>
              <a:ext cx="155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 source IP address</a:t>
              </a:r>
              <a:endParaRPr lang="en-US" altLang="en-US"/>
            </a:p>
          </p:txBody>
        </p:sp>
        <p:sp>
          <p:nvSpPr>
            <p:cNvPr id="76848" name="Text Box 31"/>
            <p:cNvSpPr txBox="1">
              <a:spLocks noChangeArrowheads="1"/>
            </p:cNvSpPr>
            <p:nvPr/>
          </p:nvSpPr>
          <p:spPr bwMode="auto">
            <a:xfrm>
              <a:off x="2239" y="907"/>
              <a:ext cx="44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head.</a:t>
              </a:r>
            </a:p>
            <a:p>
              <a:pPr algn="ctr"/>
              <a:r>
                <a:rPr lang="en-US" altLang="en-US" sz="1800"/>
                <a:t>len</a:t>
              </a:r>
              <a:endParaRPr lang="en-US" altLang="en-US"/>
            </a:p>
          </p:txBody>
        </p:sp>
        <p:sp>
          <p:nvSpPr>
            <p:cNvPr id="76849" name="Text Box 32"/>
            <p:cNvSpPr txBox="1">
              <a:spLocks noChangeArrowheads="1"/>
            </p:cNvSpPr>
            <p:nvPr/>
          </p:nvSpPr>
          <p:spPr bwMode="auto">
            <a:xfrm>
              <a:off x="2666" y="901"/>
              <a:ext cx="53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type of</a:t>
              </a:r>
            </a:p>
            <a:p>
              <a:pPr algn="ctr"/>
              <a:r>
                <a:rPr lang="en-US" altLang="en-US" sz="1800"/>
                <a:t>service</a:t>
              </a:r>
              <a:endParaRPr lang="en-US" altLang="en-US"/>
            </a:p>
          </p:txBody>
        </p:sp>
        <p:sp>
          <p:nvSpPr>
            <p:cNvPr id="76850" name="Line 33"/>
            <p:cNvSpPr>
              <a:spLocks noChangeShapeType="1"/>
            </p:cNvSpPr>
            <p:nvPr/>
          </p:nvSpPr>
          <p:spPr bwMode="auto">
            <a:xfrm flipH="1" flipV="1">
              <a:off x="2646" y="938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1" name="Line 34"/>
            <p:cNvSpPr>
              <a:spLocks noChangeShapeType="1"/>
            </p:cNvSpPr>
            <p:nvPr/>
          </p:nvSpPr>
          <p:spPr bwMode="auto">
            <a:xfrm flipH="1" flipV="1">
              <a:off x="2259" y="944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2" name="Line 37"/>
            <p:cNvSpPr>
              <a:spLocks noChangeShapeType="1"/>
            </p:cNvSpPr>
            <p:nvPr/>
          </p:nvSpPr>
          <p:spPr bwMode="auto">
            <a:xfrm flipH="1" flipV="1">
              <a:off x="3210" y="1265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3" name="Text Box 38"/>
            <p:cNvSpPr txBox="1">
              <a:spLocks noChangeArrowheads="1"/>
            </p:cNvSpPr>
            <p:nvPr/>
          </p:nvSpPr>
          <p:spPr bwMode="auto">
            <a:xfrm>
              <a:off x="3117" y="1314"/>
              <a:ext cx="48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flgs</a:t>
              </a:r>
              <a:endParaRPr lang="en-US" altLang="en-US" sz="2000"/>
            </a:p>
          </p:txBody>
        </p:sp>
        <p:sp>
          <p:nvSpPr>
            <p:cNvPr id="76854" name="Line 39"/>
            <p:cNvSpPr>
              <a:spLocks noChangeShapeType="1"/>
            </p:cNvSpPr>
            <p:nvPr/>
          </p:nvSpPr>
          <p:spPr bwMode="auto">
            <a:xfrm flipH="1" flipV="1">
              <a:off x="3504" y="1259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5" name="Text Box 40"/>
            <p:cNvSpPr txBox="1">
              <a:spLocks noChangeArrowheads="1"/>
            </p:cNvSpPr>
            <p:nvPr/>
          </p:nvSpPr>
          <p:spPr bwMode="auto">
            <a:xfrm>
              <a:off x="3531" y="1230"/>
              <a:ext cx="900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fragment</a:t>
              </a:r>
            </a:p>
            <a:p>
              <a:pPr algn="ctr"/>
              <a:r>
                <a:rPr lang="en-US" altLang="en-US" sz="1800"/>
                <a:t> offset</a:t>
              </a:r>
              <a:endParaRPr lang="en-US" altLang="en-US" sz="2000"/>
            </a:p>
          </p:txBody>
        </p:sp>
        <p:sp>
          <p:nvSpPr>
            <p:cNvPr id="76856" name="Line 43"/>
            <p:cNvSpPr>
              <a:spLocks noChangeShapeType="1"/>
            </p:cNvSpPr>
            <p:nvPr/>
          </p:nvSpPr>
          <p:spPr bwMode="auto">
            <a:xfrm flipV="1">
              <a:off x="1984" y="1581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7" name="Line 44"/>
            <p:cNvSpPr>
              <a:spLocks noChangeShapeType="1"/>
            </p:cNvSpPr>
            <p:nvPr/>
          </p:nvSpPr>
          <p:spPr bwMode="auto">
            <a:xfrm flipH="1" flipV="1">
              <a:off x="3210" y="1583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8" name="Line 45"/>
            <p:cNvSpPr>
              <a:spLocks noChangeShapeType="1"/>
            </p:cNvSpPr>
            <p:nvPr/>
          </p:nvSpPr>
          <p:spPr bwMode="auto">
            <a:xfrm flipV="1">
              <a:off x="1972" y="1905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59" name="Text Box 46"/>
            <p:cNvSpPr txBox="1">
              <a:spLocks noChangeArrowheads="1"/>
            </p:cNvSpPr>
            <p:nvPr/>
          </p:nvSpPr>
          <p:spPr bwMode="auto">
            <a:xfrm>
              <a:off x="2685" y="1525"/>
              <a:ext cx="4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upper</a:t>
              </a:r>
            </a:p>
            <a:p>
              <a:pPr algn="ctr"/>
              <a:r>
                <a:rPr lang="en-US" altLang="en-US" sz="1800"/>
                <a:t> layer</a:t>
              </a:r>
            </a:p>
          </p:txBody>
        </p:sp>
        <p:sp>
          <p:nvSpPr>
            <p:cNvPr id="76860" name="Line 47"/>
            <p:cNvSpPr>
              <a:spLocks noChangeShapeType="1"/>
            </p:cNvSpPr>
            <p:nvPr/>
          </p:nvSpPr>
          <p:spPr bwMode="auto">
            <a:xfrm flipH="1" flipV="1">
              <a:off x="2610" y="1589"/>
              <a:ext cx="0" cy="3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1" name="Text Box 49"/>
            <p:cNvSpPr txBox="1">
              <a:spLocks noChangeArrowheads="1"/>
            </p:cNvSpPr>
            <p:nvPr/>
          </p:nvSpPr>
          <p:spPr bwMode="auto">
            <a:xfrm>
              <a:off x="2329" y="2235"/>
              <a:ext cx="179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32 bit destination IP address</a:t>
              </a:r>
              <a:endParaRPr lang="en-US" altLang="en-US"/>
            </a:p>
          </p:txBody>
        </p:sp>
        <p:sp>
          <p:nvSpPr>
            <p:cNvPr id="76862" name="Line 50"/>
            <p:cNvSpPr>
              <a:spLocks noChangeShapeType="1"/>
            </p:cNvSpPr>
            <p:nvPr/>
          </p:nvSpPr>
          <p:spPr bwMode="auto">
            <a:xfrm flipV="1">
              <a:off x="1984" y="2787"/>
              <a:ext cx="24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63" name="Text Box 51"/>
            <p:cNvSpPr txBox="1">
              <a:spLocks noChangeArrowheads="1"/>
            </p:cNvSpPr>
            <p:nvPr/>
          </p:nvSpPr>
          <p:spPr bwMode="auto">
            <a:xfrm>
              <a:off x="2709" y="2529"/>
              <a:ext cx="98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options (if any)</a:t>
              </a:r>
              <a:endParaRPr lang="en-US" altLang="en-US"/>
            </a:p>
          </p:txBody>
        </p:sp>
      </p:grp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564092" y="0"/>
            <a:ext cx="8420100" cy="781050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IP datagram format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7681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68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C24EE4C8-E04D-4ACA-844D-9077EC89880C}" type="slidenum">
              <a:rPr lang="en-US" altLang="en-US" sz="1200">
                <a:latin typeface="Tahoma" pitchFamily="34" charset="0"/>
              </a:rPr>
              <a:pPr/>
              <a:t>31</a:t>
            </a:fld>
            <a:endParaRPr lang="en-US" altLang="en-US" sz="1200">
              <a:latin typeface="Tahoma" pitchFamily="34" charset="0"/>
            </a:endParaRPr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990600" y="858838"/>
            <a:ext cx="2552171" cy="792162"/>
            <a:chOff x="576" y="541"/>
            <a:chExt cx="1484" cy="499"/>
          </a:xfrm>
        </p:grpSpPr>
        <p:sp>
          <p:nvSpPr>
            <p:cNvPr id="76830" name="Text Box 20"/>
            <p:cNvSpPr txBox="1">
              <a:spLocks noChangeArrowheads="1"/>
            </p:cNvSpPr>
            <p:nvPr/>
          </p:nvSpPr>
          <p:spPr bwMode="auto">
            <a:xfrm>
              <a:off x="576" y="541"/>
              <a:ext cx="121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/>
              <a:r>
                <a:rPr lang="en-US" altLang="en-US" sz="1800"/>
                <a:t>IP protocol version</a:t>
              </a:r>
            </a:p>
            <a:p>
              <a:pPr algn="r"/>
              <a:r>
                <a:rPr lang="en-US" altLang="en-US" sz="1800"/>
                <a:t>number</a:t>
              </a:r>
              <a:endParaRPr lang="en-US" altLang="en-US" sz="1000"/>
            </a:p>
          </p:txBody>
        </p:sp>
        <p:sp>
          <p:nvSpPr>
            <p:cNvPr id="76831" name="Line 23"/>
            <p:cNvSpPr>
              <a:spLocks noChangeShapeType="1"/>
            </p:cNvSpPr>
            <p:nvPr/>
          </p:nvSpPr>
          <p:spPr bwMode="auto">
            <a:xfrm>
              <a:off x="1727" y="749"/>
              <a:ext cx="333" cy="29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1480742" y="1406526"/>
            <a:ext cx="2500577" cy="646113"/>
            <a:chOff x="861" y="886"/>
            <a:chExt cx="1454" cy="407"/>
          </a:xfrm>
        </p:grpSpPr>
        <p:sp>
          <p:nvSpPr>
            <p:cNvPr id="76828" name="Text Box 21"/>
            <p:cNvSpPr txBox="1">
              <a:spLocks noChangeArrowheads="1"/>
            </p:cNvSpPr>
            <p:nvPr/>
          </p:nvSpPr>
          <p:spPr bwMode="auto">
            <a:xfrm>
              <a:off x="861" y="886"/>
              <a:ext cx="92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/>
              <a:r>
                <a:rPr lang="en-US" altLang="en-US" sz="1800"/>
                <a:t>header length</a:t>
              </a:r>
            </a:p>
            <a:p>
              <a:pPr algn="r"/>
              <a:r>
                <a:rPr lang="en-US" altLang="en-US" sz="1800"/>
                <a:t> (bytes)</a:t>
              </a:r>
              <a:endParaRPr lang="en-US" altLang="en-US" sz="1000"/>
            </a:p>
          </p:txBody>
        </p:sp>
        <p:sp>
          <p:nvSpPr>
            <p:cNvPr id="76829" name="Line 24"/>
            <p:cNvSpPr>
              <a:spLocks noChangeShapeType="1"/>
            </p:cNvSpPr>
            <p:nvPr/>
          </p:nvSpPr>
          <p:spPr bwMode="auto">
            <a:xfrm>
              <a:off x="1745" y="1100"/>
              <a:ext cx="570" cy="93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" name="Group 60"/>
          <p:cNvGrpSpPr>
            <a:grpSpLocks/>
          </p:cNvGrpSpPr>
          <p:nvPr/>
        </p:nvGrpSpPr>
        <p:grpSpPr bwMode="auto">
          <a:xfrm>
            <a:off x="952765" y="2732087"/>
            <a:ext cx="3761185" cy="1597024"/>
            <a:chOff x="554" y="1721"/>
            <a:chExt cx="2187" cy="1006"/>
          </a:xfrm>
        </p:grpSpPr>
        <p:sp>
          <p:nvSpPr>
            <p:cNvPr id="76826" name="Text Box 27"/>
            <p:cNvSpPr txBox="1">
              <a:spLocks noChangeArrowheads="1"/>
            </p:cNvSpPr>
            <p:nvPr/>
          </p:nvSpPr>
          <p:spPr bwMode="auto">
            <a:xfrm>
              <a:off x="554" y="2320"/>
              <a:ext cx="1308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/>
              <a:r>
                <a:rPr lang="en-US" altLang="en-US" sz="1800"/>
                <a:t>upper layer protocol</a:t>
              </a:r>
            </a:p>
            <a:p>
              <a:pPr algn="r"/>
              <a:r>
                <a:rPr lang="en-US" altLang="en-US" sz="1800"/>
                <a:t>to deliver payload to</a:t>
              </a:r>
            </a:p>
          </p:txBody>
        </p:sp>
        <p:sp>
          <p:nvSpPr>
            <p:cNvPr id="76827" name="Line 28"/>
            <p:cNvSpPr>
              <a:spLocks noChangeShapeType="1"/>
            </p:cNvSpPr>
            <p:nvPr/>
          </p:nvSpPr>
          <p:spPr bwMode="auto">
            <a:xfrm flipV="1">
              <a:off x="1817" y="1721"/>
              <a:ext cx="924" cy="70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1"/>
          <p:cNvGrpSpPr>
            <a:grpSpLocks/>
          </p:cNvGrpSpPr>
          <p:nvPr/>
        </p:nvGrpSpPr>
        <p:grpSpPr bwMode="auto">
          <a:xfrm>
            <a:off x="7417463" y="1054101"/>
            <a:ext cx="2235729" cy="735013"/>
            <a:chOff x="4313" y="664"/>
            <a:chExt cx="1300" cy="463"/>
          </a:xfrm>
        </p:grpSpPr>
        <p:sp>
          <p:nvSpPr>
            <p:cNvPr id="76824" name="Text Box 26"/>
            <p:cNvSpPr txBox="1">
              <a:spLocks noChangeArrowheads="1"/>
            </p:cNvSpPr>
            <p:nvPr/>
          </p:nvSpPr>
          <p:spPr bwMode="auto">
            <a:xfrm>
              <a:off x="4648" y="664"/>
              <a:ext cx="96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total datagram</a:t>
              </a:r>
            </a:p>
            <a:p>
              <a:r>
                <a:rPr lang="en-US" altLang="en-US" sz="1800"/>
                <a:t>length (bytes)</a:t>
              </a:r>
            </a:p>
          </p:txBody>
        </p:sp>
        <p:sp>
          <p:nvSpPr>
            <p:cNvPr id="76825" name="Line 30"/>
            <p:cNvSpPr>
              <a:spLocks noChangeShapeType="1"/>
            </p:cNvSpPr>
            <p:nvPr/>
          </p:nvSpPr>
          <p:spPr bwMode="auto">
            <a:xfrm flipH="1">
              <a:off x="4313" y="869"/>
              <a:ext cx="402" cy="25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1401631" y="1760538"/>
            <a:ext cx="3281363" cy="565150"/>
            <a:chOff x="815" y="1109"/>
            <a:chExt cx="1908" cy="356"/>
          </a:xfrm>
        </p:grpSpPr>
        <p:sp>
          <p:nvSpPr>
            <p:cNvPr id="76822" name="Text Box 35"/>
            <p:cNvSpPr txBox="1">
              <a:spLocks noChangeArrowheads="1"/>
            </p:cNvSpPr>
            <p:nvPr/>
          </p:nvSpPr>
          <p:spPr bwMode="auto">
            <a:xfrm>
              <a:off x="815" y="1234"/>
              <a:ext cx="100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/>
              <a:r>
                <a:rPr lang="ja-JP" altLang="en-US" sz="1800"/>
                <a:t>“</a:t>
              </a:r>
              <a:r>
                <a:rPr lang="en-US" altLang="ja-JP" sz="1800"/>
                <a:t>type</a:t>
              </a:r>
              <a:r>
                <a:rPr lang="ja-JP" altLang="en-US" sz="1800"/>
                <a:t>”</a:t>
              </a:r>
              <a:r>
                <a:rPr lang="en-US" altLang="ja-JP" sz="1800"/>
                <a:t> of data </a:t>
              </a:r>
              <a:endParaRPr lang="en-US" altLang="en-US" sz="1000"/>
            </a:p>
          </p:txBody>
        </p:sp>
        <p:sp>
          <p:nvSpPr>
            <p:cNvPr id="76823" name="Line 36"/>
            <p:cNvSpPr>
              <a:spLocks noChangeShapeType="1"/>
            </p:cNvSpPr>
            <p:nvPr/>
          </p:nvSpPr>
          <p:spPr bwMode="auto">
            <a:xfrm flipV="1">
              <a:off x="1757" y="1109"/>
              <a:ext cx="966" cy="261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62"/>
          <p:cNvGrpSpPr>
            <a:grpSpLocks/>
          </p:cNvGrpSpPr>
          <p:nvPr/>
        </p:nvGrpSpPr>
        <p:grpSpPr bwMode="auto">
          <a:xfrm>
            <a:off x="5364031" y="1787526"/>
            <a:ext cx="4321837" cy="923926"/>
            <a:chOff x="3119" y="1126"/>
            <a:chExt cx="2513" cy="582"/>
          </a:xfrm>
        </p:grpSpPr>
        <p:sp>
          <p:nvSpPr>
            <p:cNvPr id="76818" name="Text Box 25"/>
            <p:cNvSpPr txBox="1">
              <a:spLocks noChangeArrowheads="1"/>
            </p:cNvSpPr>
            <p:nvPr/>
          </p:nvSpPr>
          <p:spPr bwMode="auto">
            <a:xfrm>
              <a:off x="4667" y="1126"/>
              <a:ext cx="965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for</a:t>
              </a:r>
            </a:p>
            <a:p>
              <a:r>
                <a:rPr lang="en-US" altLang="en-US" sz="1800"/>
                <a:t>fragmentation/</a:t>
              </a:r>
            </a:p>
            <a:p>
              <a:r>
                <a:rPr lang="en-US" altLang="en-US" sz="1800"/>
                <a:t>reassembly</a:t>
              </a:r>
            </a:p>
          </p:txBody>
        </p:sp>
        <p:sp>
          <p:nvSpPr>
            <p:cNvPr id="76819" name="Line 29"/>
            <p:cNvSpPr>
              <a:spLocks noChangeShapeType="1"/>
            </p:cNvSpPr>
            <p:nvPr/>
          </p:nvSpPr>
          <p:spPr bwMode="auto">
            <a:xfrm flipH="1">
              <a:off x="3443" y="1415"/>
              <a:ext cx="1284" cy="12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Line 41"/>
            <p:cNvSpPr>
              <a:spLocks noChangeShapeType="1"/>
            </p:cNvSpPr>
            <p:nvPr/>
          </p:nvSpPr>
          <p:spPr bwMode="auto">
            <a:xfrm flipH="1" flipV="1">
              <a:off x="4301" y="1349"/>
              <a:ext cx="414" cy="72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Line 42"/>
            <p:cNvSpPr>
              <a:spLocks noChangeShapeType="1"/>
            </p:cNvSpPr>
            <p:nvPr/>
          </p:nvSpPr>
          <p:spPr bwMode="auto">
            <a:xfrm flipH="1">
              <a:off x="3119" y="1421"/>
              <a:ext cx="1584" cy="3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59"/>
          <p:cNvGrpSpPr>
            <a:grpSpLocks/>
          </p:cNvGrpSpPr>
          <p:nvPr/>
        </p:nvGrpSpPr>
        <p:grpSpPr bwMode="auto">
          <a:xfrm>
            <a:off x="1246850" y="2406651"/>
            <a:ext cx="2455863" cy="1200150"/>
            <a:chOff x="725" y="1516"/>
            <a:chExt cx="1428" cy="756"/>
          </a:xfrm>
        </p:grpSpPr>
        <p:sp>
          <p:nvSpPr>
            <p:cNvPr id="76816" name="Text Box 22"/>
            <p:cNvSpPr txBox="1">
              <a:spLocks noChangeArrowheads="1"/>
            </p:cNvSpPr>
            <p:nvPr/>
          </p:nvSpPr>
          <p:spPr bwMode="auto">
            <a:xfrm>
              <a:off x="725" y="1516"/>
              <a:ext cx="1121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/>
              <a:r>
                <a:rPr lang="en-US" altLang="en-US" sz="1800"/>
                <a:t>max number</a:t>
              </a:r>
            </a:p>
            <a:p>
              <a:pPr algn="r"/>
              <a:r>
                <a:rPr lang="en-US" altLang="en-US" sz="1800"/>
                <a:t>remaining hops</a:t>
              </a:r>
            </a:p>
            <a:p>
              <a:pPr algn="r"/>
              <a:r>
                <a:rPr lang="en-US" altLang="en-US" sz="1800"/>
                <a:t>(decremented at </a:t>
              </a:r>
            </a:p>
            <a:p>
              <a:pPr algn="r"/>
              <a:r>
                <a:rPr lang="en-US" altLang="en-US" sz="1800"/>
                <a:t>each router)</a:t>
              </a:r>
            </a:p>
          </p:txBody>
        </p:sp>
        <p:sp>
          <p:nvSpPr>
            <p:cNvPr id="76817" name="Line 48"/>
            <p:cNvSpPr>
              <a:spLocks noChangeShapeType="1"/>
            </p:cNvSpPr>
            <p:nvPr/>
          </p:nvSpPr>
          <p:spPr bwMode="auto">
            <a:xfrm>
              <a:off x="1805" y="1700"/>
              <a:ext cx="348" cy="57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3"/>
          <p:cNvGrpSpPr>
            <a:grpSpLocks/>
          </p:cNvGrpSpPr>
          <p:nvPr/>
        </p:nvGrpSpPr>
        <p:grpSpPr bwMode="auto">
          <a:xfrm>
            <a:off x="7076944" y="3987801"/>
            <a:ext cx="2588287" cy="1477963"/>
            <a:chOff x="4115" y="2512"/>
            <a:chExt cx="1505" cy="931"/>
          </a:xfrm>
        </p:grpSpPr>
        <p:sp>
          <p:nvSpPr>
            <p:cNvPr id="76814" name="Text Box 52"/>
            <p:cNvSpPr txBox="1">
              <a:spLocks noChangeArrowheads="1"/>
            </p:cNvSpPr>
            <p:nvPr/>
          </p:nvSpPr>
          <p:spPr bwMode="auto">
            <a:xfrm>
              <a:off x="4595" y="2512"/>
              <a:ext cx="1025" cy="9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e.g. timestamp,</a:t>
              </a:r>
            </a:p>
            <a:p>
              <a:r>
                <a:rPr lang="en-US" altLang="en-US" sz="1800"/>
                <a:t>record route</a:t>
              </a:r>
            </a:p>
            <a:p>
              <a:r>
                <a:rPr lang="en-US" altLang="en-US" sz="1800"/>
                <a:t>taken, specify</a:t>
              </a:r>
            </a:p>
            <a:p>
              <a:r>
                <a:rPr lang="en-US" altLang="en-US" sz="1800"/>
                <a:t>list of routers </a:t>
              </a:r>
            </a:p>
            <a:p>
              <a:r>
                <a:rPr lang="en-US" altLang="en-US" sz="1800"/>
                <a:t>to visit.</a:t>
              </a:r>
            </a:p>
          </p:txBody>
        </p:sp>
        <p:sp>
          <p:nvSpPr>
            <p:cNvPr id="76815" name="Line 53"/>
            <p:cNvSpPr>
              <a:spLocks noChangeShapeType="1"/>
            </p:cNvSpPr>
            <p:nvPr/>
          </p:nvSpPr>
          <p:spPr bwMode="auto">
            <a:xfrm flipH="1">
              <a:off x="4115" y="2651"/>
              <a:ext cx="516" cy="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5542" name="Rectangle 54"/>
          <p:cNvSpPr>
            <a:spLocks noChangeArrowheads="1"/>
          </p:cNvSpPr>
          <p:nvPr/>
        </p:nvSpPr>
        <p:spPr bwMode="auto">
          <a:xfrm>
            <a:off x="264848" y="4595813"/>
            <a:ext cx="2839377" cy="160655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000" i="1" dirty="0">
                <a:solidFill>
                  <a:srgbClr val="CC0000"/>
                </a:solidFill>
              </a:rPr>
              <a:t>how much overhead?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r>
              <a:rPr lang="en-US" altLang="en-US" sz="2000" dirty="0"/>
              <a:t>20 bytes of TCP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r>
              <a:rPr lang="en-US" altLang="en-US" sz="2000" dirty="0">
                <a:solidFill>
                  <a:srgbClr val="000099"/>
                </a:solidFill>
              </a:rPr>
              <a:t>20 bytes of IP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r>
              <a:rPr lang="en-US" altLang="en-US" sz="2000" dirty="0"/>
              <a:t>= 40 bytes + app layer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7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554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85739"/>
            <a:ext cx="8420100" cy="930275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IP fragmentation, reassembly</a:t>
            </a:r>
            <a:endParaRPr lang="en-US" altLang="en-US" sz="4800">
              <a:ea typeface="ＭＳ Ｐゴシック" pitchFamily="34" charset="-128"/>
            </a:endParaRPr>
          </a:p>
        </p:txBody>
      </p:sp>
      <p:sp>
        <p:nvSpPr>
          <p:cNvPr id="7782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37079" y="1439863"/>
            <a:ext cx="4127500" cy="5094287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network links have </a:t>
            </a:r>
            <a:r>
              <a:rPr lang="en-US" altLang="en-US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MTU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 (</a:t>
            </a:r>
            <a:r>
              <a:rPr lang="en-US" altLang="en-US" sz="2400" dirty="0" err="1">
                <a:ea typeface="ＭＳ Ｐゴシック" pitchFamily="34" charset="-128"/>
                <a:cs typeface="ＭＳ Ｐゴシック" pitchFamily="34" charset="-128"/>
              </a:rPr>
              <a:t>max.transfer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 size) - largest possible link-level frame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different link types, different MTUs </a:t>
            </a:r>
          </a:p>
          <a:p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large IP datagram divided (</a:t>
            </a:r>
            <a:r>
              <a:rPr lang="ja-JP" altLang="en-US" sz="2400">
                <a:ea typeface="ＭＳ Ｐゴシック" pitchFamily="34" charset="-128"/>
                <a:cs typeface="ＭＳ Ｐゴシック" pitchFamily="34" charset="-128"/>
              </a:rPr>
              <a:t>“</a:t>
            </a:r>
            <a:r>
              <a:rPr lang="en-US" altLang="ja-JP" sz="2400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fragmented</a:t>
            </a:r>
            <a:r>
              <a:rPr lang="ja-JP" altLang="en-US" sz="2400">
                <a:ea typeface="ＭＳ Ｐゴシック" pitchFamily="34" charset="-128"/>
                <a:cs typeface="ＭＳ Ｐゴシック" pitchFamily="34" charset="-128"/>
              </a:rPr>
              <a:t>”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) within net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one datagram becomes several datagrams</a:t>
            </a:r>
          </a:p>
          <a:p>
            <a:pPr lvl="1"/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 dirty="0">
                <a:latin typeface="Gill Sans MT" pitchFamily="34" charset="0"/>
                <a:ea typeface="ＭＳ Ｐゴシック" pitchFamily="34" charset="-128"/>
              </a:rPr>
              <a:t>reassembled</a:t>
            </a:r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 dirty="0">
                <a:latin typeface="Gill Sans MT" pitchFamily="34" charset="0"/>
                <a:ea typeface="ＭＳ Ｐゴシック" pitchFamily="34" charset="-128"/>
              </a:rPr>
              <a:t> only at final destination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 header bits used to identify, order related fragments</a:t>
            </a:r>
          </a:p>
        </p:txBody>
      </p:sp>
      <p:sp>
        <p:nvSpPr>
          <p:cNvPr id="77855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78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A9FDF768-1CC3-48B3-A4CD-B9BC38D30914}" type="slidenum">
              <a:rPr lang="en-US" altLang="en-US" sz="1200">
                <a:latin typeface="Tahoma" pitchFamily="34" charset="0"/>
              </a:rPr>
              <a:pPr/>
              <a:t>32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77827" name="Freeform 4"/>
          <p:cNvSpPr>
            <a:spLocks/>
          </p:cNvSpPr>
          <p:nvPr/>
        </p:nvSpPr>
        <p:spPr bwMode="auto">
          <a:xfrm>
            <a:off x="4980517" y="1628775"/>
            <a:ext cx="2639881" cy="2255838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292"/>
              <a:gd name="T37" fmla="*/ 0 h 1255"/>
              <a:gd name="T38" fmla="*/ 1292 w 1292"/>
              <a:gd name="T39" fmla="*/ 1255 h 1255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8" name="Freeform 5"/>
          <p:cNvSpPr>
            <a:spLocks/>
          </p:cNvSpPr>
          <p:nvPr/>
        </p:nvSpPr>
        <p:spPr bwMode="auto">
          <a:xfrm>
            <a:off x="4980517" y="4030663"/>
            <a:ext cx="2141141" cy="1987550"/>
          </a:xfrm>
          <a:custGeom>
            <a:avLst/>
            <a:gdLst>
              <a:gd name="T0" fmla="*/ 2147483647 w 873"/>
              <a:gd name="T1" fmla="*/ 2147483647 h 940"/>
              <a:gd name="T2" fmla="*/ 2147483647 w 873"/>
              <a:gd name="T3" fmla="*/ 2147483647 h 940"/>
              <a:gd name="T4" fmla="*/ 2147483647 w 873"/>
              <a:gd name="T5" fmla="*/ 2147483647 h 940"/>
              <a:gd name="T6" fmla="*/ 2147483647 w 873"/>
              <a:gd name="T7" fmla="*/ 2147483647 h 940"/>
              <a:gd name="T8" fmla="*/ 2147483647 w 873"/>
              <a:gd name="T9" fmla="*/ 2147483647 h 940"/>
              <a:gd name="T10" fmla="*/ 2147483647 w 873"/>
              <a:gd name="T11" fmla="*/ 2147483647 h 940"/>
              <a:gd name="T12" fmla="*/ 2147483647 w 873"/>
              <a:gd name="T13" fmla="*/ 2147483647 h 940"/>
              <a:gd name="T14" fmla="*/ 2147483647 w 873"/>
              <a:gd name="T15" fmla="*/ 2147483647 h 940"/>
              <a:gd name="T16" fmla="*/ 2147483647 w 873"/>
              <a:gd name="T17" fmla="*/ 2147483647 h 940"/>
              <a:gd name="T18" fmla="*/ 2147483647 w 873"/>
              <a:gd name="T19" fmla="*/ 2147483647 h 940"/>
              <a:gd name="T20" fmla="*/ 2147483647 w 873"/>
              <a:gd name="T21" fmla="*/ 2147483647 h 9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3"/>
              <a:gd name="T34" fmla="*/ 0 h 940"/>
              <a:gd name="T35" fmla="*/ 873 w 873"/>
              <a:gd name="T36" fmla="*/ 940 h 94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3" h="940">
                <a:moveTo>
                  <a:pt x="2" y="405"/>
                </a:moveTo>
                <a:cubicBezTo>
                  <a:pt x="17" y="290"/>
                  <a:pt x="138" y="129"/>
                  <a:pt x="230" y="65"/>
                </a:cubicBezTo>
                <a:cubicBezTo>
                  <a:pt x="322" y="1"/>
                  <a:pt x="460" y="0"/>
                  <a:pt x="555" y="22"/>
                </a:cubicBezTo>
                <a:cubicBezTo>
                  <a:pt x="650" y="44"/>
                  <a:pt x="748" y="143"/>
                  <a:pt x="800" y="197"/>
                </a:cubicBezTo>
                <a:cubicBezTo>
                  <a:pt x="852" y="251"/>
                  <a:pt x="859" y="292"/>
                  <a:pt x="866" y="347"/>
                </a:cubicBezTo>
                <a:cubicBezTo>
                  <a:pt x="873" y="402"/>
                  <a:pt x="855" y="457"/>
                  <a:pt x="842" y="527"/>
                </a:cubicBezTo>
                <a:cubicBezTo>
                  <a:pt x="829" y="597"/>
                  <a:pt x="827" y="714"/>
                  <a:pt x="788" y="767"/>
                </a:cubicBezTo>
                <a:cubicBezTo>
                  <a:pt x="749" y="820"/>
                  <a:pt x="670" y="819"/>
                  <a:pt x="608" y="845"/>
                </a:cubicBezTo>
                <a:cubicBezTo>
                  <a:pt x="546" y="871"/>
                  <a:pt x="496" y="940"/>
                  <a:pt x="418" y="925"/>
                </a:cubicBezTo>
                <a:cubicBezTo>
                  <a:pt x="340" y="910"/>
                  <a:pt x="208" y="840"/>
                  <a:pt x="139" y="754"/>
                </a:cubicBezTo>
                <a:cubicBezTo>
                  <a:pt x="69" y="667"/>
                  <a:pt x="0" y="546"/>
                  <a:pt x="2" y="405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29" name="Line 16"/>
          <p:cNvSpPr>
            <a:spLocks noChangeShapeType="1"/>
          </p:cNvSpPr>
          <p:nvPr/>
        </p:nvSpPr>
        <p:spPr bwMode="auto">
          <a:xfrm flipV="1">
            <a:off x="5059627" y="2584451"/>
            <a:ext cx="137583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0" name="Line 17"/>
          <p:cNvSpPr>
            <a:spLocks noChangeShapeType="1"/>
          </p:cNvSpPr>
          <p:nvPr/>
        </p:nvSpPr>
        <p:spPr bwMode="auto">
          <a:xfrm>
            <a:off x="5683912" y="1909763"/>
            <a:ext cx="713713" cy="279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1" name="Line 18"/>
          <p:cNvSpPr>
            <a:spLocks noChangeShapeType="1"/>
          </p:cNvSpPr>
          <p:nvPr/>
        </p:nvSpPr>
        <p:spPr bwMode="auto">
          <a:xfrm>
            <a:off x="6600561" y="2246314"/>
            <a:ext cx="213254" cy="669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2" name="Line 19"/>
          <p:cNvSpPr>
            <a:spLocks noChangeShapeType="1"/>
          </p:cNvSpPr>
          <p:nvPr/>
        </p:nvSpPr>
        <p:spPr bwMode="auto">
          <a:xfrm>
            <a:off x="5412186" y="2022476"/>
            <a:ext cx="1719" cy="5826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3" name="Line 20"/>
          <p:cNvSpPr>
            <a:spLocks noChangeShapeType="1"/>
          </p:cNvSpPr>
          <p:nvPr/>
        </p:nvSpPr>
        <p:spPr bwMode="auto">
          <a:xfrm>
            <a:off x="5666714" y="2676525"/>
            <a:ext cx="1052513" cy="4016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4" name="Line 21"/>
          <p:cNvSpPr>
            <a:spLocks noChangeShapeType="1"/>
          </p:cNvSpPr>
          <p:nvPr/>
        </p:nvSpPr>
        <p:spPr bwMode="auto">
          <a:xfrm flipH="1" flipV="1">
            <a:off x="7045987" y="3206750"/>
            <a:ext cx="515938" cy="6873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5" name="Line 22"/>
          <p:cNvSpPr>
            <a:spLocks noChangeShapeType="1"/>
          </p:cNvSpPr>
          <p:nvPr/>
        </p:nvSpPr>
        <p:spPr bwMode="auto">
          <a:xfrm flipH="1">
            <a:off x="5692511" y="2214564"/>
            <a:ext cx="822060" cy="5175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6" name="Line 23"/>
          <p:cNvSpPr>
            <a:spLocks noChangeShapeType="1"/>
          </p:cNvSpPr>
          <p:nvPr/>
        </p:nvSpPr>
        <p:spPr bwMode="auto">
          <a:xfrm flipH="1">
            <a:off x="5702829" y="1654175"/>
            <a:ext cx="515938" cy="342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7" name="Line 24"/>
          <p:cNvSpPr>
            <a:spLocks noChangeShapeType="1"/>
          </p:cNvSpPr>
          <p:nvPr/>
        </p:nvSpPr>
        <p:spPr bwMode="auto">
          <a:xfrm flipH="1">
            <a:off x="6480175" y="1830389"/>
            <a:ext cx="295804" cy="2365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7838" name="Line 119"/>
          <p:cNvSpPr>
            <a:spLocks noChangeShapeType="1"/>
          </p:cNvSpPr>
          <p:nvPr/>
        </p:nvSpPr>
        <p:spPr bwMode="auto">
          <a:xfrm flipH="1">
            <a:off x="6999552" y="4206875"/>
            <a:ext cx="689637" cy="8778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199"/>
          <p:cNvGrpSpPr>
            <a:grpSpLocks/>
          </p:cNvGrpSpPr>
          <p:nvPr/>
        </p:nvGrpSpPr>
        <p:grpSpPr bwMode="auto">
          <a:xfrm>
            <a:off x="5420784" y="2955926"/>
            <a:ext cx="1324240" cy="403225"/>
            <a:chOff x="3152" y="1862"/>
            <a:chExt cx="770" cy="254"/>
          </a:xfrm>
        </p:grpSpPr>
        <p:grpSp>
          <p:nvGrpSpPr>
            <p:cNvPr id="77954" name="Group 120"/>
            <p:cNvGrpSpPr>
              <a:grpSpLocks/>
            </p:cNvGrpSpPr>
            <p:nvPr/>
          </p:nvGrpSpPr>
          <p:grpSpPr bwMode="auto">
            <a:xfrm rot="1433392">
              <a:off x="3152" y="1862"/>
              <a:ext cx="648" cy="108"/>
              <a:chOff x="4712" y="1742"/>
              <a:chExt cx="648" cy="108"/>
            </a:xfrm>
          </p:grpSpPr>
          <p:sp>
            <p:nvSpPr>
              <p:cNvPr id="77956" name="Rectangle 121"/>
              <p:cNvSpPr>
                <a:spLocks noChangeArrowheads="1"/>
              </p:cNvSpPr>
              <p:nvPr/>
            </p:nvSpPr>
            <p:spPr bwMode="auto">
              <a:xfrm>
                <a:off x="4712" y="1742"/>
                <a:ext cx="648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7" name="Rectangle 122"/>
              <p:cNvSpPr>
                <a:spLocks noChangeArrowheads="1"/>
              </p:cNvSpPr>
              <p:nvPr/>
            </p:nvSpPr>
            <p:spPr bwMode="auto">
              <a:xfrm>
                <a:off x="4710" y="1742"/>
                <a:ext cx="534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955" name="Line 132"/>
            <p:cNvSpPr>
              <a:spLocks noChangeShapeType="1"/>
            </p:cNvSpPr>
            <p:nvPr/>
          </p:nvSpPr>
          <p:spPr bwMode="auto">
            <a:xfrm>
              <a:off x="3784" y="2060"/>
              <a:ext cx="138" cy="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76648" name="Text Box 136"/>
          <p:cNvSpPr txBox="1">
            <a:spLocks noChangeArrowheads="1"/>
          </p:cNvSpPr>
          <p:nvPr/>
        </p:nvSpPr>
        <p:spPr bwMode="auto">
          <a:xfrm>
            <a:off x="7166373" y="2241550"/>
            <a:ext cx="24897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i="1">
                <a:solidFill>
                  <a:srgbClr val="CC0000"/>
                </a:solidFill>
              </a:rPr>
              <a:t>fragmentation:</a:t>
            </a:r>
            <a:r>
              <a:rPr lang="en-US" altLang="en-US" sz="1600"/>
              <a:t> </a:t>
            </a:r>
          </a:p>
          <a:p>
            <a:r>
              <a:rPr lang="en-US" altLang="en-US" sz="1600" b="1" i="1">
                <a:solidFill>
                  <a:srgbClr val="000099"/>
                </a:solidFill>
              </a:rPr>
              <a:t>in:</a:t>
            </a:r>
            <a:r>
              <a:rPr lang="en-US" altLang="en-US" sz="1600"/>
              <a:t> one large datagram</a:t>
            </a:r>
          </a:p>
          <a:p>
            <a:r>
              <a:rPr lang="en-US" altLang="en-US" sz="1600" b="1" i="1">
                <a:solidFill>
                  <a:srgbClr val="000099"/>
                </a:solidFill>
              </a:rPr>
              <a:t>out:</a:t>
            </a:r>
            <a:r>
              <a:rPr lang="en-US" altLang="en-US" sz="1600"/>
              <a:t> 3 smaller datagrams</a:t>
            </a:r>
            <a:endParaRPr lang="en-US" altLang="en-US" sz="1800"/>
          </a:p>
        </p:txBody>
      </p:sp>
      <p:sp>
        <p:nvSpPr>
          <p:cNvPr id="77841" name="Line 118"/>
          <p:cNvSpPr>
            <a:spLocks noChangeShapeType="1"/>
          </p:cNvSpPr>
          <p:nvPr/>
        </p:nvSpPr>
        <p:spPr bwMode="auto">
          <a:xfrm>
            <a:off x="5941881" y="5178426"/>
            <a:ext cx="311282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220"/>
          <p:cNvGrpSpPr>
            <a:grpSpLocks/>
          </p:cNvGrpSpPr>
          <p:nvPr/>
        </p:nvGrpSpPr>
        <p:grpSpPr bwMode="auto">
          <a:xfrm>
            <a:off x="5857611" y="4352925"/>
            <a:ext cx="767027" cy="558800"/>
            <a:chOff x="3406" y="2742"/>
            <a:chExt cx="446" cy="352"/>
          </a:xfrm>
        </p:grpSpPr>
        <p:grpSp>
          <p:nvGrpSpPr>
            <p:cNvPr id="77942" name="Group 137"/>
            <p:cNvGrpSpPr>
              <a:grpSpLocks/>
            </p:cNvGrpSpPr>
            <p:nvPr/>
          </p:nvGrpSpPr>
          <p:grpSpPr bwMode="auto">
            <a:xfrm rot="-10773343">
              <a:off x="3566" y="2742"/>
              <a:ext cx="282" cy="108"/>
              <a:chOff x="5078" y="1860"/>
              <a:chExt cx="282" cy="108"/>
            </a:xfrm>
          </p:grpSpPr>
          <p:sp>
            <p:nvSpPr>
              <p:cNvPr id="77952" name="Rectangle 138"/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3" name="Rectangle 139"/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943" name="Group 140"/>
            <p:cNvGrpSpPr>
              <a:grpSpLocks/>
            </p:cNvGrpSpPr>
            <p:nvPr/>
          </p:nvGrpSpPr>
          <p:grpSpPr bwMode="auto">
            <a:xfrm rot="-10773343">
              <a:off x="3568" y="2864"/>
              <a:ext cx="282" cy="108"/>
              <a:chOff x="5078" y="1860"/>
              <a:chExt cx="282" cy="108"/>
            </a:xfrm>
          </p:grpSpPr>
          <p:sp>
            <p:nvSpPr>
              <p:cNvPr id="77950" name="Rectangle 141"/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51" name="Rectangle 142"/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944" name="Group 143"/>
            <p:cNvGrpSpPr>
              <a:grpSpLocks/>
            </p:cNvGrpSpPr>
            <p:nvPr/>
          </p:nvGrpSpPr>
          <p:grpSpPr bwMode="auto">
            <a:xfrm rot="-10773343">
              <a:off x="3570" y="2986"/>
              <a:ext cx="282" cy="108"/>
              <a:chOff x="5078" y="1860"/>
              <a:chExt cx="282" cy="108"/>
            </a:xfrm>
          </p:grpSpPr>
          <p:sp>
            <p:nvSpPr>
              <p:cNvPr id="77948" name="Rectangle 144"/>
              <p:cNvSpPr>
                <a:spLocks noChangeArrowheads="1"/>
              </p:cNvSpPr>
              <p:nvPr/>
            </p:nvSpPr>
            <p:spPr bwMode="auto">
              <a:xfrm>
                <a:off x="5216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949" name="Rectangle 145"/>
              <p:cNvSpPr>
                <a:spLocks noChangeArrowheads="1"/>
              </p:cNvSpPr>
              <p:nvPr/>
            </p:nvSpPr>
            <p:spPr bwMode="auto">
              <a:xfrm>
                <a:off x="5080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945" name="Line 146"/>
            <p:cNvSpPr>
              <a:spLocks noChangeShapeType="1"/>
            </p:cNvSpPr>
            <p:nvPr/>
          </p:nvSpPr>
          <p:spPr bwMode="auto">
            <a:xfrm rot="9691848">
              <a:off x="3412" y="277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46" name="Line 147"/>
            <p:cNvSpPr>
              <a:spLocks noChangeShapeType="1"/>
            </p:cNvSpPr>
            <p:nvPr/>
          </p:nvSpPr>
          <p:spPr bwMode="auto">
            <a:xfrm rot="9691848">
              <a:off x="3406" y="288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47" name="Line 148"/>
            <p:cNvSpPr>
              <a:spLocks noChangeShapeType="1"/>
            </p:cNvSpPr>
            <p:nvPr/>
          </p:nvSpPr>
          <p:spPr bwMode="auto">
            <a:xfrm rot="9691848">
              <a:off x="3408" y="3018"/>
              <a:ext cx="138" cy="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233"/>
          <p:cNvGrpSpPr>
            <a:grpSpLocks/>
          </p:cNvGrpSpPr>
          <p:nvPr/>
        </p:nvGrpSpPr>
        <p:grpSpPr bwMode="auto">
          <a:xfrm>
            <a:off x="4645158" y="3871914"/>
            <a:ext cx="1420547" cy="490537"/>
            <a:chOff x="2701" y="2439"/>
            <a:chExt cx="826" cy="309"/>
          </a:xfrm>
        </p:grpSpPr>
        <p:grpSp>
          <p:nvGrpSpPr>
            <p:cNvPr id="77936" name="Group 232"/>
            <p:cNvGrpSpPr>
              <a:grpSpLocks/>
            </p:cNvGrpSpPr>
            <p:nvPr/>
          </p:nvGrpSpPr>
          <p:grpSpPr bwMode="auto">
            <a:xfrm>
              <a:off x="2701" y="2639"/>
              <a:ext cx="806" cy="109"/>
              <a:chOff x="2540" y="2639"/>
              <a:chExt cx="806" cy="109"/>
            </a:xfrm>
          </p:grpSpPr>
          <p:grpSp>
            <p:nvGrpSpPr>
              <p:cNvPr id="77938" name="Group 149"/>
              <p:cNvGrpSpPr>
                <a:grpSpLocks/>
              </p:cNvGrpSpPr>
              <p:nvPr/>
            </p:nvGrpSpPr>
            <p:grpSpPr bwMode="auto">
              <a:xfrm rot="10793026">
                <a:off x="2697" y="2639"/>
                <a:ext cx="649" cy="109"/>
                <a:chOff x="4712" y="1742"/>
                <a:chExt cx="648" cy="108"/>
              </a:xfrm>
            </p:grpSpPr>
            <p:sp>
              <p:nvSpPr>
                <p:cNvPr id="77940" name="Rectangle 150"/>
                <p:cNvSpPr>
                  <a:spLocks noChangeArrowheads="1"/>
                </p:cNvSpPr>
                <p:nvPr/>
              </p:nvSpPr>
              <p:spPr bwMode="auto">
                <a:xfrm>
                  <a:off x="4712" y="1742"/>
                  <a:ext cx="648" cy="108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77941" name="Rectangle 151"/>
                <p:cNvSpPr>
                  <a:spLocks noChangeArrowheads="1"/>
                </p:cNvSpPr>
                <p:nvPr/>
              </p:nvSpPr>
              <p:spPr bwMode="auto">
                <a:xfrm>
                  <a:off x="4714" y="1744"/>
                  <a:ext cx="534" cy="10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sp>
            <p:nvSpPr>
              <p:cNvPr id="77939" name="Line 152"/>
              <p:cNvSpPr>
                <a:spLocks noChangeShapeType="1"/>
              </p:cNvSpPr>
              <p:nvPr/>
            </p:nvSpPr>
            <p:spPr bwMode="auto">
              <a:xfrm rot="9691848">
                <a:off x="2540" y="2666"/>
                <a:ext cx="138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7937" name="Text Box 153"/>
            <p:cNvSpPr txBox="1">
              <a:spLocks noChangeArrowheads="1"/>
            </p:cNvSpPr>
            <p:nvPr/>
          </p:nvSpPr>
          <p:spPr bwMode="auto">
            <a:xfrm>
              <a:off x="2810" y="2439"/>
              <a:ext cx="717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 i="1">
                  <a:solidFill>
                    <a:srgbClr val="CC0000"/>
                  </a:solidFill>
                </a:rPr>
                <a:t>reassembly</a:t>
              </a:r>
              <a:endParaRPr lang="en-US" altLang="en-US" sz="1800" i="1">
                <a:solidFill>
                  <a:srgbClr val="CC0000"/>
                </a:solidFill>
              </a:endParaRPr>
            </a:p>
          </p:txBody>
        </p:sp>
      </p:grpSp>
      <p:pic>
        <p:nvPicPr>
          <p:cNvPr id="77844" name="Picture 15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881064"/>
            <a:ext cx="74277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845" name="Group 162"/>
          <p:cNvGrpSpPr>
            <a:grpSpLocks/>
          </p:cNvGrpSpPr>
          <p:nvPr/>
        </p:nvGrpSpPr>
        <p:grpSpPr bwMode="auto">
          <a:xfrm>
            <a:off x="4170495" y="1708150"/>
            <a:ext cx="908050" cy="1720850"/>
            <a:chOff x="2345" y="1140"/>
            <a:chExt cx="528" cy="1084"/>
          </a:xfrm>
        </p:grpSpPr>
        <p:sp>
          <p:nvSpPr>
            <p:cNvPr id="77926" name="Line 8"/>
            <p:cNvSpPr>
              <a:spLocks noChangeShapeType="1"/>
            </p:cNvSpPr>
            <p:nvPr/>
          </p:nvSpPr>
          <p:spPr bwMode="auto">
            <a:xfrm flipV="1">
              <a:off x="2811" y="1459"/>
              <a:ext cx="6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27" name="Line 10"/>
            <p:cNvSpPr>
              <a:spLocks noChangeShapeType="1"/>
            </p:cNvSpPr>
            <p:nvPr/>
          </p:nvSpPr>
          <p:spPr bwMode="auto">
            <a:xfrm flipV="1">
              <a:off x="2811" y="1967"/>
              <a:ext cx="6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928" name="Line 15"/>
            <p:cNvSpPr>
              <a:spLocks noChangeShapeType="1"/>
            </p:cNvSpPr>
            <p:nvPr/>
          </p:nvSpPr>
          <p:spPr bwMode="auto">
            <a:xfrm>
              <a:off x="2868" y="1456"/>
              <a:ext cx="0" cy="5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7929" name="Group 155"/>
            <p:cNvGrpSpPr>
              <a:grpSpLocks/>
            </p:cNvGrpSpPr>
            <p:nvPr/>
          </p:nvGrpSpPr>
          <p:grpSpPr bwMode="auto">
            <a:xfrm>
              <a:off x="2345" y="1140"/>
              <a:ext cx="503" cy="444"/>
              <a:chOff x="-44" y="1473"/>
              <a:chExt cx="981" cy="1105"/>
            </a:xfrm>
          </p:grpSpPr>
          <p:pic>
            <p:nvPicPr>
              <p:cNvPr id="77934" name="Picture 15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935" name="Freeform 15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7930" name="Text Box 158"/>
            <p:cNvSpPr txBox="1">
              <a:spLocks noChangeArrowheads="1"/>
            </p:cNvSpPr>
            <p:nvPr/>
          </p:nvSpPr>
          <p:spPr bwMode="auto">
            <a:xfrm rot="5400000">
              <a:off x="2525" y="1520"/>
              <a:ext cx="343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800"/>
                <a:t>…</a:t>
              </a:r>
            </a:p>
          </p:txBody>
        </p:sp>
        <p:grpSp>
          <p:nvGrpSpPr>
            <p:cNvPr id="77931" name="Group 159"/>
            <p:cNvGrpSpPr>
              <a:grpSpLocks/>
            </p:cNvGrpSpPr>
            <p:nvPr/>
          </p:nvGrpSpPr>
          <p:grpSpPr bwMode="auto">
            <a:xfrm>
              <a:off x="2357" y="1780"/>
              <a:ext cx="503" cy="444"/>
              <a:chOff x="-44" y="1473"/>
              <a:chExt cx="981" cy="1105"/>
            </a:xfrm>
          </p:grpSpPr>
          <p:pic>
            <p:nvPicPr>
              <p:cNvPr id="77932" name="Picture 16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933" name="Freeform 16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77846" name="Group 163"/>
          <p:cNvGrpSpPr>
            <a:grpSpLocks/>
          </p:cNvGrpSpPr>
          <p:nvPr/>
        </p:nvGrpSpPr>
        <p:grpSpPr bwMode="auto">
          <a:xfrm>
            <a:off x="6468137" y="2895600"/>
            <a:ext cx="756708" cy="355600"/>
            <a:chOff x="4396" y="1245"/>
            <a:chExt cx="672" cy="248"/>
          </a:xfrm>
        </p:grpSpPr>
        <p:sp>
          <p:nvSpPr>
            <p:cNvPr id="77918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19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20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921" name="Group 167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24" name="Freeform 16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25" name="Freeform 16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22" name="Line 170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23" name="Line 171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7" name="Group 172"/>
          <p:cNvGrpSpPr>
            <a:grpSpLocks/>
          </p:cNvGrpSpPr>
          <p:nvPr/>
        </p:nvGrpSpPr>
        <p:grpSpPr bwMode="auto">
          <a:xfrm>
            <a:off x="5154216" y="1790700"/>
            <a:ext cx="756708" cy="355600"/>
            <a:chOff x="4396" y="1245"/>
            <a:chExt cx="672" cy="248"/>
          </a:xfrm>
        </p:grpSpPr>
        <p:sp>
          <p:nvSpPr>
            <p:cNvPr id="77910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11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12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913" name="Group 17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16" name="Freeform 17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17" name="Freeform 17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14" name="Line 17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15" name="Line 18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8" name="Group 181"/>
          <p:cNvGrpSpPr>
            <a:grpSpLocks/>
          </p:cNvGrpSpPr>
          <p:nvPr/>
        </p:nvGrpSpPr>
        <p:grpSpPr bwMode="auto">
          <a:xfrm>
            <a:off x="5161096" y="2425700"/>
            <a:ext cx="756708" cy="355600"/>
            <a:chOff x="4396" y="1245"/>
            <a:chExt cx="672" cy="248"/>
          </a:xfrm>
        </p:grpSpPr>
        <p:sp>
          <p:nvSpPr>
            <p:cNvPr id="77902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03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904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905" name="Group 18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08" name="Freeform 18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09" name="Freeform 18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906" name="Line 188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907" name="Line 189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49" name="Group 190"/>
          <p:cNvGrpSpPr>
            <a:grpSpLocks/>
          </p:cNvGrpSpPr>
          <p:nvPr/>
        </p:nvGrpSpPr>
        <p:grpSpPr bwMode="auto">
          <a:xfrm>
            <a:off x="6062266" y="2000250"/>
            <a:ext cx="756708" cy="355600"/>
            <a:chOff x="4396" y="1245"/>
            <a:chExt cx="672" cy="248"/>
          </a:xfrm>
        </p:grpSpPr>
        <p:sp>
          <p:nvSpPr>
            <p:cNvPr id="77894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95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96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897" name="Group 19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900" name="Freeform 19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901" name="Freeform 19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98" name="Line 197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99" name="Line 198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00"/>
          <p:cNvGrpSpPr>
            <a:grpSpLocks/>
          </p:cNvGrpSpPr>
          <p:nvPr/>
        </p:nvGrpSpPr>
        <p:grpSpPr bwMode="auto">
          <a:xfrm>
            <a:off x="6956558" y="3103564"/>
            <a:ext cx="1119584" cy="801687"/>
            <a:chOff x="4045" y="1955"/>
            <a:chExt cx="651" cy="505"/>
          </a:xfrm>
        </p:grpSpPr>
        <p:grpSp>
          <p:nvGrpSpPr>
            <p:cNvPr id="77882" name="Group 123"/>
            <p:cNvGrpSpPr>
              <a:grpSpLocks/>
            </p:cNvGrpSpPr>
            <p:nvPr/>
          </p:nvGrpSpPr>
          <p:grpSpPr bwMode="auto">
            <a:xfrm rot="3346875">
              <a:off x="3958" y="2042"/>
              <a:ext cx="282" cy="108"/>
              <a:chOff x="5078" y="1860"/>
              <a:chExt cx="282" cy="108"/>
            </a:xfrm>
          </p:grpSpPr>
          <p:sp>
            <p:nvSpPr>
              <p:cNvPr id="77892" name="Rectangle 124"/>
              <p:cNvSpPr>
                <a:spLocks noChangeArrowheads="1"/>
              </p:cNvSpPr>
              <p:nvPr/>
            </p:nvSpPr>
            <p:spPr bwMode="auto">
              <a:xfrm>
                <a:off x="5215" y="1861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93" name="Rectangle 125"/>
              <p:cNvSpPr>
                <a:spLocks noChangeArrowheads="1"/>
              </p:cNvSpPr>
              <p:nvPr/>
            </p:nvSpPr>
            <p:spPr bwMode="auto">
              <a:xfrm>
                <a:off x="5078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883" name="Group 126"/>
            <p:cNvGrpSpPr>
              <a:grpSpLocks/>
            </p:cNvGrpSpPr>
            <p:nvPr/>
          </p:nvGrpSpPr>
          <p:grpSpPr bwMode="auto">
            <a:xfrm rot="3215306">
              <a:off x="4158" y="2108"/>
              <a:ext cx="282" cy="108"/>
              <a:chOff x="5078" y="1860"/>
              <a:chExt cx="282" cy="108"/>
            </a:xfrm>
          </p:grpSpPr>
          <p:sp>
            <p:nvSpPr>
              <p:cNvPr id="77890" name="Rectangle 127"/>
              <p:cNvSpPr>
                <a:spLocks noChangeArrowheads="1"/>
              </p:cNvSpPr>
              <p:nvPr/>
            </p:nvSpPr>
            <p:spPr bwMode="auto">
              <a:xfrm>
                <a:off x="5214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91" name="Rectangle 128"/>
              <p:cNvSpPr>
                <a:spLocks noChangeArrowheads="1"/>
              </p:cNvSpPr>
              <p:nvPr/>
            </p:nvSpPr>
            <p:spPr bwMode="auto">
              <a:xfrm>
                <a:off x="5076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7884" name="Group 129"/>
            <p:cNvGrpSpPr>
              <a:grpSpLocks/>
            </p:cNvGrpSpPr>
            <p:nvPr/>
          </p:nvGrpSpPr>
          <p:grpSpPr bwMode="auto">
            <a:xfrm rot="3051000">
              <a:off x="4380" y="2184"/>
              <a:ext cx="282" cy="108"/>
              <a:chOff x="5078" y="1860"/>
              <a:chExt cx="282" cy="108"/>
            </a:xfrm>
          </p:grpSpPr>
          <p:sp>
            <p:nvSpPr>
              <p:cNvPr id="77888" name="Rectangle 130"/>
              <p:cNvSpPr>
                <a:spLocks noChangeArrowheads="1"/>
              </p:cNvSpPr>
              <p:nvPr/>
            </p:nvSpPr>
            <p:spPr bwMode="auto">
              <a:xfrm>
                <a:off x="5214" y="1860"/>
                <a:ext cx="144" cy="10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7889" name="Rectangle 131"/>
              <p:cNvSpPr>
                <a:spLocks noChangeArrowheads="1"/>
              </p:cNvSpPr>
              <p:nvPr/>
            </p:nvSpPr>
            <p:spPr bwMode="auto">
              <a:xfrm>
                <a:off x="5078" y="1860"/>
                <a:ext cx="166" cy="108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7885" name="Line 133"/>
            <p:cNvSpPr>
              <a:spLocks noChangeShapeType="1"/>
            </p:cNvSpPr>
            <p:nvPr/>
          </p:nvSpPr>
          <p:spPr bwMode="auto">
            <a:xfrm>
              <a:off x="4184" y="2216"/>
              <a:ext cx="84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86" name="Line 134"/>
            <p:cNvSpPr>
              <a:spLocks noChangeShapeType="1"/>
            </p:cNvSpPr>
            <p:nvPr/>
          </p:nvSpPr>
          <p:spPr bwMode="auto">
            <a:xfrm>
              <a:off x="4388" y="2278"/>
              <a:ext cx="82" cy="1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87" name="Line 135"/>
            <p:cNvSpPr>
              <a:spLocks noChangeShapeType="1"/>
            </p:cNvSpPr>
            <p:nvPr/>
          </p:nvSpPr>
          <p:spPr bwMode="auto">
            <a:xfrm>
              <a:off x="4620" y="2350"/>
              <a:ext cx="76" cy="1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7851" name="Group 201"/>
          <p:cNvGrpSpPr>
            <a:grpSpLocks/>
          </p:cNvGrpSpPr>
          <p:nvPr/>
        </p:nvGrpSpPr>
        <p:grpSpPr bwMode="auto">
          <a:xfrm>
            <a:off x="7252362" y="3886200"/>
            <a:ext cx="756708" cy="355600"/>
            <a:chOff x="4396" y="1245"/>
            <a:chExt cx="672" cy="248"/>
          </a:xfrm>
        </p:grpSpPr>
        <p:sp>
          <p:nvSpPr>
            <p:cNvPr id="77874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75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76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877" name="Group 20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880" name="Freeform 20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81" name="Freeform 20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78" name="Line 208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9" name="Line 209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52" name="Group 210"/>
          <p:cNvGrpSpPr>
            <a:grpSpLocks/>
          </p:cNvGrpSpPr>
          <p:nvPr/>
        </p:nvGrpSpPr>
        <p:grpSpPr bwMode="auto">
          <a:xfrm>
            <a:off x="6273800" y="4954588"/>
            <a:ext cx="756708" cy="355600"/>
            <a:chOff x="4396" y="1245"/>
            <a:chExt cx="672" cy="248"/>
          </a:xfrm>
        </p:grpSpPr>
        <p:sp>
          <p:nvSpPr>
            <p:cNvPr id="77866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67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77868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77869" name="Group 21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77872" name="Freeform 21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873" name="Freeform 21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870" name="Line 217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871" name="Line 218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7853" name="Group 221"/>
          <p:cNvGrpSpPr>
            <a:grpSpLocks/>
          </p:cNvGrpSpPr>
          <p:nvPr/>
        </p:nvGrpSpPr>
        <p:grpSpPr bwMode="auto">
          <a:xfrm>
            <a:off x="5149056" y="4400550"/>
            <a:ext cx="799704" cy="1385888"/>
            <a:chOff x="2345" y="1140"/>
            <a:chExt cx="528" cy="1084"/>
          </a:xfrm>
        </p:grpSpPr>
        <p:sp>
          <p:nvSpPr>
            <p:cNvPr id="77856" name="Line 222"/>
            <p:cNvSpPr>
              <a:spLocks noChangeShapeType="1"/>
            </p:cNvSpPr>
            <p:nvPr/>
          </p:nvSpPr>
          <p:spPr bwMode="auto">
            <a:xfrm flipV="1">
              <a:off x="2811" y="1459"/>
              <a:ext cx="62" cy="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7" name="Line 223"/>
            <p:cNvSpPr>
              <a:spLocks noChangeShapeType="1"/>
            </p:cNvSpPr>
            <p:nvPr/>
          </p:nvSpPr>
          <p:spPr bwMode="auto">
            <a:xfrm flipV="1">
              <a:off x="2811" y="1967"/>
              <a:ext cx="62" cy="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858" name="Line 224"/>
            <p:cNvSpPr>
              <a:spLocks noChangeShapeType="1"/>
            </p:cNvSpPr>
            <p:nvPr/>
          </p:nvSpPr>
          <p:spPr bwMode="auto">
            <a:xfrm>
              <a:off x="2868" y="1455"/>
              <a:ext cx="0" cy="5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7859" name="Group 225"/>
            <p:cNvGrpSpPr>
              <a:grpSpLocks/>
            </p:cNvGrpSpPr>
            <p:nvPr/>
          </p:nvGrpSpPr>
          <p:grpSpPr bwMode="auto">
            <a:xfrm>
              <a:off x="2345" y="1140"/>
              <a:ext cx="503" cy="444"/>
              <a:chOff x="-44" y="1473"/>
              <a:chExt cx="981" cy="1105"/>
            </a:xfrm>
          </p:grpSpPr>
          <p:pic>
            <p:nvPicPr>
              <p:cNvPr id="77864" name="Picture 226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65" name="Freeform 227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77860" name="Text Box 228"/>
            <p:cNvSpPr txBox="1">
              <a:spLocks noChangeArrowheads="1"/>
            </p:cNvSpPr>
            <p:nvPr/>
          </p:nvSpPr>
          <p:spPr bwMode="auto">
            <a:xfrm rot="5400000">
              <a:off x="2461" y="1542"/>
              <a:ext cx="425" cy="3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800"/>
                <a:t>…</a:t>
              </a:r>
            </a:p>
          </p:txBody>
        </p:sp>
        <p:grpSp>
          <p:nvGrpSpPr>
            <p:cNvPr id="77861" name="Group 229"/>
            <p:cNvGrpSpPr>
              <a:grpSpLocks/>
            </p:cNvGrpSpPr>
            <p:nvPr/>
          </p:nvGrpSpPr>
          <p:grpSpPr bwMode="auto">
            <a:xfrm>
              <a:off x="2357" y="1780"/>
              <a:ext cx="503" cy="444"/>
              <a:chOff x="-44" y="1473"/>
              <a:chExt cx="981" cy="1105"/>
            </a:xfrm>
          </p:grpSpPr>
          <p:pic>
            <p:nvPicPr>
              <p:cNvPr id="77862" name="Picture 230" descr="desktop_computer_stylized_medium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-44" y="1473"/>
                <a:ext cx="981" cy="11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863" name="Freeform 231"/>
              <p:cNvSpPr>
                <a:spLocks/>
              </p:cNvSpPr>
              <p:nvPr/>
            </p:nvSpPr>
            <p:spPr bwMode="auto">
              <a:xfrm flipH="1">
                <a:off x="374" y="1579"/>
                <a:ext cx="477" cy="506"/>
              </a:xfrm>
              <a:custGeom>
                <a:avLst/>
                <a:gdLst>
                  <a:gd name="T0" fmla="*/ 0 w 356"/>
                  <a:gd name="T1" fmla="*/ 0 h 368"/>
                  <a:gd name="T2" fmla="*/ 18034 w 356"/>
                  <a:gd name="T3" fmla="*/ 1220 h 368"/>
                  <a:gd name="T4" fmla="*/ 21394 w 356"/>
                  <a:gd name="T5" fmla="*/ 25425 h 368"/>
                  <a:gd name="T6" fmla="*/ 4715 w 356"/>
                  <a:gd name="T7" fmla="*/ 31797 h 368"/>
                  <a:gd name="T8" fmla="*/ 0 w 356"/>
                  <a:gd name="T9" fmla="*/ 0 h 3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6"/>
                  <a:gd name="T16" fmla="*/ 0 h 368"/>
                  <a:gd name="T17" fmla="*/ 356 w 356"/>
                  <a:gd name="T18" fmla="*/ 368 h 36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6" h="368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66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766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766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849" name="Group 4"/>
          <p:cNvGrpSpPr>
            <a:grpSpLocks/>
          </p:cNvGrpSpPr>
          <p:nvPr/>
        </p:nvGrpSpPr>
        <p:grpSpPr bwMode="auto">
          <a:xfrm>
            <a:off x="3895328" y="1527176"/>
            <a:ext cx="4602163" cy="665163"/>
            <a:chOff x="3006" y="1205"/>
            <a:chExt cx="2676" cy="419"/>
          </a:xfrm>
        </p:grpSpPr>
        <p:sp>
          <p:nvSpPr>
            <p:cNvPr id="78903" name="Rectangle 5"/>
            <p:cNvSpPr>
              <a:spLocks noChangeArrowheads="1"/>
            </p:cNvSpPr>
            <p:nvPr/>
          </p:nvSpPr>
          <p:spPr bwMode="auto">
            <a:xfrm>
              <a:off x="3048" y="1212"/>
              <a:ext cx="2634" cy="3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800"/>
            </a:p>
          </p:txBody>
        </p:sp>
        <p:sp>
          <p:nvSpPr>
            <p:cNvPr id="78904" name="Rectangle 6"/>
            <p:cNvSpPr>
              <a:spLocks noChangeArrowheads="1"/>
            </p:cNvSpPr>
            <p:nvPr/>
          </p:nvSpPr>
          <p:spPr bwMode="auto">
            <a:xfrm>
              <a:off x="3006" y="1242"/>
              <a:ext cx="2634" cy="34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78905" name="Text Box 7"/>
            <p:cNvSpPr txBox="1">
              <a:spLocks noChangeArrowheads="1"/>
            </p:cNvSpPr>
            <p:nvPr/>
          </p:nvSpPr>
          <p:spPr bwMode="auto">
            <a:xfrm>
              <a:off x="3734" y="1205"/>
              <a:ext cx="25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ID</a:t>
              </a:r>
            </a:p>
            <a:p>
              <a:r>
                <a:rPr lang="en-US" altLang="en-US" sz="1800"/>
                <a:t>=x</a:t>
              </a:r>
            </a:p>
          </p:txBody>
        </p:sp>
        <p:sp>
          <p:nvSpPr>
            <p:cNvPr id="78906" name="Text Box 8"/>
            <p:cNvSpPr txBox="1">
              <a:spLocks noChangeArrowheads="1"/>
            </p:cNvSpPr>
            <p:nvPr/>
          </p:nvSpPr>
          <p:spPr bwMode="auto">
            <a:xfrm>
              <a:off x="4665" y="1217"/>
              <a:ext cx="433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offset</a:t>
              </a:r>
            </a:p>
            <a:p>
              <a:pPr algn="ctr"/>
              <a:r>
                <a:rPr lang="en-US" altLang="en-US" sz="1800"/>
                <a:t>=0</a:t>
              </a:r>
            </a:p>
          </p:txBody>
        </p:sp>
        <p:sp>
          <p:nvSpPr>
            <p:cNvPr id="78907" name="Text Box 9"/>
            <p:cNvSpPr txBox="1">
              <a:spLocks noChangeArrowheads="1"/>
            </p:cNvSpPr>
            <p:nvPr/>
          </p:nvSpPr>
          <p:spPr bwMode="auto">
            <a:xfrm>
              <a:off x="4038" y="1217"/>
              <a:ext cx="555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800"/>
                <a:t>fragflag</a:t>
              </a:r>
            </a:p>
            <a:p>
              <a:pPr algn="ctr"/>
              <a:r>
                <a:rPr lang="en-US" altLang="en-US" sz="1800"/>
                <a:t>=0</a:t>
              </a:r>
            </a:p>
          </p:txBody>
        </p:sp>
        <p:sp>
          <p:nvSpPr>
            <p:cNvPr id="78908" name="Text Box 10"/>
            <p:cNvSpPr txBox="1">
              <a:spLocks noChangeArrowheads="1"/>
            </p:cNvSpPr>
            <p:nvPr/>
          </p:nvSpPr>
          <p:spPr bwMode="auto">
            <a:xfrm>
              <a:off x="3230" y="1205"/>
              <a:ext cx="484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length</a:t>
              </a:r>
            </a:p>
            <a:p>
              <a:r>
                <a:rPr lang="en-US" altLang="en-US" sz="1800"/>
                <a:t>=4000</a:t>
              </a:r>
            </a:p>
          </p:txBody>
        </p:sp>
        <p:sp>
          <p:nvSpPr>
            <p:cNvPr id="78909" name="Line 11"/>
            <p:cNvSpPr>
              <a:spLocks noChangeShapeType="1"/>
            </p:cNvSpPr>
            <p:nvPr/>
          </p:nvSpPr>
          <p:spPr bwMode="auto">
            <a:xfrm>
              <a:off x="3246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0" name="Line 12"/>
            <p:cNvSpPr>
              <a:spLocks noChangeShapeType="1"/>
            </p:cNvSpPr>
            <p:nvPr/>
          </p:nvSpPr>
          <p:spPr bwMode="auto">
            <a:xfrm>
              <a:off x="3750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1" name="Line 13"/>
            <p:cNvSpPr>
              <a:spLocks noChangeShapeType="1"/>
            </p:cNvSpPr>
            <p:nvPr/>
          </p:nvSpPr>
          <p:spPr bwMode="auto">
            <a:xfrm>
              <a:off x="4020" y="1254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2" name="Line 14"/>
            <p:cNvSpPr>
              <a:spLocks noChangeShapeType="1"/>
            </p:cNvSpPr>
            <p:nvPr/>
          </p:nvSpPr>
          <p:spPr bwMode="auto">
            <a:xfrm>
              <a:off x="4638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3" name="Line 15"/>
            <p:cNvSpPr>
              <a:spLocks noChangeShapeType="1"/>
            </p:cNvSpPr>
            <p:nvPr/>
          </p:nvSpPr>
          <p:spPr bwMode="auto">
            <a:xfrm>
              <a:off x="5112" y="1242"/>
              <a:ext cx="0" cy="3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914" name="Rectangle 16"/>
            <p:cNvSpPr>
              <a:spLocks noChangeArrowheads="1"/>
            </p:cNvSpPr>
            <p:nvPr/>
          </p:nvSpPr>
          <p:spPr bwMode="auto">
            <a:xfrm>
              <a:off x="5232" y="1212"/>
              <a:ext cx="138" cy="37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3991637" y="2290764"/>
            <a:ext cx="5104342" cy="3282949"/>
            <a:chOff x="2321" y="1443"/>
            <a:chExt cx="2968" cy="2068"/>
          </a:xfrm>
        </p:grpSpPr>
        <p:grpSp>
          <p:nvGrpSpPr>
            <p:cNvPr id="78860" name="Group 17"/>
            <p:cNvGrpSpPr>
              <a:grpSpLocks/>
            </p:cNvGrpSpPr>
            <p:nvPr/>
          </p:nvGrpSpPr>
          <p:grpSpPr bwMode="auto">
            <a:xfrm>
              <a:off x="2613" y="2066"/>
              <a:ext cx="2676" cy="419"/>
              <a:chOff x="3006" y="1205"/>
              <a:chExt cx="2676" cy="419"/>
            </a:xfrm>
          </p:grpSpPr>
          <p:sp>
            <p:nvSpPr>
              <p:cNvPr id="78891" name="Rectangle 18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92" name="Rectangle 19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93" name="Text Box 20"/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5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94" name="Text Box 21"/>
              <p:cNvSpPr txBox="1">
                <a:spLocks noChangeArrowheads="1"/>
              </p:cNvSpPr>
              <p:nvPr/>
            </p:nvSpPr>
            <p:spPr bwMode="auto">
              <a:xfrm>
                <a:off x="4665" y="1217"/>
                <a:ext cx="43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/>
                  <a:t>offset</a:t>
                </a:r>
              </a:p>
              <a:p>
                <a:pPr algn="ctr"/>
                <a:r>
                  <a:rPr lang="en-US" altLang="en-US" sz="1800" dirty="0">
                    <a:solidFill>
                      <a:srgbClr val="000099"/>
                    </a:solidFill>
                  </a:rPr>
                  <a:t>=0</a:t>
                </a:r>
              </a:p>
            </p:txBody>
          </p:sp>
          <p:sp>
            <p:nvSpPr>
              <p:cNvPr id="78895" name="Text Box 22"/>
              <p:cNvSpPr txBox="1">
                <a:spLocks noChangeArrowheads="1"/>
              </p:cNvSpPr>
              <p:nvPr/>
            </p:nvSpPr>
            <p:spPr bwMode="auto">
              <a:xfrm>
                <a:off x="4038" y="1217"/>
                <a:ext cx="55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 err="1"/>
                  <a:t>fragflag</a:t>
                </a:r>
                <a:endParaRPr lang="en-US" altLang="en-US" sz="1800" dirty="0"/>
              </a:p>
              <a:p>
                <a:pPr algn="ctr"/>
                <a:r>
                  <a:rPr lang="en-US" altLang="en-US" sz="1800" dirty="0"/>
                  <a:t>=</a:t>
                </a:r>
                <a:r>
                  <a:rPr lang="en-US" altLang="en-US" sz="1800" dirty="0">
                    <a:solidFill>
                      <a:srgbClr val="000099"/>
                    </a:solidFill>
                  </a:rPr>
                  <a:t>1(MF)</a:t>
                </a:r>
              </a:p>
            </p:txBody>
          </p:sp>
          <p:sp>
            <p:nvSpPr>
              <p:cNvPr id="78896" name="Text Box 23"/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484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length</a:t>
                </a:r>
              </a:p>
              <a:p>
                <a:r>
                  <a:rPr lang="en-US" altLang="en-US" sz="1800"/>
                  <a:t>=1500</a:t>
                </a:r>
              </a:p>
            </p:txBody>
          </p:sp>
          <p:sp>
            <p:nvSpPr>
              <p:cNvPr id="78897" name="Line 24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8" name="Line 25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9" name="Line 26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0" name="Line 27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1" name="Line 28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902" name="Rectangle 29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8861" name="Group 30"/>
            <p:cNvGrpSpPr>
              <a:grpSpLocks/>
            </p:cNvGrpSpPr>
            <p:nvPr/>
          </p:nvGrpSpPr>
          <p:grpSpPr bwMode="auto">
            <a:xfrm>
              <a:off x="2613" y="2570"/>
              <a:ext cx="2676" cy="419"/>
              <a:chOff x="3006" y="1205"/>
              <a:chExt cx="2676" cy="419"/>
            </a:xfrm>
          </p:grpSpPr>
          <p:sp>
            <p:nvSpPr>
              <p:cNvPr id="78879" name="Rectangle 31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80" name="Rectangle 32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81" name="Text Box 33"/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5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82" name="Text Box 34"/>
              <p:cNvSpPr txBox="1">
                <a:spLocks noChangeArrowheads="1"/>
              </p:cNvSpPr>
              <p:nvPr/>
            </p:nvSpPr>
            <p:spPr bwMode="auto">
              <a:xfrm>
                <a:off x="4665" y="1217"/>
                <a:ext cx="43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/>
                  <a:t>offset</a:t>
                </a:r>
              </a:p>
              <a:p>
                <a:pPr algn="ctr"/>
                <a:r>
                  <a:rPr lang="en-US" altLang="en-US" sz="1800" dirty="0">
                    <a:solidFill>
                      <a:srgbClr val="000099"/>
                    </a:solidFill>
                  </a:rPr>
                  <a:t>=185</a:t>
                </a:r>
              </a:p>
            </p:txBody>
          </p:sp>
          <p:sp>
            <p:nvSpPr>
              <p:cNvPr id="78883" name="Text Box 35"/>
              <p:cNvSpPr txBox="1">
                <a:spLocks noChangeArrowheads="1"/>
              </p:cNvSpPr>
              <p:nvPr/>
            </p:nvSpPr>
            <p:spPr bwMode="auto">
              <a:xfrm>
                <a:off x="4025" y="1217"/>
                <a:ext cx="581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 err="1"/>
                  <a:t>fragflag</a:t>
                </a:r>
                <a:endParaRPr lang="en-US" altLang="en-US" sz="1800" dirty="0"/>
              </a:p>
              <a:p>
                <a:pPr algn="ctr"/>
                <a:r>
                  <a:rPr lang="en-US" altLang="en-US" sz="1800" dirty="0"/>
                  <a:t>=</a:t>
                </a:r>
                <a:r>
                  <a:rPr lang="en-US" altLang="en-US" sz="1800" dirty="0">
                    <a:solidFill>
                      <a:srgbClr val="000099"/>
                    </a:solidFill>
                  </a:rPr>
                  <a:t>1 (MF)</a:t>
                </a:r>
              </a:p>
            </p:txBody>
          </p:sp>
          <p:sp>
            <p:nvSpPr>
              <p:cNvPr id="78884" name="Text Box 36"/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484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length</a:t>
                </a:r>
              </a:p>
              <a:p>
                <a:r>
                  <a:rPr lang="en-US" altLang="en-US" sz="1800"/>
                  <a:t>=1500</a:t>
                </a:r>
              </a:p>
            </p:txBody>
          </p:sp>
          <p:sp>
            <p:nvSpPr>
              <p:cNvPr id="78885" name="Line 37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6" name="Line 38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7" name="Line 39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8" name="Line 40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89" name="Line 41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90" name="Rectangle 42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grpSp>
          <p:nvGrpSpPr>
            <p:cNvPr id="78862" name="Group 43"/>
            <p:cNvGrpSpPr>
              <a:grpSpLocks/>
            </p:cNvGrpSpPr>
            <p:nvPr/>
          </p:nvGrpSpPr>
          <p:grpSpPr bwMode="auto">
            <a:xfrm>
              <a:off x="2607" y="3092"/>
              <a:ext cx="2676" cy="419"/>
              <a:chOff x="3006" y="1205"/>
              <a:chExt cx="2676" cy="419"/>
            </a:xfrm>
          </p:grpSpPr>
          <p:sp>
            <p:nvSpPr>
              <p:cNvPr id="78867" name="Rectangle 44"/>
              <p:cNvSpPr>
                <a:spLocks noChangeArrowheads="1"/>
              </p:cNvSpPr>
              <p:nvPr/>
            </p:nvSpPr>
            <p:spPr bwMode="auto">
              <a:xfrm>
                <a:off x="3048" y="1212"/>
                <a:ext cx="2634" cy="342"/>
              </a:xfrm>
              <a:prstGeom prst="rect">
                <a:avLst/>
              </a:pr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800"/>
              </a:p>
            </p:txBody>
          </p:sp>
          <p:sp>
            <p:nvSpPr>
              <p:cNvPr id="78868" name="Rectangle 45"/>
              <p:cNvSpPr>
                <a:spLocks noChangeArrowheads="1"/>
              </p:cNvSpPr>
              <p:nvPr/>
            </p:nvSpPr>
            <p:spPr bwMode="auto">
              <a:xfrm>
                <a:off x="3006" y="1242"/>
                <a:ext cx="2634" cy="342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78869" name="Text Box 46"/>
              <p:cNvSpPr txBox="1">
                <a:spLocks noChangeArrowheads="1"/>
              </p:cNvSpPr>
              <p:nvPr/>
            </p:nvSpPr>
            <p:spPr bwMode="auto">
              <a:xfrm>
                <a:off x="3734" y="1205"/>
                <a:ext cx="25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ID</a:t>
                </a:r>
              </a:p>
              <a:p>
                <a:r>
                  <a:rPr lang="en-US" altLang="en-US" sz="1800"/>
                  <a:t>=x</a:t>
                </a:r>
              </a:p>
            </p:txBody>
          </p:sp>
          <p:sp>
            <p:nvSpPr>
              <p:cNvPr id="78870" name="Text Box 47"/>
              <p:cNvSpPr txBox="1">
                <a:spLocks noChangeArrowheads="1"/>
              </p:cNvSpPr>
              <p:nvPr/>
            </p:nvSpPr>
            <p:spPr bwMode="auto">
              <a:xfrm>
                <a:off x="4665" y="1217"/>
                <a:ext cx="433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/>
                  <a:t>offset</a:t>
                </a:r>
              </a:p>
              <a:p>
                <a:pPr algn="ctr"/>
                <a:r>
                  <a:rPr lang="en-US" altLang="en-US" sz="1800" dirty="0">
                    <a:solidFill>
                      <a:srgbClr val="000099"/>
                    </a:solidFill>
                  </a:rPr>
                  <a:t>=370</a:t>
                </a:r>
              </a:p>
            </p:txBody>
          </p:sp>
          <p:sp>
            <p:nvSpPr>
              <p:cNvPr id="78871" name="Text Box 48"/>
              <p:cNvSpPr txBox="1">
                <a:spLocks noChangeArrowheads="1"/>
              </p:cNvSpPr>
              <p:nvPr/>
            </p:nvSpPr>
            <p:spPr bwMode="auto">
              <a:xfrm>
                <a:off x="4033" y="1217"/>
                <a:ext cx="566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800" dirty="0" err="1"/>
                  <a:t>fragflag</a:t>
                </a:r>
                <a:endParaRPr lang="en-US" altLang="en-US" sz="1800" dirty="0"/>
              </a:p>
              <a:p>
                <a:pPr algn="ctr"/>
                <a:r>
                  <a:rPr lang="en-US" altLang="en-US" sz="1800" dirty="0"/>
                  <a:t>=</a:t>
                </a:r>
                <a:r>
                  <a:rPr lang="en-US" altLang="en-US" sz="1800" dirty="0">
                    <a:solidFill>
                      <a:srgbClr val="000099"/>
                    </a:solidFill>
                  </a:rPr>
                  <a:t>0 (DF)</a:t>
                </a:r>
              </a:p>
            </p:txBody>
          </p:sp>
          <p:sp>
            <p:nvSpPr>
              <p:cNvPr id="78872" name="Text Box 49"/>
              <p:cNvSpPr txBox="1">
                <a:spLocks noChangeArrowheads="1"/>
              </p:cNvSpPr>
              <p:nvPr/>
            </p:nvSpPr>
            <p:spPr bwMode="auto">
              <a:xfrm>
                <a:off x="3230" y="1205"/>
                <a:ext cx="484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 dirty="0"/>
                  <a:t>length</a:t>
                </a:r>
              </a:p>
              <a:p>
                <a:r>
                  <a:rPr lang="en-US" altLang="en-US" sz="1800" dirty="0"/>
                  <a:t>=1060</a:t>
                </a:r>
              </a:p>
            </p:txBody>
          </p:sp>
          <p:sp>
            <p:nvSpPr>
              <p:cNvPr id="78873" name="Line 50"/>
              <p:cNvSpPr>
                <a:spLocks noChangeShapeType="1"/>
              </p:cNvSpPr>
              <p:nvPr/>
            </p:nvSpPr>
            <p:spPr bwMode="auto">
              <a:xfrm>
                <a:off x="3246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4" name="Line 51"/>
              <p:cNvSpPr>
                <a:spLocks noChangeShapeType="1"/>
              </p:cNvSpPr>
              <p:nvPr/>
            </p:nvSpPr>
            <p:spPr bwMode="auto">
              <a:xfrm>
                <a:off x="3750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5" name="Line 52"/>
              <p:cNvSpPr>
                <a:spLocks noChangeShapeType="1"/>
              </p:cNvSpPr>
              <p:nvPr/>
            </p:nvSpPr>
            <p:spPr bwMode="auto">
              <a:xfrm>
                <a:off x="4020" y="1254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6" name="Line 53"/>
              <p:cNvSpPr>
                <a:spLocks noChangeShapeType="1"/>
              </p:cNvSpPr>
              <p:nvPr/>
            </p:nvSpPr>
            <p:spPr bwMode="auto">
              <a:xfrm>
                <a:off x="4638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7" name="Line 54"/>
              <p:cNvSpPr>
                <a:spLocks noChangeShapeType="1"/>
              </p:cNvSpPr>
              <p:nvPr/>
            </p:nvSpPr>
            <p:spPr bwMode="auto">
              <a:xfrm>
                <a:off x="5112" y="1242"/>
                <a:ext cx="0" cy="34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878" name="Rectangle 55"/>
              <p:cNvSpPr>
                <a:spLocks noChangeArrowheads="1"/>
              </p:cNvSpPr>
              <p:nvPr/>
            </p:nvSpPr>
            <p:spPr bwMode="auto">
              <a:xfrm>
                <a:off x="5232" y="1212"/>
                <a:ext cx="138" cy="37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78863" name="Freeform 56"/>
            <p:cNvSpPr>
              <a:spLocks/>
            </p:cNvSpPr>
            <p:nvPr/>
          </p:nvSpPr>
          <p:spPr bwMode="auto">
            <a:xfrm>
              <a:off x="2337" y="1443"/>
              <a:ext cx="210" cy="1362"/>
            </a:xfrm>
            <a:custGeom>
              <a:avLst/>
              <a:gdLst>
                <a:gd name="T0" fmla="*/ 0 w 210"/>
                <a:gd name="T1" fmla="*/ 0 h 1362"/>
                <a:gd name="T2" fmla="*/ 0 w 210"/>
                <a:gd name="T3" fmla="*/ 1362 h 1362"/>
                <a:gd name="T4" fmla="*/ 210 w 210"/>
                <a:gd name="T5" fmla="*/ 858 h 1362"/>
                <a:gd name="T6" fmla="*/ 0 60000 65536"/>
                <a:gd name="T7" fmla="*/ 0 60000 65536"/>
                <a:gd name="T8" fmla="*/ 0 60000 65536"/>
                <a:gd name="T9" fmla="*/ 0 w 210"/>
                <a:gd name="T10" fmla="*/ 0 h 1362"/>
                <a:gd name="T11" fmla="*/ 210 w 210"/>
                <a:gd name="T12" fmla="*/ 1362 h 13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" h="1362">
                  <a:moveTo>
                    <a:pt x="0" y="0"/>
                  </a:moveTo>
                  <a:lnTo>
                    <a:pt x="0" y="1362"/>
                  </a:lnTo>
                  <a:lnTo>
                    <a:pt x="210" y="858"/>
                  </a:lnTo>
                </a:path>
              </a:pathLst>
            </a:custGeom>
            <a:noFill/>
            <a:ln w="19050" cap="flat" cmpd="sng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4" name="Line 57"/>
            <p:cNvSpPr>
              <a:spLocks noChangeShapeType="1"/>
            </p:cNvSpPr>
            <p:nvPr/>
          </p:nvSpPr>
          <p:spPr bwMode="auto">
            <a:xfrm>
              <a:off x="2337" y="2787"/>
              <a:ext cx="228" cy="0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5" name="Line 58"/>
            <p:cNvSpPr>
              <a:spLocks noChangeShapeType="1"/>
            </p:cNvSpPr>
            <p:nvPr/>
          </p:nvSpPr>
          <p:spPr bwMode="auto">
            <a:xfrm>
              <a:off x="2343" y="2793"/>
              <a:ext cx="210" cy="498"/>
            </a:xfrm>
            <a:prstGeom prst="line">
              <a:avLst/>
            </a:prstGeom>
            <a:noFill/>
            <a:ln w="19050">
              <a:solidFill>
                <a:srgbClr val="CC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866" name="Text Box 59"/>
            <p:cNvSpPr txBox="1">
              <a:spLocks noChangeArrowheads="1"/>
            </p:cNvSpPr>
            <p:nvPr/>
          </p:nvSpPr>
          <p:spPr bwMode="auto">
            <a:xfrm>
              <a:off x="2321" y="1490"/>
              <a:ext cx="18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 i="1">
                  <a:solidFill>
                    <a:srgbClr val="CC0000"/>
                  </a:solidFill>
                </a:rPr>
                <a:t>one large datagram becomes</a:t>
              </a:r>
            </a:p>
            <a:p>
              <a:r>
                <a:rPr lang="en-US" altLang="en-US" sz="1800" i="1">
                  <a:solidFill>
                    <a:srgbClr val="CC0000"/>
                  </a:solidFill>
                </a:rPr>
                <a:t>several smaller datagrams</a:t>
              </a:r>
            </a:p>
          </p:txBody>
        </p:sp>
      </p:grpSp>
      <p:sp>
        <p:nvSpPr>
          <p:cNvPr id="78851" name="Rectangle 60"/>
          <p:cNvSpPr>
            <a:spLocks noChangeArrowheads="1"/>
          </p:cNvSpPr>
          <p:nvPr/>
        </p:nvSpPr>
        <p:spPr bwMode="auto">
          <a:xfrm>
            <a:off x="359437" y="1801814"/>
            <a:ext cx="3066388" cy="167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None/>
            </a:pPr>
            <a:r>
              <a:rPr lang="en-US" altLang="en-US" sz="2800" i="1" dirty="0">
                <a:solidFill>
                  <a:srgbClr val="CC0000"/>
                </a:solidFill>
                <a:latin typeface="Gill Sans MT" pitchFamily="34" charset="0"/>
              </a:rPr>
              <a:t>example: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r>
              <a:rPr lang="en-US" altLang="en-US" sz="2000" dirty="0">
                <a:latin typeface="Gill Sans MT" pitchFamily="34" charset="0"/>
              </a:rPr>
              <a:t>4000 byte datagram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r>
              <a:rPr lang="en-US" altLang="en-US" sz="2000" dirty="0">
                <a:solidFill>
                  <a:srgbClr val="000099"/>
                </a:solidFill>
                <a:latin typeface="Gill Sans MT" pitchFamily="34" charset="0"/>
              </a:rPr>
              <a:t>MTU = 1500 bytes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pitchFamily="2" charset="2"/>
              <a:buChar char="v"/>
            </a:pPr>
            <a:endParaRPr lang="en-US" altLang="en-US" sz="2000" dirty="0">
              <a:latin typeface="Gill Sans MT" pitchFamily="34" charset="0"/>
            </a:endParaRPr>
          </a:p>
        </p:txBody>
      </p:sp>
      <p:sp>
        <p:nvSpPr>
          <p:cNvPr id="577597" name="Text Box 61"/>
          <p:cNvSpPr txBox="1">
            <a:spLocks noChangeArrowheads="1"/>
          </p:cNvSpPr>
          <p:nvPr/>
        </p:nvSpPr>
        <p:spPr bwMode="auto">
          <a:xfrm>
            <a:off x="1129904" y="3238500"/>
            <a:ext cx="162095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000099"/>
                </a:solidFill>
              </a:rPr>
              <a:t>1480 bytes in </a:t>
            </a:r>
            <a:br>
              <a:rPr lang="en-US" altLang="en-US" sz="1800" dirty="0">
                <a:solidFill>
                  <a:srgbClr val="000099"/>
                </a:solidFill>
              </a:rPr>
            </a:br>
            <a:r>
              <a:rPr lang="en-US" altLang="en-US" sz="1800" dirty="0">
                <a:solidFill>
                  <a:srgbClr val="000099"/>
                </a:solidFill>
              </a:rPr>
              <a:t>data field</a:t>
            </a:r>
          </a:p>
        </p:txBody>
      </p:sp>
      <p:sp>
        <p:nvSpPr>
          <p:cNvPr id="577599" name="Text Box 63"/>
          <p:cNvSpPr txBox="1">
            <a:spLocks noChangeArrowheads="1"/>
          </p:cNvSpPr>
          <p:nvPr/>
        </p:nvSpPr>
        <p:spPr bwMode="auto">
          <a:xfrm>
            <a:off x="1630362" y="4071938"/>
            <a:ext cx="95410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>
                <a:solidFill>
                  <a:srgbClr val="000099"/>
                </a:solidFill>
              </a:rPr>
              <a:t>offset =</a:t>
            </a:r>
          </a:p>
          <a:p>
            <a:r>
              <a:rPr lang="en-US" altLang="en-US" sz="1800" dirty="0">
                <a:solidFill>
                  <a:srgbClr val="000099"/>
                </a:solidFill>
              </a:rPr>
              <a:t>1480/8 </a:t>
            </a:r>
          </a:p>
        </p:txBody>
      </p:sp>
      <p:sp>
        <p:nvSpPr>
          <p:cNvPr id="36873" name="Rectangle 66"/>
          <p:cNvSpPr>
            <a:spLocks noGrp="1" noChangeArrowheads="1"/>
          </p:cNvSpPr>
          <p:nvPr>
            <p:ph type="title"/>
          </p:nvPr>
        </p:nvSpPr>
        <p:spPr>
          <a:xfrm>
            <a:off x="577850" y="185739"/>
            <a:ext cx="8420100" cy="930275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IP fragmentation, reassembly</a:t>
            </a:r>
          </a:p>
        </p:txBody>
      </p:sp>
      <p:sp>
        <p:nvSpPr>
          <p:cNvPr id="7885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788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A2E31E0A-7E05-487B-AA2A-B705C831E194}" type="slidenum">
              <a:rPr lang="en-US" altLang="en-US" sz="1200">
                <a:latin typeface="Tahoma" pitchFamily="34" charset="0"/>
              </a:rPr>
              <a:pPr/>
              <a:t>33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78855" name="Picture 6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4" y="881064"/>
            <a:ext cx="74277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7604" name="Line 68"/>
          <p:cNvSpPr>
            <a:spLocks noChangeShapeType="1"/>
          </p:cNvSpPr>
          <p:nvPr/>
        </p:nvSpPr>
        <p:spPr bwMode="auto">
          <a:xfrm>
            <a:off x="2151461" y="3590925"/>
            <a:ext cx="283765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 w="lg" len="med"/>
            <a:tailEnd type="none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77605" name="Line 69"/>
          <p:cNvSpPr>
            <a:spLocks noChangeShapeType="1"/>
          </p:cNvSpPr>
          <p:nvPr/>
        </p:nvSpPr>
        <p:spPr bwMode="auto">
          <a:xfrm flipH="1">
            <a:off x="2512616" y="4394200"/>
            <a:ext cx="5061346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stealth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201" y="5219700"/>
            <a:ext cx="421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(Since the scaling factor of the fragment offset is 8)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821D4C-03CF-6130-D220-C1C9188AC833}"/>
              </a:ext>
            </a:extLst>
          </p:cNvPr>
          <p:cNvSpPr txBox="1"/>
          <p:nvPr/>
        </p:nvSpPr>
        <p:spPr>
          <a:xfrm>
            <a:off x="301454" y="5964019"/>
            <a:ext cx="6400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kern="1200" dirty="0">
                <a:solidFill>
                  <a:schemeClr val="tx1"/>
                </a:solidFill>
                <a:effectLst/>
                <a:latin typeface="Times New Roman" pitchFamily="-109" charset="0"/>
                <a:ea typeface="ＭＳ Ｐゴシック" charset="0"/>
                <a:cs typeface="ＭＳ Ｐゴシック" charset="0"/>
              </a:rPr>
              <a:t>More fragments (MF = 1 bit) or Don’t fragment (DF = 1 bit) </a:t>
            </a:r>
            <a:endParaRPr lang="en-K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7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7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77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7597" grpId="0"/>
      <p:bldP spid="577599" grpId="0"/>
      <p:bldP spid="577604" grpId="0" animBg="1"/>
      <p:bldP spid="57760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404164" y="2810893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34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1098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Freeform 140"/>
          <p:cNvSpPr>
            <a:spLocks/>
          </p:cNvSpPr>
          <p:nvPr/>
        </p:nvSpPr>
        <p:spPr bwMode="auto">
          <a:xfrm rot="-5400000">
            <a:off x="6755342" y="3130022"/>
            <a:ext cx="846137" cy="1726671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8" name="Freeform 140"/>
          <p:cNvSpPr>
            <a:spLocks/>
          </p:cNvSpPr>
          <p:nvPr/>
        </p:nvSpPr>
        <p:spPr bwMode="auto">
          <a:xfrm rot="10800000">
            <a:off x="7800975" y="1870075"/>
            <a:ext cx="916650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899" name="Freeform 140"/>
          <p:cNvSpPr>
            <a:spLocks/>
          </p:cNvSpPr>
          <p:nvPr/>
        </p:nvSpPr>
        <p:spPr bwMode="auto">
          <a:xfrm>
            <a:off x="5596203" y="1452564"/>
            <a:ext cx="1124744" cy="192722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0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420100" cy="952500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IP addressing: introduction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80901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15938" y="1444625"/>
            <a:ext cx="4003675" cy="4648200"/>
          </a:xfrm>
        </p:spPr>
        <p:txBody>
          <a:bodyPr>
            <a:normAutofit lnSpcReduction="10000"/>
          </a:bodyPr>
          <a:lstStyle/>
          <a:p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IP address:</a:t>
            </a: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 32-bit identifier for host, router </a:t>
            </a:r>
            <a:r>
              <a:rPr lang="en-US" altLang="en-US" sz="2400" i="1">
                <a:ea typeface="ＭＳ Ｐゴシック" pitchFamily="34" charset="-128"/>
                <a:cs typeface="ＭＳ Ｐゴシック" pitchFamily="34" charset="-128"/>
              </a:rPr>
              <a:t>interface</a:t>
            </a: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 </a:t>
            </a:r>
          </a:p>
          <a:p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interface:</a:t>
            </a: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 connection between host/router and physical link</a:t>
            </a:r>
          </a:p>
          <a:p>
            <a:pPr lvl="1"/>
            <a:r>
              <a:rPr lang="en-US" altLang="en-US" sz="2000">
                <a:latin typeface="Gill Sans MT" pitchFamily="34" charset="0"/>
                <a:ea typeface="ＭＳ Ｐゴシック" pitchFamily="34" charset="-128"/>
              </a:rPr>
              <a:t>router</a:t>
            </a:r>
            <a:r>
              <a:rPr lang="ja-JP" altLang="en-US" sz="2000">
                <a:latin typeface="Gill Sans MT" pitchFamily="34" charset="0"/>
                <a:ea typeface="ＭＳ Ｐゴシック" pitchFamily="34" charset="-128"/>
              </a:rPr>
              <a:t>’</a:t>
            </a:r>
            <a:r>
              <a:rPr lang="en-US" altLang="ja-JP" sz="2000">
                <a:latin typeface="Gill Sans MT" pitchFamily="34" charset="0"/>
                <a:ea typeface="ＭＳ Ｐゴシック" pitchFamily="34" charset="-128"/>
              </a:rPr>
              <a:t>s typically have multiple interfaces</a:t>
            </a:r>
          </a:p>
          <a:p>
            <a:pPr lvl="1"/>
            <a:r>
              <a:rPr lang="en-US" altLang="en-US" sz="2000">
                <a:latin typeface="Gill Sans MT" pitchFamily="34" charset="0"/>
                <a:ea typeface="ＭＳ Ｐゴシック" pitchFamily="34" charset="-128"/>
              </a:rPr>
              <a:t>host typically has one or two interfaces (e.g., wired Ethernet, wireless 802.11)</a:t>
            </a:r>
          </a:p>
          <a:p>
            <a:r>
              <a:rPr lang="en-US" altLang="en-US" sz="2400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IP addresses associated with each interface</a:t>
            </a:r>
          </a:p>
        </p:txBody>
      </p:sp>
      <p:sp>
        <p:nvSpPr>
          <p:cNvPr id="8094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809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305B7ED-66CA-4D09-98BD-531532F083EF}" type="slidenum">
              <a:rPr lang="en-US" altLang="en-US" sz="1200">
                <a:latin typeface="Tahoma" pitchFamily="34" charset="0"/>
              </a:rPr>
              <a:pPr/>
              <a:t>35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80902" name="Text Box 26"/>
          <p:cNvSpPr txBox="1">
            <a:spLocks noChangeArrowheads="1"/>
          </p:cNvSpPr>
          <p:nvPr/>
        </p:nvSpPr>
        <p:spPr bwMode="auto">
          <a:xfrm>
            <a:off x="4927204" y="128270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223.1.1.1</a:t>
            </a:r>
            <a:endParaRPr lang="en-US" altLang="en-US" sz="1200">
              <a:latin typeface="Comic Sans MS" pitchFamily="66" charset="0"/>
            </a:endParaRPr>
          </a:p>
        </p:txBody>
      </p:sp>
      <p:grpSp>
        <p:nvGrpSpPr>
          <p:cNvPr id="80903" name="Group 27"/>
          <p:cNvGrpSpPr>
            <a:grpSpLocks/>
          </p:cNvGrpSpPr>
          <p:nvPr/>
        </p:nvGrpSpPr>
        <p:grpSpPr bwMode="auto">
          <a:xfrm>
            <a:off x="4132660" y="2243139"/>
            <a:ext cx="997479" cy="276225"/>
            <a:chOff x="3251" y="608"/>
            <a:chExt cx="580" cy="174"/>
          </a:xfrm>
        </p:grpSpPr>
        <p:sp>
          <p:nvSpPr>
            <p:cNvPr id="80966" name="Rectangle 28"/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0967" name="Text Box 29"/>
            <p:cNvSpPr txBox="1">
              <a:spLocks noChangeArrowheads="1"/>
            </p:cNvSpPr>
            <p:nvPr/>
          </p:nvSpPr>
          <p:spPr bwMode="auto">
            <a:xfrm>
              <a:off x="3251" y="608"/>
              <a:ext cx="4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223.1.1.2</a:t>
              </a:r>
              <a:endParaRPr lang="en-US" altLang="en-US" sz="1200">
                <a:latin typeface="Comic Sans MS" pitchFamily="66" charset="0"/>
              </a:endParaRPr>
            </a:p>
          </p:txBody>
        </p:sp>
      </p:grpSp>
      <p:sp>
        <p:nvSpPr>
          <p:cNvPr id="80904" name="Text Box 30"/>
          <p:cNvSpPr txBox="1">
            <a:spLocks noChangeArrowheads="1"/>
          </p:cNvSpPr>
          <p:nvPr/>
        </p:nvSpPr>
        <p:spPr bwMode="auto">
          <a:xfrm>
            <a:off x="5040710" y="323850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223.1.1.3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05" name="Text Box 31"/>
          <p:cNvSpPr txBox="1">
            <a:spLocks noChangeArrowheads="1"/>
          </p:cNvSpPr>
          <p:nvPr/>
        </p:nvSpPr>
        <p:spPr bwMode="auto">
          <a:xfrm>
            <a:off x="6232525" y="236855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223.1.1.4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06" name="Line 32"/>
          <p:cNvSpPr>
            <a:spLocks noChangeShapeType="1"/>
          </p:cNvSpPr>
          <p:nvPr/>
        </p:nvSpPr>
        <p:spPr bwMode="auto">
          <a:xfrm>
            <a:off x="7426061" y="2668588"/>
            <a:ext cx="629444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7" name="Text Box 33"/>
          <p:cNvSpPr txBox="1">
            <a:spLocks noChangeArrowheads="1"/>
          </p:cNvSpPr>
          <p:nvPr/>
        </p:nvSpPr>
        <p:spPr bwMode="auto">
          <a:xfrm>
            <a:off x="7290198" y="237807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223.1.2.9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08" name="Line 36"/>
          <p:cNvSpPr>
            <a:spLocks noChangeShapeType="1"/>
          </p:cNvSpPr>
          <p:nvPr/>
        </p:nvSpPr>
        <p:spPr bwMode="auto">
          <a:xfrm>
            <a:off x="8535327" y="1978025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09" name="Line 38"/>
          <p:cNvSpPr>
            <a:spLocks noChangeShapeType="1"/>
          </p:cNvSpPr>
          <p:nvPr/>
        </p:nvSpPr>
        <p:spPr bwMode="auto">
          <a:xfrm>
            <a:off x="8535327" y="3249613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0" name="Text Box 41"/>
          <p:cNvSpPr txBox="1">
            <a:spLocks noChangeArrowheads="1"/>
          </p:cNvSpPr>
          <p:nvPr/>
        </p:nvSpPr>
        <p:spPr bwMode="auto">
          <a:xfrm>
            <a:off x="8079581" y="334962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223.1.2.2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11" name="Text Box 44"/>
          <p:cNvSpPr txBox="1">
            <a:spLocks noChangeArrowheads="1"/>
          </p:cNvSpPr>
          <p:nvPr/>
        </p:nvSpPr>
        <p:spPr bwMode="auto">
          <a:xfrm>
            <a:off x="7854290" y="174307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223.1.2.1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12" name="Line 45"/>
          <p:cNvSpPr>
            <a:spLocks noChangeShapeType="1"/>
          </p:cNvSpPr>
          <p:nvPr/>
        </p:nvSpPr>
        <p:spPr bwMode="auto">
          <a:xfrm>
            <a:off x="7168092" y="3006725"/>
            <a:ext cx="0" cy="757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3" name="Line 47"/>
          <p:cNvSpPr>
            <a:spLocks noChangeShapeType="1"/>
          </p:cNvSpPr>
          <p:nvPr/>
        </p:nvSpPr>
        <p:spPr bwMode="auto">
          <a:xfrm flipH="1" flipV="1">
            <a:off x="6504252" y="4279900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4" name="Line 48"/>
          <p:cNvSpPr>
            <a:spLocks noChangeShapeType="1"/>
          </p:cNvSpPr>
          <p:nvPr/>
        </p:nvSpPr>
        <p:spPr bwMode="auto">
          <a:xfrm flipH="1" flipV="1">
            <a:off x="7778619" y="4284663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15" name="Text Box 53"/>
          <p:cNvSpPr txBox="1">
            <a:spLocks noChangeArrowheads="1"/>
          </p:cNvSpPr>
          <p:nvPr/>
        </p:nvSpPr>
        <p:spPr bwMode="auto">
          <a:xfrm>
            <a:off x="7813015" y="4344989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223.1.3.2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0916" name="Text Box 56"/>
          <p:cNvSpPr txBox="1">
            <a:spLocks noChangeArrowheads="1"/>
          </p:cNvSpPr>
          <p:nvPr/>
        </p:nvSpPr>
        <p:spPr bwMode="auto">
          <a:xfrm>
            <a:off x="6466417" y="434975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223.1.3.1</a:t>
            </a:r>
            <a:endParaRPr lang="en-US" altLang="en-US" sz="1200">
              <a:latin typeface="Comic Sans MS" pitchFamily="66" charset="0"/>
            </a:endParaRPr>
          </a:p>
        </p:txBody>
      </p:sp>
      <p:grpSp>
        <p:nvGrpSpPr>
          <p:cNvPr id="80917" name="Group 57"/>
          <p:cNvGrpSpPr>
            <a:grpSpLocks/>
          </p:cNvGrpSpPr>
          <p:nvPr/>
        </p:nvGrpSpPr>
        <p:grpSpPr bwMode="auto">
          <a:xfrm>
            <a:off x="6622919" y="3101976"/>
            <a:ext cx="1012957" cy="276225"/>
            <a:chOff x="4532" y="1229"/>
            <a:chExt cx="589" cy="174"/>
          </a:xfrm>
        </p:grpSpPr>
        <p:sp>
          <p:nvSpPr>
            <p:cNvPr id="80964" name="Rectangle 58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0965" name="Text Box 59"/>
            <p:cNvSpPr txBox="1">
              <a:spLocks noChangeArrowheads="1"/>
            </p:cNvSpPr>
            <p:nvPr/>
          </p:nvSpPr>
          <p:spPr bwMode="auto">
            <a:xfrm>
              <a:off x="4532" y="1229"/>
              <a:ext cx="52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223.1.3.27</a:t>
              </a:r>
              <a:endParaRPr lang="en-US" altLang="en-US" sz="1200">
                <a:latin typeface="Comic Sans MS" pitchFamily="66" charset="0"/>
              </a:endParaRPr>
            </a:p>
          </p:txBody>
        </p:sp>
      </p:grpSp>
      <p:sp>
        <p:nvSpPr>
          <p:cNvPr id="80918" name="Text Box 60"/>
          <p:cNvSpPr txBox="1">
            <a:spLocks noChangeArrowheads="1"/>
          </p:cNvSpPr>
          <p:nvPr/>
        </p:nvSpPr>
        <p:spPr bwMode="auto">
          <a:xfrm>
            <a:off x="4316677" y="5341938"/>
            <a:ext cx="50151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223.1.1.1 = 11011111 00000001 00000001 00000001</a:t>
            </a:r>
            <a:endParaRPr lang="en-US" altLang="en-US" sz="1800">
              <a:latin typeface="Comic Sans MS" pitchFamily="66" charset="0"/>
            </a:endParaRPr>
          </a:p>
        </p:txBody>
      </p:sp>
      <p:sp>
        <p:nvSpPr>
          <p:cNvPr id="80919" name="Freeform 61"/>
          <p:cNvSpPr>
            <a:spLocks/>
          </p:cNvSpPr>
          <p:nvPr/>
        </p:nvSpPr>
        <p:spPr bwMode="auto">
          <a:xfrm>
            <a:off x="5497990" y="5614896"/>
            <a:ext cx="817086" cy="87406"/>
          </a:xfrm>
          <a:custGeom>
            <a:avLst/>
            <a:gdLst>
              <a:gd name="T0" fmla="*/ 0 w 562"/>
              <a:gd name="T1" fmla="*/ 0 h 58"/>
              <a:gd name="T2" fmla="*/ 0 w 562"/>
              <a:gd name="T3" fmla="*/ 2147483647 h 58"/>
              <a:gd name="T4" fmla="*/ 2147483647 w 562"/>
              <a:gd name="T5" fmla="*/ 2147483647 h 58"/>
              <a:gd name="T6" fmla="*/ 2147483647 w 562"/>
              <a:gd name="T7" fmla="*/ 2147483647 h 58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8"/>
              <a:gd name="T14" fmla="*/ 562 w 562"/>
              <a:gd name="T15" fmla="*/ 58 h 5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8">
                <a:moveTo>
                  <a:pt x="0" y="0"/>
                </a:moveTo>
                <a:lnTo>
                  <a:pt x="0" y="58"/>
                </a:lnTo>
                <a:lnTo>
                  <a:pt x="562" y="58"/>
                </a:lnTo>
                <a:lnTo>
                  <a:pt x="562" y="1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0" name="Freeform 62"/>
          <p:cNvSpPr>
            <a:spLocks/>
          </p:cNvSpPr>
          <p:nvPr/>
        </p:nvSpPr>
        <p:spPr bwMode="auto">
          <a:xfrm>
            <a:off x="6392089" y="5631564"/>
            <a:ext cx="898110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1" name="Freeform 63"/>
          <p:cNvSpPr>
            <a:spLocks/>
          </p:cNvSpPr>
          <p:nvPr/>
        </p:nvSpPr>
        <p:spPr bwMode="auto">
          <a:xfrm>
            <a:off x="7361684" y="5640804"/>
            <a:ext cx="863463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2" name="Freeform 64"/>
          <p:cNvSpPr>
            <a:spLocks/>
          </p:cNvSpPr>
          <p:nvPr/>
        </p:nvSpPr>
        <p:spPr bwMode="auto">
          <a:xfrm>
            <a:off x="8317630" y="5631564"/>
            <a:ext cx="942446" cy="79375"/>
          </a:xfrm>
          <a:custGeom>
            <a:avLst/>
            <a:gdLst>
              <a:gd name="T0" fmla="*/ 0 w 562"/>
              <a:gd name="T1" fmla="*/ 0 h 50"/>
              <a:gd name="T2" fmla="*/ 0 w 562"/>
              <a:gd name="T3" fmla="*/ 2147483647 h 50"/>
              <a:gd name="T4" fmla="*/ 2147483647 w 562"/>
              <a:gd name="T5" fmla="*/ 2147483647 h 50"/>
              <a:gd name="T6" fmla="*/ 2147483647 w 562"/>
              <a:gd name="T7" fmla="*/ 2147483647 h 50"/>
              <a:gd name="T8" fmla="*/ 0 60000 65536"/>
              <a:gd name="T9" fmla="*/ 0 60000 65536"/>
              <a:gd name="T10" fmla="*/ 0 60000 65536"/>
              <a:gd name="T11" fmla="*/ 0 60000 65536"/>
              <a:gd name="T12" fmla="*/ 0 w 562"/>
              <a:gd name="T13" fmla="*/ 0 h 50"/>
              <a:gd name="T14" fmla="*/ 562 w 562"/>
              <a:gd name="T15" fmla="*/ 50 h 5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62" h="50">
                <a:moveTo>
                  <a:pt x="0" y="0"/>
                </a:moveTo>
                <a:lnTo>
                  <a:pt x="0" y="50"/>
                </a:lnTo>
                <a:lnTo>
                  <a:pt x="562" y="50"/>
                </a:lnTo>
                <a:lnTo>
                  <a:pt x="562" y="8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23" name="Text Box 65"/>
          <p:cNvSpPr txBox="1">
            <a:spLocks noChangeArrowheads="1"/>
          </p:cNvSpPr>
          <p:nvPr/>
        </p:nvSpPr>
        <p:spPr bwMode="auto">
          <a:xfrm>
            <a:off x="5807738" y="5818188"/>
            <a:ext cx="52610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223</a:t>
            </a:r>
            <a:endParaRPr lang="en-US" altLang="en-US" sz="1800">
              <a:latin typeface="Comic Sans MS" pitchFamily="66" charset="0"/>
            </a:endParaRPr>
          </a:p>
        </p:txBody>
      </p:sp>
      <p:sp>
        <p:nvSpPr>
          <p:cNvPr id="80924" name="Text Box 66"/>
          <p:cNvSpPr txBox="1">
            <a:spLocks noChangeArrowheads="1"/>
          </p:cNvSpPr>
          <p:nvPr/>
        </p:nvSpPr>
        <p:spPr bwMode="auto">
          <a:xfrm>
            <a:off x="6937640" y="582771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itchFamily="66" charset="0"/>
            </a:endParaRPr>
          </a:p>
        </p:txBody>
      </p:sp>
      <p:sp>
        <p:nvSpPr>
          <p:cNvPr id="80925" name="Text Box 67"/>
          <p:cNvSpPr txBox="1">
            <a:spLocks noChangeArrowheads="1"/>
          </p:cNvSpPr>
          <p:nvPr/>
        </p:nvSpPr>
        <p:spPr bwMode="auto">
          <a:xfrm>
            <a:off x="9058143" y="582771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itchFamily="66" charset="0"/>
            </a:endParaRPr>
          </a:p>
        </p:txBody>
      </p:sp>
      <p:sp>
        <p:nvSpPr>
          <p:cNvPr id="80926" name="Text Box 68"/>
          <p:cNvSpPr txBox="1">
            <a:spLocks noChangeArrowheads="1"/>
          </p:cNvSpPr>
          <p:nvPr/>
        </p:nvSpPr>
        <p:spPr bwMode="auto">
          <a:xfrm>
            <a:off x="7954037" y="582771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</a:t>
            </a:r>
            <a:endParaRPr lang="en-US" altLang="en-US" sz="1800">
              <a:latin typeface="Comic Sans MS" pitchFamily="66" charset="0"/>
            </a:endParaRPr>
          </a:p>
        </p:txBody>
      </p:sp>
      <p:grpSp>
        <p:nvGrpSpPr>
          <p:cNvPr id="80927" name="Group 73"/>
          <p:cNvGrpSpPr>
            <a:grpSpLocks/>
          </p:cNvGrpSpPr>
          <p:nvPr/>
        </p:nvGrpSpPr>
        <p:grpSpPr bwMode="auto">
          <a:xfrm>
            <a:off x="4738026" y="1528763"/>
            <a:ext cx="694796" cy="558800"/>
            <a:chOff x="-44" y="1473"/>
            <a:chExt cx="981" cy="1105"/>
          </a:xfrm>
        </p:grpSpPr>
        <p:pic>
          <p:nvPicPr>
            <p:cNvPr id="80962" name="Picture 74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63" name="Freeform 7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28" name="Group 80"/>
          <p:cNvGrpSpPr>
            <a:grpSpLocks/>
          </p:cNvGrpSpPr>
          <p:nvPr/>
        </p:nvGrpSpPr>
        <p:grpSpPr bwMode="auto">
          <a:xfrm>
            <a:off x="4732867" y="2127250"/>
            <a:ext cx="694796" cy="558800"/>
            <a:chOff x="-44" y="1473"/>
            <a:chExt cx="981" cy="1105"/>
          </a:xfrm>
        </p:grpSpPr>
        <p:pic>
          <p:nvPicPr>
            <p:cNvPr id="80960" name="Picture 81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61" name="Freeform 8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29" name="Group 83"/>
          <p:cNvGrpSpPr>
            <a:grpSpLocks/>
          </p:cNvGrpSpPr>
          <p:nvPr/>
        </p:nvGrpSpPr>
        <p:grpSpPr bwMode="auto">
          <a:xfrm>
            <a:off x="4763823" y="2736850"/>
            <a:ext cx="694796" cy="558800"/>
            <a:chOff x="-44" y="1473"/>
            <a:chExt cx="981" cy="1105"/>
          </a:xfrm>
        </p:grpSpPr>
        <p:pic>
          <p:nvPicPr>
            <p:cNvPr id="80958" name="Picture 84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9" name="Freeform 8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0" name="Group 87"/>
          <p:cNvGrpSpPr>
            <a:grpSpLocks/>
          </p:cNvGrpSpPr>
          <p:nvPr/>
        </p:nvGrpSpPr>
        <p:grpSpPr bwMode="auto">
          <a:xfrm flipH="1">
            <a:off x="8727943" y="1685925"/>
            <a:ext cx="694796" cy="558800"/>
            <a:chOff x="-44" y="1473"/>
            <a:chExt cx="981" cy="1105"/>
          </a:xfrm>
        </p:grpSpPr>
        <p:pic>
          <p:nvPicPr>
            <p:cNvPr id="80956" name="Picture 8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7" name="Freeform 8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1" name="Group 90"/>
          <p:cNvGrpSpPr>
            <a:grpSpLocks/>
          </p:cNvGrpSpPr>
          <p:nvPr/>
        </p:nvGrpSpPr>
        <p:grpSpPr bwMode="auto">
          <a:xfrm flipH="1">
            <a:off x="8743421" y="2965450"/>
            <a:ext cx="694796" cy="558800"/>
            <a:chOff x="-44" y="1473"/>
            <a:chExt cx="981" cy="1105"/>
          </a:xfrm>
        </p:grpSpPr>
        <p:pic>
          <p:nvPicPr>
            <p:cNvPr id="80954" name="Picture 91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5" name="Freeform 9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2" name="Group 93"/>
          <p:cNvGrpSpPr>
            <a:grpSpLocks/>
          </p:cNvGrpSpPr>
          <p:nvPr/>
        </p:nvGrpSpPr>
        <p:grpSpPr bwMode="auto">
          <a:xfrm flipH="1">
            <a:off x="7553325" y="4489450"/>
            <a:ext cx="694796" cy="558800"/>
            <a:chOff x="-44" y="1473"/>
            <a:chExt cx="981" cy="1105"/>
          </a:xfrm>
        </p:grpSpPr>
        <p:pic>
          <p:nvPicPr>
            <p:cNvPr id="80952" name="Picture 94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3" name="Freeform 9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3" name="Group 96"/>
          <p:cNvGrpSpPr>
            <a:grpSpLocks/>
          </p:cNvGrpSpPr>
          <p:nvPr/>
        </p:nvGrpSpPr>
        <p:grpSpPr bwMode="auto">
          <a:xfrm flipH="1">
            <a:off x="6292718" y="4530725"/>
            <a:ext cx="694796" cy="558800"/>
            <a:chOff x="-44" y="1473"/>
            <a:chExt cx="981" cy="1105"/>
          </a:xfrm>
        </p:grpSpPr>
        <p:pic>
          <p:nvPicPr>
            <p:cNvPr id="80950" name="Picture 97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951" name="Freeform 9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0934" name="Group 99"/>
          <p:cNvGrpSpPr>
            <a:grpSpLocks/>
          </p:cNvGrpSpPr>
          <p:nvPr/>
        </p:nvGrpSpPr>
        <p:grpSpPr bwMode="auto">
          <a:xfrm>
            <a:off x="6757062" y="2624138"/>
            <a:ext cx="756708" cy="355600"/>
            <a:chOff x="4396" y="1245"/>
            <a:chExt cx="672" cy="248"/>
          </a:xfrm>
        </p:grpSpPr>
        <p:sp>
          <p:nvSpPr>
            <p:cNvPr id="80942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80943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80944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80945" name="Group 10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0948" name="Freeform 10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49" name="Freeform 10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0946" name="Line 106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947" name="Line 10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0935" name="Picture 108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911225"/>
            <a:ext cx="59418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36" name="Line 5"/>
          <p:cNvSpPr>
            <a:spLocks noChangeShapeType="1"/>
          </p:cNvSpPr>
          <p:nvPr/>
        </p:nvSpPr>
        <p:spPr bwMode="auto">
          <a:xfrm>
            <a:off x="5394987" y="1816100"/>
            <a:ext cx="42306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7" name="Line 7"/>
          <p:cNvSpPr>
            <a:spLocks noChangeShapeType="1"/>
          </p:cNvSpPr>
          <p:nvPr/>
        </p:nvSpPr>
        <p:spPr bwMode="auto">
          <a:xfrm flipV="1">
            <a:off x="5432822" y="2555876"/>
            <a:ext cx="30096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8" name="Line 8"/>
          <p:cNvSpPr>
            <a:spLocks noChangeShapeType="1"/>
          </p:cNvSpPr>
          <p:nvPr/>
        </p:nvSpPr>
        <p:spPr bwMode="auto">
          <a:xfrm>
            <a:off x="5444861" y="3087688"/>
            <a:ext cx="45746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0939" name="Line 11"/>
          <p:cNvSpPr>
            <a:spLocks noChangeShapeType="1"/>
          </p:cNvSpPr>
          <p:nvPr/>
        </p:nvSpPr>
        <p:spPr bwMode="auto">
          <a:xfrm>
            <a:off x="6261763" y="2663825"/>
            <a:ext cx="608806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Freeform 140"/>
          <p:cNvSpPr>
            <a:spLocks/>
          </p:cNvSpPr>
          <p:nvPr/>
        </p:nvSpPr>
        <p:spPr bwMode="auto">
          <a:xfrm rot="-5400000">
            <a:off x="6755342" y="3130022"/>
            <a:ext cx="846137" cy="1726671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2" name="Freeform 140"/>
          <p:cNvSpPr>
            <a:spLocks/>
          </p:cNvSpPr>
          <p:nvPr/>
        </p:nvSpPr>
        <p:spPr bwMode="auto">
          <a:xfrm rot="10800000">
            <a:off x="7800975" y="1870075"/>
            <a:ext cx="916650" cy="1593850"/>
          </a:xfrm>
          <a:custGeom>
            <a:avLst/>
            <a:gdLst>
              <a:gd name="T0" fmla="*/ 2147483647 w 10315"/>
              <a:gd name="T1" fmla="*/ 2147483647 h 10000"/>
              <a:gd name="T2" fmla="*/ 2147483647 w 10315"/>
              <a:gd name="T3" fmla="*/ 2147483647 h 10000"/>
              <a:gd name="T4" fmla="*/ 2147483647 w 10315"/>
              <a:gd name="T5" fmla="*/ 2147483647 h 10000"/>
              <a:gd name="T6" fmla="*/ 2147483647 w 10315"/>
              <a:gd name="T7" fmla="*/ 2147483647 h 10000"/>
              <a:gd name="T8" fmla="*/ 2147483647 w 10315"/>
              <a:gd name="T9" fmla="*/ 2147483647 h 10000"/>
              <a:gd name="T10" fmla="*/ 2147483647 w 10315"/>
              <a:gd name="T11" fmla="*/ 2147483647 h 10000"/>
              <a:gd name="T12" fmla="*/ 2147483647 w 10315"/>
              <a:gd name="T13" fmla="*/ 2147483647 h 10000"/>
              <a:gd name="T14" fmla="*/ 2147483647 w 10315"/>
              <a:gd name="T15" fmla="*/ 2147483647 h 10000"/>
              <a:gd name="T16" fmla="*/ 2147483647 w 10315"/>
              <a:gd name="T17" fmla="*/ 2147483647 h 10000"/>
              <a:gd name="T18" fmla="*/ 2147483647 w 10315"/>
              <a:gd name="T19" fmla="*/ 2147483647 h 10000"/>
              <a:gd name="T20" fmla="*/ 2147483647 w 10315"/>
              <a:gd name="T21" fmla="*/ 2147483647 h 10000"/>
              <a:gd name="T22" fmla="*/ 2147483647 w 10315"/>
              <a:gd name="T23" fmla="*/ 2147483647 h 10000"/>
              <a:gd name="T24" fmla="*/ 2147483647 w 10315"/>
              <a:gd name="T25" fmla="*/ 2147483647 h 1000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0315"/>
              <a:gd name="T40" fmla="*/ 0 h 10000"/>
              <a:gd name="T41" fmla="*/ 10315 w 10315"/>
              <a:gd name="T42" fmla="*/ 10000 h 1000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0315" h="10000">
                <a:moveTo>
                  <a:pt x="9674" y="4488"/>
                </a:moveTo>
                <a:cubicBezTo>
                  <a:pt x="8651" y="4175"/>
                  <a:pt x="4901" y="4405"/>
                  <a:pt x="3754" y="3833"/>
                </a:cubicBezTo>
                <a:cubicBezTo>
                  <a:pt x="2607" y="3261"/>
                  <a:pt x="4015" y="1645"/>
                  <a:pt x="3411" y="1026"/>
                </a:cubicBezTo>
                <a:cubicBezTo>
                  <a:pt x="2808" y="408"/>
                  <a:pt x="591" y="-284"/>
                  <a:pt x="130" y="122"/>
                </a:cubicBezTo>
                <a:cubicBezTo>
                  <a:pt x="-330" y="529"/>
                  <a:pt x="566" y="2588"/>
                  <a:pt x="648" y="3468"/>
                </a:cubicBezTo>
                <a:cubicBezTo>
                  <a:pt x="730" y="4349"/>
                  <a:pt x="648" y="4790"/>
                  <a:pt x="622" y="5408"/>
                </a:cubicBezTo>
                <a:cubicBezTo>
                  <a:pt x="595" y="6026"/>
                  <a:pt x="516" y="6617"/>
                  <a:pt x="489" y="7180"/>
                </a:cubicBezTo>
                <a:cubicBezTo>
                  <a:pt x="463" y="7741"/>
                  <a:pt x="286" y="8378"/>
                  <a:pt x="436" y="8809"/>
                </a:cubicBezTo>
                <a:cubicBezTo>
                  <a:pt x="587" y="9239"/>
                  <a:pt x="892" y="9655"/>
                  <a:pt x="1416" y="9793"/>
                </a:cubicBezTo>
                <a:cubicBezTo>
                  <a:pt x="1940" y="9932"/>
                  <a:pt x="3153" y="10248"/>
                  <a:pt x="3581" y="9642"/>
                </a:cubicBezTo>
                <a:cubicBezTo>
                  <a:pt x="4008" y="9037"/>
                  <a:pt x="3138" y="6667"/>
                  <a:pt x="3986" y="6162"/>
                </a:cubicBezTo>
                <a:cubicBezTo>
                  <a:pt x="4832" y="5655"/>
                  <a:pt x="9131" y="5984"/>
                  <a:pt x="9890" y="5711"/>
                </a:cubicBezTo>
                <a:cubicBezTo>
                  <a:pt x="10388" y="5225"/>
                  <a:pt x="10598" y="5393"/>
                  <a:pt x="9674" y="4488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3" name="Freeform 140"/>
          <p:cNvSpPr>
            <a:spLocks/>
          </p:cNvSpPr>
          <p:nvPr/>
        </p:nvSpPr>
        <p:spPr bwMode="auto">
          <a:xfrm>
            <a:off x="5596203" y="1452564"/>
            <a:ext cx="1124744" cy="1927225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420100" cy="952500"/>
          </a:xfrm>
        </p:spPr>
        <p:txBody>
          <a:bodyPr/>
          <a:lstStyle/>
          <a:p>
            <a:r>
              <a:rPr lang="en-US" altLang="en-US" sz="4000">
                <a:ea typeface="ＭＳ Ｐゴシック" pitchFamily="34" charset="-128"/>
              </a:rPr>
              <a:t>IP addressing: introduction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8192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15938" y="1444626"/>
            <a:ext cx="4003675" cy="1681163"/>
          </a:xfrm>
        </p:spPr>
        <p:txBody>
          <a:bodyPr>
            <a:normAutofit fontScale="92500" lnSpcReduction="1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Q: how are interfaces actually connected?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A: </a:t>
            </a:r>
            <a:r>
              <a:rPr lang="en-US" altLang="en-US" i="1" dirty="0">
                <a:ea typeface="ＭＳ Ｐゴシック" pitchFamily="34" charset="-128"/>
                <a:cs typeface="ＭＳ Ｐゴシック" pitchFamily="34" charset="-128"/>
              </a:rPr>
              <a:t>we’ll learnt about that in chapters 2-4.</a:t>
            </a:r>
          </a:p>
        </p:txBody>
      </p:sp>
      <p:sp>
        <p:nvSpPr>
          <p:cNvPr id="8196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819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4038C9F-A569-44A9-B8B5-61EDAF5F17A8}" type="slidenum">
              <a:rPr lang="en-US" altLang="en-US" sz="1200">
                <a:latin typeface="Tahoma" pitchFamily="34" charset="0"/>
              </a:rPr>
              <a:pPr/>
              <a:t>36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81926" name="Line 5"/>
          <p:cNvSpPr>
            <a:spLocks noChangeShapeType="1"/>
          </p:cNvSpPr>
          <p:nvPr/>
        </p:nvSpPr>
        <p:spPr bwMode="auto">
          <a:xfrm>
            <a:off x="5394987" y="1816100"/>
            <a:ext cx="42306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V="1">
            <a:off x="5432822" y="2555876"/>
            <a:ext cx="30096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>
            <a:off x="5444861" y="3087688"/>
            <a:ext cx="457465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9" name="Line 11"/>
          <p:cNvSpPr>
            <a:spLocks noChangeShapeType="1"/>
          </p:cNvSpPr>
          <p:nvPr/>
        </p:nvSpPr>
        <p:spPr bwMode="auto">
          <a:xfrm>
            <a:off x="6261763" y="2663825"/>
            <a:ext cx="608806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0" name="Text Box 26"/>
          <p:cNvSpPr txBox="1">
            <a:spLocks noChangeArrowheads="1"/>
          </p:cNvSpPr>
          <p:nvPr/>
        </p:nvSpPr>
        <p:spPr bwMode="auto">
          <a:xfrm>
            <a:off x="4927204" y="128270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223.1.1.1</a:t>
            </a:r>
            <a:endParaRPr lang="en-US" altLang="en-US" sz="1200">
              <a:latin typeface="Comic Sans MS" pitchFamily="66" charset="0"/>
            </a:endParaRPr>
          </a:p>
        </p:txBody>
      </p:sp>
      <p:grpSp>
        <p:nvGrpSpPr>
          <p:cNvPr id="81931" name="Group 27"/>
          <p:cNvGrpSpPr>
            <a:grpSpLocks/>
          </p:cNvGrpSpPr>
          <p:nvPr/>
        </p:nvGrpSpPr>
        <p:grpSpPr bwMode="auto">
          <a:xfrm>
            <a:off x="4132660" y="2243139"/>
            <a:ext cx="997479" cy="276225"/>
            <a:chOff x="3251" y="608"/>
            <a:chExt cx="580" cy="174"/>
          </a:xfrm>
        </p:grpSpPr>
        <p:sp>
          <p:nvSpPr>
            <p:cNvPr id="81993" name="Rectangle 28"/>
            <p:cNvSpPr>
              <a:spLocks noChangeArrowheads="1"/>
            </p:cNvSpPr>
            <p:nvPr/>
          </p:nvSpPr>
          <p:spPr bwMode="auto">
            <a:xfrm>
              <a:off x="3306" y="657"/>
              <a:ext cx="525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1994" name="Text Box 29"/>
            <p:cNvSpPr txBox="1">
              <a:spLocks noChangeArrowheads="1"/>
            </p:cNvSpPr>
            <p:nvPr/>
          </p:nvSpPr>
          <p:spPr bwMode="auto">
            <a:xfrm>
              <a:off x="3251" y="608"/>
              <a:ext cx="47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223.1.1.2</a:t>
              </a:r>
              <a:endParaRPr lang="en-US" altLang="en-US" sz="1200">
                <a:latin typeface="Comic Sans MS" pitchFamily="66" charset="0"/>
              </a:endParaRPr>
            </a:p>
          </p:txBody>
        </p:sp>
      </p:grpSp>
      <p:sp>
        <p:nvSpPr>
          <p:cNvPr id="81932" name="Text Box 30"/>
          <p:cNvSpPr txBox="1">
            <a:spLocks noChangeArrowheads="1"/>
          </p:cNvSpPr>
          <p:nvPr/>
        </p:nvSpPr>
        <p:spPr bwMode="auto">
          <a:xfrm>
            <a:off x="5040710" y="323850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223.1.1.3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33" name="Text Box 31"/>
          <p:cNvSpPr txBox="1">
            <a:spLocks noChangeArrowheads="1"/>
          </p:cNvSpPr>
          <p:nvPr/>
        </p:nvSpPr>
        <p:spPr bwMode="auto">
          <a:xfrm>
            <a:off x="6232525" y="236855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223.1.1.4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34" name="Line 32"/>
          <p:cNvSpPr>
            <a:spLocks noChangeShapeType="1"/>
          </p:cNvSpPr>
          <p:nvPr/>
        </p:nvSpPr>
        <p:spPr bwMode="auto">
          <a:xfrm>
            <a:off x="7426061" y="2668588"/>
            <a:ext cx="629444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5" name="Text Box 33"/>
          <p:cNvSpPr txBox="1">
            <a:spLocks noChangeArrowheads="1"/>
          </p:cNvSpPr>
          <p:nvPr/>
        </p:nvSpPr>
        <p:spPr bwMode="auto">
          <a:xfrm>
            <a:off x="7290198" y="237807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223.1.2.9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36" name="Line 36"/>
          <p:cNvSpPr>
            <a:spLocks noChangeShapeType="1"/>
          </p:cNvSpPr>
          <p:nvPr/>
        </p:nvSpPr>
        <p:spPr bwMode="auto">
          <a:xfrm>
            <a:off x="8535327" y="1978025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7" name="Line 38"/>
          <p:cNvSpPr>
            <a:spLocks noChangeShapeType="1"/>
          </p:cNvSpPr>
          <p:nvPr/>
        </p:nvSpPr>
        <p:spPr bwMode="auto">
          <a:xfrm>
            <a:off x="8535327" y="3249613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8" name="Text Box 41"/>
          <p:cNvSpPr txBox="1">
            <a:spLocks noChangeArrowheads="1"/>
          </p:cNvSpPr>
          <p:nvPr/>
        </p:nvSpPr>
        <p:spPr bwMode="auto">
          <a:xfrm>
            <a:off x="8079581" y="334962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223.1.2.2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39" name="Text Box 44"/>
          <p:cNvSpPr txBox="1">
            <a:spLocks noChangeArrowheads="1"/>
          </p:cNvSpPr>
          <p:nvPr/>
        </p:nvSpPr>
        <p:spPr bwMode="auto">
          <a:xfrm>
            <a:off x="7854290" y="1743076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223.1.2.1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40" name="Line 45"/>
          <p:cNvSpPr>
            <a:spLocks noChangeShapeType="1"/>
          </p:cNvSpPr>
          <p:nvPr/>
        </p:nvSpPr>
        <p:spPr bwMode="auto">
          <a:xfrm>
            <a:off x="7168092" y="3006725"/>
            <a:ext cx="0" cy="7572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1" name="Line 47"/>
          <p:cNvSpPr>
            <a:spLocks noChangeShapeType="1"/>
          </p:cNvSpPr>
          <p:nvPr/>
        </p:nvSpPr>
        <p:spPr bwMode="auto">
          <a:xfrm flipH="1" flipV="1">
            <a:off x="6504252" y="4279900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2" name="Line 48"/>
          <p:cNvSpPr>
            <a:spLocks noChangeShapeType="1"/>
          </p:cNvSpPr>
          <p:nvPr/>
        </p:nvSpPr>
        <p:spPr bwMode="auto">
          <a:xfrm flipH="1" flipV="1">
            <a:off x="7778619" y="4284663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3" name="Text Box 53"/>
          <p:cNvSpPr txBox="1">
            <a:spLocks noChangeArrowheads="1"/>
          </p:cNvSpPr>
          <p:nvPr/>
        </p:nvSpPr>
        <p:spPr bwMode="auto">
          <a:xfrm>
            <a:off x="7813015" y="4344989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223.1.3.2</a:t>
            </a:r>
            <a:endParaRPr lang="en-US" altLang="en-US" sz="1200">
              <a:latin typeface="Comic Sans MS" pitchFamily="66" charset="0"/>
            </a:endParaRPr>
          </a:p>
        </p:txBody>
      </p:sp>
      <p:sp>
        <p:nvSpPr>
          <p:cNvPr id="81944" name="Text Box 56"/>
          <p:cNvSpPr txBox="1">
            <a:spLocks noChangeArrowheads="1"/>
          </p:cNvSpPr>
          <p:nvPr/>
        </p:nvSpPr>
        <p:spPr bwMode="auto">
          <a:xfrm>
            <a:off x="6466417" y="4349751"/>
            <a:ext cx="8242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/>
              <a:t>223.1.3.1</a:t>
            </a:r>
            <a:endParaRPr lang="en-US" altLang="en-US" sz="1200">
              <a:latin typeface="Comic Sans MS" pitchFamily="66" charset="0"/>
            </a:endParaRPr>
          </a:p>
        </p:txBody>
      </p:sp>
      <p:grpSp>
        <p:nvGrpSpPr>
          <p:cNvPr id="81945" name="Group 57"/>
          <p:cNvGrpSpPr>
            <a:grpSpLocks/>
          </p:cNvGrpSpPr>
          <p:nvPr/>
        </p:nvGrpSpPr>
        <p:grpSpPr bwMode="auto">
          <a:xfrm>
            <a:off x="6622919" y="3101976"/>
            <a:ext cx="1012957" cy="276225"/>
            <a:chOff x="4532" y="1229"/>
            <a:chExt cx="589" cy="174"/>
          </a:xfrm>
        </p:grpSpPr>
        <p:sp>
          <p:nvSpPr>
            <p:cNvPr id="81991" name="Rectangle 58"/>
            <p:cNvSpPr>
              <a:spLocks noChangeArrowheads="1"/>
            </p:cNvSpPr>
            <p:nvPr/>
          </p:nvSpPr>
          <p:spPr bwMode="auto">
            <a:xfrm>
              <a:off x="4587" y="1284"/>
              <a:ext cx="534" cy="1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/>
            </a:p>
          </p:txBody>
        </p:sp>
        <p:sp>
          <p:nvSpPr>
            <p:cNvPr id="81992" name="Text Box 59"/>
            <p:cNvSpPr txBox="1">
              <a:spLocks noChangeArrowheads="1"/>
            </p:cNvSpPr>
            <p:nvPr/>
          </p:nvSpPr>
          <p:spPr bwMode="auto">
            <a:xfrm>
              <a:off x="4532" y="1229"/>
              <a:ext cx="52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/>
                <a:t>223.1.3.27</a:t>
              </a:r>
              <a:endParaRPr lang="en-US" altLang="en-US" sz="1200">
                <a:latin typeface="Comic Sans MS" pitchFamily="66" charset="0"/>
              </a:endParaRPr>
            </a:p>
          </p:txBody>
        </p:sp>
      </p:grpSp>
      <p:grpSp>
        <p:nvGrpSpPr>
          <p:cNvPr id="81946" name="Group 73"/>
          <p:cNvGrpSpPr>
            <a:grpSpLocks/>
          </p:cNvGrpSpPr>
          <p:nvPr/>
        </p:nvGrpSpPr>
        <p:grpSpPr bwMode="auto">
          <a:xfrm>
            <a:off x="4738026" y="1528763"/>
            <a:ext cx="694796" cy="558800"/>
            <a:chOff x="-44" y="1473"/>
            <a:chExt cx="981" cy="1105"/>
          </a:xfrm>
        </p:grpSpPr>
        <p:pic>
          <p:nvPicPr>
            <p:cNvPr id="81989" name="Picture 74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90" name="Freeform 7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7" name="Group 80"/>
          <p:cNvGrpSpPr>
            <a:grpSpLocks/>
          </p:cNvGrpSpPr>
          <p:nvPr/>
        </p:nvGrpSpPr>
        <p:grpSpPr bwMode="auto">
          <a:xfrm>
            <a:off x="4732867" y="2127250"/>
            <a:ext cx="694796" cy="558800"/>
            <a:chOff x="-44" y="1473"/>
            <a:chExt cx="981" cy="1105"/>
          </a:xfrm>
        </p:grpSpPr>
        <p:pic>
          <p:nvPicPr>
            <p:cNvPr id="81987" name="Picture 8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8" name="Freeform 8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8" name="Group 83"/>
          <p:cNvGrpSpPr>
            <a:grpSpLocks/>
          </p:cNvGrpSpPr>
          <p:nvPr/>
        </p:nvGrpSpPr>
        <p:grpSpPr bwMode="auto">
          <a:xfrm>
            <a:off x="4763823" y="2736850"/>
            <a:ext cx="694796" cy="558800"/>
            <a:chOff x="-44" y="1473"/>
            <a:chExt cx="981" cy="1105"/>
          </a:xfrm>
        </p:grpSpPr>
        <p:pic>
          <p:nvPicPr>
            <p:cNvPr id="81985" name="Picture 84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6" name="Freeform 8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49" name="Group 87"/>
          <p:cNvGrpSpPr>
            <a:grpSpLocks/>
          </p:cNvGrpSpPr>
          <p:nvPr/>
        </p:nvGrpSpPr>
        <p:grpSpPr bwMode="auto">
          <a:xfrm flipH="1">
            <a:off x="8727943" y="1685925"/>
            <a:ext cx="694796" cy="558800"/>
            <a:chOff x="-44" y="1473"/>
            <a:chExt cx="981" cy="1105"/>
          </a:xfrm>
        </p:grpSpPr>
        <p:pic>
          <p:nvPicPr>
            <p:cNvPr id="81983" name="Picture 88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4" name="Freeform 8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0" name="Group 90"/>
          <p:cNvGrpSpPr>
            <a:grpSpLocks/>
          </p:cNvGrpSpPr>
          <p:nvPr/>
        </p:nvGrpSpPr>
        <p:grpSpPr bwMode="auto">
          <a:xfrm flipH="1">
            <a:off x="8743421" y="2965450"/>
            <a:ext cx="694796" cy="558800"/>
            <a:chOff x="-44" y="1473"/>
            <a:chExt cx="981" cy="1105"/>
          </a:xfrm>
        </p:grpSpPr>
        <p:pic>
          <p:nvPicPr>
            <p:cNvPr id="81981" name="Picture 91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2" name="Freeform 9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1" name="Group 93"/>
          <p:cNvGrpSpPr>
            <a:grpSpLocks/>
          </p:cNvGrpSpPr>
          <p:nvPr/>
        </p:nvGrpSpPr>
        <p:grpSpPr bwMode="auto">
          <a:xfrm flipH="1">
            <a:off x="7553325" y="4489450"/>
            <a:ext cx="694796" cy="558800"/>
            <a:chOff x="-44" y="1473"/>
            <a:chExt cx="981" cy="1105"/>
          </a:xfrm>
        </p:grpSpPr>
        <p:pic>
          <p:nvPicPr>
            <p:cNvPr id="81979" name="Picture 94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80" name="Freeform 9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2" name="Group 96"/>
          <p:cNvGrpSpPr>
            <a:grpSpLocks/>
          </p:cNvGrpSpPr>
          <p:nvPr/>
        </p:nvGrpSpPr>
        <p:grpSpPr bwMode="auto">
          <a:xfrm flipH="1">
            <a:off x="6292718" y="4530725"/>
            <a:ext cx="694796" cy="558800"/>
            <a:chOff x="-44" y="1473"/>
            <a:chExt cx="981" cy="1105"/>
          </a:xfrm>
        </p:grpSpPr>
        <p:pic>
          <p:nvPicPr>
            <p:cNvPr id="81977" name="Picture 97" descr="desktop_computer_stylized_mediu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78" name="Freeform 9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81953" name="Group 99"/>
          <p:cNvGrpSpPr>
            <a:grpSpLocks/>
          </p:cNvGrpSpPr>
          <p:nvPr/>
        </p:nvGrpSpPr>
        <p:grpSpPr bwMode="auto">
          <a:xfrm>
            <a:off x="6757062" y="2624138"/>
            <a:ext cx="756708" cy="355600"/>
            <a:chOff x="4396" y="1245"/>
            <a:chExt cx="672" cy="248"/>
          </a:xfrm>
        </p:grpSpPr>
        <p:sp>
          <p:nvSpPr>
            <p:cNvPr id="8196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8197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8197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2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81972" name="Group 103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81975" name="Freeform 104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1976" name="Freeform 105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1973" name="Line 106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974" name="Line 107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1954" name="Picture 10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911225"/>
            <a:ext cx="59418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Group 9"/>
          <p:cNvGrpSpPr>
            <a:grpSpLocks/>
          </p:cNvGrpSpPr>
          <p:nvPr/>
        </p:nvGrpSpPr>
        <p:grpSpPr bwMode="auto">
          <a:xfrm>
            <a:off x="5718308" y="1817689"/>
            <a:ext cx="552053" cy="1279525"/>
            <a:chOff x="5278322" y="1817603"/>
            <a:chExt cx="509379" cy="1279224"/>
          </a:xfrm>
        </p:grpSpPr>
        <p:pic>
          <p:nvPicPr>
            <p:cNvPr id="81966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8322" y="2485783"/>
              <a:ext cx="509379" cy="287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81967" name="Straight Connector 3"/>
            <p:cNvCxnSpPr>
              <a:cxnSpLocks noChangeShapeType="1"/>
            </p:cNvCxnSpPr>
            <p:nvPr/>
          </p:nvCxnSpPr>
          <p:spPr bwMode="auto">
            <a:xfrm>
              <a:off x="5369756" y="1817603"/>
              <a:ext cx="0" cy="6810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968" name="Straight Connector 77"/>
            <p:cNvCxnSpPr>
              <a:cxnSpLocks noChangeShapeType="1"/>
            </p:cNvCxnSpPr>
            <p:nvPr/>
          </p:nvCxnSpPr>
          <p:spPr bwMode="auto">
            <a:xfrm flipV="1">
              <a:off x="5443520" y="2769741"/>
              <a:ext cx="1" cy="3270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448866" y="2616201"/>
            <a:ext cx="5503333" cy="1751013"/>
            <a:chOff x="414922" y="2615565"/>
            <a:chExt cx="5079651" cy="1751597"/>
          </a:xfrm>
        </p:grpSpPr>
        <p:sp>
          <p:nvSpPr>
            <p:cNvPr id="81964" name="TextBox 10"/>
            <p:cNvSpPr txBox="1">
              <a:spLocks noChangeArrowheads="1"/>
            </p:cNvSpPr>
            <p:nvPr/>
          </p:nvSpPr>
          <p:spPr bwMode="auto">
            <a:xfrm>
              <a:off x="414922" y="3659276"/>
              <a:ext cx="43001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A: </a:t>
              </a:r>
              <a:r>
                <a:rPr lang="en-US" altLang="en-US" sz="2000"/>
                <a:t>wired Ethernet interfaces connected by Ethernet switches</a:t>
              </a:r>
            </a:p>
          </p:txBody>
        </p:sp>
        <p:cxnSp>
          <p:nvCxnSpPr>
            <p:cNvPr id="81965" name="Straight Connector 12"/>
            <p:cNvCxnSpPr>
              <a:cxnSpLocks noChangeShapeType="1"/>
            </p:cNvCxnSpPr>
            <p:nvPr/>
          </p:nvCxnSpPr>
          <p:spPr bwMode="auto">
            <a:xfrm flipH="1">
              <a:off x="4061206" y="2615565"/>
              <a:ext cx="1433367" cy="14209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5" name="Group 15"/>
          <p:cNvGrpSpPr>
            <a:grpSpLocks/>
          </p:cNvGrpSpPr>
          <p:nvPr/>
        </p:nvGrpSpPr>
        <p:grpSpPr bwMode="auto">
          <a:xfrm>
            <a:off x="4689872" y="3790950"/>
            <a:ext cx="4657196" cy="2451100"/>
            <a:chOff x="4328727" y="3790332"/>
            <a:chExt cx="4300100" cy="2450981"/>
          </a:xfrm>
        </p:grpSpPr>
        <p:pic>
          <p:nvPicPr>
            <p:cNvPr id="81961" name="Picture 777" descr="access_point_stylized_sm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411" y="3790332"/>
              <a:ext cx="587569" cy="486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962" name="TextBox 89"/>
            <p:cNvSpPr txBox="1">
              <a:spLocks noChangeArrowheads="1"/>
            </p:cNvSpPr>
            <p:nvPr/>
          </p:nvSpPr>
          <p:spPr bwMode="auto">
            <a:xfrm>
              <a:off x="4328727" y="5533427"/>
              <a:ext cx="43001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i="1">
                  <a:solidFill>
                    <a:srgbClr val="CC0000"/>
                  </a:solidFill>
                </a:rPr>
                <a:t>A: </a:t>
              </a:r>
              <a:r>
                <a:rPr lang="en-US" altLang="en-US" sz="2000"/>
                <a:t>wireless WiFi interfaces connected by WiFi base station</a:t>
              </a:r>
            </a:p>
          </p:txBody>
        </p:sp>
        <p:cxnSp>
          <p:nvCxnSpPr>
            <p:cNvPr id="81963" name="Straight Connector 90"/>
            <p:cNvCxnSpPr>
              <a:cxnSpLocks noChangeShapeType="1"/>
            </p:cNvCxnSpPr>
            <p:nvPr/>
          </p:nvCxnSpPr>
          <p:spPr bwMode="auto">
            <a:xfrm flipH="1">
              <a:off x="4982985" y="4208863"/>
              <a:ext cx="1433367" cy="14209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IP Address Classes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1"/>
            <a:ext cx="8089900" cy="4873625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97" y="1676401"/>
            <a:ext cx="8576136" cy="358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Slide Number Placeholder 1"/>
          <p:cNvSpPr>
            <a:spLocks noGrp="1"/>
          </p:cNvSpPr>
          <p:nvPr>
            <p:ph type="sldNum" sz="quarter" idx="11"/>
          </p:nvPr>
        </p:nvSpPr>
        <p:spPr bwMode="auto">
          <a:xfrm>
            <a:off x="7594600" y="6408738"/>
            <a:ext cx="206375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500"/>
              <a:t> </a:t>
            </a:r>
            <a:fld id="{7AE42C93-07D1-441E-9D8A-B0AC9AF2140E}" type="slidenum">
              <a:rPr lang="en-US" altLang="en-US" sz="1500" smtClean="0"/>
              <a:pPr/>
              <a:t>37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3446393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Special IP addresses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1"/>
            <a:ext cx="8089900" cy="4873625"/>
          </a:xfrm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66" y="1740051"/>
            <a:ext cx="9218849" cy="2874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9" name="Slide Number Placeholder 1"/>
          <p:cNvSpPr>
            <a:spLocks noGrp="1"/>
          </p:cNvSpPr>
          <p:nvPr>
            <p:ph type="sldNum" sz="quarter" idx="11"/>
          </p:nvPr>
        </p:nvSpPr>
        <p:spPr bwMode="auto">
          <a:xfrm>
            <a:off x="7594600" y="6408738"/>
            <a:ext cx="206375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lvl1pPr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1500"/>
              <a:t> </a:t>
            </a:r>
            <a:fld id="{1B4CAC5C-6A53-425B-B9EE-2CDA7A39DE6E}" type="slidenum">
              <a:rPr lang="en-US" altLang="en-US" sz="1500" smtClean="0"/>
              <a:pPr/>
              <a:t>38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11198410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Net &amp; Subnet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Routing operation inside a router: </a:t>
            </a:r>
          </a:p>
          <a:p>
            <a:pPr lvl="1"/>
            <a:r>
              <a:rPr lang="en-US" altLang="en-US" sz="2400" b="1" dirty="0">
                <a:solidFill>
                  <a:srgbClr val="002060"/>
                </a:solidFill>
                <a:latin typeface="Arial Narrow" pitchFamily="34" charset="0"/>
              </a:rPr>
              <a:t>Routing prefix 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= </a:t>
            </a:r>
            <a:r>
              <a:rPr lang="en-US" altLang="en-US" sz="2400" b="1" dirty="0">
                <a:solidFill>
                  <a:srgbClr val="002060"/>
                </a:solidFill>
                <a:latin typeface="Arial Narrow" pitchFamily="34" charset="0"/>
              </a:rPr>
              <a:t>(IP Address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) AND (</a:t>
            </a:r>
            <a:r>
              <a:rPr lang="en-US" altLang="en-US" sz="2400" b="1" dirty="0">
                <a:solidFill>
                  <a:srgbClr val="002060"/>
                </a:solidFill>
                <a:latin typeface="Arial Narrow" pitchFamily="34" charset="0"/>
              </a:rPr>
              <a:t>Net/Subnet mask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)</a:t>
            </a:r>
          </a:p>
          <a:p>
            <a:pPr lvl="1"/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If </a:t>
            </a:r>
            <a:r>
              <a:rPr lang="en-US" altLang="en-US" sz="2400" b="1" dirty="0">
                <a:solidFill>
                  <a:srgbClr val="002060"/>
                </a:solidFill>
                <a:latin typeface="Arial Narrow" pitchFamily="34" charset="0"/>
              </a:rPr>
              <a:t>Routing prefix 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(IP Source) 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  <a:sym typeface="Symbol" pitchFamily="18" charset="2"/>
              </a:rPr>
              <a:t> </a:t>
            </a:r>
            <a:r>
              <a:rPr lang="en-US" altLang="en-US" sz="2400" b="1" dirty="0">
                <a:solidFill>
                  <a:srgbClr val="002060"/>
                </a:solidFill>
                <a:latin typeface="Arial Narrow" pitchFamily="34" charset="0"/>
              </a:rPr>
              <a:t>Routing prefix 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(IP </a:t>
            </a:r>
            <a:r>
              <a:rPr lang="en-US" altLang="en-US" sz="2400" dirty="0" err="1">
                <a:solidFill>
                  <a:srgbClr val="002060"/>
                </a:solidFill>
                <a:latin typeface="Arial Narrow" pitchFamily="34" charset="0"/>
              </a:rPr>
              <a:t>Dest</a:t>
            </a:r>
            <a:r>
              <a:rPr lang="en-US" altLang="en-US" sz="2400" dirty="0">
                <a:solidFill>
                  <a:srgbClr val="002060"/>
                </a:solidFill>
                <a:latin typeface="Arial Narrow" pitchFamily="34" charset="0"/>
              </a:rPr>
              <a:t>.) =&gt; route to another network.</a:t>
            </a:r>
          </a:p>
        </p:txBody>
      </p:sp>
      <p:pic>
        <p:nvPicPr>
          <p:cNvPr id="1843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4" y="1371600"/>
            <a:ext cx="9856126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A50C7760-49EA-41D4-91C6-F6A674D2B426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35759523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Subnet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447800"/>
            <a:ext cx="9410700" cy="4800600"/>
          </a:xfrm>
        </p:spPr>
        <p:txBody>
          <a:bodyPr/>
          <a:lstStyle/>
          <a:p>
            <a:r>
              <a:rPr lang="en-US" altLang="en-US" sz="2200" b="1" dirty="0"/>
              <a:t>Borrow 2 bit</a:t>
            </a:r>
          </a:p>
          <a:p>
            <a:endParaRPr lang="en-US" altLang="en-US" sz="2200" b="1" dirty="0"/>
          </a:p>
          <a:p>
            <a:endParaRPr lang="en-US" altLang="en-US" sz="2200" dirty="0"/>
          </a:p>
          <a:p>
            <a:pPr lvl="1"/>
            <a:r>
              <a:rPr lang="en-US" altLang="en-US" sz="2200" dirty="0"/>
              <a:t># of subnets = 2</a:t>
            </a:r>
            <a:r>
              <a:rPr lang="en-US" altLang="en-US" sz="2200" baseline="30000" dirty="0"/>
              <a:t>2</a:t>
            </a:r>
            <a:r>
              <a:rPr lang="en-US" altLang="en-US" sz="2200" dirty="0"/>
              <a:t> = 4</a:t>
            </a:r>
          </a:p>
          <a:p>
            <a:pPr lvl="1"/>
            <a:r>
              <a:rPr lang="en-US" altLang="en-US" sz="2200" dirty="0"/>
              <a:t>Subnet mask = 2 bits = 2</a:t>
            </a:r>
            <a:r>
              <a:rPr lang="en-US" altLang="en-US" sz="2200" baseline="30000" dirty="0"/>
              <a:t>7</a:t>
            </a:r>
            <a:r>
              <a:rPr lang="en-US" altLang="en-US" sz="2200" dirty="0"/>
              <a:t> + 2</a:t>
            </a:r>
            <a:r>
              <a:rPr lang="en-US" altLang="en-US" sz="2200" baseline="30000" dirty="0"/>
              <a:t>6</a:t>
            </a:r>
            <a:r>
              <a:rPr lang="en-US" altLang="en-US" sz="2200" dirty="0"/>
              <a:t>  = 128 + 64 = 192 = 11000000</a:t>
            </a:r>
          </a:p>
          <a:p>
            <a:pPr lvl="1"/>
            <a:r>
              <a:rPr lang="en-US" altLang="en-US" sz="2200" dirty="0"/>
              <a:t>Range of hosts (Number of IPs in subnet) = 2</a:t>
            </a:r>
            <a:r>
              <a:rPr lang="en-US" altLang="en-US" sz="2200" baseline="30000" dirty="0"/>
              <a:t>6</a:t>
            </a:r>
            <a:r>
              <a:rPr lang="en-US" altLang="en-US" sz="2200" dirty="0"/>
              <a:t> = 64 = 01000000</a:t>
            </a:r>
          </a:p>
        </p:txBody>
      </p:sp>
      <p:grpSp>
        <p:nvGrpSpPr>
          <p:cNvPr id="19460" name="Group 62"/>
          <p:cNvGrpSpPr>
            <a:grpSpLocks/>
          </p:cNvGrpSpPr>
          <p:nvPr/>
        </p:nvGrpSpPr>
        <p:grpSpPr bwMode="auto">
          <a:xfrm>
            <a:off x="1733550" y="1981200"/>
            <a:ext cx="6438900" cy="568325"/>
            <a:chOff x="576" y="1392"/>
            <a:chExt cx="4608" cy="358"/>
          </a:xfrm>
        </p:grpSpPr>
        <p:sp>
          <p:nvSpPr>
            <p:cNvPr id="19479" name="Rectangle 21"/>
            <p:cNvSpPr>
              <a:spLocks noChangeArrowheads="1"/>
            </p:cNvSpPr>
            <p:nvPr/>
          </p:nvSpPr>
          <p:spPr bwMode="auto">
            <a:xfrm>
              <a:off x="576" y="1392"/>
              <a:ext cx="1152" cy="3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80" name="Rectangle 5"/>
            <p:cNvSpPr>
              <a:spLocks noChangeArrowheads="1"/>
            </p:cNvSpPr>
            <p:nvPr/>
          </p:nvSpPr>
          <p:spPr bwMode="auto">
            <a:xfrm>
              <a:off x="576" y="1392"/>
              <a:ext cx="4608" cy="3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9481" name="Line 6"/>
            <p:cNvSpPr>
              <a:spLocks noChangeShapeType="1"/>
            </p:cNvSpPr>
            <p:nvPr/>
          </p:nvSpPr>
          <p:spPr bwMode="auto">
            <a:xfrm>
              <a:off x="1152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2" name="Line 7"/>
            <p:cNvSpPr>
              <a:spLocks noChangeShapeType="1"/>
            </p:cNvSpPr>
            <p:nvPr/>
          </p:nvSpPr>
          <p:spPr bwMode="auto">
            <a:xfrm>
              <a:off x="2304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3" name="Line 8"/>
            <p:cNvSpPr>
              <a:spLocks noChangeShapeType="1"/>
            </p:cNvSpPr>
            <p:nvPr/>
          </p:nvSpPr>
          <p:spPr bwMode="auto">
            <a:xfrm>
              <a:off x="1728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4" name="Line 9"/>
            <p:cNvSpPr>
              <a:spLocks noChangeShapeType="1"/>
            </p:cNvSpPr>
            <p:nvPr/>
          </p:nvSpPr>
          <p:spPr bwMode="auto">
            <a:xfrm>
              <a:off x="2880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5" name="Line 10"/>
            <p:cNvSpPr>
              <a:spLocks noChangeShapeType="1"/>
            </p:cNvSpPr>
            <p:nvPr/>
          </p:nvSpPr>
          <p:spPr bwMode="auto">
            <a:xfrm>
              <a:off x="3456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6" name="Line 11"/>
            <p:cNvSpPr>
              <a:spLocks noChangeShapeType="1"/>
            </p:cNvSpPr>
            <p:nvPr/>
          </p:nvSpPr>
          <p:spPr bwMode="auto">
            <a:xfrm>
              <a:off x="4032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7" name="Line 12"/>
            <p:cNvSpPr>
              <a:spLocks noChangeShapeType="1"/>
            </p:cNvSpPr>
            <p:nvPr/>
          </p:nvSpPr>
          <p:spPr bwMode="auto">
            <a:xfrm>
              <a:off x="4608" y="1392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488" name="Text Box 13"/>
            <p:cNvSpPr txBox="1">
              <a:spLocks noChangeArrowheads="1"/>
            </p:cNvSpPr>
            <p:nvPr/>
          </p:nvSpPr>
          <p:spPr bwMode="auto">
            <a:xfrm>
              <a:off x="768" y="1440"/>
              <a:ext cx="26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S</a:t>
              </a:r>
            </a:p>
          </p:txBody>
        </p:sp>
        <p:sp>
          <p:nvSpPr>
            <p:cNvPr id="19489" name="Text Box 14"/>
            <p:cNvSpPr txBox="1">
              <a:spLocks noChangeArrowheads="1"/>
            </p:cNvSpPr>
            <p:nvPr/>
          </p:nvSpPr>
          <p:spPr bwMode="auto">
            <a:xfrm>
              <a:off x="1344" y="1440"/>
              <a:ext cx="26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S</a:t>
              </a:r>
            </a:p>
          </p:txBody>
        </p:sp>
        <p:sp>
          <p:nvSpPr>
            <p:cNvPr id="19490" name="Text Box 15"/>
            <p:cNvSpPr txBox="1">
              <a:spLocks noChangeArrowheads="1"/>
            </p:cNvSpPr>
            <p:nvPr/>
          </p:nvSpPr>
          <p:spPr bwMode="auto">
            <a:xfrm>
              <a:off x="1920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19491" name="Text Box 16"/>
            <p:cNvSpPr txBox="1">
              <a:spLocks noChangeArrowheads="1"/>
            </p:cNvSpPr>
            <p:nvPr/>
          </p:nvSpPr>
          <p:spPr bwMode="auto">
            <a:xfrm>
              <a:off x="2496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19492" name="Text Box 17"/>
            <p:cNvSpPr txBox="1">
              <a:spLocks noChangeArrowheads="1"/>
            </p:cNvSpPr>
            <p:nvPr/>
          </p:nvSpPr>
          <p:spPr bwMode="auto">
            <a:xfrm>
              <a:off x="3072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19493" name="Text Box 18"/>
            <p:cNvSpPr txBox="1">
              <a:spLocks noChangeArrowheads="1"/>
            </p:cNvSpPr>
            <p:nvPr/>
          </p:nvSpPr>
          <p:spPr bwMode="auto">
            <a:xfrm>
              <a:off x="3648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19494" name="Text Box 19"/>
            <p:cNvSpPr txBox="1">
              <a:spLocks noChangeArrowheads="1"/>
            </p:cNvSpPr>
            <p:nvPr/>
          </p:nvSpPr>
          <p:spPr bwMode="auto">
            <a:xfrm>
              <a:off x="4176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19495" name="Text Box 20"/>
            <p:cNvSpPr txBox="1">
              <a:spLocks noChangeArrowheads="1"/>
            </p:cNvSpPr>
            <p:nvPr/>
          </p:nvSpPr>
          <p:spPr bwMode="auto">
            <a:xfrm>
              <a:off x="4752" y="1440"/>
              <a:ext cx="304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</p:grpSp>
      <p:graphicFrame>
        <p:nvGraphicFramePr>
          <p:cNvPr id="91206" name="Group 7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683755697"/>
              </p:ext>
            </p:extLst>
          </p:nvPr>
        </p:nvGraphicFramePr>
        <p:xfrm>
          <a:off x="908050" y="3962400"/>
          <a:ext cx="8502650" cy="2027238"/>
        </p:xfrm>
        <a:graphic>
          <a:graphicData uri="http://schemas.openxmlformats.org/drawingml/2006/table">
            <a:tbl>
              <a:tblPr/>
              <a:tblGrid>
                <a:gridCol w="15392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20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20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05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Range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host IP range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38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marT="45727" marB="4572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– 63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 – 127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 – 191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192 – 255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00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 000000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–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00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111111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01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000000 –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01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111111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000000 –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111111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000000 –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11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 111111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 – 62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65 – 126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 – 190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193 - 254</a:t>
                      </a:r>
                    </a:p>
                  </a:txBody>
                  <a:tcPr marL="99060" marR="99060" marT="45727" marB="4572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4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AC9F4C92-039B-4B2D-80E7-12218C9E5CF3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32894476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Subnet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95300" y="1447800"/>
            <a:ext cx="9410700" cy="4800600"/>
          </a:xfrm>
        </p:spPr>
        <p:txBody>
          <a:bodyPr/>
          <a:lstStyle/>
          <a:p>
            <a:r>
              <a:rPr lang="en-US" altLang="en-US" sz="2200" b="1" dirty="0"/>
              <a:t>Borrow 3 bit</a:t>
            </a:r>
          </a:p>
          <a:p>
            <a:endParaRPr lang="en-US" altLang="en-US" sz="2200" b="1" dirty="0"/>
          </a:p>
          <a:p>
            <a:endParaRPr lang="en-US" altLang="en-US" sz="2200" dirty="0"/>
          </a:p>
          <a:p>
            <a:pPr lvl="1"/>
            <a:r>
              <a:rPr lang="en-US" altLang="en-US" sz="2200" dirty="0"/>
              <a:t># of subnets</a:t>
            </a:r>
          </a:p>
          <a:p>
            <a:pPr lvl="1"/>
            <a:r>
              <a:rPr lang="en-US" altLang="en-US" sz="2200" dirty="0"/>
              <a:t>Subnet mask</a:t>
            </a:r>
          </a:p>
          <a:p>
            <a:pPr lvl="1"/>
            <a:r>
              <a:rPr lang="en-US" altLang="en-US" sz="2200" dirty="0"/>
              <a:t>Range of hosts (Number of IPs in subnet): </a:t>
            </a:r>
          </a:p>
        </p:txBody>
      </p:sp>
      <p:grpSp>
        <p:nvGrpSpPr>
          <p:cNvPr id="20484" name="Group 39"/>
          <p:cNvGrpSpPr>
            <a:grpSpLocks/>
          </p:cNvGrpSpPr>
          <p:nvPr/>
        </p:nvGrpSpPr>
        <p:grpSpPr bwMode="auto">
          <a:xfrm>
            <a:off x="1733550" y="1981200"/>
            <a:ext cx="6438900" cy="568325"/>
            <a:chOff x="1008" y="1248"/>
            <a:chExt cx="3744" cy="358"/>
          </a:xfrm>
        </p:grpSpPr>
        <p:sp>
          <p:nvSpPr>
            <p:cNvPr id="20503" name="Rectangle 5"/>
            <p:cNvSpPr>
              <a:spLocks noChangeArrowheads="1"/>
            </p:cNvSpPr>
            <p:nvPr/>
          </p:nvSpPr>
          <p:spPr bwMode="auto">
            <a:xfrm>
              <a:off x="1008" y="1248"/>
              <a:ext cx="1392" cy="3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504" name="Rectangle 6"/>
            <p:cNvSpPr>
              <a:spLocks noChangeArrowheads="1"/>
            </p:cNvSpPr>
            <p:nvPr/>
          </p:nvSpPr>
          <p:spPr bwMode="auto">
            <a:xfrm>
              <a:off x="1008" y="1248"/>
              <a:ext cx="3744" cy="336"/>
            </a:xfrm>
            <a:prstGeom prst="rect">
              <a:avLst/>
            </a:prstGeom>
            <a:noFill/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505" name="Line 7"/>
            <p:cNvSpPr>
              <a:spLocks noChangeShapeType="1"/>
            </p:cNvSpPr>
            <p:nvPr/>
          </p:nvSpPr>
          <p:spPr bwMode="auto">
            <a:xfrm>
              <a:off x="1476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06" name="Line 8"/>
            <p:cNvSpPr>
              <a:spLocks noChangeShapeType="1"/>
            </p:cNvSpPr>
            <p:nvPr/>
          </p:nvSpPr>
          <p:spPr bwMode="auto">
            <a:xfrm>
              <a:off x="2412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07" name="Line 9"/>
            <p:cNvSpPr>
              <a:spLocks noChangeShapeType="1"/>
            </p:cNvSpPr>
            <p:nvPr/>
          </p:nvSpPr>
          <p:spPr bwMode="auto">
            <a:xfrm>
              <a:off x="1944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08" name="Line 10"/>
            <p:cNvSpPr>
              <a:spLocks noChangeShapeType="1"/>
            </p:cNvSpPr>
            <p:nvPr/>
          </p:nvSpPr>
          <p:spPr bwMode="auto">
            <a:xfrm>
              <a:off x="2880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09" name="Line 11"/>
            <p:cNvSpPr>
              <a:spLocks noChangeShapeType="1"/>
            </p:cNvSpPr>
            <p:nvPr/>
          </p:nvSpPr>
          <p:spPr bwMode="auto">
            <a:xfrm>
              <a:off x="3348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10" name="Line 12"/>
            <p:cNvSpPr>
              <a:spLocks noChangeShapeType="1"/>
            </p:cNvSpPr>
            <p:nvPr/>
          </p:nvSpPr>
          <p:spPr bwMode="auto">
            <a:xfrm>
              <a:off x="3816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11" name="Line 13"/>
            <p:cNvSpPr>
              <a:spLocks noChangeShapeType="1"/>
            </p:cNvSpPr>
            <p:nvPr/>
          </p:nvSpPr>
          <p:spPr bwMode="auto">
            <a:xfrm>
              <a:off x="4284" y="1248"/>
              <a:ext cx="0" cy="336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512" name="Text Box 14"/>
            <p:cNvSpPr txBox="1">
              <a:spLocks noChangeArrowheads="1"/>
            </p:cNvSpPr>
            <p:nvPr/>
          </p:nvSpPr>
          <p:spPr bwMode="auto">
            <a:xfrm>
              <a:off x="1164" y="1296"/>
              <a:ext cx="21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S</a:t>
              </a:r>
            </a:p>
          </p:txBody>
        </p:sp>
        <p:sp>
          <p:nvSpPr>
            <p:cNvPr id="20513" name="Text Box 15"/>
            <p:cNvSpPr txBox="1">
              <a:spLocks noChangeArrowheads="1"/>
            </p:cNvSpPr>
            <p:nvPr/>
          </p:nvSpPr>
          <p:spPr bwMode="auto">
            <a:xfrm>
              <a:off x="1632" y="1296"/>
              <a:ext cx="21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S</a:t>
              </a:r>
            </a:p>
          </p:txBody>
        </p:sp>
        <p:sp>
          <p:nvSpPr>
            <p:cNvPr id="20514" name="Text Box 16"/>
            <p:cNvSpPr txBox="1">
              <a:spLocks noChangeArrowheads="1"/>
            </p:cNvSpPr>
            <p:nvPr/>
          </p:nvSpPr>
          <p:spPr bwMode="auto">
            <a:xfrm>
              <a:off x="2100" y="1296"/>
              <a:ext cx="215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S</a:t>
              </a:r>
            </a:p>
          </p:txBody>
        </p:sp>
        <p:sp>
          <p:nvSpPr>
            <p:cNvPr id="20515" name="Text Box 17"/>
            <p:cNvSpPr txBox="1">
              <a:spLocks noChangeArrowheads="1"/>
            </p:cNvSpPr>
            <p:nvPr/>
          </p:nvSpPr>
          <p:spPr bwMode="auto">
            <a:xfrm>
              <a:off x="2568" y="1296"/>
              <a:ext cx="24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20516" name="Text Box 18"/>
            <p:cNvSpPr txBox="1">
              <a:spLocks noChangeArrowheads="1"/>
            </p:cNvSpPr>
            <p:nvPr/>
          </p:nvSpPr>
          <p:spPr bwMode="auto">
            <a:xfrm>
              <a:off x="3036" y="1296"/>
              <a:ext cx="24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20517" name="Text Box 19"/>
            <p:cNvSpPr txBox="1">
              <a:spLocks noChangeArrowheads="1"/>
            </p:cNvSpPr>
            <p:nvPr/>
          </p:nvSpPr>
          <p:spPr bwMode="auto">
            <a:xfrm>
              <a:off x="3504" y="1296"/>
              <a:ext cx="24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20518" name="Text Box 20"/>
            <p:cNvSpPr txBox="1">
              <a:spLocks noChangeArrowheads="1"/>
            </p:cNvSpPr>
            <p:nvPr/>
          </p:nvSpPr>
          <p:spPr bwMode="auto">
            <a:xfrm>
              <a:off x="3933" y="1296"/>
              <a:ext cx="24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  <p:sp>
          <p:nvSpPr>
            <p:cNvPr id="20519" name="Text Box 21"/>
            <p:cNvSpPr txBox="1">
              <a:spLocks noChangeArrowheads="1"/>
            </p:cNvSpPr>
            <p:nvPr/>
          </p:nvSpPr>
          <p:spPr bwMode="auto">
            <a:xfrm>
              <a:off x="4401" y="1296"/>
              <a:ext cx="247" cy="3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6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/>
                <a:t>H</a:t>
              </a:r>
            </a:p>
          </p:txBody>
        </p:sp>
      </p:grpSp>
      <p:graphicFrame>
        <p:nvGraphicFramePr>
          <p:cNvPr id="94252" name="Group 4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31122403"/>
              </p:ext>
            </p:extLst>
          </p:nvPr>
        </p:nvGraphicFramePr>
        <p:xfrm>
          <a:off x="908050" y="3810001"/>
          <a:ext cx="8007351" cy="2916495"/>
        </p:xfrm>
        <a:graphic>
          <a:graphicData uri="http://schemas.openxmlformats.org/drawingml/2006/table">
            <a:tbl>
              <a:tblPr/>
              <a:tblGrid>
                <a:gridCol w="1449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2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8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6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0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Range</a:t>
                      </a: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Binary</a:t>
                      </a: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host IP range</a:t>
                      </a: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319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Net ID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Broadcast</a:t>
                      </a:r>
                    </a:p>
                  </a:txBody>
                  <a:tcPr marL="99060" marR="99060" marT="45678" marB="4567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– 31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32-63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64-95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96-127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128-159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160-191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192-223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224-255</a:t>
                      </a: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9060" marR="99060" marT="45678" marB="456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0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890C5AF0-2F90-4019-A093-C4507E3DF1EA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6165463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Subnet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5619" y="1143000"/>
            <a:ext cx="8667750" cy="5181600"/>
          </a:xfrm>
        </p:spPr>
        <p:txBody>
          <a:bodyPr/>
          <a:lstStyle/>
          <a:p>
            <a:r>
              <a:rPr lang="en-US" altLang="en-US" dirty="0"/>
              <a:t>Ex: Subnet for class C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992" y="2293938"/>
            <a:ext cx="9094258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264160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dirty="0"/>
              <a:t>/25</a:t>
            </a:r>
          </a:p>
        </p:txBody>
      </p:sp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363220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/26</a:t>
            </a:r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454025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/27</a:t>
            </a:r>
          </a:p>
        </p:txBody>
      </p:sp>
      <p:sp>
        <p:nvSpPr>
          <p:cNvPr id="21512" name="Text Box 8"/>
          <p:cNvSpPr txBox="1">
            <a:spLocks noChangeArrowheads="1"/>
          </p:cNvSpPr>
          <p:nvPr/>
        </p:nvSpPr>
        <p:spPr bwMode="auto">
          <a:xfrm>
            <a:off x="536575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/28</a:t>
            </a:r>
          </a:p>
        </p:txBody>
      </p: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627380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/29</a:t>
            </a:r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709930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/30</a:t>
            </a:r>
          </a:p>
        </p:txBody>
      </p:sp>
      <p:sp>
        <p:nvSpPr>
          <p:cNvPr id="21515" name="Text Box 11"/>
          <p:cNvSpPr txBox="1">
            <a:spLocks noChangeArrowheads="1"/>
          </p:cNvSpPr>
          <p:nvPr/>
        </p:nvSpPr>
        <p:spPr bwMode="auto">
          <a:xfrm>
            <a:off x="792480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/31</a:t>
            </a:r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8832850" y="4267200"/>
            <a:ext cx="66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/>
              <a:t>/32</a:t>
            </a:r>
          </a:p>
        </p:txBody>
      </p:sp>
      <p:sp>
        <p:nvSpPr>
          <p:cNvPr id="21517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9F8D97E7-8931-4807-8C6D-43006F50D677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en-US" sz="15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49DA1E-D6E3-70FC-475E-92527FBB8971}"/>
              </a:ext>
            </a:extLst>
          </p:cNvPr>
          <p:cNvSpPr txBox="1"/>
          <p:nvPr/>
        </p:nvSpPr>
        <p:spPr>
          <a:xfrm>
            <a:off x="668215" y="5354515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dirty="0">
                <a:solidFill>
                  <a:srgbClr val="C00000"/>
                </a:solidFill>
              </a:rPr>
              <a:t>How about 0 bits borrowed?</a:t>
            </a:r>
          </a:p>
        </p:txBody>
      </p:sp>
    </p:spTree>
    <p:extLst>
      <p:ext uri="{BB962C8B-B14F-4D97-AF65-F5344CB8AC3E}">
        <p14:creationId xmlns:p14="http://schemas.microsoft.com/office/powerpoint/2010/main" val="1226619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Subnet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i="1" dirty="0">
                <a:solidFill>
                  <a:srgbClr val="C00000"/>
                </a:solidFill>
              </a:rPr>
              <a:t>All-zero subnet</a:t>
            </a:r>
            <a:r>
              <a:rPr lang="en-US" altLang="en-US" dirty="0"/>
              <a:t>: network address of “parent” before subnetting</a:t>
            </a:r>
          </a:p>
          <a:p>
            <a:r>
              <a:rPr lang="en-US" altLang="en-US" i="1" dirty="0">
                <a:solidFill>
                  <a:srgbClr val="C00000"/>
                </a:solidFill>
              </a:rPr>
              <a:t>All-one subnet</a:t>
            </a:r>
            <a:r>
              <a:rPr lang="en-US" altLang="en-US" dirty="0"/>
              <a:t>: broadcast of  “parent”</a:t>
            </a:r>
          </a:p>
          <a:p>
            <a:r>
              <a:rPr lang="en-US" altLang="en-US" dirty="0">
                <a:sym typeface="Wingdings" pitchFamily="2" charset="2"/>
              </a:rPr>
              <a:t> Not to use 2 above-mentioned subnets to avoid confusion.</a:t>
            </a:r>
          </a:p>
          <a:p>
            <a:r>
              <a:rPr lang="en-US" altLang="en-US" dirty="0">
                <a:sym typeface="Wingdings" pitchFamily="2" charset="2"/>
              </a:rPr>
              <a:t> </a:t>
            </a:r>
            <a:r>
              <a:rPr lang="en-US" altLang="en-US" b="1" dirty="0">
                <a:sym typeface="Wingdings" pitchFamily="2" charset="2"/>
              </a:rPr>
              <a:t>No. of Subnets = 2</a:t>
            </a:r>
            <a:r>
              <a:rPr lang="en-US" altLang="en-US" b="1" baseline="30000" dirty="0">
                <a:sym typeface="Wingdings" pitchFamily="2" charset="2"/>
              </a:rPr>
              <a:t>n</a:t>
            </a:r>
            <a:r>
              <a:rPr lang="en-US" altLang="en-US" b="1" dirty="0">
                <a:sym typeface="Wingdings" pitchFamily="2" charset="2"/>
              </a:rPr>
              <a:t> - 2</a:t>
            </a:r>
            <a:endParaRPr lang="en-US" altLang="en-US" b="1" dirty="0"/>
          </a:p>
          <a:p>
            <a:r>
              <a:rPr lang="en-US" altLang="en-US" dirty="0"/>
              <a:t>However, some of latest network devices can support to work for these subnets</a:t>
            </a:r>
          </a:p>
        </p:txBody>
      </p:sp>
      <p:sp>
        <p:nvSpPr>
          <p:cNvPr id="2253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081A9012-A040-405C-AA12-315C7656674A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18756770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Classless Inter-Domain Routing (CIDR)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/>
              <a:t>Classless Inter-Domain Routing (CIDR)</a:t>
            </a:r>
          </a:p>
          <a:p>
            <a:pPr lvl="1"/>
            <a:r>
              <a:rPr lang="en-GB" altLang="en-US" dirty="0"/>
              <a:t>Limitation of IP class</a:t>
            </a:r>
          </a:p>
          <a:p>
            <a:pPr lvl="2"/>
            <a:r>
              <a:rPr lang="en-GB" altLang="en-US" dirty="0">
                <a:solidFill>
                  <a:srgbClr val="000099"/>
                </a:solidFill>
              </a:rPr>
              <a:t>Class A –16+ million hosts</a:t>
            </a:r>
          </a:p>
          <a:p>
            <a:pPr lvl="2"/>
            <a:r>
              <a:rPr lang="en-GB" altLang="en-US" dirty="0">
                <a:solidFill>
                  <a:srgbClr val="000099"/>
                </a:solidFill>
              </a:rPr>
              <a:t>Class B – 65,535 hosts</a:t>
            </a:r>
          </a:p>
          <a:p>
            <a:pPr lvl="2"/>
            <a:r>
              <a:rPr lang="en-GB" altLang="en-US" dirty="0">
                <a:solidFill>
                  <a:srgbClr val="000099"/>
                </a:solidFill>
              </a:rPr>
              <a:t>Class C – 254 hosts</a:t>
            </a:r>
          </a:p>
          <a:p>
            <a:pPr lvl="2"/>
            <a:endParaRPr lang="en-GB" altLang="en-US" dirty="0"/>
          </a:p>
          <a:p>
            <a:r>
              <a:rPr lang="en-GB" altLang="en-US" dirty="0"/>
              <a:t>Subnet Address Extensions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DF1D5D6B-A0B5-4C05-AC4A-B8EF0BC3994C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31324237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Public/Private IP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Private IP</a:t>
            </a: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56" y="2443682"/>
            <a:ext cx="9709944" cy="125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Ø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defTabSz="862013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defTabSz="862013">
              <a:spcBef>
                <a:spcPct val="25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defTabSz="862013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en-US" sz="1500"/>
              <a:t> </a:t>
            </a:r>
            <a:fld id="{0A0F01CA-37AC-4FD1-A1D4-5A213A0EF1AD}" type="slidenum">
              <a:rPr lang="en-US" altLang="en-US" sz="1500" smtClean="0"/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en-US" sz="1500"/>
          </a:p>
        </p:txBody>
      </p:sp>
    </p:spTree>
    <p:extLst>
      <p:ext uri="{BB962C8B-B14F-4D97-AF65-F5344CB8AC3E}">
        <p14:creationId xmlns:p14="http://schemas.microsoft.com/office/powerpoint/2010/main" val="10416617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7" name="Picture 1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49" y="873125"/>
            <a:ext cx="54465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541735" y="195263"/>
            <a:ext cx="8420100" cy="8509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IP addressing: CIDR</a:t>
            </a:r>
          </a:p>
        </p:txBody>
      </p:sp>
      <p:sp>
        <p:nvSpPr>
          <p:cNvPr id="43014" name="Rectangle 3"/>
          <p:cNvSpPr>
            <a:spLocks noGrp="1" noChangeArrowheads="1"/>
          </p:cNvSpPr>
          <p:nvPr>
            <p:ph idx="1"/>
          </p:nvPr>
        </p:nvSpPr>
        <p:spPr>
          <a:xfrm>
            <a:off x="612246" y="1528764"/>
            <a:ext cx="8782977" cy="3171825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3200">
                <a:solidFill>
                  <a:srgbClr val="CC0000"/>
                </a:solidFill>
                <a:cs typeface="+mn-cs"/>
              </a:rPr>
              <a:t>CIDR:</a:t>
            </a:r>
            <a:r>
              <a:rPr lang="en-US" sz="3200">
                <a:cs typeface="+mn-cs"/>
              </a:rPr>
              <a:t> </a:t>
            </a:r>
            <a:r>
              <a:rPr lang="en-US" sz="3200">
                <a:solidFill>
                  <a:srgbClr val="CC0000"/>
                </a:solidFill>
                <a:cs typeface="+mn-cs"/>
              </a:rPr>
              <a:t>C</a:t>
            </a:r>
            <a:r>
              <a:rPr lang="en-US" sz="3200">
                <a:cs typeface="+mn-cs"/>
              </a:rPr>
              <a:t>lassless </a:t>
            </a:r>
            <a:r>
              <a:rPr lang="en-US" sz="3200">
                <a:solidFill>
                  <a:srgbClr val="CC0000"/>
                </a:solidFill>
                <a:cs typeface="+mn-cs"/>
              </a:rPr>
              <a:t>I</a:t>
            </a:r>
            <a:r>
              <a:rPr lang="en-US" sz="3200">
                <a:cs typeface="+mn-cs"/>
              </a:rPr>
              <a:t>nter</a:t>
            </a:r>
            <a:r>
              <a:rPr lang="en-US" sz="3200">
                <a:solidFill>
                  <a:srgbClr val="CC0000"/>
                </a:solidFill>
                <a:cs typeface="+mn-cs"/>
              </a:rPr>
              <a:t>D</a:t>
            </a:r>
            <a:r>
              <a:rPr lang="en-US" sz="3200">
                <a:cs typeface="+mn-cs"/>
              </a:rPr>
              <a:t>omain </a:t>
            </a:r>
            <a:r>
              <a:rPr lang="en-US" sz="3200">
                <a:solidFill>
                  <a:srgbClr val="CC0000"/>
                </a:solidFill>
                <a:cs typeface="+mn-cs"/>
              </a:rPr>
              <a:t>R</a:t>
            </a:r>
            <a:r>
              <a:rPr lang="en-US" sz="3200">
                <a:cs typeface="+mn-cs"/>
              </a:rPr>
              <a:t>outing</a:t>
            </a:r>
          </a:p>
          <a:p>
            <a:pPr lvl="1">
              <a:buFont typeface="Arial"/>
              <a:buChar char="•"/>
              <a:defRPr/>
            </a:pPr>
            <a:r>
              <a:rPr lang="en-US" sz="2800"/>
              <a:t>subnet portion of address of arbitrary length</a:t>
            </a:r>
          </a:p>
          <a:p>
            <a:pPr lvl="1">
              <a:buFont typeface="Arial"/>
              <a:buChar char="•"/>
              <a:defRPr/>
            </a:pPr>
            <a:r>
              <a:rPr lang="en-US" sz="2800"/>
              <a:t>address format: </a:t>
            </a:r>
            <a:r>
              <a:rPr lang="en-US" sz="2800">
                <a:solidFill>
                  <a:srgbClr val="CC0000"/>
                </a:solidFill>
              </a:rPr>
              <a:t>a.b.c.d/x</a:t>
            </a:r>
            <a:r>
              <a:rPr lang="en-US" sz="2800"/>
              <a:t>, where x is # bits in subnet portion of address</a:t>
            </a:r>
          </a:p>
        </p:txBody>
      </p:sp>
      <p:sp>
        <p:nvSpPr>
          <p:cNvPr id="8602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860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7F6168E1-8A75-46B9-B9DD-C2C75F404484}" type="slidenum">
              <a:rPr lang="en-US" altLang="en-US" sz="1200">
                <a:latin typeface="Tahoma" pitchFamily="34" charset="0"/>
              </a:rPr>
              <a:pPr/>
              <a:t>46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86020" name="Text Box 5"/>
          <p:cNvSpPr txBox="1">
            <a:spLocks noChangeArrowheads="1"/>
          </p:cNvSpPr>
          <p:nvPr/>
        </p:nvSpPr>
        <p:spPr bwMode="auto">
          <a:xfrm>
            <a:off x="1434307" y="4459288"/>
            <a:ext cx="61146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dirty="0">
                <a:solidFill>
                  <a:srgbClr val="000099"/>
                </a:solidFill>
              </a:rPr>
              <a:t>11001000  00010111  0001000</a:t>
            </a:r>
            <a:r>
              <a:rPr lang="en-US" altLang="en-US" dirty="0"/>
              <a:t>0  00000000</a:t>
            </a:r>
            <a:endParaRPr lang="en-US" altLang="en-US" dirty="0">
              <a:latin typeface="Times New Roman" pitchFamily="18" charset="0"/>
            </a:endParaRPr>
          </a:p>
        </p:txBody>
      </p:sp>
      <p:sp>
        <p:nvSpPr>
          <p:cNvPr id="86021" name="Text Box 6"/>
          <p:cNvSpPr txBox="1">
            <a:spLocks noChangeArrowheads="1"/>
          </p:cNvSpPr>
          <p:nvPr/>
        </p:nvSpPr>
        <p:spPr bwMode="auto">
          <a:xfrm>
            <a:off x="3267570" y="3914775"/>
            <a:ext cx="8771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rgbClr val="000099"/>
                </a:solidFill>
              </a:rPr>
              <a:t>subnet</a:t>
            </a:r>
          </a:p>
          <a:p>
            <a:pPr algn="ctr"/>
            <a:r>
              <a:rPr lang="en-US" altLang="en-US" sz="1800">
                <a:solidFill>
                  <a:srgbClr val="000099"/>
                </a:solidFill>
              </a:rPr>
              <a:t>part</a:t>
            </a:r>
          </a:p>
        </p:txBody>
      </p:sp>
      <p:sp>
        <p:nvSpPr>
          <p:cNvPr id="86022" name="Text Box 7"/>
          <p:cNvSpPr txBox="1">
            <a:spLocks noChangeArrowheads="1"/>
          </p:cNvSpPr>
          <p:nvPr/>
        </p:nvSpPr>
        <p:spPr bwMode="auto">
          <a:xfrm>
            <a:off x="6811316" y="3878263"/>
            <a:ext cx="6206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host</a:t>
            </a:r>
          </a:p>
          <a:p>
            <a:pPr algn="ctr"/>
            <a:r>
              <a:rPr lang="en-US" altLang="en-US" sz="1800"/>
              <a:t>part</a:t>
            </a:r>
          </a:p>
        </p:txBody>
      </p:sp>
      <p:sp>
        <p:nvSpPr>
          <p:cNvPr id="86023" name="Line 8"/>
          <p:cNvSpPr>
            <a:spLocks noChangeShapeType="1"/>
          </p:cNvSpPr>
          <p:nvPr/>
        </p:nvSpPr>
        <p:spPr bwMode="auto">
          <a:xfrm>
            <a:off x="4325278" y="4224338"/>
            <a:ext cx="1329959" cy="12996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4" name="Line 11"/>
          <p:cNvSpPr>
            <a:spLocks noChangeShapeType="1"/>
          </p:cNvSpPr>
          <p:nvPr/>
        </p:nvSpPr>
        <p:spPr bwMode="auto">
          <a:xfrm flipV="1">
            <a:off x="7348671" y="4213225"/>
            <a:ext cx="644921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5" name="Text Box 12"/>
          <p:cNvSpPr txBox="1">
            <a:spLocks noChangeArrowheads="1"/>
          </p:cNvSpPr>
          <p:nvPr/>
        </p:nvSpPr>
        <p:spPr bwMode="auto">
          <a:xfrm>
            <a:off x="3532453" y="5045075"/>
            <a:ext cx="223971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/>
              <a:t>200.23.16.0/23</a:t>
            </a:r>
            <a:endParaRPr lang="en-US" altLang="en-US" sz="1800"/>
          </a:p>
        </p:txBody>
      </p:sp>
      <p:sp>
        <p:nvSpPr>
          <p:cNvPr id="86026" name="Line 14"/>
          <p:cNvSpPr>
            <a:spLocks noChangeShapeType="1"/>
          </p:cNvSpPr>
          <p:nvPr/>
        </p:nvSpPr>
        <p:spPr bwMode="auto">
          <a:xfrm flipH="1">
            <a:off x="1509978" y="4214813"/>
            <a:ext cx="1558131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86027" name="Line 15"/>
          <p:cNvSpPr>
            <a:spLocks noChangeShapeType="1"/>
          </p:cNvSpPr>
          <p:nvPr/>
        </p:nvSpPr>
        <p:spPr bwMode="auto">
          <a:xfrm flipH="1">
            <a:off x="5761269" y="4225925"/>
            <a:ext cx="1064584" cy="1141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1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86" y="1047750"/>
            <a:ext cx="74277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IP addresses: how to get one?</a:t>
            </a:r>
            <a:endParaRPr lang="en-US" altLang="en-US" sz="4800">
              <a:ea typeface="ＭＳ Ｐゴシック" pitchFamily="34" charset="-128"/>
            </a:endParaRP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553773" y="1508125"/>
            <a:ext cx="8703866" cy="335915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Q: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How does a </a:t>
            </a:r>
            <a:r>
              <a:rPr lang="en-US" altLang="en-US" i="1">
                <a:ea typeface="ＭＳ Ｐゴシック" pitchFamily="34" charset="-128"/>
                <a:cs typeface="ＭＳ Ｐゴシック" pitchFamily="34" charset="-128"/>
              </a:rPr>
              <a:t>host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get IP address?</a:t>
            </a:r>
          </a:p>
          <a:p>
            <a:pPr>
              <a:buFont typeface="Wingdings" pitchFamily="2" charset="2"/>
              <a:buNone/>
            </a:pPr>
            <a:endParaRPr lang="en-US" altLang="en-US">
              <a:ea typeface="ＭＳ Ｐゴシック" pitchFamily="34" charset="-128"/>
              <a:cs typeface="ＭＳ Ｐゴシック" pitchFamily="34" charset="-128"/>
            </a:endParaRPr>
          </a:p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hard-coded by system admin in a file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Windows: control-panel-&gt;network-&gt;configuration-&gt;tcp/ip-&gt;properties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UNIX: /etc/rc.config</a:t>
            </a:r>
          </a:p>
          <a:p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DHCP: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D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ynamic </a:t>
            </a: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H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ost </a:t>
            </a: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C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onfiguration </a:t>
            </a: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P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rotocol: dynamically get address from as server</a:t>
            </a:r>
          </a:p>
          <a:p>
            <a:pPr lvl="1"/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plug-and-play</a:t>
            </a:r>
            <a:r>
              <a:rPr lang="ja-JP" altLang="en-US" sz="2800"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 sz="2800">
                <a:latin typeface="Gill Sans MT" pitchFamily="34" charset="0"/>
                <a:ea typeface="ＭＳ Ｐゴシック" pitchFamily="34" charset="-128"/>
              </a:rPr>
              <a:t> </a:t>
            </a:r>
          </a:p>
          <a:p>
            <a:pPr>
              <a:buFont typeface="Wingdings" pitchFamily="2" charset="2"/>
              <a:buNone/>
            </a:pPr>
            <a:endParaRPr lang="en-US" altLang="en-US">
              <a:ea typeface="ＭＳ Ｐゴシック" pitchFamily="34" charset="-128"/>
              <a:cs typeface="ＭＳ Ｐゴシック" pitchFamily="34" charset="-128"/>
            </a:endParaRPr>
          </a:p>
          <a:p>
            <a:endParaRPr lang="en-US" altLang="en-US" sz="240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87045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8704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2143A7BD-4A80-4827-B8FE-9BB747ECD3A9}" type="slidenum">
              <a:rPr lang="en-US" altLang="en-US" sz="1200">
                <a:latin typeface="Tahoma" pitchFamily="34" charset="0"/>
              </a:rPr>
              <a:pPr/>
              <a:t>47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company has 3 departments with 30 PCs (total), </a:t>
            </a:r>
          </a:p>
          <a:p>
            <a:r>
              <a:rPr lang="en-US" dirty="0"/>
              <a:t>Each department requires a private LAN (subnet) with 10PCs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Design a LAN and assign IP addresses to this LAN</a:t>
            </a:r>
          </a:p>
          <a:p>
            <a:pPr lvl="1"/>
            <a:r>
              <a:rPr lang="en-US" dirty="0"/>
              <a:t>What IP class we need to apply? Class C: 192.168.1.xx / 255.255.255.0</a:t>
            </a:r>
          </a:p>
          <a:p>
            <a:pPr lvl="1"/>
            <a:r>
              <a:rPr lang="en-US" dirty="0"/>
              <a:t>3 subnets (3 departments) =&gt; 192.168.1.xx/255.255.255.192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Network Layer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en-US"/>
              <a:t>4-</a:t>
            </a:r>
            <a:fld id="{0002FD9F-EEA7-4505-B0CC-6E1A1C99EC9B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53667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5" name="Picture 4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93" y="1025525"/>
            <a:ext cx="89136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192617" y="268288"/>
            <a:ext cx="9562042" cy="1143000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DHCP: </a:t>
            </a:r>
            <a:r>
              <a:rPr lang="en-US" sz="3400">
                <a:cs typeface="+mj-cs"/>
              </a:rPr>
              <a:t>Dynamic Host Configuration Protocol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553774" y="1587500"/>
            <a:ext cx="9352227" cy="335915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goal:</a:t>
            </a: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 allow host to </a:t>
            </a:r>
            <a:r>
              <a:rPr lang="en-US" altLang="en-US" sz="2400" i="1">
                <a:ea typeface="ＭＳ Ｐゴシック" pitchFamily="34" charset="-128"/>
                <a:cs typeface="ＭＳ Ｐゴシック" pitchFamily="34" charset="-128"/>
              </a:rPr>
              <a:t>dynamically </a:t>
            </a: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obtain its IP address from network server when it joins network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can renew its lease on address in use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allows reuse of addresses (only hold address while connected/</a:t>
            </a:r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on</a:t>
            </a:r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)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support for mobile users who want to join network (more shortly)</a:t>
            </a:r>
          </a:p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DHCP overview: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host broadcasts 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DHCP discover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 msg [optional]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DHCP server responds with 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DHCP offer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 msg [optional]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host requests IP address: 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DHCP request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 msg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DHCP server sends address: 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DHCP ack</a:t>
            </a:r>
            <a:r>
              <a:rPr lang="ja-JP" altLang="en-US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”</a:t>
            </a:r>
            <a:r>
              <a:rPr lang="en-US" altLang="ja-JP">
                <a:latin typeface="Gill Sans MT" pitchFamily="34" charset="0"/>
                <a:ea typeface="ＭＳ Ｐゴシック" pitchFamily="34" charset="-128"/>
              </a:rPr>
              <a:t> msg </a:t>
            </a:r>
          </a:p>
          <a:p>
            <a:endParaRPr lang="en-US" altLang="en-US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8806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8806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12FB107C-F9B4-4AC1-8A4E-A96B819B2C6A}" type="slidenum">
              <a:rPr lang="en-US" altLang="en-US" sz="1200">
                <a:latin typeface="Tahoma" pitchFamily="34" charset="0"/>
              </a:rPr>
              <a:pPr/>
              <a:t>49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474663" y="255589"/>
            <a:ext cx="7393385" cy="898525"/>
          </a:xfrm>
        </p:spPr>
        <p:txBody>
          <a:bodyPr/>
          <a:lstStyle/>
          <a:p>
            <a:pPr>
              <a:defRPr/>
            </a:pPr>
            <a:r>
              <a:rPr lang="en-US" sz="4000">
                <a:cs typeface="+mj-cs"/>
              </a:rPr>
              <a:t>DHCP client-server scenario</a:t>
            </a:r>
          </a:p>
        </p:txBody>
      </p:sp>
      <p:sp>
        <p:nvSpPr>
          <p:cNvPr id="9016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016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E47308A-56DB-4710-BAA0-48BF477C08EA}" type="slidenum">
              <a:rPr lang="en-US" altLang="en-US" sz="1200">
                <a:latin typeface="Tahoma" pitchFamily="34" charset="0"/>
              </a:rPr>
              <a:pPr/>
              <a:t>50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0114" name="Rectangle 3"/>
          <p:cNvSpPr>
            <a:spLocks noChangeArrowheads="1"/>
          </p:cNvSpPr>
          <p:nvPr/>
        </p:nvSpPr>
        <p:spPr bwMode="auto">
          <a:xfrm>
            <a:off x="2608924" y="6037264"/>
            <a:ext cx="5393267" cy="3190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15" name="Text Box 97"/>
          <p:cNvSpPr txBox="1">
            <a:spLocks noChangeArrowheads="1"/>
          </p:cNvSpPr>
          <p:nvPr/>
        </p:nvSpPr>
        <p:spPr bwMode="auto">
          <a:xfrm>
            <a:off x="942446" y="1903413"/>
            <a:ext cx="13260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 i="1"/>
              <a:t>223.1.1.0/24</a:t>
            </a:r>
          </a:p>
        </p:txBody>
      </p:sp>
      <p:sp>
        <p:nvSpPr>
          <p:cNvPr id="90116" name="Text Box 98"/>
          <p:cNvSpPr txBox="1">
            <a:spLocks noChangeArrowheads="1"/>
          </p:cNvSpPr>
          <p:nvPr/>
        </p:nvSpPr>
        <p:spPr bwMode="auto">
          <a:xfrm>
            <a:off x="4710510" y="4398963"/>
            <a:ext cx="13260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 i="1"/>
              <a:t>223.1.2.0/24</a:t>
            </a:r>
          </a:p>
        </p:txBody>
      </p:sp>
      <p:sp>
        <p:nvSpPr>
          <p:cNvPr id="90117" name="Text Box 99"/>
          <p:cNvSpPr txBox="1">
            <a:spLocks noChangeArrowheads="1"/>
          </p:cNvSpPr>
          <p:nvPr/>
        </p:nvSpPr>
        <p:spPr bwMode="auto">
          <a:xfrm>
            <a:off x="2872052" y="5992813"/>
            <a:ext cx="13260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 i="1"/>
              <a:t>223.1.3.0/24</a:t>
            </a:r>
          </a:p>
        </p:txBody>
      </p:sp>
      <p:sp>
        <p:nvSpPr>
          <p:cNvPr id="90118" name="Rectangle 100"/>
          <p:cNvSpPr>
            <a:spLocks noChangeArrowheads="1"/>
          </p:cNvSpPr>
          <p:nvPr/>
        </p:nvSpPr>
        <p:spPr bwMode="auto">
          <a:xfrm>
            <a:off x="1802342" y="4233864"/>
            <a:ext cx="918369" cy="180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19" name="Freeform 101"/>
          <p:cNvSpPr>
            <a:spLocks/>
          </p:cNvSpPr>
          <p:nvPr/>
        </p:nvSpPr>
        <p:spPr bwMode="auto">
          <a:xfrm>
            <a:off x="1166019" y="2173288"/>
            <a:ext cx="2103306" cy="2049462"/>
          </a:xfrm>
          <a:custGeom>
            <a:avLst/>
            <a:gdLst>
              <a:gd name="T0" fmla="*/ 2147483647 w 1223"/>
              <a:gd name="T1" fmla="*/ 2147483647 h 1291"/>
              <a:gd name="T2" fmla="*/ 2147483647 w 1223"/>
              <a:gd name="T3" fmla="*/ 2147483647 h 1291"/>
              <a:gd name="T4" fmla="*/ 2147483647 w 1223"/>
              <a:gd name="T5" fmla="*/ 2147483647 h 1291"/>
              <a:gd name="T6" fmla="*/ 2147483647 w 1223"/>
              <a:gd name="T7" fmla="*/ 2147483647 h 1291"/>
              <a:gd name="T8" fmla="*/ 2147483647 w 1223"/>
              <a:gd name="T9" fmla="*/ 2147483647 h 1291"/>
              <a:gd name="T10" fmla="*/ 2147483647 w 1223"/>
              <a:gd name="T11" fmla="*/ 2147483647 h 1291"/>
              <a:gd name="T12" fmla="*/ 2147483647 w 1223"/>
              <a:gd name="T13" fmla="*/ 2147483647 h 1291"/>
              <a:gd name="T14" fmla="*/ 2147483647 w 1223"/>
              <a:gd name="T15" fmla="*/ 2147483647 h 1291"/>
              <a:gd name="T16" fmla="*/ 2147483647 w 1223"/>
              <a:gd name="T17" fmla="*/ 2147483647 h 1291"/>
              <a:gd name="T18" fmla="*/ 2147483647 w 1223"/>
              <a:gd name="T19" fmla="*/ 2147483647 h 1291"/>
              <a:gd name="T20" fmla="*/ 2147483647 w 1223"/>
              <a:gd name="T21" fmla="*/ 2147483647 h 1291"/>
              <a:gd name="T22" fmla="*/ 2147483647 w 1223"/>
              <a:gd name="T23" fmla="*/ 2147483647 h 1291"/>
              <a:gd name="T24" fmla="*/ 2147483647 w 1223"/>
              <a:gd name="T25" fmla="*/ 2147483647 h 1291"/>
              <a:gd name="T26" fmla="*/ 2147483647 w 1223"/>
              <a:gd name="T27" fmla="*/ 2147483647 h 129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23"/>
              <a:gd name="T43" fmla="*/ 0 h 1291"/>
              <a:gd name="T44" fmla="*/ 1223 w 1223"/>
              <a:gd name="T45" fmla="*/ 1291 h 1291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23" h="1291">
                <a:moveTo>
                  <a:pt x="1201" y="756"/>
                </a:moveTo>
                <a:cubicBezTo>
                  <a:pt x="1180" y="640"/>
                  <a:pt x="798" y="744"/>
                  <a:pt x="702" y="670"/>
                </a:cubicBezTo>
                <a:cubicBezTo>
                  <a:pt x="603" y="561"/>
                  <a:pt x="669" y="206"/>
                  <a:pt x="608" y="103"/>
                </a:cubicBezTo>
                <a:cubicBezTo>
                  <a:pt x="547" y="0"/>
                  <a:pt x="425" y="55"/>
                  <a:pt x="335" y="52"/>
                </a:cubicBezTo>
                <a:cubicBezTo>
                  <a:pt x="245" y="49"/>
                  <a:pt x="114" y="0"/>
                  <a:pt x="65" y="82"/>
                </a:cubicBezTo>
                <a:cubicBezTo>
                  <a:pt x="16" y="164"/>
                  <a:pt x="45" y="433"/>
                  <a:pt x="41" y="544"/>
                </a:cubicBezTo>
                <a:cubicBezTo>
                  <a:pt x="37" y="655"/>
                  <a:pt x="41" y="685"/>
                  <a:pt x="38" y="751"/>
                </a:cubicBezTo>
                <a:cubicBezTo>
                  <a:pt x="35" y="817"/>
                  <a:pt x="26" y="880"/>
                  <a:pt x="23" y="940"/>
                </a:cubicBezTo>
                <a:cubicBezTo>
                  <a:pt x="20" y="1000"/>
                  <a:pt x="0" y="1068"/>
                  <a:pt x="17" y="1114"/>
                </a:cubicBezTo>
                <a:cubicBezTo>
                  <a:pt x="34" y="1160"/>
                  <a:pt x="31" y="1198"/>
                  <a:pt x="128" y="1219"/>
                </a:cubicBezTo>
                <a:cubicBezTo>
                  <a:pt x="225" y="1240"/>
                  <a:pt x="509" y="1291"/>
                  <a:pt x="602" y="1243"/>
                </a:cubicBezTo>
                <a:cubicBezTo>
                  <a:pt x="695" y="1195"/>
                  <a:pt x="590" y="984"/>
                  <a:pt x="686" y="930"/>
                </a:cubicBezTo>
                <a:cubicBezTo>
                  <a:pt x="782" y="876"/>
                  <a:pt x="1091" y="945"/>
                  <a:pt x="1177" y="916"/>
                </a:cubicBezTo>
                <a:cubicBezTo>
                  <a:pt x="1208" y="864"/>
                  <a:pt x="1223" y="871"/>
                  <a:pt x="1201" y="75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0" name="Freeform 102"/>
          <p:cNvSpPr>
            <a:spLocks/>
          </p:cNvSpPr>
          <p:nvPr/>
        </p:nvSpPr>
        <p:spPr bwMode="auto">
          <a:xfrm>
            <a:off x="3903927" y="2482851"/>
            <a:ext cx="2065470" cy="1958975"/>
          </a:xfrm>
          <a:custGeom>
            <a:avLst/>
            <a:gdLst>
              <a:gd name="T0" fmla="*/ 2147483647 w 1201"/>
              <a:gd name="T1" fmla="*/ 2147483647 h 1234"/>
              <a:gd name="T2" fmla="*/ 2147483647 w 1201"/>
              <a:gd name="T3" fmla="*/ 2147483647 h 1234"/>
              <a:gd name="T4" fmla="*/ 2147483647 w 1201"/>
              <a:gd name="T5" fmla="*/ 2147483647 h 1234"/>
              <a:gd name="T6" fmla="*/ 2147483647 w 1201"/>
              <a:gd name="T7" fmla="*/ 2147483647 h 1234"/>
              <a:gd name="T8" fmla="*/ 2147483647 w 1201"/>
              <a:gd name="T9" fmla="*/ 2147483647 h 1234"/>
              <a:gd name="T10" fmla="*/ 2147483647 w 1201"/>
              <a:gd name="T11" fmla="*/ 2147483647 h 1234"/>
              <a:gd name="T12" fmla="*/ 2147483647 w 1201"/>
              <a:gd name="T13" fmla="*/ 2147483647 h 1234"/>
              <a:gd name="T14" fmla="*/ 2147483647 w 1201"/>
              <a:gd name="T15" fmla="*/ 2147483647 h 1234"/>
              <a:gd name="T16" fmla="*/ 2147483647 w 1201"/>
              <a:gd name="T17" fmla="*/ 2147483647 h 1234"/>
              <a:gd name="T18" fmla="*/ 2147483647 w 1201"/>
              <a:gd name="T19" fmla="*/ 2147483647 h 1234"/>
              <a:gd name="T20" fmla="*/ 2147483647 w 1201"/>
              <a:gd name="T21" fmla="*/ 2147483647 h 1234"/>
              <a:gd name="T22" fmla="*/ 2147483647 w 1201"/>
              <a:gd name="T23" fmla="*/ 2147483647 h 1234"/>
              <a:gd name="T24" fmla="*/ 2147483647 w 1201"/>
              <a:gd name="T25" fmla="*/ 2147483647 h 1234"/>
              <a:gd name="T26" fmla="*/ 2147483647 w 1201"/>
              <a:gd name="T27" fmla="*/ 2147483647 h 123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01"/>
              <a:gd name="T43" fmla="*/ 0 h 1234"/>
              <a:gd name="T44" fmla="*/ 1201 w 1201"/>
              <a:gd name="T45" fmla="*/ 1234 h 123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01" h="1234">
                <a:moveTo>
                  <a:pt x="25" y="709"/>
                </a:moveTo>
                <a:cubicBezTo>
                  <a:pt x="49" y="824"/>
                  <a:pt x="428" y="709"/>
                  <a:pt x="526" y="780"/>
                </a:cubicBezTo>
                <a:cubicBezTo>
                  <a:pt x="624" y="851"/>
                  <a:pt x="543" y="1059"/>
                  <a:pt x="613" y="1134"/>
                </a:cubicBezTo>
                <a:cubicBezTo>
                  <a:pt x="683" y="1209"/>
                  <a:pt x="853" y="1234"/>
                  <a:pt x="946" y="1230"/>
                </a:cubicBezTo>
                <a:cubicBezTo>
                  <a:pt x="1039" y="1226"/>
                  <a:pt x="1141" y="1163"/>
                  <a:pt x="1171" y="1107"/>
                </a:cubicBezTo>
                <a:cubicBezTo>
                  <a:pt x="1201" y="1051"/>
                  <a:pt x="1135" y="963"/>
                  <a:pt x="1126" y="894"/>
                </a:cubicBezTo>
                <a:cubicBezTo>
                  <a:pt x="1117" y="825"/>
                  <a:pt x="1119" y="772"/>
                  <a:pt x="1114" y="693"/>
                </a:cubicBezTo>
                <a:cubicBezTo>
                  <a:pt x="1109" y="614"/>
                  <a:pt x="1095" y="502"/>
                  <a:pt x="1099" y="423"/>
                </a:cubicBezTo>
                <a:cubicBezTo>
                  <a:pt x="1103" y="344"/>
                  <a:pt x="1141" y="281"/>
                  <a:pt x="1141" y="216"/>
                </a:cubicBezTo>
                <a:cubicBezTo>
                  <a:pt x="1141" y="151"/>
                  <a:pt x="1185" y="56"/>
                  <a:pt x="1102" y="33"/>
                </a:cubicBezTo>
                <a:cubicBezTo>
                  <a:pt x="1019" y="10"/>
                  <a:pt x="740" y="0"/>
                  <a:pt x="646" y="81"/>
                </a:cubicBezTo>
                <a:cubicBezTo>
                  <a:pt x="552" y="162"/>
                  <a:pt x="635" y="441"/>
                  <a:pt x="535" y="519"/>
                </a:cubicBezTo>
                <a:cubicBezTo>
                  <a:pt x="435" y="597"/>
                  <a:pt x="129" y="516"/>
                  <a:pt x="44" y="548"/>
                </a:cubicBezTo>
                <a:cubicBezTo>
                  <a:pt x="15" y="601"/>
                  <a:pt x="0" y="594"/>
                  <a:pt x="25" y="70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1" name="Freeform 103"/>
          <p:cNvSpPr>
            <a:spLocks/>
          </p:cNvSpPr>
          <p:nvPr/>
        </p:nvSpPr>
        <p:spPr bwMode="auto">
          <a:xfrm>
            <a:off x="2466182" y="3916363"/>
            <a:ext cx="2211652" cy="1979612"/>
          </a:xfrm>
          <a:custGeom>
            <a:avLst/>
            <a:gdLst>
              <a:gd name="T0" fmla="*/ 2147483647 w 1286"/>
              <a:gd name="T1" fmla="*/ 2147483647 h 1247"/>
              <a:gd name="T2" fmla="*/ 2147483647 w 1286"/>
              <a:gd name="T3" fmla="*/ 2147483647 h 1247"/>
              <a:gd name="T4" fmla="*/ 2147483647 w 1286"/>
              <a:gd name="T5" fmla="*/ 2147483647 h 1247"/>
              <a:gd name="T6" fmla="*/ 2147483647 w 1286"/>
              <a:gd name="T7" fmla="*/ 2147483647 h 1247"/>
              <a:gd name="T8" fmla="*/ 2147483647 w 1286"/>
              <a:gd name="T9" fmla="*/ 2147483647 h 1247"/>
              <a:gd name="T10" fmla="*/ 2147483647 w 1286"/>
              <a:gd name="T11" fmla="*/ 2147483647 h 1247"/>
              <a:gd name="T12" fmla="*/ 2147483647 w 1286"/>
              <a:gd name="T13" fmla="*/ 2147483647 h 1247"/>
              <a:gd name="T14" fmla="*/ 2147483647 w 1286"/>
              <a:gd name="T15" fmla="*/ 2147483647 h 1247"/>
              <a:gd name="T16" fmla="*/ 2147483647 w 1286"/>
              <a:gd name="T17" fmla="*/ 2147483647 h 1247"/>
              <a:gd name="T18" fmla="*/ 2147483647 w 1286"/>
              <a:gd name="T19" fmla="*/ 2147483647 h 1247"/>
              <a:gd name="T20" fmla="*/ 2147483647 w 1286"/>
              <a:gd name="T21" fmla="*/ 2147483647 h 1247"/>
              <a:gd name="T22" fmla="*/ 2147483647 w 1286"/>
              <a:gd name="T23" fmla="*/ 2147483647 h 1247"/>
              <a:gd name="T24" fmla="*/ 2147483647 w 1286"/>
              <a:gd name="T25" fmla="*/ 2147483647 h 124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286"/>
              <a:gd name="T40" fmla="*/ 0 h 1247"/>
              <a:gd name="T41" fmla="*/ 1286 w 1286"/>
              <a:gd name="T42" fmla="*/ 1247 h 124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286" h="1247">
                <a:moveTo>
                  <a:pt x="587" y="30"/>
                </a:moveTo>
                <a:cubicBezTo>
                  <a:pt x="473" y="60"/>
                  <a:pt x="601" y="475"/>
                  <a:pt x="509" y="618"/>
                </a:cubicBezTo>
                <a:cubicBezTo>
                  <a:pt x="424" y="765"/>
                  <a:pt x="154" y="830"/>
                  <a:pt x="77" y="909"/>
                </a:cubicBezTo>
                <a:cubicBezTo>
                  <a:pt x="0" y="988"/>
                  <a:pt x="37" y="1043"/>
                  <a:pt x="47" y="1095"/>
                </a:cubicBezTo>
                <a:cubicBezTo>
                  <a:pt x="57" y="1147"/>
                  <a:pt x="71" y="1205"/>
                  <a:pt x="140" y="1224"/>
                </a:cubicBezTo>
                <a:cubicBezTo>
                  <a:pt x="209" y="1243"/>
                  <a:pt x="369" y="1212"/>
                  <a:pt x="461" y="1209"/>
                </a:cubicBezTo>
                <a:cubicBezTo>
                  <a:pt x="553" y="1206"/>
                  <a:pt x="571" y="1206"/>
                  <a:pt x="692" y="1209"/>
                </a:cubicBezTo>
                <a:cubicBezTo>
                  <a:pt x="813" y="1212"/>
                  <a:pt x="1094" y="1247"/>
                  <a:pt x="1190" y="1227"/>
                </a:cubicBezTo>
                <a:cubicBezTo>
                  <a:pt x="1286" y="1207"/>
                  <a:pt x="1279" y="1170"/>
                  <a:pt x="1271" y="1089"/>
                </a:cubicBezTo>
                <a:cubicBezTo>
                  <a:pt x="1263" y="1008"/>
                  <a:pt x="1217" y="818"/>
                  <a:pt x="1139" y="741"/>
                </a:cubicBezTo>
                <a:cubicBezTo>
                  <a:pt x="1061" y="664"/>
                  <a:pt x="865" y="743"/>
                  <a:pt x="800" y="627"/>
                </a:cubicBezTo>
                <a:cubicBezTo>
                  <a:pt x="735" y="511"/>
                  <a:pt x="785" y="142"/>
                  <a:pt x="749" y="42"/>
                </a:cubicBezTo>
                <a:cubicBezTo>
                  <a:pt x="695" y="15"/>
                  <a:pt x="701" y="0"/>
                  <a:pt x="587" y="30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2" name="Line 104"/>
          <p:cNvSpPr>
            <a:spLocks noChangeShapeType="1"/>
          </p:cNvSpPr>
          <p:nvPr/>
        </p:nvSpPr>
        <p:spPr bwMode="auto">
          <a:xfrm>
            <a:off x="1761067" y="2695575"/>
            <a:ext cx="300964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3" name="Line 106"/>
          <p:cNvSpPr>
            <a:spLocks noChangeShapeType="1"/>
          </p:cNvSpPr>
          <p:nvPr/>
        </p:nvSpPr>
        <p:spPr bwMode="auto">
          <a:xfrm flipV="1">
            <a:off x="1814381" y="3416301"/>
            <a:ext cx="300963" cy="31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4" name="Line 107"/>
          <p:cNvSpPr>
            <a:spLocks noChangeShapeType="1"/>
          </p:cNvSpPr>
          <p:nvPr/>
        </p:nvSpPr>
        <p:spPr bwMode="auto">
          <a:xfrm>
            <a:off x="1771386" y="3967164"/>
            <a:ext cx="295804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5" name="Line 108"/>
          <p:cNvSpPr>
            <a:spLocks noChangeShapeType="1"/>
          </p:cNvSpPr>
          <p:nvPr/>
        </p:nvSpPr>
        <p:spPr bwMode="auto">
          <a:xfrm flipV="1">
            <a:off x="2684596" y="3544889"/>
            <a:ext cx="608806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6" name="Text Box 109"/>
          <p:cNvSpPr txBox="1">
            <a:spLocks noChangeArrowheads="1"/>
          </p:cNvSpPr>
          <p:nvPr/>
        </p:nvSpPr>
        <p:spPr bwMode="auto">
          <a:xfrm>
            <a:off x="1812660" y="2370139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223.1.1.1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27" name="Text Box 111"/>
          <p:cNvSpPr txBox="1">
            <a:spLocks noChangeArrowheads="1"/>
          </p:cNvSpPr>
          <p:nvPr/>
        </p:nvSpPr>
        <p:spPr bwMode="auto">
          <a:xfrm>
            <a:off x="1688835" y="3995739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223.1.1.3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28" name="Text Box 112"/>
          <p:cNvSpPr txBox="1">
            <a:spLocks noChangeArrowheads="1"/>
          </p:cNvSpPr>
          <p:nvPr/>
        </p:nvSpPr>
        <p:spPr bwMode="auto">
          <a:xfrm>
            <a:off x="2497137" y="3235326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223.1.1.4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29" name="Line 113"/>
          <p:cNvSpPr>
            <a:spLocks noChangeShapeType="1"/>
          </p:cNvSpPr>
          <p:nvPr/>
        </p:nvSpPr>
        <p:spPr bwMode="auto">
          <a:xfrm flipV="1">
            <a:off x="3848894" y="3546475"/>
            <a:ext cx="577850" cy="1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0" name="Text Box 114"/>
          <p:cNvSpPr txBox="1">
            <a:spLocks noChangeArrowheads="1"/>
          </p:cNvSpPr>
          <p:nvPr/>
        </p:nvSpPr>
        <p:spPr bwMode="auto">
          <a:xfrm>
            <a:off x="3711310" y="3236914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223.1.2.9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31" name="Line 116"/>
          <p:cNvSpPr>
            <a:spLocks noChangeShapeType="1"/>
          </p:cNvSpPr>
          <p:nvPr/>
        </p:nvSpPr>
        <p:spPr bwMode="auto">
          <a:xfrm>
            <a:off x="5140458" y="2857500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2" name="Line 117"/>
          <p:cNvSpPr>
            <a:spLocks noChangeShapeType="1"/>
          </p:cNvSpPr>
          <p:nvPr/>
        </p:nvSpPr>
        <p:spPr bwMode="auto">
          <a:xfrm>
            <a:off x="5198931" y="4133850"/>
            <a:ext cx="254529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3" name="Line 120"/>
          <p:cNvSpPr>
            <a:spLocks noChangeShapeType="1"/>
          </p:cNvSpPr>
          <p:nvPr/>
        </p:nvSpPr>
        <p:spPr bwMode="auto">
          <a:xfrm flipH="1">
            <a:off x="3587486" y="3886201"/>
            <a:ext cx="3440" cy="7080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4" name="Line 122"/>
          <p:cNvSpPr>
            <a:spLocks noChangeShapeType="1"/>
          </p:cNvSpPr>
          <p:nvPr/>
        </p:nvSpPr>
        <p:spPr bwMode="auto">
          <a:xfrm flipH="1" flipV="1">
            <a:off x="2964921" y="5230813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5" name="Line 123"/>
          <p:cNvSpPr>
            <a:spLocks noChangeShapeType="1"/>
          </p:cNvSpPr>
          <p:nvPr/>
        </p:nvSpPr>
        <p:spPr bwMode="auto">
          <a:xfrm flipH="1" flipV="1">
            <a:off x="4201452" y="5164138"/>
            <a:ext cx="3440" cy="2413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36" name="Text Box 124"/>
          <p:cNvSpPr txBox="1">
            <a:spLocks noChangeArrowheads="1"/>
          </p:cNvSpPr>
          <p:nvPr/>
        </p:nvSpPr>
        <p:spPr bwMode="auto">
          <a:xfrm>
            <a:off x="4170495" y="5041901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223.1.3.2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37" name="Text Box 127"/>
          <p:cNvSpPr txBox="1">
            <a:spLocks noChangeArrowheads="1"/>
          </p:cNvSpPr>
          <p:nvPr/>
        </p:nvSpPr>
        <p:spPr bwMode="auto">
          <a:xfrm>
            <a:off x="1843616" y="5053014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223.1.3.1</a:t>
            </a:r>
            <a:endParaRPr lang="en-US" altLang="en-US" sz="1400">
              <a:latin typeface="Comic Sans MS" pitchFamily="66" charset="0"/>
            </a:endParaRPr>
          </a:p>
        </p:txBody>
      </p:sp>
      <p:grpSp>
        <p:nvGrpSpPr>
          <p:cNvPr id="90138" name="Group 129"/>
          <p:cNvGrpSpPr>
            <a:grpSpLocks/>
          </p:cNvGrpSpPr>
          <p:nvPr/>
        </p:nvGrpSpPr>
        <p:grpSpPr bwMode="auto">
          <a:xfrm>
            <a:off x="1160860" y="2397125"/>
            <a:ext cx="694796" cy="558800"/>
            <a:chOff x="-44" y="1473"/>
            <a:chExt cx="981" cy="1105"/>
          </a:xfrm>
        </p:grpSpPr>
        <p:pic>
          <p:nvPicPr>
            <p:cNvPr id="90238" name="Picture 130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9" name="Freeform 13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39" name="Group 132"/>
          <p:cNvGrpSpPr>
            <a:grpSpLocks/>
          </p:cNvGrpSpPr>
          <p:nvPr/>
        </p:nvGrpSpPr>
        <p:grpSpPr bwMode="auto">
          <a:xfrm>
            <a:off x="1155700" y="3006725"/>
            <a:ext cx="694796" cy="558800"/>
            <a:chOff x="-44" y="1473"/>
            <a:chExt cx="981" cy="1105"/>
          </a:xfrm>
        </p:grpSpPr>
        <p:pic>
          <p:nvPicPr>
            <p:cNvPr id="90236" name="Picture 133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7" name="Freeform 13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0" name="Group 135"/>
          <p:cNvGrpSpPr>
            <a:grpSpLocks/>
          </p:cNvGrpSpPr>
          <p:nvPr/>
        </p:nvGrpSpPr>
        <p:grpSpPr bwMode="auto">
          <a:xfrm>
            <a:off x="1186656" y="3616325"/>
            <a:ext cx="694796" cy="558800"/>
            <a:chOff x="-44" y="1473"/>
            <a:chExt cx="981" cy="1105"/>
          </a:xfrm>
        </p:grpSpPr>
        <p:pic>
          <p:nvPicPr>
            <p:cNvPr id="90234" name="Picture 136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5" name="Freeform 137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1" name="Group 138"/>
          <p:cNvGrpSpPr>
            <a:grpSpLocks/>
          </p:cNvGrpSpPr>
          <p:nvPr/>
        </p:nvGrpSpPr>
        <p:grpSpPr bwMode="auto">
          <a:xfrm flipH="1">
            <a:off x="5204090" y="2565400"/>
            <a:ext cx="694796" cy="558800"/>
            <a:chOff x="-44" y="1473"/>
            <a:chExt cx="981" cy="1105"/>
          </a:xfrm>
        </p:grpSpPr>
        <p:pic>
          <p:nvPicPr>
            <p:cNvPr id="90232" name="Picture 139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3" name="Freeform 140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2" name="Group 141"/>
          <p:cNvGrpSpPr>
            <a:grpSpLocks/>
          </p:cNvGrpSpPr>
          <p:nvPr/>
        </p:nvGrpSpPr>
        <p:grpSpPr bwMode="auto">
          <a:xfrm flipH="1">
            <a:off x="5284920" y="3844925"/>
            <a:ext cx="694796" cy="558800"/>
            <a:chOff x="-44" y="1473"/>
            <a:chExt cx="981" cy="1105"/>
          </a:xfrm>
        </p:grpSpPr>
        <p:pic>
          <p:nvPicPr>
            <p:cNvPr id="90230" name="Picture 142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31" name="Freeform 143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3" name="Group 144"/>
          <p:cNvGrpSpPr>
            <a:grpSpLocks/>
          </p:cNvGrpSpPr>
          <p:nvPr/>
        </p:nvGrpSpPr>
        <p:grpSpPr bwMode="auto">
          <a:xfrm flipH="1">
            <a:off x="3976158" y="5368925"/>
            <a:ext cx="694796" cy="558800"/>
            <a:chOff x="-44" y="1473"/>
            <a:chExt cx="981" cy="1105"/>
          </a:xfrm>
        </p:grpSpPr>
        <p:pic>
          <p:nvPicPr>
            <p:cNvPr id="90228" name="Picture 145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29" name="Freeform 1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4" name="Group 147"/>
          <p:cNvGrpSpPr>
            <a:grpSpLocks/>
          </p:cNvGrpSpPr>
          <p:nvPr/>
        </p:nvGrpSpPr>
        <p:grpSpPr bwMode="auto">
          <a:xfrm flipH="1">
            <a:off x="2715552" y="5410200"/>
            <a:ext cx="694796" cy="558800"/>
            <a:chOff x="-44" y="1473"/>
            <a:chExt cx="981" cy="1105"/>
          </a:xfrm>
        </p:grpSpPr>
        <p:pic>
          <p:nvPicPr>
            <p:cNvPr id="90226" name="Picture 14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227" name="Freeform 14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0145" name="Group 150"/>
          <p:cNvGrpSpPr>
            <a:grpSpLocks/>
          </p:cNvGrpSpPr>
          <p:nvPr/>
        </p:nvGrpSpPr>
        <p:grpSpPr bwMode="auto">
          <a:xfrm>
            <a:off x="3179896" y="3503613"/>
            <a:ext cx="756708" cy="355600"/>
            <a:chOff x="4396" y="1245"/>
            <a:chExt cx="672" cy="248"/>
          </a:xfrm>
        </p:grpSpPr>
        <p:sp>
          <p:nvSpPr>
            <p:cNvPr id="90218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0219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400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0220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90221" name="Group 154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0224" name="Freeform 155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225" name="Freeform 156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222" name="Line 157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23" name="Line 158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0146" name="Rectangle 162"/>
          <p:cNvSpPr>
            <a:spLocks noChangeArrowheads="1"/>
          </p:cNvSpPr>
          <p:nvPr/>
        </p:nvSpPr>
        <p:spPr bwMode="auto">
          <a:xfrm>
            <a:off x="1938206" y="3119438"/>
            <a:ext cx="313002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47" name="Text Box 110"/>
          <p:cNvSpPr txBox="1">
            <a:spLocks noChangeArrowheads="1"/>
          </p:cNvSpPr>
          <p:nvPr/>
        </p:nvSpPr>
        <p:spPr bwMode="auto">
          <a:xfrm>
            <a:off x="1759347" y="3025776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223.1.1.2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48" name="Rectangle 165"/>
          <p:cNvSpPr>
            <a:spLocks noChangeArrowheads="1"/>
          </p:cNvSpPr>
          <p:nvPr/>
        </p:nvSpPr>
        <p:spPr bwMode="auto">
          <a:xfrm>
            <a:off x="4908286" y="3829050"/>
            <a:ext cx="313002" cy="233363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49" name="Rectangle 166"/>
          <p:cNvSpPr>
            <a:spLocks noChangeArrowheads="1"/>
          </p:cNvSpPr>
          <p:nvPr/>
        </p:nvSpPr>
        <p:spPr bwMode="auto">
          <a:xfrm>
            <a:off x="3443024" y="4014788"/>
            <a:ext cx="313002" cy="233362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400"/>
          </a:p>
        </p:txBody>
      </p:sp>
      <p:sp>
        <p:nvSpPr>
          <p:cNvPr id="90150" name="Text Box 128"/>
          <p:cNvSpPr txBox="1">
            <a:spLocks noChangeArrowheads="1"/>
          </p:cNvSpPr>
          <p:nvPr/>
        </p:nvSpPr>
        <p:spPr bwMode="auto">
          <a:xfrm>
            <a:off x="3035433" y="3976689"/>
            <a:ext cx="102944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223.1.3.27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51" name="Text Box 118"/>
          <p:cNvSpPr txBox="1">
            <a:spLocks noChangeArrowheads="1"/>
          </p:cNvSpPr>
          <p:nvPr/>
        </p:nvSpPr>
        <p:spPr bwMode="auto">
          <a:xfrm>
            <a:off x="4225528" y="3843339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223.1.2.2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52" name="Text Box 119"/>
          <p:cNvSpPr txBox="1">
            <a:spLocks noChangeArrowheads="1"/>
          </p:cNvSpPr>
          <p:nvPr/>
        </p:nvSpPr>
        <p:spPr bwMode="auto">
          <a:xfrm>
            <a:off x="5124979" y="2327276"/>
            <a:ext cx="930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223.1.2.1</a:t>
            </a:r>
            <a:endParaRPr lang="en-US" altLang="en-US" sz="1400">
              <a:latin typeface="Comic Sans MS" pitchFamily="66" charset="0"/>
            </a:endParaRPr>
          </a:p>
        </p:txBody>
      </p:sp>
      <p:sp>
        <p:nvSpPr>
          <p:cNvPr id="90153" name="Text Box 168"/>
          <p:cNvSpPr txBox="1">
            <a:spLocks noChangeArrowheads="1"/>
          </p:cNvSpPr>
          <p:nvPr/>
        </p:nvSpPr>
        <p:spPr bwMode="auto">
          <a:xfrm>
            <a:off x="3754306" y="1760538"/>
            <a:ext cx="91403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DHCP</a:t>
            </a:r>
          </a:p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server</a:t>
            </a:r>
          </a:p>
        </p:txBody>
      </p:sp>
      <p:sp>
        <p:nvSpPr>
          <p:cNvPr id="90154" name="Text Box 170"/>
          <p:cNvSpPr txBox="1">
            <a:spLocks noChangeArrowheads="1"/>
          </p:cNvSpPr>
          <p:nvPr/>
        </p:nvSpPr>
        <p:spPr bwMode="auto">
          <a:xfrm>
            <a:off x="7180131" y="3059114"/>
            <a:ext cx="1837362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2000" i="1"/>
              <a:t>arriving </a:t>
            </a:r>
            <a:r>
              <a:rPr lang="en-US" altLang="en-US" sz="2000" i="1">
                <a:solidFill>
                  <a:srgbClr val="CC0000"/>
                </a:solidFill>
              </a:rPr>
              <a:t>DHCP</a:t>
            </a:r>
          </a:p>
          <a:p>
            <a:pPr>
              <a:lnSpc>
                <a:spcPct val="85000"/>
              </a:lnSpc>
            </a:pPr>
            <a:r>
              <a:rPr lang="en-US" altLang="en-US" sz="2000" i="1">
                <a:solidFill>
                  <a:srgbClr val="CC0000"/>
                </a:solidFill>
              </a:rPr>
              <a:t>client</a:t>
            </a:r>
            <a:r>
              <a:rPr lang="en-US" altLang="en-US" sz="2000" i="1"/>
              <a:t> needs </a:t>
            </a:r>
          </a:p>
          <a:p>
            <a:pPr>
              <a:lnSpc>
                <a:spcPct val="85000"/>
              </a:lnSpc>
            </a:pPr>
            <a:r>
              <a:rPr lang="en-US" altLang="en-US" sz="2000" i="1"/>
              <a:t>address in this</a:t>
            </a:r>
          </a:p>
          <a:p>
            <a:pPr>
              <a:lnSpc>
                <a:spcPct val="85000"/>
              </a:lnSpc>
            </a:pPr>
            <a:r>
              <a:rPr lang="en-US" altLang="en-US" sz="2000" i="1"/>
              <a:t>network</a:t>
            </a:r>
          </a:p>
        </p:txBody>
      </p:sp>
      <p:grpSp>
        <p:nvGrpSpPr>
          <p:cNvPr id="90155" name="Group 195"/>
          <p:cNvGrpSpPr>
            <a:grpSpLocks/>
          </p:cNvGrpSpPr>
          <p:nvPr/>
        </p:nvGrpSpPr>
        <p:grpSpPr bwMode="auto">
          <a:xfrm>
            <a:off x="4196292" y="2395539"/>
            <a:ext cx="435108" cy="681037"/>
            <a:chOff x="4140" y="429"/>
            <a:chExt cx="1425" cy="2396"/>
          </a:xfrm>
        </p:grpSpPr>
        <p:sp>
          <p:nvSpPr>
            <p:cNvPr id="90186" name="Freeform 196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7" name="Rectangle 197"/>
            <p:cNvSpPr>
              <a:spLocks noChangeArrowheads="1"/>
            </p:cNvSpPr>
            <p:nvPr/>
          </p:nvSpPr>
          <p:spPr bwMode="auto">
            <a:xfrm>
              <a:off x="4208" y="429"/>
              <a:ext cx="1048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188" name="Freeform 198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89" name="Freeform 199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190" name="Rectangle 200"/>
            <p:cNvSpPr>
              <a:spLocks noChangeArrowheads="1"/>
            </p:cNvSpPr>
            <p:nvPr/>
          </p:nvSpPr>
          <p:spPr bwMode="auto">
            <a:xfrm>
              <a:off x="4213" y="691"/>
              <a:ext cx="597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1" name="Group 201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0216" name="AutoShape 202"/>
              <p:cNvSpPr>
                <a:spLocks noChangeArrowheads="1"/>
              </p:cNvSpPr>
              <p:nvPr/>
            </p:nvSpPr>
            <p:spPr bwMode="auto">
              <a:xfrm>
                <a:off x="613" y="2569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7" name="AutoShape 203"/>
              <p:cNvSpPr>
                <a:spLocks noChangeArrowheads="1"/>
              </p:cNvSpPr>
              <p:nvPr/>
            </p:nvSpPr>
            <p:spPr bwMode="auto">
              <a:xfrm>
                <a:off x="627" y="2585"/>
                <a:ext cx="689" cy="10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2" name="Rectangle 204"/>
            <p:cNvSpPr>
              <a:spLocks noChangeArrowheads="1"/>
            </p:cNvSpPr>
            <p:nvPr/>
          </p:nvSpPr>
          <p:spPr bwMode="auto">
            <a:xfrm>
              <a:off x="4224" y="1021"/>
              <a:ext cx="597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3" name="Group 205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0214" name="AutoShape 206"/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4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5" name="AutoShape 207"/>
              <p:cNvSpPr>
                <a:spLocks noChangeArrowheads="1"/>
              </p:cNvSpPr>
              <p:nvPr/>
            </p:nvSpPr>
            <p:spPr bwMode="auto">
              <a:xfrm>
                <a:off x="630" y="2584"/>
                <a:ext cx="689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4" name="Rectangle 208"/>
            <p:cNvSpPr>
              <a:spLocks noChangeArrowheads="1"/>
            </p:cNvSpPr>
            <p:nvPr/>
          </p:nvSpPr>
          <p:spPr bwMode="auto">
            <a:xfrm>
              <a:off x="4219" y="1356"/>
              <a:ext cx="59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195" name="Rectangle 209"/>
            <p:cNvSpPr>
              <a:spLocks noChangeArrowheads="1"/>
            </p:cNvSpPr>
            <p:nvPr/>
          </p:nvSpPr>
          <p:spPr bwMode="auto">
            <a:xfrm>
              <a:off x="4230" y="1658"/>
              <a:ext cx="591" cy="4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grpSp>
          <p:nvGrpSpPr>
            <p:cNvPr id="90196" name="Group 210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0212" name="AutoShape 211"/>
              <p:cNvSpPr>
                <a:spLocks noChangeArrowheads="1"/>
              </p:cNvSpPr>
              <p:nvPr/>
            </p:nvSpPr>
            <p:spPr bwMode="auto">
              <a:xfrm>
                <a:off x="617" y="2576"/>
                <a:ext cx="723" cy="139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3" name="AutoShape 212"/>
              <p:cNvSpPr>
                <a:spLocks noChangeArrowheads="1"/>
              </p:cNvSpPr>
              <p:nvPr/>
            </p:nvSpPr>
            <p:spPr bwMode="auto">
              <a:xfrm>
                <a:off x="631" y="2586"/>
                <a:ext cx="68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7" name="Freeform 213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0198" name="Group 214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0210" name="AutoShape 215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30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  <p:sp>
            <p:nvSpPr>
              <p:cNvPr id="90211" name="AutoShape 216"/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5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400"/>
              </a:p>
            </p:txBody>
          </p:sp>
        </p:grpSp>
        <p:sp>
          <p:nvSpPr>
            <p:cNvPr id="90199" name="Rectangle 217"/>
            <p:cNvSpPr>
              <a:spLocks noChangeArrowheads="1"/>
            </p:cNvSpPr>
            <p:nvPr/>
          </p:nvSpPr>
          <p:spPr bwMode="auto">
            <a:xfrm>
              <a:off x="5250" y="429"/>
              <a:ext cx="68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0" name="Freeform 218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1" name="Freeform 219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2" name="Oval 220"/>
            <p:cNvSpPr>
              <a:spLocks noChangeArrowheads="1"/>
            </p:cNvSpPr>
            <p:nvPr/>
          </p:nvSpPr>
          <p:spPr bwMode="auto">
            <a:xfrm>
              <a:off x="5514" y="2613"/>
              <a:ext cx="51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3" name="Freeform 221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204" name="AutoShape 222"/>
            <p:cNvSpPr>
              <a:spLocks noChangeArrowheads="1"/>
            </p:cNvSpPr>
            <p:nvPr/>
          </p:nvSpPr>
          <p:spPr bwMode="auto">
            <a:xfrm>
              <a:off x="4140" y="2680"/>
              <a:ext cx="1200" cy="145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5" name="AutoShape 223"/>
            <p:cNvSpPr>
              <a:spLocks noChangeArrowheads="1"/>
            </p:cNvSpPr>
            <p:nvPr/>
          </p:nvSpPr>
          <p:spPr bwMode="auto">
            <a:xfrm>
              <a:off x="4208" y="2713"/>
              <a:ext cx="1070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6" name="Oval 224"/>
            <p:cNvSpPr>
              <a:spLocks noChangeArrowheads="1"/>
            </p:cNvSpPr>
            <p:nvPr/>
          </p:nvSpPr>
          <p:spPr bwMode="auto">
            <a:xfrm>
              <a:off x="4309" y="2384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7" name="Oval 225"/>
            <p:cNvSpPr>
              <a:spLocks noChangeArrowheads="1"/>
            </p:cNvSpPr>
            <p:nvPr/>
          </p:nvSpPr>
          <p:spPr bwMode="auto">
            <a:xfrm>
              <a:off x="4484" y="2384"/>
              <a:ext cx="163" cy="145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4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90208" name="Oval 226"/>
            <p:cNvSpPr>
              <a:spLocks noChangeArrowheads="1"/>
            </p:cNvSpPr>
            <p:nvPr/>
          </p:nvSpPr>
          <p:spPr bwMode="auto">
            <a:xfrm>
              <a:off x="4664" y="2384"/>
              <a:ext cx="158" cy="140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  <p:sp>
          <p:nvSpPr>
            <p:cNvPr id="90209" name="Rectangle 227"/>
            <p:cNvSpPr>
              <a:spLocks noChangeArrowheads="1"/>
            </p:cNvSpPr>
            <p:nvPr/>
          </p:nvSpPr>
          <p:spPr bwMode="auto">
            <a:xfrm>
              <a:off x="5064" y="1836"/>
              <a:ext cx="84" cy="760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400"/>
            </a:p>
          </p:txBody>
        </p:sp>
      </p:grpSp>
      <p:grpSp>
        <p:nvGrpSpPr>
          <p:cNvPr id="90156" name="Group 231"/>
          <p:cNvGrpSpPr>
            <a:grpSpLocks/>
          </p:cNvGrpSpPr>
          <p:nvPr/>
        </p:nvGrpSpPr>
        <p:grpSpPr bwMode="auto">
          <a:xfrm>
            <a:off x="5943601" y="3141664"/>
            <a:ext cx="1193535" cy="549275"/>
            <a:chOff x="3428" y="1798"/>
            <a:chExt cx="694" cy="346"/>
          </a:xfrm>
        </p:grpSpPr>
        <p:grpSp>
          <p:nvGrpSpPr>
            <p:cNvPr id="90162" name="Group 229"/>
            <p:cNvGrpSpPr>
              <a:grpSpLocks/>
            </p:cNvGrpSpPr>
            <p:nvPr/>
          </p:nvGrpSpPr>
          <p:grpSpPr bwMode="auto">
            <a:xfrm>
              <a:off x="3628" y="1798"/>
              <a:ext cx="494" cy="346"/>
              <a:chOff x="4420" y="878"/>
              <a:chExt cx="614" cy="458"/>
            </a:xfrm>
          </p:grpSpPr>
          <p:pic>
            <p:nvPicPr>
              <p:cNvPr id="90164" name="Picture 173" descr="laptop_keyboard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9064" flipH="1">
                <a:off x="4420" y="1108"/>
                <a:ext cx="527" cy="2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0165" name="Freeform 174"/>
              <p:cNvSpPr>
                <a:spLocks/>
              </p:cNvSpPr>
              <p:nvPr/>
            </p:nvSpPr>
            <p:spPr bwMode="auto">
              <a:xfrm>
                <a:off x="4595" y="888"/>
                <a:ext cx="424" cy="297"/>
              </a:xfrm>
              <a:custGeom>
                <a:avLst/>
                <a:gdLst>
                  <a:gd name="T0" fmla="*/ 0 w 2982"/>
                  <a:gd name="T1" fmla="*/ 0 h 2442"/>
                  <a:gd name="T2" fmla="*/ 0 w 2982"/>
                  <a:gd name="T3" fmla="*/ 0 h 2442"/>
                  <a:gd name="T4" fmla="*/ 0 w 2982"/>
                  <a:gd name="T5" fmla="*/ 0 h 2442"/>
                  <a:gd name="T6" fmla="*/ 0 w 2982"/>
                  <a:gd name="T7" fmla="*/ 0 h 2442"/>
                  <a:gd name="T8" fmla="*/ 0 w 2982"/>
                  <a:gd name="T9" fmla="*/ 0 h 24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82"/>
                  <a:gd name="T16" fmla="*/ 0 h 2442"/>
                  <a:gd name="T17" fmla="*/ 2982 w 2982"/>
                  <a:gd name="T18" fmla="*/ 2442 h 24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82" h="2442">
                    <a:moveTo>
                      <a:pt x="540" y="0"/>
                    </a:moveTo>
                    <a:lnTo>
                      <a:pt x="0" y="1734"/>
                    </a:lnTo>
                    <a:lnTo>
                      <a:pt x="2394" y="2442"/>
                    </a:lnTo>
                    <a:lnTo>
                      <a:pt x="2982" y="318"/>
                    </a:lnTo>
                    <a:lnTo>
                      <a:pt x="5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90166" name="Picture 175" descr="screen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16" y="895"/>
                <a:ext cx="385" cy="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0167" name="Freeform 176"/>
              <p:cNvSpPr>
                <a:spLocks/>
              </p:cNvSpPr>
              <p:nvPr/>
            </p:nvSpPr>
            <p:spPr bwMode="auto">
              <a:xfrm>
                <a:off x="4672" y="879"/>
                <a:ext cx="359" cy="55"/>
              </a:xfrm>
              <a:custGeom>
                <a:avLst/>
                <a:gdLst>
                  <a:gd name="T0" fmla="*/ 0 w 2528"/>
                  <a:gd name="T1" fmla="*/ 0 h 455"/>
                  <a:gd name="T2" fmla="*/ 0 w 2528"/>
                  <a:gd name="T3" fmla="*/ 0 h 455"/>
                  <a:gd name="T4" fmla="*/ 0 w 2528"/>
                  <a:gd name="T5" fmla="*/ 0 h 455"/>
                  <a:gd name="T6" fmla="*/ 0 w 2528"/>
                  <a:gd name="T7" fmla="*/ 0 h 455"/>
                  <a:gd name="T8" fmla="*/ 0 w 2528"/>
                  <a:gd name="T9" fmla="*/ 0 h 4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28"/>
                  <a:gd name="T16" fmla="*/ 0 h 455"/>
                  <a:gd name="T17" fmla="*/ 2528 w 2528"/>
                  <a:gd name="T18" fmla="*/ 455 h 45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28" h="455">
                    <a:moveTo>
                      <a:pt x="14" y="0"/>
                    </a:moveTo>
                    <a:lnTo>
                      <a:pt x="2528" y="341"/>
                    </a:lnTo>
                    <a:lnTo>
                      <a:pt x="2480" y="455"/>
                    </a:lnTo>
                    <a:lnTo>
                      <a:pt x="0" y="86"/>
                    </a:ln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EAEAEA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68" name="Freeform 177"/>
              <p:cNvSpPr>
                <a:spLocks/>
              </p:cNvSpPr>
              <p:nvPr/>
            </p:nvSpPr>
            <p:spPr bwMode="auto">
              <a:xfrm>
                <a:off x="4591" y="878"/>
                <a:ext cx="100" cy="230"/>
              </a:xfrm>
              <a:custGeom>
                <a:avLst/>
                <a:gdLst>
                  <a:gd name="T0" fmla="*/ 0 w 702"/>
                  <a:gd name="T1" fmla="*/ 0 h 1893"/>
                  <a:gd name="T2" fmla="*/ 0 w 702"/>
                  <a:gd name="T3" fmla="*/ 0 h 1893"/>
                  <a:gd name="T4" fmla="*/ 0 w 702"/>
                  <a:gd name="T5" fmla="*/ 0 h 1893"/>
                  <a:gd name="T6" fmla="*/ 0 w 702"/>
                  <a:gd name="T7" fmla="*/ 0 h 1893"/>
                  <a:gd name="T8" fmla="*/ 0 w 702"/>
                  <a:gd name="T9" fmla="*/ 0 h 189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2"/>
                  <a:gd name="T16" fmla="*/ 0 h 1893"/>
                  <a:gd name="T17" fmla="*/ 702 w 702"/>
                  <a:gd name="T18" fmla="*/ 1893 h 189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2" h="1893">
                    <a:moveTo>
                      <a:pt x="579" y="0"/>
                    </a:moveTo>
                    <a:lnTo>
                      <a:pt x="0" y="1869"/>
                    </a:lnTo>
                    <a:lnTo>
                      <a:pt x="114" y="1893"/>
                    </a:lnTo>
                    <a:lnTo>
                      <a:pt x="702" y="51"/>
                    </a:lnTo>
                    <a:lnTo>
                      <a:pt x="579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69" name="Freeform 178"/>
              <p:cNvSpPr>
                <a:spLocks/>
              </p:cNvSpPr>
              <p:nvPr/>
            </p:nvSpPr>
            <p:spPr bwMode="auto">
              <a:xfrm>
                <a:off x="4921" y="920"/>
                <a:ext cx="108" cy="265"/>
              </a:xfrm>
              <a:custGeom>
                <a:avLst/>
                <a:gdLst>
                  <a:gd name="T0" fmla="*/ 0 w 756"/>
                  <a:gd name="T1" fmla="*/ 0 h 2184"/>
                  <a:gd name="T2" fmla="*/ 0 w 756"/>
                  <a:gd name="T3" fmla="*/ 0 h 2184"/>
                  <a:gd name="T4" fmla="*/ 0 w 756"/>
                  <a:gd name="T5" fmla="*/ 0 h 2184"/>
                  <a:gd name="T6" fmla="*/ 0 w 756"/>
                  <a:gd name="T7" fmla="*/ 0 h 2184"/>
                  <a:gd name="T8" fmla="*/ 0 w 756"/>
                  <a:gd name="T9" fmla="*/ 0 h 218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6"/>
                  <a:gd name="T16" fmla="*/ 0 h 2184"/>
                  <a:gd name="T17" fmla="*/ 756 w 756"/>
                  <a:gd name="T18" fmla="*/ 2184 h 218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6" h="2184">
                    <a:moveTo>
                      <a:pt x="756" y="0"/>
                    </a:moveTo>
                    <a:lnTo>
                      <a:pt x="138" y="2184"/>
                    </a:lnTo>
                    <a:lnTo>
                      <a:pt x="0" y="2148"/>
                    </a:lnTo>
                    <a:lnTo>
                      <a:pt x="606" y="78"/>
                    </a:lnTo>
                    <a:lnTo>
                      <a:pt x="756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DDDDDD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0" name="Freeform 179"/>
              <p:cNvSpPr>
                <a:spLocks/>
              </p:cNvSpPr>
              <p:nvPr/>
            </p:nvSpPr>
            <p:spPr bwMode="auto">
              <a:xfrm>
                <a:off x="4590" y="1097"/>
                <a:ext cx="394" cy="89"/>
              </a:xfrm>
              <a:custGeom>
                <a:avLst/>
                <a:gdLst>
                  <a:gd name="T0" fmla="*/ 0 w 2773"/>
                  <a:gd name="T1" fmla="*/ 0 h 738"/>
                  <a:gd name="T2" fmla="*/ 0 w 2773"/>
                  <a:gd name="T3" fmla="*/ 0 h 738"/>
                  <a:gd name="T4" fmla="*/ 0 w 2773"/>
                  <a:gd name="T5" fmla="*/ 0 h 738"/>
                  <a:gd name="T6" fmla="*/ 0 w 2773"/>
                  <a:gd name="T7" fmla="*/ 0 h 738"/>
                  <a:gd name="T8" fmla="*/ 0 w 2773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73"/>
                  <a:gd name="T16" fmla="*/ 0 h 738"/>
                  <a:gd name="T17" fmla="*/ 2773 w 2773"/>
                  <a:gd name="T18" fmla="*/ 738 h 7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73" h="738">
                    <a:moveTo>
                      <a:pt x="33" y="0"/>
                    </a:moveTo>
                    <a:lnTo>
                      <a:pt x="0" y="99"/>
                    </a:lnTo>
                    <a:lnTo>
                      <a:pt x="2436" y="738"/>
                    </a:lnTo>
                    <a:cubicBezTo>
                      <a:pt x="2499" y="501"/>
                      <a:pt x="2773" y="727"/>
                      <a:pt x="2373" y="603"/>
                    </a:cubicBezTo>
                    <a:lnTo>
                      <a:pt x="33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C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1" name="Freeform 180"/>
              <p:cNvSpPr>
                <a:spLocks/>
              </p:cNvSpPr>
              <p:nvPr/>
            </p:nvSpPr>
            <p:spPr bwMode="auto">
              <a:xfrm>
                <a:off x="4933" y="922"/>
                <a:ext cx="101" cy="266"/>
              </a:xfrm>
              <a:custGeom>
                <a:avLst/>
                <a:gdLst>
                  <a:gd name="T0" fmla="*/ 0 w 637"/>
                  <a:gd name="T1" fmla="*/ 0 h 1659"/>
                  <a:gd name="T2" fmla="*/ 0 w 637"/>
                  <a:gd name="T3" fmla="*/ 0 h 1659"/>
                  <a:gd name="T4" fmla="*/ 0 w 637"/>
                  <a:gd name="T5" fmla="*/ 0 h 1659"/>
                  <a:gd name="T6" fmla="*/ 0 w 637"/>
                  <a:gd name="T7" fmla="*/ 0 h 1659"/>
                  <a:gd name="T8" fmla="*/ 0 w 637"/>
                  <a:gd name="T9" fmla="*/ 0 h 16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7"/>
                  <a:gd name="T16" fmla="*/ 0 h 1659"/>
                  <a:gd name="T17" fmla="*/ 637 w 637"/>
                  <a:gd name="T18" fmla="*/ 1659 h 165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7" h="1659">
                    <a:moveTo>
                      <a:pt x="615" y="0"/>
                    </a:moveTo>
                    <a:lnTo>
                      <a:pt x="637" y="0"/>
                    </a:lnTo>
                    <a:lnTo>
                      <a:pt x="68" y="1659"/>
                    </a:lnTo>
                    <a:lnTo>
                      <a:pt x="0" y="1647"/>
                    </a:lnTo>
                    <a:lnTo>
                      <a:pt x="61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2" name="Freeform 181"/>
              <p:cNvSpPr>
                <a:spLocks/>
              </p:cNvSpPr>
              <p:nvPr/>
            </p:nvSpPr>
            <p:spPr bwMode="auto">
              <a:xfrm>
                <a:off x="4590" y="1109"/>
                <a:ext cx="351" cy="88"/>
              </a:xfrm>
              <a:custGeom>
                <a:avLst/>
                <a:gdLst>
                  <a:gd name="T0" fmla="*/ 0 w 2216"/>
                  <a:gd name="T1" fmla="*/ 0 h 550"/>
                  <a:gd name="T2" fmla="*/ 0 w 2216"/>
                  <a:gd name="T3" fmla="*/ 0 h 550"/>
                  <a:gd name="T4" fmla="*/ 0 w 2216"/>
                  <a:gd name="T5" fmla="*/ 0 h 550"/>
                  <a:gd name="T6" fmla="*/ 0 w 2216"/>
                  <a:gd name="T7" fmla="*/ 0 h 550"/>
                  <a:gd name="T8" fmla="*/ 0 w 2216"/>
                  <a:gd name="T9" fmla="*/ 0 h 5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16"/>
                  <a:gd name="T16" fmla="*/ 0 h 550"/>
                  <a:gd name="T17" fmla="*/ 2216 w 2216"/>
                  <a:gd name="T18" fmla="*/ 550 h 5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16" h="550">
                    <a:moveTo>
                      <a:pt x="0" y="0"/>
                    </a:moveTo>
                    <a:lnTo>
                      <a:pt x="9" y="57"/>
                    </a:lnTo>
                    <a:lnTo>
                      <a:pt x="2164" y="550"/>
                    </a:lnTo>
                    <a:lnTo>
                      <a:pt x="2216" y="49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99"/>
                  </a:gs>
                  <a:gs pos="100000">
                    <a:srgbClr val="80808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0173" name="Group 182"/>
              <p:cNvGrpSpPr>
                <a:grpSpLocks/>
              </p:cNvGrpSpPr>
              <p:nvPr/>
            </p:nvGrpSpPr>
            <p:grpSpPr bwMode="auto">
              <a:xfrm>
                <a:off x="4584" y="1203"/>
                <a:ext cx="119" cy="53"/>
                <a:chOff x="1740" y="2642"/>
                <a:chExt cx="752" cy="327"/>
              </a:xfrm>
            </p:grpSpPr>
            <p:sp>
              <p:nvSpPr>
                <p:cNvPr id="90180" name="Freeform 183"/>
                <p:cNvSpPr>
                  <a:spLocks/>
                </p:cNvSpPr>
                <p:nvPr/>
              </p:nvSpPr>
              <p:spPr bwMode="auto">
                <a:xfrm>
                  <a:off x="1740" y="2642"/>
                  <a:ext cx="752" cy="327"/>
                </a:xfrm>
                <a:custGeom>
                  <a:avLst/>
                  <a:gdLst>
                    <a:gd name="T0" fmla="*/ 293 w 752"/>
                    <a:gd name="T1" fmla="*/ 0 h 327"/>
                    <a:gd name="T2" fmla="*/ 752 w 752"/>
                    <a:gd name="T3" fmla="*/ 124 h 327"/>
                    <a:gd name="T4" fmla="*/ 470 w 752"/>
                    <a:gd name="T5" fmla="*/ 327 h 327"/>
                    <a:gd name="T6" fmla="*/ 0 w 752"/>
                    <a:gd name="T7" fmla="*/ 183 h 327"/>
                    <a:gd name="T8" fmla="*/ 293 w 752"/>
                    <a:gd name="T9" fmla="*/ 0 h 3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52"/>
                    <a:gd name="T16" fmla="*/ 0 h 327"/>
                    <a:gd name="T17" fmla="*/ 752 w 752"/>
                    <a:gd name="T18" fmla="*/ 327 h 3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52" h="327">
                      <a:moveTo>
                        <a:pt x="293" y="0"/>
                      </a:moveTo>
                      <a:lnTo>
                        <a:pt x="752" y="124"/>
                      </a:lnTo>
                      <a:lnTo>
                        <a:pt x="470" y="327"/>
                      </a:lnTo>
                      <a:lnTo>
                        <a:pt x="0" y="183"/>
                      </a:lnTo>
                      <a:lnTo>
                        <a:pt x="293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1" name="Freeform 184"/>
                <p:cNvSpPr>
                  <a:spLocks/>
                </p:cNvSpPr>
                <p:nvPr/>
              </p:nvSpPr>
              <p:spPr bwMode="auto">
                <a:xfrm>
                  <a:off x="1754" y="2649"/>
                  <a:ext cx="726" cy="311"/>
                </a:xfrm>
                <a:custGeom>
                  <a:avLst/>
                  <a:gdLst>
                    <a:gd name="T0" fmla="*/ 282 w 726"/>
                    <a:gd name="T1" fmla="*/ 0 h 311"/>
                    <a:gd name="T2" fmla="*/ 726 w 726"/>
                    <a:gd name="T3" fmla="*/ 119 h 311"/>
                    <a:gd name="T4" fmla="*/ 457 w 726"/>
                    <a:gd name="T5" fmla="*/ 311 h 311"/>
                    <a:gd name="T6" fmla="*/ 0 w 726"/>
                    <a:gd name="T7" fmla="*/ 173 h 311"/>
                    <a:gd name="T8" fmla="*/ 282 w 726"/>
                    <a:gd name="T9" fmla="*/ 0 h 31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726"/>
                    <a:gd name="T16" fmla="*/ 0 h 311"/>
                    <a:gd name="T17" fmla="*/ 726 w 726"/>
                    <a:gd name="T18" fmla="*/ 311 h 311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726" h="311">
                      <a:moveTo>
                        <a:pt x="282" y="0"/>
                      </a:moveTo>
                      <a:lnTo>
                        <a:pt x="726" y="119"/>
                      </a:lnTo>
                      <a:lnTo>
                        <a:pt x="457" y="311"/>
                      </a:lnTo>
                      <a:lnTo>
                        <a:pt x="0" y="173"/>
                      </a:lnTo>
                      <a:lnTo>
                        <a:pt x="282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4D4D4D"/>
                    </a:gs>
                    <a:gs pos="100000">
                      <a:srgbClr val="DDDDDD"/>
                    </a:gs>
                  </a:gsLst>
                  <a:lin ang="189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2" name="Freeform 185"/>
                <p:cNvSpPr>
                  <a:spLocks/>
                </p:cNvSpPr>
                <p:nvPr/>
              </p:nvSpPr>
              <p:spPr bwMode="auto">
                <a:xfrm>
                  <a:off x="1808" y="2770"/>
                  <a:ext cx="258" cy="100"/>
                </a:xfrm>
                <a:custGeom>
                  <a:avLst/>
                  <a:gdLst>
                    <a:gd name="T0" fmla="*/ 0 w 258"/>
                    <a:gd name="T1" fmla="*/ 44 h 100"/>
                    <a:gd name="T2" fmla="*/ 75 w 258"/>
                    <a:gd name="T3" fmla="*/ 0 h 100"/>
                    <a:gd name="T4" fmla="*/ 258 w 258"/>
                    <a:gd name="T5" fmla="*/ 50 h 100"/>
                    <a:gd name="T6" fmla="*/ 183 w 258"/>
                    <a:gd name="T7" fmla="*/ 100 h 100"/>
                    <a:gd name="T8" fmla="*/ 0 w 258"/>
                    <a:gd name="T9" fmla="*/ 44 h 1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0"/>
                    <a:gd name="T17" fmla="*/ 258 w 258"/>
                    <a:gd name="T18" fmla="*/ 100 h 1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0">
                      <a:moveTo>
                        <a:pt x="0" y="44"/>
                      </a:moveTo>
                      <a:lnTo>
                        <a:pt x="75" y="0"/>
                      </a:lnTo>
                      <a:lnTo>
                        <a:pt x="258" y="50"/>
                      </a:lnTo>
                      <a:lnTo>
                        <a:pt x="183" y="100"/>
                      </a:ln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3" name="Freeform 186"/>
                <p:cNvSpPr>
                  <a:spLocks/>
                </p:cNvSpPr>
                <p:nvPr/>
              </p:nvSpPr>
              <p:spPr bwMode="auto">
                <a:xfrm>
                  <a:off x="1799" y="2816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4" name="Freeform 187"/>
                <p:cNvSpPr>
                  <a:spLocks/>
                </p:cNvSpPr>
                <p:nvPr/>
              </p:nvSpPr>
              <p:spPr bwMode="auto">
                <a:xfrm>
                  <a:off x="2020" y="2834"/>
                  <a:ext cx="258" cy="102"/>
                </a:xfrm>
                <a:custGeom>
                  <a:avLst/>
                  <a:gdLst>
                    <a:gd name="T0" fmla="*/ 0 w 258"/>
                    <a:gd name="T1" fmla="*/ 46 h 102"/>
                    <a:gd name="T2" fmla="*/ 71 w 258"/>
                    <a:gd name="T3" fmla="*/ 0 h 102"/>
                    <a:gd name="T4" fmla="*/ 258 w 258"/>
                    <a:gd name="T5" fmla="*/ 52 h 102"/>
                    <a:gd name="T6" fmla="*/ 183 w 258"/>
                    <a:gd name="T7" fmla="*/ 102 h 102"/>
                    <a:gd name="T8" fmla="*/ 0 w 258"/>
                    <a:gd name="T9" fmla="*/ 46 h 10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8"/>
                    <a:gd name="T16" fmla="*/ 0 h 102"/>
                    <a:gd name="T17" fmla="*/ 258 w 258"/>
                    <a:gd name="T18" fmla="*/ 102 h 10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8" h="102">
                      <a:moveTo>
                        <a:pt x="0" y="46"/>
                      </a:moveTo>
                      <a:lnTo>
                        <a:pt x="71" y="0"/>
                      </a:lnTo>
                      <a:lnTo>
                        <a:pt x="258" y="52"/>
                      </a:lnTo>
                      <a:lnTo>
                        <a:pt x="183" y="102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185" name="Freeform 188"/>
                <p:cNvSpPr>
                  <a:spLocks/>
                </p:cNvSpPr>
                <p:nvPr/>
              </p:nvSpPr>
              <p:spPr bwMode="auto">
                <a:xfrm>
                  <a:off x="2011" y="2882"/>
                  <a:ext cx="194" cy="63"/>
                </a:xfrm>
                <a:custGeom>
                  <a:avLst/>
                  <a:gdLst>
                    <a:gd name="T0" fmla="*/ 12 w 194"/>
                    <a:gd name="T1" fmla="*/ 0 h 63"/>
                    <a:gd name="T2" fmla="*/ 194 w 194"/>
                    <a:gd name="T3" fmla="*/ 53 h 63"/>
                    <a:gd name="T4" fmla="*/ 180 w 194"/>
                    <a:gd name="T5" fmla="*/ 63 h 63"/>
                    <a:gd name="T6" fmla="*/ 0 w 194"/>
                    <a:gd name="T7" fmla="*/ 9 h 63"/>
                    <a:gd name="T8" fmla="*/ 12 w 194"/>
                    <a:gd name="T9" fmla="*/ 0 h 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4"/>
                    <a:gd name="T16" fmla="*/ 0 h 63"/>
                    <a:gd name="T17" fmla="*/ 194 w 194"/>
                    <a:gd name="T18" fmla="*/ 63 h 6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4" h="63">
                      <a:moveTo>
                        <a:pt x="12" y="0"/>
                      </a:moveTo>
                      <a:lnTo>
                        <a:pt x="194" y="53"/>
                      </a:lnTo>
                      <a:lnTo>
                        <a:pt x="180" y="63"/>
                      </a:lnTo>
                      <a:lnTo>
                        <a:pt x="0" y="9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000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0174" name="Freeform 189"/>
              <p:cNvSpPr>
                <a:spLocks/>
              </p:cNvSpPr>
              <p:nvPr/>
            </p:nvSpPr>
            <p:spPr bwMode="auto">
              <a:xfrm>
                <a:off x="4788" y="1211"/>
                <a:ext cx="144" cy="116"/>
              </a:xfrm>
              <a:custGeom>
                <a:avLst/>
                <a:gdLst>
                  <a:gd name="T0" fmla="*/ 0 w 990"/>
                  <a:gd name="T1" fmla="*/ 0 h 792"/>
                  <a:gd name="T2" fmla="*/ 0 w 990"/>
                  <a:gd name="T3" fmla="*/ 0 h 792"/>
                  <a:gd name="T4" fmla="*/ 0 w 990"/>
                  <a:gd name="T5" fmla="*/ 0 h 792"/>
                  <a:gd name="T6" fmla="*/ 0 w 990"/>
                  <a:gd name="T7" fmla="*/ 0 h 792"/>
                  <a:gd name="T8" fmla="*/ 0 w 990"/>
                  <a:gd name="T9" fmla="*/ 0 h 7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90"/>
                  <a:gd name="T16" fmla="*/ 0 h 792"/>
                  <a:gd name="T17" fmla="*/ 990 w 990"/>
                  <a:gd name="T18" fmla="*/ 792 h 7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90" h="792">
                    <a:moveTo>
                      <a:pt x="3" y="738"/>
                    </a:moveTo>
                    <a:lnTo>
                      <a:pt x="990" y="0"/>
                    </a:lnTo>
                    <a:lnTo>
                      <a:pt x="987" y="60"/>
                    </a:lnTo>
                    <a:lnTo>
                      <a:pt x="0" y="792"/>
                    </a:lnTo>
                    <a:lnTo>
                      <a:pt x="3" y="738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5" name="Freeform 190"/>
              <p:cNvSpPr>
                <a:spLocks/>
              </p:cNvSpPr>
              <p:nvPr/>
            </p:nvSpPr>
            <p:spPr bwMode="auto">
              <a:xfrm>
                <a:off x="4420" y="1220"/>
                <a:ext cx="369" cy="106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6" name="Freeform 191"/>
              <p:cNvSpPr>
                <a:spLocks/>
              </p:cNvSpPr>
              <p:nvPr/>
            </p:nvSpPr>
            <p:spPr bwMode="auto">
              <a:xfrm>
                <a:off x="4420" y="1201"/>
                <a:ext cx="4" cy="21"/>
              </a:xfrm>
              <a:custGeom>
                <a:avLst/>
                <a:gdLst>
                  <a:gd name="T0" fmla="*/ 0 w 26"/>
                  <a:gd name="T1" fmla="*/ 0 h 147"/>
                  <a:gd name="T2" fmla="*/ 0 w 26"/>
                  <a:gd name="T3" fmla="*/ 0 h 147"/>
                  <a:gd name="T4" fmla="*/ 0 w 26"/>
                  <a:gd name="T5" fmla="*/ 0 h 147"/>
                  <a:gd name="T6" fmla="*/ 0 w 26"/>
                  <a:gd name="T7" fmla="*/ 0 h 147"/>
                  <a:gd name="T8" fmla="*/ 0 w 26"/>
                  <a:gd name="T9" fmla="*/ 0 h 1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147"/>
                  <a:gd name="T17" fmla="*/ 26 w 26"/>
                  <a:gd name="T18" fmla="*/ 147 h 14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147">
                    <a:moveTo>
                      <a:pt x="26" y="10"/>
                    </a:moveTo>
                    <a:lnTo>
                      <a:pt x="23" y="147"/>
                    </a:lnTo>
                    <a:lnTo>
                      <a:pt x="0" y="144"/>
                    </a:lnTo>
                    <a:lnTo>
                      <a:pt x="3" y="0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7" name="Freeform 192"/>
              <p:cNvSpPr>
                <a:spLocks/>
              </p:cNvSpPr>
              <p:nvPr/>
            </p:nvSpPr>
            <p:spPr bwMode="auto">
              <a:xfrm>
                <a:off x="4421" y="1114"/>
                <a:ext cx="171" cy="88"/>
              </a:xfrm>
              <a:custGeom>
                <a:avLst/>
                <a:gdLst>
                  <a:gd name="T0" fmla="*/ 0 w 1176"/>
                  <a:gd name="T1" fmla="*/ 0 h 606"/>
                  <a:gd name="T2" fmla="*/ 0 w 1176"/>
                  <a:gd name="T3" fmla="*/ 0 h 606"/>
                  <a:gd name="T4" fmla="*/ 0 w 1176"/>
                  <a:gd name="T5" fmla="*/ 0 h 606"/>
                  <a:gd name="T6" fmla="*/ 0 w 1176"/>
                  <a:gd name="T7" fmla="*/ 0 h 606"/>
                  <a:gd name="T8" fmla="*/ 0 w 1176"/>
                  <a:gd name="T9" fmla="*/ 0 h 60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76"/>
                  <a:gd name="T16" fmla="*/ 0 h 606"/>
                  <a:gd name="T17" fmla="*/ 1176 w 1176"/>
                  <a:gd name="T18" fmla="*/ 606 h 60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76" h="606">
                    <a:moveTo>
                      <a:pt x="1170" y="0"/>
                    </a:moveTo>
                    <a:lnTo>
                      <a:pt x="0" y="597"/>
                    </a:lnTo>
                    <a:lnTo>
                      <a:pt x="30" y="606"/>
                    </a:lnTo>
                    <a:lnTo>
                      <a:pt x="1176" y="18"/>
                    </a:lnTo>
                    <a:lnTo>
                      <a:pt x="1170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8" name="Freeform 193"/>
              <p:cNvSpPr>
                <a:spLocks/>
              </p:cNvSpPr>
              <p:nvPr/>
            </p:nvSpPr>
            <p:spPr bwMode="auto">
              <a:xfrm>
                <a:off x="4432" y="1205"/>
                <a:ext cx="350" cy="102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79" name="Freeform 194"/>
              <p:cNvSpPr>
                <a:spLocks/>
              </p:cNvSpPr>
              <p:nvPr/>
            </p:nvSpPr>
            <p:spPr bwMode="auto">
              <a:xfrm flipV="1">
                <a:off x="4782" y="1198"/>
                <a:ext cx="142" cy="105"/>
              </a:xfrm>
              <a:custGeom>
                <a:avLst/>
                <a:gdLst>
                  <a:gd name="T0" fmla="*/ 0 w 2532"/>
                  <a:gd name="T1" fmla="*/ 0 h 723"/>
                  <a:gd name="T2" fmla="*/ 0 w 2532"/>
                  <a:gd name="T3" fmla="*/ 0 h 723"/>
                  <a:gd name="T4" fmla="*/ 0 w 2532"/>
                  <a:gd name="T5" fmla="*/ 0 h 723"/>
                  <a:gd name="T6" fmla="*/ 0 w 2532"/>
                  <a:gd name="T7" fmla="*/ 0 h 723"/>
                  <a:gd name="T8" fmla="*/ 0 w 2532"/>
                  <a:gd name="T9" fmla="*/ 0 h 723"/>
                  <a:gd name="T10" fmla="*/ 0 w 2532"/>
                  <a:gd name="T11" fmla="*/ 0 h 72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532"/>
                  <a:gd name="T19" fmla="*/ 0 h 723"/>
                  <a:gd name="T20" fmla="*/ 2532 w 2532"/>
                  <a:gd name="T21" fmla="*/ 723 h 72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532" h="723">
                    <a:moveTo>
                      <a:pt x="6" y="0"/>
                    </a:moveTo>
                    <a:cubicBezTo>
                      <a:pt x="16" y="0"/>
                      <a:pt x="26" y="0"/>
                      <a:pt x="36" y="0"/>
                    </a:cubicBezTo>
                    <a:lnTo>
                      <a:pt x="2532" y="678"/>
                    </a:lnTo>
                    <a:lnTo>
                      <a:pt x="2529" y="723"/>
                    </a:lnTo>
                    <a:lnTo>
                      <a:pt x="0" y="2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163" name="Line 230"/>
            <p:cNvSpPr>
              <a:spLocks noChangeShapeType="1"/>
            </p:cNvSpPr>
            <p:nvPr/>
          </p:nvSpPr>
          <p:spPr bwMode="auto">
            <a:xfrm flipH="1">
              <a:off x="3428" y="2002"/>
              <a:ext cx="2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90157" name="AutoShape 232"/>
          <p:cNvSpPr>
            <a:spLocks noChangeArrowheads="1"/>
          </p:cNvSpPr>
          <p:nvPr/>
        </p:nvSpPr>
        <p:spPr bwMode="auto">
          <a:xfrm>
            <a:off x="6234246" y="3698875"/>
            <a:ext cx="1057671" cy="374650"/>
          </a:xfrm>
          <a:prstGeom prst="leftArrow">
            <a:avLst>
              <a:gd name="adj1" fmla="val 50000"/>
              <a:gd name="adj2" fmla="val 65148"/>
            </a:avLst>
          </a:prstGeom>
          <a:gradFill rotWithShape="1">
            <a:gsLst>
              <a:gs pos="0">
                <a:srgbClr val="CC0000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90158" name="Line 233"/>
          <p:cNvSpPr>
            <a:spLocks noChangeShapeType="1"/>
          </p:cNvSpPr>
          <p:nvPr/>
        </p:nvSpPr>
        <p:spPr bwMode="auto">
          <a:xfrm flipH="1">
            <a:off x="4624521" y="2954338"/>
            <a:ext cx="340519" cy="47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pic>
        <p:nvPicPr>
          <p:cNvPr id="90159" name="Picture 235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931864"/>
            <a:ext cx="69324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Text Box 7"/>
          <p:cNvSpPr txBox="1">
            <a:spLocks noChangeArrowheads="1"/>
          </p:cNvSpPr>
          <p:nvPr/>
        </p:nvSpPr>
        <p:spPr bwMode="auto">
          <a:xfrm>
            <a:off x="1043117" y="1270000"/>
            <a:ext cx="235942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600">
                <a:solidFill>
                  <a:srgbClr val="CC0000"/>
                </a:solidFill>
              </a:rPr>
              <a:t>DHCP server: 223.1.2.5</a:t>
            </a:r>
          </a:p>
        </p:txBody>
      </p:sp>
      <p:sp>
        <p:nvSpPr>
          <p:cNvPr id="92162" name="Text Box 8"/>
          <p:cNvSpPr txBox="1">
            <a:spLocks noChangeArrowheads="1"/>
          </p:cNvSpPr>
          <p:nvPr/>
        </p:nvSpPr>
        <p:spPr bwMode="auto">
          <a:xfrm>
            <a:off x="6572249" y="1311275"/>
            <a:ext cx="856325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600">
                <a:solidFill>
                  <a:srgbClr val="CC0000"/>
                </a:solidFill>
              </a:rPr>
              <a:t>arriving</a:t>
            </a:r>
          </a:p>
          <a:p>
            <a:pPr algn="ctr">
              <a:lnSpc>
                <a:spcPct val="85000"/>
              </a:lnSpc>
            </a:pPr>
            <a:r>
              <a:rPr lang="en-US" altLang="en-US" sz="1600">
                <a:solidFill>
                  <a:srgbClr val="CC0000"/>
                </a:solidFill>
              </a:rPr>
              <a:t> client</a:t>
            </a:r>
          </a:p>
        </p:txBody>
      </p:sp>
      <p:sp>
        <p:nvSpPr>
          <p:cNvPr id="92163" name="Line 10"/>
          <p:cNvSpPr>
            <a:spLocks noChangeShapeType="1"/>
          </p:cNvSpPr>
          <p:nvPr/>
        </p:nvSpPr>
        <p:spPr bwMode="auto">
          <a:xfrm flipH="1">
            <a:off x="1967442" y="2163764"/>
            <a:ext cx="12039" cy="4027487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164" name="Line 11"/>
          <p:cNvSpPr>
            <a:spLocks noChangeShapeType="1"/>
          </p:cNvSpPr>
          <p:nvPr/>
        </p:nvSpPr>
        <p:spPr bwMode="auto">
          <a:xfrm flipH="1">
            <a:off x="6870568" y="2239963"/>
            <a:ext cx="12038" cy="4140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015596" y="1343026"/>
            <a:ext cx="4762104" cy="1401763"/>
            <a:chOff x="1860550" y="1343025"/>
            <a:chExt cx="4395788" cy="1401763"/>
          </a:xfrm>
        </p:grpSpPr>
        <p:sp>
          <p:nvSpPr>
            <p:cNvPr id="92250" name="Line 9"/>
            <p:cNvSpPr>
              <a:spLocks noChangeShapeType="1"/>
            </p:cNvSpPr>
            <p:nvPr/>
          </p:nvSpPr>
          <p:spPr bwMode="auto">
            <a:xfrm flipH="1">
              <a:off x="1860550" y="2208213"/>
              <a:ext cx="4395788" cy="53657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51" name="Group 23"/>
            <p:cNvGrpSpPr>
              <a:grpSpLocks/>
            </p:cNvGrpSpPr>
            <p:nvPr/>
          </p:nvGrpSpPr>
          <p:grpSpPr bwMode="auto">
            <a:xfrm>
              <a:off x="3389313" y="1343025"/>
              <a:ext cx="2673350" cy="1116013"/>
              <a:chOff x="11865" y="3885"/>
              <a:chExt cx="3720" cy="1260"/>
            </a:xfrm>
          </p:grpSpPr>
          <p:sp>
            <p:nvSpPr>
              <p:cNvPr id="92252" name="Text Box 24"/>
              <p:cNvSpPr txBox="1">
                <a:spLocks noChangeArrowheads="1"/>
              </p:cNvSpPr>
              <p:nvPr/>
            </p:nvSpPr>
            <p:spPr bwMode="auto">
              <a:xfrm>
                <a:off x="11865" y="3885"/>
                <a:ext cx="2062" cy="4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200" b="1">
                    <a:solidFill>
                      <a:srgbClr val="000000"/>
                    </a:solidFill>
                  </a:rPr>
                  <a:t>DHCP discover</a:t>
                </a:r>
                <a:endParaRPr lang="en-US" altLang="en-US" sz="1200" b="1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92253" name="Text Box 25"/>
              <p:cNvSpPr txBox="1">
                <a:spLocks noChangeArrowheads="1"/>
              </p:cNvSpPr>
              <p:nvPr/>
            </p:nvSpPr>
            <p:spPr bwMode="auto">
              <a:xfrm>
                <a:off x="12015" y="4231"/>
                <a:ext cx="3570" cy="91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src : 0.0.0.0, 68     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dest.: 255.255.255.255,67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yiaddr:    0.0.0.0</a:t>
                </a:r>
              </a:p>
              <a:p>
                <a:pPr algn="ctr"/>
                <a:r>
                  <a:rPr lang="en-US" altLang="en-US" sz="1200">
                    <a:solidFill>
                      <a:srgbClr val="000000"/>
                    </a:solidFill>
                  </a:rPr>
                  <a:t>transaction ID: 654</a:t>
                </a:r>
                <a:endParaRPr lang="en-US" altLang="en-US" sz="1600">
                  <a:solidFill>
                    <a:srgbClr val="000000"/>
                  </a:solidFill>
                  <a:latin typeface="Comic Sans MS" pitchFamily="66" charset="0"/>
                </a:endParaRPr>
              </a:p>
            </p:txBody>
          </p:sp>
        </p:grpSp>
      </p:grpSp>
      <p:sp>
        <p:nvSpPr>
          <p:cNvPr id="34825" name="Line 26"/>
          <p:cNvSpPr>
            <a:spLocks noChangeShapeType="1"/>
          </p:cNvSpPr>
          <p:nvPr/>
        </p:nvSpPr>
        <p:spPr bwMode="auto">
          <a:xfrm>
            <a:off x="2062031" y="3194051"/>
            <a:ext cx="4762103" cy="5381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59213" y="2579688"/>
            <a:ext cx="2731029" cy="1217612"/>
            <a:chOff x="3562350" y="2579688"/>
            <a:chExt cx="2520950" cy="1217612"/>
          </a:xfrm>
        </p:grpSpPr>
        <p:sp>
          <p:nvSpPr>
            <p:cNvPr id="92248" name="Text Box 27"/>
            <p:cNvSpPr txBox="1">
              <a:spLocks noChangeArrowheads="1"/>
            </p:cNvSpPr>
            <p:nvPr/>
          </p:nvSpPr>
          <p:spPr bwMode="auto">
            <a:xfrm>
              <a:off x="3562350" y="2579688"/>
              <a:ext cx="1379538" cy="330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offer</a:t>
              </a:r>
              <a:endParaRPr lang="en-US" altLang="en-US" sz="1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92249" name="Text Box 28"/>
            <p:cNvSpPr txBox="1">
              <a:spLocks noChangeArrowheads="1"/>
            </p:cNvSpPr>
            <p:nvPr/>
          </p:nvSpPr>
          <p:spPr bwMode="auto">
            <a:xfrm>
              <a:off x="3659188" y="2832100"/>
              <a:ext cx="2424112" cy="9652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223.1.2.5, 67 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  255.255.255.255, 68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8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34828" name="Line 29"/>
          <p:cNvSpPr>
            <a:spLocks noChangeShapeType="1"/>
          </p:cNvSpPr>
          <p:nvPr/>
        </p:nvSpPr>
        <p:spPr bwMode="auto">
          <a:xfrm flipH="1">
            <a:off x="1945085" y="4422776"/>
            <a:ext cx="4762103" cy="5365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30822" y="3765551"/>
            <a:ext cx="3128301" cy="1260475"/>
            <a:chOff x="1966913" y="3765550"/>
            <a:chExt cx="2887662" cy="1260475"/>
          </a:xfrm>
        </p:grpSpPr>
        <p:sp>
          <p:nvSpPr>
            <p:cNvPr id="92246" name="Text Box 30"/>
            <p:cNvSpPr txBox="1">
              <a:spLocks noChangeArrowheads="1"/>
            </p:cNvSpPr>
            <p:nvPr/>
          </p:nvSpPr>
          <p:spPr bwMode="auto">
            <a:xfrm>
              <a:off x="1966913" y="3765550"/>
              <a:ext cx="1379537" cy="328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request</a:t>
              </a:r>
              <a:endParaRPr lang="en-US" altLang="en-US" sz="1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92247" name="Text Box 31"/>
            <p:cNvSpPr txBox="1">
              <a:spLocks noChangeArrowheads="1"/>
            </p:cNvSpPr>
            <p:nvPr/>
          </p:nvSpPr>
          <p:spPr bwMode="auto">
            <a:xfrm>
              <a:off x="2097088" y="4027488"/>
              <a:ext cx="2757487" cy="998537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 0.0.0.0, 68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dest::  255.255.255.255, 67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655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1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sp>
        <p:nvSpPr>
          <p:cNvPr id="34831" name="Line 32"/>
          <p:cNvSpPr>
            <a:spLocks noChangeShapeType="1"/>
          </p:cNvSpPr>
          <p:nvPr/>
        </p:nvSpPr>
        <p:spPr bwMode="auto">
          <a:xfrm>
            <a:off x="2037954" y="5453063"/>
            <a:ext cx="4762103" cy="538162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3812779" y="5168900"/>
            <a:ext cx="2718990" cy="1271588"/>
            <a:chOff x="3519488" y="5168900"/>
            <a:chExt cx="2509837" cy="1271588"/>
          </a:xfrm>
        </p:grpSpPr>
        <p:sp>
          <p:nvSpPr>
            <p:cNvPr id="92244" name="Text Box 33"/>
            <p:cNvSpPr txBox="1">
              <a:spLocks noChangeArrowheads="1"/>
            </p:cNvSpPr>
            <p:nvPr/>
          </p:nvSpPr>
          <p:spPr bwMode="auto">
            <a:xfrm>
              <a:off x="3519488" y="5168900"/>
              <a:ext cx="1379537" cy="3286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 b="1">
                  <a:solidFill>
                    <a:srgbClr val="000000"/>
                  </a:solidFill>
                </a:rPr>
                <a:t>DHCP ACK</a:t>
              </a:r>
              <a:endParaRPr lang="en-US" altLang="en-US" sz="16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  <p:sp>
          <p:nvSpPr>
            <p:cNvPr id="92245" name="Text Box 34"/>
            <p:cNvSpPr txBox="1">
              <a:spLocks noChangeArrowheads="1"/>
            </p:cNvSpPr>
            <p:nvPr/>
          </p:nvSpPr>
          <p:spPr bwMode="auto">
            <a:xfrm>
              <a:off x="3616325" y="5421313"/>
              <a:ext cx="2413000" cy="10191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src: 223.1.2.5, 67      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dest:  255.255.255.255, 68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yiaddrr: 223.1.2.4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transaction ID: 655</a:t>
              </a:r>
            </a:p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lifetime: 3600 secs</a:t>
              </a:r>
              <a:endParaRPr lang="en-US" altLang="en-US" sz="1000">
                <a:solidFill>
                  <a:srgbClr val="000000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92172" name="Group 36"/>
          <p:cNvGrpSpPr>
            <a:grpSpLocks/>
          </p:cNvGrpSpPr>
          <p:nvPr/>
        </p:nvGrpSpPr>
        <p:grpSpPr bwMode="auto">
          <a:xfrm>
            <a:off x="6818975" y="1781176"/>
            <a:ext cx="849577" cy="549275"/>
            <a:chOff x="4420" y="878"/>
            <a:chExt cx="614" cy="458"/>
          </a:xfrm>
        </p:grpSpPr>
        <p:pic>
          <p:nvPicPr>
            <p:cNvPr id="92222" name="Picture 37" descr="laptop_keyboar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3" name="Freeform 38"/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2224" name="Picture 39" descr="scree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25" name="Freeform 40"/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6" name="Freeform 41"/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7" name="Freeform 42"/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8" name="Freeform 43"/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9" name="Freeform 44"/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0" name="Freeform 45"/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31" name="Group 46"/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2238" name="Freeform 47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39" name="Freeform 48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0" name="Freeform 49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1" name="Freeform 50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2" name="Freeform 51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243" name="Freeform 52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232" name="Freeform 53"/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3" name="Freeform 54"/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4" name="Freeform 55"/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5" name="Freeform 56"/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6" name="Freeform 57"/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7" name="Freeform 58"/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173" name="Group 60"/>
          <p:cNvGrpSpPr>
            <a:grpSpLocks/>
          </p:cNvGrpSpPr>
          <p:nvPr/>
        </p:nvGrpSpPr>
        <p:grpSpPr bwMode="auto">
          <a:xfrm>
            <a:off x="1860815" y="1590676"/>
            <a:ext cx="362877" cy="536575"/>
            <a:chOff x="4140" y="429"/>
            <a:chExt cx="1425" cy="2396"/>
          </a:xfrm>
        </p:grpSpPr>
        <p:sp>
          <p:nvSpPr>
            <p:cNvPr id="92190" name="Freeform 61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2 w 354"/>
                <a:gd name="T1" fmla="*/ 0 h 2742"/>
                <a:gd name="T2" fmla="*/ 12 w 354"/>
                <a:gd name="T3" fmla="*/ 23 h 2742"/>
                <a:gd name="T4" fmla="*/ 12 w 354"/>
                <a:gd name="T5" fmla="*/ 171 h 2742"/>
                <a:gd name="T6" fmla="*/ 0 w 354"/>
                <a:gd name="T7" fmla="*/ 179 h 2742"/>
                <a:gd name="T8" fmla="*/ 2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1" name="Rectangle 62"/>
            <p:cNvSpPr>
              <a:spLocks noChangeArrowheads="1"/>
            </p:cNvSpPr>
            <p:nvPr/>
          </p:nvSpPr>
          <p:spPr bwMode="auto">
            <a:xfrm>
              <a:off x="4208" y="429"/>
              <a:ext cx="1047" cy="2283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92" name="Freeform 63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7 w 211"/>
                <a:gd name="T3" fmla="*/ 15 h 2537"/>
                <a:gd name="T4" fmla="*/ 2 w 211"/>
                <a:gd name="T5" fmla="*/ 163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3" name="Freeform 64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1 w 328"/>
                <a:gd name="T3" fmla="*/ 9 h 226"/>
                <a:gd name="T4" fmla="*/ 11 w 328"/>
                <a:gd name="T5" fmla="*/ 16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194" name="Rectangle 65"/>
            <p:cNvSpPr>
              <a:spLocks noChangeArrowheads="1"/>
            </p:cNvSpPr>
            <p:nvPr/>
          </p:nvSpPr>
          <p:spPr bwMode="auto">
            <a:xfrm>
              <a:off x="4214" y="691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92195" name="Group 66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2220" name="AutoShape 67"/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5" cy="13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92221" name="AutoShape 68"/>
              <p:cNvSpPr>
                <a:spLocks noChangeArrowheads="1"/>
              </p:cNvSpPr>
              <p:nvPr/>
            </p:nvSpPr>
            <p:spPr bwMode="auto">
              <a:xfrm>
                <a:off x="629" y="2584"/>
                <a:ext cx="691" cy="109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92196" name="Rectangle 69"/>
            <p:cNvSpPr>
              <a:spLocks noChangeArrowheads="1"/>
            </p:cNvSpPr>
            <p:nvPr/>
          </p:nvSpPr>
          <p:spPr bwMode="auto">
            <a:xfrm>
              <a:off x="4221" y="1017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92197" name="Group 70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2218" name="AutoShape 71"/>
              <p:cNvSpPr>
                <a:spLocks noChangeArrowheads="1"/>
              </p:cNvSpPr>
              <p:nvPr/>
            </p:nvSpPr>
            <p:spPr bwMode="auto">
              <a:xfrm>
                <a:off x="615" y="2570"/>
                <a:ext cx="725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92219" name="AutoShape 72"/>
              <p:cNvSpPr>
                <a:spLocks noChangeArrowheads="1"/>
              </p:cNvSpPr>
              <p:nvPr/>
            </p:nvSpPr>
            <p:spPr bwMode="auto">
              <a:xfrm>
                <a:off x="632" y="2585"/>
                <a:ext cx="691" cy="11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92198" name="Rectangle 73"/>
            <p:cNvSpPr>
              <a:spLocks noChangeArrowheads="1"/>
            </p:cNvSpPr>
            <p:nvPr/>
          </p:nvSpPr>
          <p:spPr bwMode="auto">
            <a:xfrm>
              <a:off x="4214" y="1358"/>
              <a:ext cx="601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99" name="Rectangle 74"/>
            <p:cNvSpPr>
              <a:spLocks noChangeArrowheads="1"/>
            </p:cNvSpPr>
            <p:nvPr/>
          </p:nvSpPr>
          <p:spPr bwMode="auto">
            <a:xfrm>
              <a:off x="4228" y="1655"/>
              <a:ext cx="594" cy="5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grpSp>
          <p:nvGrpSpPr>
            <p:cNvPr id="92200" name="Group 75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2216" name="AutoShape 76"/>
              <p:cNvSpPr>
                <a:spLocks noChangeArrowheads="1"/>
              </p:cNvSpPr>
              <p:nvPr/>
            </p:nvSpPr>
            <p:spPr bwMode="auto">
              <a:xfrm>
                <a:off x="613" y="2568"/>
                <a:ext cx="724" cy="13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92217" name="AutoShape 77"/>
              <p:cNvSpPr>
                <a:spLocks noChangeArrowheads="1"/>
              </p:cNvSpPr>
              <p:nvPr/>
            </p:nvSpPr>
            <p:spPr bwMode="auto">
              <a:xfrm>
                <a:off x="630" y="2581"/>
                <a:ext cx="690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92201" name="Freeform 78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1 w 328"/>
                <a:gd name="T3" fmla="*/ 8 h 226"/>
                <a:gd name="T4" fmla="*/ 11 w 328"/>
                <a:gd name="T5" fmla="*/ 14 h 226"/>
                <a:gd name="T6" fmla="*/ 0 w 328"/>
                <a:gd name="T7" fmla="*/ 6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2202" name="Group 79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2214" name="AutoShape 80"/>
              <p:cNvSpPr>
                <a:spLocks noChangeArrowheads="1"/>
              </p:cNvSpPr>
              <p:nvPr/>
            </p:nvSpPr>
            <p:spPr bwMode="auto">
              <a:xfrm>
                <a:off x="617" y="2570"/>
                <a:ext cx="724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  <p:sp>
            <p:nvSpPr>
              <p:cNvPr id="92215" name="AutoShape 81"/>
              <p:cNvSpPr>
                <a:spLocks noChangeArrowheads="1"/>
              </p:cNvSpPr>
              <p:nvPr/>
            </p:nvSpPr>
            <p:spPr bwMode="auto">
              <a:xfrm>
                <a:off x="633" y="2584"/>
                <a:ext cx="690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 sz="1600">
                  <a:solidFill>
                    <a:srgbClr val="000000"/>
                  </a:solidFill>
                  <a:latin typeface="Tahoma" pitchFamily="34" charset="0"/>
                </a:endParaRPr>
              </a:p>
            </p:txBody>
          </p:sp>
        </p:grpSp>
        <p:sp>
          <p:nvSpPr>
            <p:cNvPr id="92203" name="Rectangle 82"/>
            <p:cNvSpPr>
              <a:spLocks noChangeArrowheads="1"/>
            </p:cNvSpPr>
            <p:nvPr/>
          </p:nvSpPr>
          <p:spPr bwMode="auto">
            <a:xfrm>
              <a:off x="5248" y="429"/>
              <a:ext cx="68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04" name="Freeform 83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1 w 296"/>
                <a:gd name="T3" fmla="*/ 8 h 256"/>
                <a:gd name="T4" fmla="*/ 11 w 296"/>
                <a:gd name="T5" fmla="*/ 16 h 256"/>
                <a:gd name="T6" fmla="*/ 0 w 296"/>
                <a:gd name="T7" fmla="*/ 6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5" name="Freeform 84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1 w 304"/>
                <a:gd name="T3" fmla="*/ 11 h 288"/>
                <a:gd name="T4" fmla="*/ 10 w 304"/>
                <a:gd name="T5" fmla="*/ 19 h 288"/>
                <a:gd name="T6" fmla="*/ 2 w 304"/>
                <a:gd name="T7" fmla="*/ 8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6" name="Oval 85"/>
            <p:cNvSpPr>
              <a:spLocks noChangeArrowheads="1"/>
            </p:cNvSpPr>
            <p:nvPr/>
          </p:nvSpPr>
          <p:spPr bwMode="auto">
            <a:xfrm>
              <a:off x="5518" y="2612"/>
              <a:ext cx="47" cy="92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07" name="Freeform 86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8 h 240"/>
                <a:gd name="T2" fmla="*/ 2 w 306"/>
                <a:gd name="T3" fmla="*/ 16 h 240"/>
                <a:gd name="T4" fmla="*/ 11 w 306"/>
                <a:gd name="T5" fmla="*/ 8 h 240"/>
                <a:gd name="T6" fmla="*/ 11 w 306"/>
                <a:gd name="T7" fmla="*/ 0 h 240"/>
                <a:gd name="T8" fmla="*/ 0 w 306"/>
                <a:gd name="T9" fmla="*/ 8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08" name="AutoShape 87"/>
            <p:cNvSpPr>
              <a:spLocks noChangeArrowheads="1"/>
            </p:cNvSpPr>
            <p:nvPr/>
          </p:nvSpPr>
          <p:spPr bwMode="auto">
            <a:xfrm>
              <a:off x="4140" y="2676"/>
              <a:ext cx="1202" cy="149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09" name="AutoShape 88"/>
            <p:cNvSpPr>
              <a:spLocks noChangeArrowheads="1"/>
            </p:cNvSpPr>
            <p:nvPr/>
          </p:nvSpPr>
          <p:spPr bwMode="auto">
            <a:xfrm>
              <a:off x="4208" y="2712"/>
              <a:ext cx="1067" cy="7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10" name="Oval 89"/>
            <p:cNvSpPr>
              <a:spLocks noChangeArrowheads="1"/>
            </p:cNvSpPr>
            <p:nvPr/>
          </p:nvSpPr>
          <p:spPr bwMode="auto">
            <a:xfrm>
              <a:off x="4309" y="2385"/>
              <a:ext cx="155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11" name="Oval 90"/>
            <p:cNvSpPr>
              <a:spLocks noChangeArrowheads="1"/>
            </p:cNvSpPr>
            <p:nvPr/>
          </p:nvSpPr>
          <p:spPr bwMode="auto">
            <a:xfrm>
              <a:off x="4484" y="2385"/>
              <a:ext cx="162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600">
                <a:solidFill>
                  <a:srgbClr val="FF0000"/>
                </a:solidFill>
                <a:latin typeface="Tahoma" pitchFamily="34" charset="0"/>
                <a:cs typeface="Arial" pitchFamily="34" charset="0"/>
              </a:endParaRPr>
            </a:p>
          </p:txBody>
        </p:sp>
        <p:sp>
          <p:nvSpPr>
            <p:cNvPr id="92212" name="Oval 91"/>
            <p:cNvSpPr>
              <a:spLocks noChangeArrowheads="1"/>
            </p:cNvSpPr>
            <p:nvPr/>
          </p:nvSpPr>
          <p:spPr bwMode="auto">
            <a:xfrm>
              <a:off x="4660" y="2378"/>
              <a:ext cx="162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213" name="Rectangle 92"/>
            <p:cNvSpPr>
              <a:spLocks noChangeArrowheads="1"/>
            </p:cNvSpPr>
            <p:nvPr/>
          </p:nvSpPr>
          <p:spPr bwMode="auto">
            <a:xfrm>
              <a:off x="5065" y="1833"/>
              <a:ext cx="81" cy="766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</p:grpSp>
      <p:sp>
        <p:nvSpPr>
          <p:cNvPr id="47125" name="Rectangle 94"/>
          <p:cNvSpPr>
            <a:spLocks noGrp="1" noChangeArrowheads="1"/>
          </p:cNvSpPr>
          <p:nvPr>
            <p:ph type="title"/>
          </p:nvPr>
        </p:nvSpPr>
        <p:spPr>
          <a:xfrm>
            <a:off x="474663" y="255589"/>
            <a:ext cx="7393385" cy="898525"/>
          </a:xfrm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DHCP client-server scenario</a:t>
            </a:r>
          </a:p>
        </p:txBody>
      </p:sp>
      <p:pic>
        <p:nvPicPr>
          <p:cNvPr id="92175" name="Picture 95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931864"/>
            <a:ext cx="6932481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797300" y="1663701"/>
            <a:ext cx="2751667" cy="733425"/>
            <a:chOff x="7333085" y="2736938"/>
            <a:chExt cx="2539755" cy="733428"/>
          </a:xfrm>
        </p:grpSpPr>
        <p:sp>
          <p:nvSpPr>
            <p:cNvPr id="92188" name="Rectangle 2"/>
            <p:cNvSpPr>
              <a:spLocks noChangeArrowheads="1"/>
            </p:cNvSpPr>
            <p:nvPr/>
          </p:nvSpPr>
          <p:spPr bwMode="auto">
            <a:xfrm>
              <a:off x="7333085" y="2736938"/>
              <a:ext cx="2521866" cy="7334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89" name="TextBox 1"/>
            <p:cNvSpPr txBox="1">
              <a:spLocks noChangeArrowheads="1"/>
            </p:cNvSpPr>
            <p:nvPr/>
          </p:nvSpPr>
          <p:spPr bwMode="auto">
            <a:xfrm>
              <a:off x="7344917" y="2797391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</a:rPr>
                <a:t>Broadcast: is there a DHCP server out there?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3976158" y="2871789"/>
            <a:ext cx="2739629" cy="884237"/>
            <a:chOff x="9144000" y="3229217"/>
            <a:chExt cx="2527923" cy="885135"/>
          </a:xfrm>
        </p:grpSpPr>
        <p:sp>
          <p:nvSpPr>
            <p:cNvPr id="92186" name="Rectangle 87"/>
            <p:cNvSpPr>
              <a:spLocks noChangeArrowheads="1"/>
            </p:cNvSpPr>
            <p:nvPr/>
          </p:nvSpPr>
          <p:spPr bwMode="auto">
            <a:xfrm>
              <a:off x="9144000" y="3229217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87" name="TextBox 88"/>
            <p:cNvSpPr txBox="1">
              <a:spLocks noChangeArrowheads="1"/>
            </p:cNvSpPr>
            <p:nvPr/>
          </p:nvSpPr>
          <p:spPr bwMode="auto">
            <a:xfrm>
              <a:off x="9144000" y="3271783"/>
              <a:ext cx="2527923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</a:rPr>
                <a:t>Broadcast: I’m a DHCP server! Here’s an IP address you can use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476500" y="4097339"/>
            <a:ext cx="2737908" cy="884237"/>
            <a:chOff x="8956574" y="4615923"/>
            <a:chExt cx="2527923" cy="885135"/>
          </a:xfrm>
        </p:grpSpPr>
        <p:sp>
          <p:nvSpPr>
            <p:cNvPr id="92184" name="Rectangle 89"/>
            <p:cNvSpPr>
              <a:spLocks noChangeArrowheads="1"/>
            </p:cNvSpPr>
            <p:nvPr/>
          </p:nvSpPr>
          <p:spPr bwMode="auto">
            <a:xfrm>
              <a:off x="8956574" y="4615923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85" name="TextBox 90"/>
            <p:cNvSpPr txBox="1">
              <a:spLocks noChangeArrowheads="1"/>
            </p:cNvSpPr>
            <p:nvPr/>
          </p:nvSpPr>
          <p:spPr bwMode="auto">
            <a:xfrm>
              <a:off x="8956574" y="4765817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</a:rPr>
                <a:t>Broadcast: OK.  I’ll take that IP address!</a:t>
              </a: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3957242" y="5465764"/>
            <a:ext cx="2739628" cy="885825"/>
            <a:chOff x="9144000" y="5555417"/>
            <a:chExt cx="2527923" cy="885135"/>
          </a:xfrm>
        </p:grpSpPr>
        <p:sp>
          <p:nvSpPr>
            <p:cNvPr id="92182" name="Rectangle 91"/>
            <p:cNvSpPr>
              <a:spLocks noChangeArrowheads="1"/>
            </p:cNvSpPr>
            <p:nvPr/>
          </p:nvSpPr>
          <p:spPr bwMode="auto">
            <a:xfrm>
              <a:off x="9144000" y="5555417"/>
              <a:ext cx="2351575" cy="8851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 sz="160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92183" name="TextBox 92"/>
            <p:cNvSpPr txBox="1">
              <a:spLocks noChangeArrowheads="1"/>
            </p:cNvSpPr>
            <p:nvPr/>
          </p:nvSpPr>
          <p:spPr bwMode="auto">
            <a:xfrm>
              <a:off x="9144000" y="5705311"/>
              <a:ext cx="2527923" cy="584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600">
                  <a:solidFill>
                    <a:srgbClr val="FF0000"/>
                  </a:solidFill>
                  <a:latin typeface="Tahoma" pitchFamily="34" charset="0"/>
                </a:rPr>
                <a:t>Broadcast: OK.  You’ve got that IP address!</a:t>
              </a:r>
            </a:p>
          </p:txBody>
        </p:sp>
      </p:grpSp>
      <p:sp>
        <p:nvSpPr>
          <p:cNvPr id="921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5CC395A-8FE6-4B7F-93E8-235F892BD451}" type="slidenum">
              <a:rPr lang="en-US" altLang="en-US" sz="1200">
                <a:latin typeface="Tahoma" pitchFamily="34" charset="0"/>
              </a:rPr>
              <a:pPr/>
              <a:t>51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218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906683" y="6475413"/>
            <a:ext cx="2359554" cy="241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animBg="1"/>
      <p:bldP spid="34828" grpId="0" animBg="1"/>
      <p:bldP spid="3483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DHCP: more than IP addresses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dirty="0">
                <a:cs typeface="+mn-cs"/>
              </a:rPr>
              <a:t>DHCP can return more information than just allocated IP address on subnet:</a:t>
            </a:r>
          </a:p>
          <a:p>
            <a:pPr lvl="1">
              <a:buFont typeface="Arial"/>
              <a:buChar char="•"/>
              <a:defRPr/>
            </a:pPr>
            <a:r>
              <a:rPr lang="en-US" dirty="0"/>
              <a:t>address of first-hop router for client (default gateway)</a:t>
            </a:r>
          </a:p>
          <a:p>
            <a:pPr lvl="1">
              <a:buFont typeface="Arial"/>
              <a:buChar char="•"/>
              <a:defRPr/>
            </a:pPr>
            <a:r>
              <a:rPr lang="en-US" dirty="0"/>
              <a:t>name and IP address of DNS sever</a:t>
            </a:r>
          </a:p>
          <a:p>
            <a:pPr lvl="1">
              <a:buFont typeface="Arial"/>
              <a:buChar char="•"/>
              <a:defRPr/>
            </a:pPr>
            <a:r>
              <a:rPr lang="en-US" dirty="0"/>
              <a:t>network mask (indicating network versus host portion of address)</a:t>
            </a:r>
          </a:p>
        </p:txBody>
      </p:sp>
      <p:sp>
        <p:nvSpPr>
          <p:cNvPr id="9421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42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D390BF7F-820B-403C-B433-D4ED28348AE3}" type="slidenum">
              <a:rPr lang="en-US" altLang="en-US" sz="1200">
                <a:latin typeface="Tahoma" pitchFamily="34" charset="0"/>
              </a:rPr>
              <a:pPr/>
              <a:t>52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94211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47750"/>
            <a:ext cx="74277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80" name="Rectangle 259"/>
          <p:cNvSpPr>
            <a:spLocks noGrp="1" noChangeArrowheads="1"/>
          </p:cNvSpPr>
          <p:nvPr>
            <p:ph type="title"/>
          </p:nvPr>
        </p:nvSpPr>
        <p:spPr>
          <a:xfrm>
            <a:off x="350838" y="77789"/>
            <a:ext cx="4717389" cy="942975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DHCP: example</a:t>
            </a:r>
          </a:p>
        </p:txBody>
      </p:sp>
      <p:sp>
        <p:nvSpPr>
          <p:cNvPr id="648195" name="Rectangle 3"/>
          <p:cNvSpPr>
            <a:spLocks noGrp="1" noChangeArrowheads="1"/>
          </p:cNvSpPr>
          <p:nvPr>
            <p:ph idx="1"/>
          </p:nvPr>
        </p:nvSpPr>
        <p:spPr>
          <a:xfrm>
            <a:off x="5456899" y="1284288"/>
            <a:ext cx="3706151" cy="1262062"/>
          </a:xfrm>
        </p:spPr>
        <p:txBody>
          <a:bodyPr>
            <a:normAutofit fontScale="92500" lnSpcReduction="10000"/>
          </a:bodyPr>
          <a:lstStyle/>
          <a:p>
            <a:pPr marL="233363" indent="-233363">
              <a:buFont typeface="Wingdings" charset="2"/>
              <a:buChar char="§"/>
              <a:defRPr/>
            </a:pPr>
            <a:r>
              <a:rPr lang="en-US" sz="2200" dirty="0">
                <a:cs typeface="+mn-cs"/>
              </a:rPr>
              <a:t>connecting laptop needs its IP address, </a:t>
            </a:r>
            <a:r>
              <a:rPr lang="en-US" sz="2200" dirty="0" err="1">
                <a:cs typeface="+mn-cs"/>
              </a:rPr>
              <a:t>addr</a:t>
            </a:r>
            <a:r>
              <a:rPr lang="en-US" sz="2200" dirty="0">
                <a:cs typeface="+mn-cs"/>
              </a:rPr>
              <a:t> of first-hop router, </a:t>
            </a:r>
            <a:r>
              <a:rPr lang="en-US" sz="2200" dirty="0" err="1">
                <a:cs typeface="+mn-cs"/>
              </a:rPr>
              <a:t>addr</a:t>
            </a:r>
            <a:r>
              <a:rPr lang="en-US" sz="2200" dirty="0">
                <a:cs typeface="+mn-cs"/>
              </a:rPr>
              <a:t> of DNS server: use DHCP</a:t>
            </a:r>
          </a:p>
        </p:txBody>
      </p:sp>
      <p:sp>
        <p:nvSpPr>
          <p:cNvPr id="9525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52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3F59C73-B1F5-4686-A5A0-B0DB762270F8}" type="slidenum">
              <a:rPr lang="en-US" altLang="en-US" sz="1200">
                <a:latin typeface="Tahoma" pitchFamily="34" charset="0"/>
              </a:rPr>
              <a:pPr/>
              <a:t>53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5234" name="Freeform 3"/>
          <p:cNvSpPr>
            <a:spLocks/>
          </p:cNvSpPr>
          <p:nvPr/>
        </p:nvSpPr>
        <p:spPr bwMode="auto">
          <a:xfrm>
            <a:off x="837539" y="1428751"/>
            <a:ext cx="3850613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Line 36"/>
          <p:cNvSpPr>
            <a:spLocks noChangeShapeType="1"/>
          </p:cNvSpPr>
          <p:nvPr/>
        </p:nvSpPr>
        <p:spPr bwMode="auto">
          <a:xfrm flipV="1">
            <a:off x="4089665" y="2500314"/>
            <a:ext cx="168540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6" name="Line 43"/>
          <p:cNvSpPr>
            <a:spLocks noChangeShapeType="1"/>
          </p:cNvSpPr>
          <p:nvPr/>
        </p:nvSpPr>
        <p:spPr bwMode="auto">
          <a:xfrm flipV="1">
            <a:off x="2887531" y="2673350"/>
            <a:ext cx="753269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7" name="Line 44"/>
          <p:cNvSpPr>
            <a:spLocks noChangeShapeType="1"/>
          </p:cNvSpPr>
          <p:nvPr/>
        </p:nvSpPr>
        <p:spPr bwMode="auto">
          <a:xfrm flipV="1">
            <a:off x="4251326" y="2357439"/>
            <a:ext cx="149622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8" name="Line 48"/>
          <p:cNvSpPr>
            <a:spLocks noChangeShapeType="1"/>
          </p:cNvSpPr>
          <p:nvPr/>
        </p:nvSpPr>
        <p:spPr bwMode="auto">
          <a:xfrm flipV="1">
            <a:off x="3553090" y="2892426"/>
            <a:ext cx="55549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239" name="Text Box 44"/>
          <p:cNvSpPr txBox="1">
            <a:spLocks noChangeArrowheads="1"/>
          </p:cNvSpPr>
          <p:nvPr/>
        </p:nvSpPr>
        <p:spPr bwMode="auto">
          <a:xfrm>
            <a:off x="2775744" y="3967164"/>
            <a:ext cx="203555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i="1"/>
              <a:t>router with DHCP </a:t>
            </a:r>
          </a:p>
          <a:p>
            <a:r>
              <a:rPr lang="en-US" altLang="en-US" sz="1800" i="1"/>
              <a:t>server built into </a:t>
            </a:r>
          </a:p>
          <a:p>
            <a:r>
              <a:rPr lang="en-US" altLang="en-US" sz="1800" i="1"/>
              <a:t>router</a:t>
            </a:r>
          </a:p>
        </p:txBody>
      </p:sp>
      <p:sp>
        <p:nvSpPr>
          <p:cNvPr id="648344" name="Rectangle 152"/>
          <p:cNvSpPr>
            <a:spLocks noChangeArrowheads="1"/>
          </p:cNvSpPr>
          <p:nvPr/>
        </p:nvSpPr>
        <p:spPr bwMode="auto">
          <a:xfrm>
            <a:off x="5456900" y="2574926"/>
            <a:ext cx="4216929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200">
                <a:latin typeface="Gill Sans MT" pitchFamily="34" charset="0"/>
              </a:rPr>
              <a:t>DHCP request encapsulated in UDP, encapsulated in IP, encapsulated in 802.1 Ethernet</a:t>
            </a:r>
          </a:p>
        </p:txBody>
      </p:sp>
      <p:sp>
        <p:nvSpPr>
          <p:cNvPr id="648345" name="Rectangle 153"/>
          <p:cNvSpPr>
            <a:spLocks noChangeArrowheads="1"/>
          </p:cNvSpPr>
          <p:nvPr/>
        </p:nvSpPr>
        <p:spPr bwMode="auto">
          <a:xfrm>
            <a:off x="5477537" y="3821114"/>
            <a:ext cx="4251325" cy="156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200">
                <a:latin typeface="Gill Sans MT" pitchFamily="34" charset="0"/>
              </a:rPr>
              <a:t>Ethernet frame broadcast (dest: </a:t>
            </a:r>
            <a:r>
              <a:rPr lang="en-US" altLang="en-US" sz="1600">
                <a:latin typeface="Gill Sans MT" pitchFamily="34" charset="0"/>
              </a:rPr>
              <a:t>FFFFFFFFFFFF</a:t>
            </a:r>
            <a:r>
              <a:rPr lang="en-US" altLang="en-US" sz="2200">
                <a:latin typeface="Gill Sans MT" pitchFamily="34" charset="0"/>
              </a:rPr>
              <a:t>) on LAN, received at router running DHCP server</a:t>
            </a:r>
          </a:p>
        </p:txBody>
      </p:sp>
      <p:sp>
        <p:nvSpPr>
          <p:cNvPr id="648346" name="Rectangle 154"/>
          <p:cNvSpPr>
            <a:spLocks noChangeArrowheads="1"/>
          </p:cNvSpPr>
          <p:nvPr/>
        </p:nvSpPr>
        <p:spPr bwMode="auto">
          <a:xfrm>
            <a:off x="5453460" y="5157789"/>
            <a:ext cx="4118901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200">
                <a:latin typeface="Gill Sans MT" pitchFamily="34" charset="0"/>
              </a:rPr>
              <a:t>Ethernet demuxed to IP demuxed, UDP demuxed to DHCP </a:t>
            </a:r>
          </a:p>
        </p:txBody>
      </p:sp>
      <p:sp>
        <p:nvSpPr>
          <p:cNvPr id="95243" name="Text Box 155"/>
          <p:cNvSpPr txBox="1">
            <a:spLocks noChangeArrowheads="1"/>
          </p:cNvSpPr>
          <p:nvPr/>
        </p:nvSpPr>
        <p:spPr bwMode="auto">
          <a:xfrm>
            <a:off x="3604683" y="3284539"/>
            <a:ext cx="11350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168.1.1.1</a:t>
            </a:r>
          </a:p>
          <a:p>
            <a:endParaRPr lang="en-US" altLang="en-US" sz="1400"/>
          </a:p>
        </p:txBody>
      </p:sp>
      <p:grpSp>
        <p:nvGrpSpPr>
          <p:cNvPr id="95244" name="Group 186"/>
          <p:cNvGrpSpPr>
            <a:grpSpLocks/>
          </p:cNvGrpSpPr>
          <p:nvPr/>
        </p:nvGrpSpPr>
        <p:grpSpPr bwMode="auto">
          <a:xfrm>
            <a:off x="3401748" y="2598739"/>
            <a:ext cx="1043914" cy="300037"/>
            <a:chOff x="4410" y="1365"/>
            <a:chExt cx="663" cy="224"/>
          </a:xfrm>
        </p:grpSpPr>
        <p:sp>
          <p:nvSpPr>
            <p:cNvPr id="95422" name="Rectangle 187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23" name="AutoShape 188"/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24" name="Freeform 189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425" name="Freeform 190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1801 h 63"/>
                <a:gd name="T2" fmla="*/ 147159 w 280"/>
                <a:gd name="T3" fmla="*/ 1752 h 63"/>
                <a:gd name="T4" fmla="*/ 868488 w 280"/>
                <a:gd name="T5" fmla="*/ 0 h 63"/>
                <a:gd name="T6" fmla="*/ 1108812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5426" name="Freeform 191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95245" name="Group 192"/>
          <p:cNvGrpSpPr>
            <a:grpSpLocks/>
          </p:cNvGrpSpPr>
          <p:nvPr/>
        </p:nvGrpSpPr>
        <p:grpSpPr bwMode="auto">
          <a:xfrm>
            <a:off x="2897850" y="3525838"/>
            <a:ext cx="1155700" cy="406400"/>
            <a:chOff x="4396" y="1245"/>
            <a:chExt cx="672" cy="248"/>
          </a:xfrm>
        </p:grpSpPr>
        <p:sp>
          <p:nvSpPr>
            <p:cNvPr id="95414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5415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5416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95417" name="Group 19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5420" name="Freeform 19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421" name="Freeform 19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418" name="Line 19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19" name="Line 200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5246" name="Group 201"/>
          <p:cNvGrpSpPr>
            <a:grpSpLocks/>
          </p:cNvGrpSpPr>
          <p:nvPr/>
        </p:nvGrpSpPr>
        <p:grpSpPr bwMode="auto">
          <a:xfrm>
            <a:off x="2932245" y="3330575"/>
            <a:ext cx="459184" cy="647700"/>
            <a:chOff x="4140" y="429"/>
            <a:chExt cx="1425" cy="2396"/>
          </a:xfrm>
        </p:grpSpPr>
        <p:sp>
          <p:nvSpPr>
            <p:cNvPr id="95382" name="Freeform 202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3" name="Rectangle 203"/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84" name="Freeform 204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5" name="Freeform 205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86" name="Rectangle 206"/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87" name="Group 207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5412" name="AutoShape 208"/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13" name="AutoShape 209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88" name="Rectangle 210"/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89" name="Group 211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5410" name="AutoShape 212"/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11" name="AutoShape 213"/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0" name="Rectangle 214"/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1" name="Rectangle 215"/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392" name="Group 216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5408" name="AutoShape 217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09" name="AutoShape 218"/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3" name="Freeform 219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394" name="Group 220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5406" name="AutoShape 221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407" name="AutoShape 222"/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95" name="Rectangle 223"/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6" name="Freeform 224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97" name="Freeform 225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98" name="Oval 226"/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99" name="Freeform 227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400" name="AutoShape 228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1" name="AutoShape 229"/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2" name="Oval 230"/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3" name="Oval 231"/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95404" name="Oval 232"/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405" name="Rectangle 233"/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95247" name="Group 234"/>
          <p:cNvGrpSpPr>
            <a:grpSpLocks/>
          </p:cNvGrpSpPr>
          <p:nvPr/>
        </p:nvGrpSpPr>
        <p:grpSpPr bwMode="auto">
          <a:xfrm>
            <a:off x="2142861" y="2295525"/>
            <a:ext cx="921808" cy="615950"/>
            <a:chOff x="4420" y="878"/>
            <a:chExt cx="614" cy="458"/>
          </a:xfrm>
        </p:grpSpPr>
        <p:pic>
          <p:nvPicPr>
            <p:cNvPr id="95360" name="Picture 235" descr="laptop_keyboard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361" name="Freeform 236"/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5362" name="Picture 237" descr="scree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363" name="Freeform 238"/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4" name="Freeform 239"/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5" name="Freeform 240"/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6" name="Freeform 241"/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7" name="Freeform 242"/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68" name="Freeform 243"/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369" name="Group 244"/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5376" name="Freeform 245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7" name="Freeform 246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8" name="Freeform 247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79" name="Freeform 248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80" name="Freeform 249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381" name="Freeform 250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370" name="Freeform 251"/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1" name="Freeform 252"/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2" name="Freeform 253"/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3" name="Freeform 254"/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4" name="Freeform 255"/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375" name="Freeform 256"/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48226" name="AutoShape 34"/>
          <p:cNvSpPr>
            <a:spLocks noChangeArrowheads="1"/>
          </p:cNvSpPr>
          <p:nvPr/>
        </p:nvSpPr>
        <p:spPr bwMode="auto">
          <a:xfrm>
            <a:off x="899452" y="2422526"/>
            <a:ext cx="1057671" cy="485775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" name="Group 45"/>
          <p:cNvGrpSpPr>
            <a:grpSpLocks/>
          </p:cNvGrpSpPr>
          <p:nvPr/>
        </p:nvGrpSpPr>
        <p:grpSpPr bwMode="auto">
          <a:xfrm>
            <a:off x="1295004" y="1258888"/>
            <a:ext cx="1057671" cy="1460500"/>
            <a:chOff x="651" y="681"/>
            <a:chExt cx="615" cy="920"/>
          </a:xfrm>
        </p:grpSpPr>
        <p:sp>
          <p:nvSpPr>
            <p:cNvPr id="95352" name="Freeform 46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4"/>
                <a:gd name="T16" fmla="*/ 0 h 903"/>
                <a:gd name="T17" fmla="*/ 604 w 604"/>
                <a:gd name="T18" fmla="*/ 903 h 9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7000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5353" name="Group 47"/>
            <p:cNvGrpSpPr>
              <a:grpSpLocks/>
            </p:cNvGrpSpPr>
            <p:nvPr/>
          </p:nvGrpSpPr>
          <p:grpSpPr bwMode="auto">
            <a:xfrm>
              <a:off x="651" y="681"/>
              <a:ext cx="500" cy="834"/>
              <a:chOff x="569" y="2954"/>
              <a:chExt cx="500" cy="834"/>
            </a:xfrm>
          </p:grpSpPr>
          <p:sp>
            <p:nvSpPr>
              <p:cNvPr id="95354" name="Rectangle 48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55" name="Text Box 49"/>
              <p:cNvSpPr txBox="1">
                <a:spLocks noChangeArrowheads="1"/>
              </p:cNvSpPr>
              <p:nvPr/>
            </p:nvSpPr>
            <p:spPr bwMode="auto">
              <a:xfrm>
                <a:off x="610" y="2954"/>
                <a:ext cx="444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5356" name="Line 50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7" name="Line 51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8" name="Line 52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59" name="Line 53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14" name="Group 54"/>
          <p:cNvGrpSpPr>
            <a:grpSpLocks/>
          </p:cNvGrpSpPr>
          <p:nvPr/>
        </p:nvGrpSpPr>
        <p:grpSpPr bwMode="auto">
          <a:xfrm>
            <a:off x="564092" y="1317637"/>
            <a:ext cx="548614" cy="246063"/>
            <a:chOff x="844" y="3337"/>
            <a:chExt cx="319" cy="155"/>
          </a:xfrm>
        </p:grpSpPr>
        <p:sp>
          <p:nvSpPr>
            <p:cNvPr id="95350" name="Rectangle 55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51" name="Text Box 56"/>
            <p:cNvSpPr txBox="1">
              <a:spLocks noChangeArrowheads="1"/>
            </p:cNvSpPr>
            <p:nvPr/>
          </p:nvSpPr>
          <p:spPr bwMode="auto">
            <a:xfrm>
              <a:off x="844" y="3337"/>
              <a:ext cx="31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15" name="Group 57"/>
          <p:cNvGrpSpPr>
            <a:grpSpLocks/>
          </p:cNvGrpSpPr>
          <p:nvPr/>
        </p:nvGrpSpPr>
        <p:grpSpPr bwMode="auto">
          <a:xfrm>
            <a:off x="72231" y="1336675"/>
            <a:ext cx="1171179" cy="1166813"/>
            <a:chOff x="42" y="744"/>
            <a:chExt cx="681" cy="735"/>
          </a:xfrm>
        </p:grpSpPr>
        <p:grpSp>
          <p:nvGrpSpPr>
            <p:cNvPr id="95318" name="Group 58"/>
            <p:cNvGrpSpPr>
              <a:grpSpLocks/>
            </p:cNvGrpSpPr>
            <p:nvPr/>
          </p:nvGrpSpPr>
          <p:grpSpPr bwMode="auto">
            <a:xfrm>
              <a:off x="42" y="886"/>
              <a:ext cx="681" cy="469"/>
              <a:chOff x="42" y="886"/>
              <a:chExt cx="681" cy="469"/>
            </a:xfrm>
          </p:grpSpPr>
          <p:grpSp>
            <p:nvGrpSpPr>
              <p:cNvPr id="95320" name="Group 59"/>
              <p:cNvGrpSpPr>
                <a:grpSpLocks/>
              </p:cNvGrpSpPr>
              <p:nvPr/>
            </p:nvGrpSpPr>
            <p:grpSpPr bwMode="auto">
              <a:xfrm>
                <a:off x="278" y="886"/>
                <a:ext cx="373" cy="155"/>
                <a:chOff x="740" y="3209"/>
                <a:chExt cx="373" cy="155"/>
              </a:xfrm>
            </p:grpSpPr>
            <p:grpSp>
              <p:nvGrpSpPr>
                <p:cNvPr id="95345" name="Group 60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19" cy="155"/>
                  <a:chOff x="844" y="3337"/>
                  <a:chExt cx="319" cy="155"/>
                </a:xfrm>
              </p:grpSpPr>
              <p:sp>
                <p:nvSpPr>
                  <p:cNvPr id="95348" name="Rectangle 61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9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5346" name="Rectangle 63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47" name="Rectangle 64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321" name="Group 65"/>
              <p:cNvGrpSpPr>
                <a:grpSpLocks/>
              </p:cNvGrpSpPr>
              <p:nvPr/>
            </p:nvGrpSpPr>
            <p:grpSpPr bwMode="auto">
              <a:xfrm>
                <a:off x="278" y="1034"/>
                <a:ext cx="373" cy="155"/>
                <a:chOff x="836" y="3305"/>
                <a:chExt cx="373" cy="155"/>
              </a:xfrm>
            </p:grpSpPr>
            <p:grpSp>
              <p:nvGrpSpPr>
                <p:cNvPr id="95339" name="Group 66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5343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4" name="Text Box 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340" name="Group 69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341" name="Rectangle 70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42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5322" name="Group 72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5337" name="Rectangle 73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38" name="Rectangle 74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323" name="Group 75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5"/>
                <a:chOff x="504" y="3523"/>
                <a:chExt cx="681" cy="155"/>
              </a:xfrm>
            </p:grpSpPr>
            <p:grpSp>
              <p:nvGrpSpPr>
                <p:cNvPr id="95324" name="Group 76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86" cy="155"/>
                  <a:chOff x="723" y="3453"/>
                  <a:chExt cx="486" cy="155"/>
                </a:xfrm>
              </p:grpSpPr>
              <p:grpSp>
                <p:nvGrpSpPr>
                  <p:cNvPr id="95328" name="Group 77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73" cy="155"/>
                    <a:chOff x="836" y="3305"/>
                    <a:chExt cx="373" cy="155"/>
                  </a:xfrm>
                </p:grpSpPr>
                <p:grpSp>
                  <p:nvGrpSpPr>
                    <p:cNvPr id="95331" name="Group 78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19" cy="155"/>
                      <a:chOff x="844" y="3337"/>
                      <a:chExt cx="319" cy="155"/>
                    </a:xfrm>
                  </p:grpSpPr>
                  <p:sp>
                    <p:nvSpPr>
                      <p:cNvPr id="95335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336" name="Text Box 80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19" cy="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5332" name="Group 8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5333" name="Rectangle 8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334" name="Rectangle 8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5329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30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5325" name="Rectangle 86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26" name="Rectangle 87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327" name="Rectangle 88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5319" name="AutoShape 89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28" name="Group 90"/>
          <p:cNvGrpSpPr>
            <a:grpSpLocks/>
          </p:cNvGrpSpPr>
          <p:nvPr/>
        </p:nvGrpSpPr>
        <p:grpSpPr bwMode="auto">
          <a:xfrm>
            <a:off x="705114" y="2544775"/>
            <a:ext cx="1171179" cy="246063"/>
            <a:chOff x="504" y="3523"/>
            <a:chExt cx="681" cy="155"/>
          </a:xfrm>
        </p:grpSpPr>
        <p:grpSp>
          <p:nvGrpSpPr>
            <p:cNvPr id="95305" name="Group 91"/>
            <p:cNvGrpSpPr>
              <a:grpSpLocks/>
            </p:cNvGrpSpPr>
            <p:nvPr/>
          </p:nvGrpSpPr>
          <p:grpSpPr bwMode="auto">
            <a:xfrm>
              <a:off x="623" y="3523"/>
              <a:ext cx="486" cy="155"/>
              <a:chOff x="723" y="3453"/>
              <a:chExt cx="486" cy="155"/>
            </a:xfrm>
          </p:grpSpPr>
          <p:grpSp>
            <p:nvGrpSpPr>
              <p:cNvPr id="95309" name="Group 92"/>
              <p:cNvGrpSpPr>
                <a:grpSpLocks/>
              </p:cNvGrpSpPr>
              <p:nvPr/>
            </p:nvGrpSpPr>
            <p:grpSpPr bwMode="auto">
              <a:xfrm>
                <a:off x="836" y="3453"/>
                <a:ext cx="373" cy="155"/>
                <a:chOff x="836" y="3305"/>
                <a:chExt cx="373" cy="155"/>
              </a:xfrm>
            </p:grpSpPr>
            <p:grpSp>
              <p:nvGrpSpPr>
                <p:cNvPr id="95312" name="Group 93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5316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17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313" name="Group 96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314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315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sp>
            <p:nvSpPr>
              <p:cNvPr id="95310" name="Rectangle 99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11" name="Rectangle 100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5306" name="Rectangle 101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07" name="Rectangle 102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308" name="Rectangle 103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49314" name="Group 104"/>
          <p:cNvGrpSpPr>
            <a:grpSpLocks/>
          </p:cNvGrpSpPr>
          <p:nvPr/>
        </p:nvGrpSpPr>
        <p:grpSpPr bwMode="auto">
          <a:xfrm>
            <a:off x="1601127" y="3236913"/>
            <a:ext cx="1425707" cy="1323975"/>
            <a:chOff x="931" y="1941"/>
            <a:chExt cx="829" cy="834"/>
          </a:xfrm>
        </p:grpSpPr>
        <p:sp>
          <p:nvSpPr>
            <p:cNvPr id="95297" name="Freeform 105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1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801"/>
                <a:gd name="T20" fmla="*/ 551 w 551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4998"/>
                  </a:schemeClr>
                </a:gs>
                <a:gs pos="100000">
                  <a:srgbClr val="000099">
                    <a:alpha val="64998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5298" name="Group 106"/>
            <p:cNvGrpSpPr>
              <a:grpSpLocks/>
            </p:cNvGrpSpPr>
            <p:nvPr/>
          </p:nvGrpSpPr>
          <p:grpSpPr bwMode="auto">
            <a:xfrm>
              <a:off x="931" y="1941"/>
              <a:ext cx="500" cy="834"/>
              <a:chOff x="569" y="2954"/>
              <a:chExt cx="500" cy="834"/>
            </a:xfrm>
          </p:grpSpPr>
          <p:sp>
            <p:nvSpPr>
              <p:cNvPr id="95299" name="Rectangle 10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300" name="Text Box 108"/>
              <p:cNvSpPr txBox="1">
                <a:spLocks noChangeArrowheads="1"/>
              </p:cNvSpPr>
              <p:nvPr/>
            </p:nvSpPr>
            <p:spPr bwMode="auto">
              <a:xfrm>
                <a:off x="610" y="2954"/>
                <a:ext cx="444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5301" name="Line 10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2" name="Line 11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3" name="Line 11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5304" name="Line 11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49317" name="Group 113"/>
          <p:cNvGrpSpPr>
            <a:grpSpLocks/>
          </p:cNvGrpSpPr>
          <p:nvPr/>
        </p:nvGrpSpPr>
        <p:grpSpPr bwMode="auto">
          <a:xfrm>
            <a:off x="368035" y="3136901"/>
            <a:ext cx="1171179" cy="1217613"/>
            <a:chOff x="1404" y="3105"/>
            <a:chExt cx="681" cy="767"/>
          </a:xfrm>
        </p:grpSpPr>
        <p:grpSp>
          <p:nvGrpSpPr>
            <p:cNvPr id="95262" name="Group 114"/>
            <p:cNvGrpSpPr>
              <a:grpSpLocks/>
            </p:cNvGrpSpPr>
            <p:nvPr/>
          </p:nvGrpSpPr>
          <p:grpSpPr bwMode="auto">
            <a:xfrm>
              <a:off x="1404" y="3355"/>
              <a:ext cx="681" cy="469"/>
              <a:chOff x="42" y="886"/>
              <a:chExt cx="681" cy="469"/>
            </a:xfrm>
          </p:grpSpPr>
          <p:grpSp>
            <p:nvGrpSpPr>
              <p:cNvPr id="95267" name="Group 115"/>
              <p:cNvGrpSpPr>
                <a:grpSpLocks/>
              </p:cNvGrpSpPr>
              <p:nvPr/>
            </p:nvGrpSpPr>
            <p:grpSpPr bwMode="auto">
              <a:xfrm>
                <a:off x="278" y="886"/>
                <a:ext cx="373" cy="155"/>
                <a:chOff x="740" y="3209"/>
                <a:chExt cx="373" cy="155"/>
              </a:xfrm>
            </p:grpSpPr>
            <p:grpSp>
              <p:nvGrpSpPr>
                <p:cNvPr id="95292" name="Group 11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19" cy="155"/>
                  <a:chOff x="844" y="3337"/>
                  <a:chExt cx="319" cy="155"/>
                </a:xfrm>
              </p:grpSpPr>
              <p:sp>
                <p:nvSpPr>
                  <p:cNvPr id="95295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96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5293" name="Rectangle 11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94" name="Rectangle 12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268" name="Group 121"/>
              <p:cNvGrpSpPr>
                <a:grpSpLocks/>
              </p:cNvGrpSpPr>
              <p:nvPr/>
            </p:nvGrpSpPr>
            <p:grpSpPr bwMode="auto">
              <a:xfrm>
                <a:off x="278" y="1034"/>
                <a:ext cx="373" cy="155"/>
                <a:chOff x="836" y="3305"/>
                <a:chExt cx="373" cy="155"/>
              </a:xfrm>
            </p:grpSpPr>
            <p:grpSp>
              <p:nvGrpSpPr>
                <p:cNvPr id="95286" name="Group 12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5290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91" name="Text Box 1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5287" name="Group 12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5288" name="Rectangle 12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89" name="Rectangle 12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5269" name="Group 12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5284" name="Rectangle 12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85" name="Rectangle 13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5270" name="Group 13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5"/>
                <a:chOff x="504" y="3523"/>
                <a:chExt cx="681" cy="155"/>
              </a:xfrm>
            </p:grpSpPr>
            <p:grpSp>
              <p:nvGrpSpPr>
                <p:cNvPr id="95271" name="Group 13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86" cy="155"/>
                  <a:chOff x="723" y="3453"/>
                  <a:chExt cx="486" cy="155"/>
                </a:xfrm>
              </p:grpSpPr>
              <p:grpSp>
                <p:nvGrpSpPr>
                  <p:cNvPr id="95275" name="Group 13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73" cy="155"/>
                    <a:chOff x="836" y="3305"/>
                    <a:chExt cx="373" cy="155"/>
                  </a:xfrm>
                </p:grpSpPr>
                <p:grpSp>
                  <p:nvGrpSpPr>
                    <p:cNvPr id="95278" name="Group 13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19" cy="155"/>
                      <a:chOff x="844" y="3337"/>
                      <a:chExt cx="319" cy="155"/>
                    </a:xfrm>
                  </p:grpSpPr>
                  <p:sp>
                    <p:nvSpPr>
                      <p:cNvPr id="95282" name="Rectangle 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283" name="Text Box 13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19" cy="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5279" name="Group 13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5280" name="Rectangle 13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5281" name="Rectangle 13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5276" name="Rectangle 14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5277" name="Rectangle 14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5272" name="Rectangle 14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73" name="Rectangle 14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5274" name="Rectangle 14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5263" name="AutoShape 145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5264" name="Group 146"/>
            <p:cNvGrpSpPr>
              <a:grpSpLocks/>
            </p:cNvGrpSpPr>
            <p:nvPr/>
          </p:nvGrpSpPr>
          <p:grpSpPr bwMode="auto">
            <a:xfrm>
              <a:off x="1695" y="3227"/>
              <a:ext cx="319" cy="155"/>
              <a:chOff x="844" y="3337"/>
              <a:chExt cx="319" cy="155"/>
            </a:xfrm>
          </p:grpSpPr>
          <p:sp>
            <p:nvSpPr>
              <p:cNvPr id="95265" name="Rectangle 147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5266" name="Text Box 148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00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  <p:grpSp>
        <p:nvGrpSpPr>
          <p:cNvPr id="49350" name="Group 149"/>
          <p:cNvGrpSpPr>
            <a:grpSpLocks/>
          </p:cNvGrpSpPr>
          <p:nvPr/>
        </p:nvGrpSpPr>
        <p:grpSpPr bwMode="auto">
          <a:xfrm>
            <a:off x="870215" y="3333762"/>
            <a:ext cx="548614" cy="246063"/>
            <a:chOff x="844" y="3337"/>
            <a:chExt cx="319" cy="155"/>
          </a:xfrm>
        </p:grpSpPr>
        <p:sp>
          <p:nvSpPr>
            <p:cNvPr id="95260" name="Rectangle 150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5261" name="Text Box 151"/>
            <p:cNvSpPr txBox="1">
              <a:spLocks noChangeArrowheads="1"/>
            </p:cNvSpPr>
            <p:nvPr/>
          </p:nvSpPr>
          <p:spPr bwMode="auto">
            <a:xfrm>
              <a:off x="844" y="3337"/>
              <a:ext cx="31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pic>
        <p:nvPicPr>
          <p:cNvPr id="95256" name="Picture 258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68" y="722314"/>
            <a:ext cx="34653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48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81144E-6 L 0.26823 -0.00139 L 0.10833 0.27287 L -0.01806 0.27125 " pathEditMode="relative" rAng="0" ptsTypes="AAAA">
                                      <p:cBhvr>
                                        <p:cTn id="4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3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9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49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8195" grpId="0" build="p"/>
      <p:bldP spid="648344" grpId="0"/>
      <p:bldP spid="648345" grpId="0"/>
      <p:bldP spid="648346" grpId="0"/>
      <p:bldP spid="648226" grpId="0" animBg="1"/>
      <p:bldP spid="648226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227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68" y="722314"/>
            <a:ext cx="34653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8" name="Rectangle 152"/>
          <p:cNvSpPr>
            <a:spLocks noGrp="1" noChangeArrowheads="1"/>
          </p:cNvSpPr>
          <p:nvPr>
            <p:ph type="title"/>
          </p:nvPr>
        </p:nvSpPr>
        <p:spPr>
          <a:xfrm>
            <a:off x="350838" y="77789"/>
            <a:ext cx="4717389" cy="942975"/>
          </a:xfrm>
        </p:spPr>
        <p:txBody>
          <a:bodyPr/>
          <a:lstStyle/>
          <a:p>
            <a:pPr>
              <a:defRPr/>
            </a:pPr>
            <a:r>
              <a:rPr lang="en-US" sz="3600">
                <a:cs typeface="+mj-cs"/>
              </a:rPr>
              <a:t>DHCP: example</a:t>
            </a:r>
          </a:p>
        </p:txBody>
      </p:sp>
      <p:sp>
        <p:nvSpPr>
          <p:cNvPr id="649219" name="Rectangle 3"/>
          <p:cNvSpPr>
            <a:spLocks noGrp="1" noChangeArrowheads="1"/>
          </p:cNvSpPr>
          <p:nvPr>
            <p:ph idx="1"/>
          </p:nvPr>
        </p:nvSpPr>
        <p:spPr>
          <a:xfrm>
            <a:off x="5456900" y="1158875"/>
            <a:ext cx="3716469" cy="1573213"/>
          </a:xfrm>
        </p:spPr>
        <p:txBody>
          <a:bodyPr>
            <a:normAutofit fontScale="92500" lnSpcReduction="10000"/>
          </a:bodyPr>
          <a:lstStyle/>
          <a:p>
            <a:pPr marL="233363" indent="-233363"/>
            <a:r>
              <a:rPr lang="en-US" altLang="en-US" sz="2200">
                <a:ea typeface="ＭＳ Ｐゴシック" pitchFamily="34" charset="-128"/>
                <a:cs typeface="ＭＳ Ｐゴシック" pitchFamily="34" charset="-128"/>
              </a:rPr>
              <a:t>DCP server formulates DHCP ACK containing client</a:t>
            </a:r>
            <a:r>
              <a:rPr lang="ja-JP" altLang="en-US" sz="220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200">
                <a:ea typeface="ＭＳ Ｐゴシック" pitchFamily="34" charset="-128"/>
                <a:cs typeface="ＭＳ Ｐゴシック" pitchFamily="34" charset="-128"/>
              </a:rPr>
              <a:t>s IP address, IP address of first-hop router for client, name &amp; IP address of DNS server</a:t>
            </a:r>
          </a:p>
          <a:p>
            <a:pPr marL="233363" indent="-233363"/>
            <a:endParaRPr lang="en-US" altLang="en-US" sz="180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9628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62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EF3A058C-E9A5-4DBE-B07F-FB1B6C2BE2C9}" type="slidenum">
              <a:rPr lang="en-US" altLang="en-US" sz="1200">
                <a:latin typeface="Tahoma" pitchFamily="34" charset="0"/>
              </a:rPr>
              <a:pPr/>
              <a:t>54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6259" name="Freeform 3"/>
          <p:cNvSpPr>
            <a:spLocks/>
          </p:cNvSpPr>
          <p:nvPr/>
        </p:nvSpPr>
        <p:spPr bwMode="auto">
          <a:xfrm>
            <a:off x="837539" y="1428751"/>
            <a:ext cx="3850613" cy="2754313"/>
          </a:xfrm>
          <a:custGeom>
            <a:avLst/>
            <a:gdLst>
              <a:gd name="T0" fmla="*/ 2147483647 w 2406"/>
              <a:gd name="T1" fmla="*/ 2147483647 h 958"/>
              <a:gd name="T2" fmla="*/ 2147483647 w 2406"/>
              <a:gd name="T3" fmla="*/ 2147483647 h 958"/>
              <a:gd name="T4" fmla="*/ 2147483647 w 2406"/>
              <a:gd name="T5" fmla="*/ 2147483647 h 958"/>
              <a:gd name="T6" fmla="*/ 2147483647 w 2406"/>
              <a:gd name="T7" fmla="*/ 2147483647 h 958"/>
              <a:gd name="T8" fmla="*/ 2147483647 w 2406"/>
              <a:gd name="T9" fmla="*/ 2147483647 h 958"/>
              <a:gd name="T10" fmla="*/ 2147483647 w 2406"/>
              <a:gd name="T11" fmla="*/ 2147483647 h 958"/>
              <a:gd name="T12" fmla="*/ 2147483647 w 2406"/>
              <a:gd name="T13" fmla="*/ 2147483647 h 958"/>
              <a:gd name="T14" fmla="*/ 2147483647 w 2406"/>
              <a:gd name="T15" fmla="*/ 2147483647 h 958"/>
              <a:gd name="T16" fmla="*/ 2147483647 w 2406"/>
              <a:gd name="T17" fmla="*/ 2147483647 h 958"/>
              <a:gd name="T18" fmla="*/ 2147483647 w 2406"/>
              <a:gd name="T19" fmla="*/ 2147483647 h 958"/>
              <a:gd name="T20" fmla="*/ 2147483647 w 2406"/>
              <a:gd name="T21" fmla="*/ 2147483647 h 958"/>
              <a:gd name="T22" fmla="*/ 2147483647 w 2406"/>
              <a:gd name="T23" fmla="*/ 2147483647 h 958"/>
              <a:gd name="T24" fmla="*/ 2147483647 w 2406"/>
              <a:gd name="T25" fmla="*/ 2147483647 h 95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406"/>
              <a:gd name="T40" fmla="*/ 0 h 958"/>
              <a:gd name="T41" fmla="*/ 2406 w 2406"/>
              <a:gd name="T42" fmla="*/ 958 h 95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406" h="958">
                <a:moveTo>
                  <a:pt x="2192" y="274"/>
                </a:moveTo>
                <a:cubicBezTo>
                  <a:pt x="1978" y="94"/>
                  <a:pt x="1990" y="122"/>
                  <a:pt x="1857" y="77"/>
                </a:cubicBezTo>
                <a:cubicBezTo>
                  <a:pt x="1724" y="32"/>
                  <a:pt x="1584" y="0"/>
                  <a:pt x="1393" y="7"/>
                </a:cubicBezTo>
                <a:cubicBezTo>
                  <a:pt x="1202" y="14"/>
                  <a:pt x="898" y="84"/>
                  <a:pt x="713" y="122"/>
                </a:cubicBezTo>
                <a:cubicBezTo>
                  <a:pt x="528" y="160"/>
                  <a:pt x="395" y="168"/>
                  <a:pt x="280" y="234"/>
                </a:cubicBezTo>
                <a:cubicBezTo>
                  <a:pt x="166" y="301"/>
                  <a:pt x="52" y="432"/>
                  <a:pt x="26" y="522"/>
                </a:cubicBezTo>
                <a:cubicBezTo>
                  <a:pt x="0" y="612"/>
                  <a:pt x="81" y="711"/>
                  <a:pt x="122" y="773"/>
                </a:cubicBezTo>
                <a:cubicBezTo>
                  <a:pt x="163" y="835"/>
                  <a:pt x="99" y="877"/>
                  <a:pt x="273" y="894"/>
                </a:cubicBezTo>
                <a:cubicBezTo>
                  <a:pt x="447" y="911"/>
                  <a:pt x="938" y="866"/>
                  <a:pt x="1169" y="876"/>
                </a:cubicBezTo>
                <a:cubicBezTo>
                  <a:pt x="1400" y="886"/>
                  <a:pt x="1499" y="950"/>
                  <a:pt x="1659" y="954"/>
                </a:cubicBezTo>
                <a:cubicBezTo>
                  <a:pt x="1819" y="958"/>
                  <a:pt x="2014" y="958"/>
                  <a:pt x="2129" y="897"/>
                </a:cubicBezTo>
                <a:cubicBezTo>
                  <a:pt x="2244" y="836"/>
                  <a:pt x="2327" y="856"/>
                  <a:pt x="2350" y="591"/>
                </a:cubicBezTo>
                <a:cubicBezTo>
                  <a:pt x="2373" y="326"/>
                  <a:pt x="2406" y="454"/>
                  <a:pt x="2192" y="274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Line 36"/>
          <p:cNvSpPr>
            <a:spLocks noChangeShapeType="1"/>
          </p:cNvSpPr>
          <p:nvPr/>
        </p:nvSpPr>
        <p:spPr bwMode="auto">
          <a:xfrm flipV="1">
            <a:off x="4089665" y="2511426"/>
            <a:ext cx="168540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1" name="Line 43"/>
          <p:cNvSpPr>
            <a:spLocks noChangeShapeType="1"/>
          </p:cNvSpPr>
          <p:nvPr/>
        </p:nvSpPr>
        <p:spPr bwMode="auto">
          <a:xfrm flipV="1">
            <a:off x="2887531" y="2673350"/>
            <a:ext cx="753269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2" name="Line 44"/>
          <p:cNvSpPr>
            <a:spLocks noChangeShapeType="1"/>
          </p:cNvSpPr>
          <p:nvPr/>
        </p:nvSpPr>
        <p:spPr bwMode="auto">
          <a:xfrm flipV="1">
            <a:off x="4251326" y="2368551"/>
            <a:ext cx="149622" cy="142875"/>
          </a:xfrm>
          <a:prstGeom prst="line">
            <a:avLst/>
          </a:prstGeom>
          <a:noFill/>
          <a:ln w="9525">
            <a:solidFill>
              <a:srgbClr val="00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63" name="Line 48"/>
          <p:cNvSpPr>
            <a:spLocks noChangeShapeType="1"/>
          </p:cNvSpPr>
          <p:nvPr/>
        </p:nvSpPr>
        <p:spPr bwMode="auto">
          <a:xfrm flipV="1">
            <a:off x="3553090" y="2903539"/>
            <a:ext cx="555493" cy="6127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9364" name="Rectangle 148"/>
          <p:cNvSpPr>
            <a:spLocks noChangeArrowheads="1"/>
          </p:cNvSpPr>
          <p:nvPr/>
        </p:nvSpPr>
        <p:spPr bwMode="auto">
          <a:xfrm>
            <a:off x="5450020" y="2930526"/>
            <a:ext cx="3706151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33363" indent="-233363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Char char="§"/>
            </a:pPr>
            <a:r>
              <a:rPr lang="en-US" altLang="en-US" sz="2200">
                <a:latin typeface="Gill Sans MT" pitchFamily="34" charset="0"/>
              </a:rPr>
              <a:t>encapsulation of DHCP server, frame forwarded to client, demuxing up to DHCP at client</a:t>
            </a:r>
          </a:p>
        </p:txBody>
      </p:sp>
      <p:grpSp>
        <p:nvGrpSpPr>
          <p:cNvPr id="96266" name="Group 153"/>
          <p:cNvGrpSpPr>
            <a:grpSpLocks/>
          </p:cNvGrpSpPr>
          <p:nvPr/>
        </p:nvGrpSpPr>
        <p:grpSpPr bwMode="auto">
          <a:xfrm>
            <a:off x="2142861" y="2295525"/>
            <a:ext cx="921808" cy="615950"/>
            <a:chOff x="4420" y="878"/>
            <a:chExt cx="614" cy="458"/>
          </a:xfrm>
        </p:grpSpPr>
        <p:pic>
          <p:nvPicPr>
            <p:cNvPr id="96424" name="Picture 154" descr="laptop_keyboard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9064" flipH="1">
              <a:off x="4420" y="1108"/>
              <a:ext cx="527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425" name="Freeform 155"/>
            <p:cNvSpPr>
              <a:spLocks/>
            </p:cNvSpPr>
            <p:nvPr/>
          </p:nvSpPr>
          <p:spPr bwMode="auto">
            <a:xfrm>
              <a:off x="4595" y="888"/>
              <a:ext cx="424" cy="297"/>
            </a:xfrm>
            <a:custGeom>
              <a:avLst/>
              <a:gdLst>
                <a:gd name="T0" fmla="*/ 0 w 2982"/>
                <a:gd name="T1" fmla="*/ 0 h 2442"/>
                <a:gd name="T2" fmla="*/ 0 w 2982"/>
                <a:gd name="T3" fmla="*/ 0 h 2442"/>
                <a:gd name="T4" fmla="*/ 0 w 2982"/>
                <a:gd name="T5" fmla="*/ 0 h 2442"/>
                <a:gd name="T6" fmla="*/ 0 w 2982"/>
                <a:gd name="T7" fmla="*/ 0 h 2442"/>
                <a:gd name="T8" fmla="*/ 0 w 2982"/>
                <a:gd name="T9" fmla="*/ 0 h 24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82"/>
                <a:gd name="T16" fmla="*/ 0 h 2442"/>
                <a:gd name="T17" fmla="*/ 2982 w 2982"/>
                <a:gd name="T18" fmla="*/ 2442 h 24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82" h="2442">
                  <a:moveTo>
                    <a:pt x="540" y="0"/>
                  </a:moveTo>
                  <a:lnTo>
                    <a:pt x="0" y="1734"/>
                  </a:lnTo>
                  <a:lnTo>
                    <a:pt x="2394" y="2442"/>
                  </a:lnTo>
                  <a:lnTo>
                    <a:pt x="2982" y="318"/>
                  </a:lnTo>
                  <a:lnTo>
                    <a:pt x="540" y="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96426" name="Picture 156" descr="screen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6" y="895"/>
              <a:ext cx="385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427" name="Freeform 157"/>
            <p:cNvSpPr>
              <a:spLocks/>
            </p:cNvSpPr>
            <p:nvPr/>
          </p:nvSpPr>
          <p:spPr bwMode="auto">
            <a:xfrm>
              <a:off x="4672" y="879"/>
              <a:ext cx="359" cy="55"/>
            </a:xfrm>
            <a:custGeom>
              <a:avLst/>
              <a:gdLst>
                <a:gd name="T0" fmla="*/ 0 w 2528"/>
                <a:gd name="T1" fmla="*/ 0 h 455"/>
                <a:gd name="T2" fmla="*/ 0 w 2528"/>
                <a:gd name="T3" fmla="*/ 0 h 455"/>
                <a:gd name="T4" fmla="*/ 0 w 2528"/>
                <a:gd name="T5" fmla="*/ 0 h 455"/>
                <a:gd name="T6" fmla="*/ 0 w 2528"/>
                <a:gd name="T7" fmla="*/ 0 h 455"/>
                <a:gd name="T8" fmla="*/ 0 w 2528"/>
                <a:gd name="T9" fmla="*/ 0 h 4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28"/>
                <a:gd name="T16" fmla="*/ 0 h 455"/>
                <a:gd name="T17" fmla="*/ 2528 w 2528"/>
                <a:gd name="T18" fmla="*/ 455 h 45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28" h="455">
                  <a:moveTo>
                    <a:pt x="14" y="0"/>
                  </a:moveTo>
                  <a:lnTo>
                    <a:pt x="2528" y="341"/>
                  </a:lnTo>
                  <a:lnTo>
                    <a:pt x="2480" y="455"/>
                  </a:lnTo>
                  <a:lnTo>
                    <a:pt x="0" y="86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EAEAEA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8" name="Freeform 158"/>
            <p:cNvSpPr>
              <a:spLocks/>
            </p:cNvSpPr>
            <p:nvPr/>
          </p:nvSpPr>
          <p:spPr bwMode="auto">
            <a:xfrm>
              <a:off x="4591" y="878"/>
              <a:ext cx="100" cy="230"/>
            </a:xfrm>
            <a:custGeom>
              <a:avLst/>
              <a:gdLst>
                <a:gd name="T0" fmla="*/ 0 w 702"/>
                <a:gd name="T1" fmla="*/ 0 h 1893"/>
                <a:gd name="T2" fmla="*/ 0 w 702"/>
                <a:gd name="T3" fmla="*/ 0 h 1893"/>
                <a:gd name="T4" fmla="*/ 0 w 702"/>
                <a:gd name="T5" fmla="*/ 0 h 1893"/>
                <a:gd name="T6" fmla="*/ 0 w 702"/>
                <a:gd name="T7" fmla="*/ 0 h 1893"/>
                <a:gd name="T8" fmla="*/ 0 w 702"/>
                <a:gd name="T9" fmla="*/ 0 h 18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2"/>
                <a:gd name="T16" fmla="*/ 0 h 1893"/>
                <a:gd name="T17" fmla="*/ 702 w 702"/>
                <a:gd name="T18" fmla="*/ 1893 h 189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2" h="1893">
                  <a:moveTo>
                    <a:pt x="579" y="0"/>
                  </a:moveTo>
                  <a:lnTo>
                    <a:pt x="0" y="1869"/>
                  </a:lnTo>
                  <a:lnTo>
                    <a:pt x="114" y="1893"/>
                  </a:lnTo>
                  <a:lnTo>
                    <a:pt x="702" y="51"/>
                  </a:lnTo>
                  <a:lnTo>
                    <a:pt x="579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9" name="Freeform 159"/>
            <p:cNvSpPr>
              <a:spLocks/>
            </p:cNvSpPr>
            <p:nvPr/>
          </p:nvSpPr>
          <p:spPr bwMode="auto">
            <a:xfrm>
              <a:off x="4921" y="920"/>
              <a:ext cx="108" cy="265"/>
            </a:xfrm>
            <a:custGeom>
              <a:avLst/>
              <a:gdLst>
                <a:gd name="T0" fmla="*/ 0 w 756"/>
                <a:gd name="T1" fmla="*/ 0 h 2184"/>
                <a:gd name="T2" fmla="*/ 0 w 756"/>
                <a:gd name="T3" fmla="*/ 0 h 2184"/>
                <a:gd name="T4" fmla="*/ 0 w 756"/>
                <a:gd name="T5" fmla="*/ 0 h 2184"/>
                <a:gd name="T6" fmla="*/ 0 w 756"/>
                <a:gd name="T7" fmla="*/ 0 h 2184"/>
                <a:gd name="T8" fmla="*/ 0 w 756"/>
                <a:gd name="T9" fmla="*/ 0 h 21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56"/>
                <a:gd name="T16" fmla="*/ 0 h 2184"/>
                <a:gd name="T17" fmla="*/ 756 w 756"/>
                <a:gd name="T18" fmla="*/ 2184 h 21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56" h="2184">
                  <a:moveTo>
                    <a:pt x="756" y="0"/>
                  </a:moveTo>
                  <a:lnTo>
                    <a:pt x="138" y="2184"/>
                  </a:lnTo>
                  <a:lnTo>
                    <a:pt x="0" y="2148"/>
                  </a:lnTo>
                  <a:lnTo>
                    <a:pt x="606" y="78"/>
                  </a:lnTo>
                  <a:lnTo>
                    <a:pt x="756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0" name="Freeform 160"/>
            <p:cNvSpPr>
              <a:spLocks/>
            </p:cNvSpPr>
            <p:nvPr/>
          </p:nvSpPr>
          <p:spPr bwMode="auto">
            <a:xfrm>
              <a:off x="4590" y="1097"/>
              <a:ext cx="394" cy="89"/>
            </a:xfrm>
            <a:custGeom>
              <a:avLst/>
              <a:gdLst>
                <a:gd name="T0" fmla="*/ 0 w 2773"/>
                <a:gd name="T1" fmla="*/ 0 h 738"/>
                <a:gd name="T2" fmla="*/ 0 w 2773"/>
                <a:gd name="T3" fmla="*/ 0 h 738"/>
                <a:gd name="T4" fmla="*/ 0 w 2773"/>
                <a:gd name="T5" fmla="*/ 0 h 738"/>
                <a:gd name="T6" fmla="*/ 0 w 2773"/>
                <a:gd name="T7" fmla="*/ 0 h 738"/>
                <a:gd name="T8" fmla="*/ 0 w 2773"/>
                <a:gd name="T9" fmla="*/ 0 h 7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73"/>
                <a:gd name="T16" fmla="*/ 0 h 738"/>
                <a:gd name="T17" fmla="*/ 2773 w 2773"/>
                <a:gd name="T18" fmla="*/ 738 h 7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73" h="738">
                  <a:moveTo>
                    <a:pt x="33" y="0"/>
                  </a:moveTo>
                  <a:lnTo>
                    <a:pt x="0" y="99"/>
                  </a:lnTo>
                  <a:lnTo>
                    <a:pt x="2436" y="738"/>
                  </a:lnTo>
                  <a:cubicBezTo>
                    <a:pt x="2499" y="501"/>
                    <a:pt x="2773" y="727"/>
                    <a:pt x="2373" y="603"/>
                  </a:cubicBezTo>
                  <a:lnTo>
                    <a:pt x="33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CC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1" name="Freeform 161"/>
            <p:cNvSpPr>
              <a:spLocks/>
            </p:cNvSpPr>
            <p:nvPr/>
          </p:nvSpPr>
          <p:spPr bwMode="auto">
            <a:xfrm>
              <a:off x="4933" y="922"/>
              <a:ext cx="101" cy="266"/>
            </a:xfrm>
            <a:custGeom>
              <a:avLst/>
              <a:gdLst>
                <a:gd name="T0" fmla="*/ 0 w 637"/>
                <a:gd name="T1" fmla="*/ 0 h 1659"/>
                <a:gd name="T2" fmla="*/ 0 w 637"/>
                <a:gd name="T3" fmla="*/ 0 h 1659"/>
                <a:gd name="T4" fmla="*/ 0 w 637"/>
                <a:gd name="T5" fmla="*/ 0 h 1659"/>
                <a:gd name="T6" fmla="*/ 0 w 637"/>
                <a:gd name="T7" fmla="*/ 0 h 1659"/>
                <a:gd name="T8" fmla="*/ 0 w 637"/>
                <a:gd name="T9" fmla="*/ 0 h 16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37"/>
                <a:gd name="T16" fmla="*/ 0 h 1659"/>
                <a:gd name="T17" fmla="*/ 637 w 637"/>
                <a:gd name="T18" fmla="*/ 1659 h 165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37" h="1659">
                  <a:moveTo>
                    <a:pt x="615" y="0"/>
                  </a:moveTo>
                  <a:lnTo>
                    <a:pt x="637" y="0"/>
                  </a:lnTo>
                  <a:lnTo>
                    <a:pt x="68" y="1659"/>
                  </a:lnTo>
                  <a:lnTo>
                    <a:pt x="0" y="1647"/>
                  </a:lnTo>
                  <a:lnTo>
                    <a:pt x="615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2" name="Freeform 162"/>
            <p:cNvSpPr>
              <a:spLocks/>
            </p:cNvSpPr>
            <p:nvPr/>
          </p:nvSpPr>
          <p:spPr bwMode="auto">
            <a:xfrm>
              <a:off x="4590" y="1109"/>
              <a:ext cx="351" cy="88"/>
            </a:xfrm>
            <a:custGeom>
              <a:avLst/>
              <a:gdLst>
                <a:gd name="T0" fmla="*/ 0 w 2216"/>
                <a:gd name="T1" fmla="*/ 0 h 550"/>
                <a:gd name="T2" fmla="*/ 0 w 2216"/>
                <a:gd name="T3" fmla="*/ 0 h 550"/>
                <a:gd name="T4" fmla="*/ 0 w 2216"/>
                <a:gd name="T5" fmla="*/ 0 h 550"/>
                <a:gd name="T6" fmla="*/ 0 w 2216"/>
                <a:gd name="T7" fmla="*/ 0 h 550"/>
                <a:gd name="T8" fmla="*/ 0 w 2216"/>
                <a:gd name="T9" fmla="*/ 0 h 5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16"/>
                <a:gd name="T16" fmla="*/ 0 h 550"/>
                <a:gd name="T17" fmla="*/ 2216 w 2216"/>
                <a:gd name="T18" fmla="*/ 550 h 5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16" h="550">
                  <a:moveTo>
                    <a:pt x="0" y="0"/>
                  </a:moveTo>
                  <a:lnTo>
                    <a:pt x="9" y="57"/>
                  </a:lnTo>
                  <a:lnTo>
                    <a:pt x="2164" y="550"/>
                  </a:lnTo>
                  <a:lnTo>
                    <a:pt x="2216" y="496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433" name="Group 163"/>
            <p:cNvGrpSpPr>
              <a:grpSpLocks/>
            </p:cNvGrpSpPr>
            <p:nvPr/>
          </p:nvGrpSpPr>
          <p:grpSpPr bwMode="auto">
            <a:xfrm>
              <a:off x="4584" y="1203"/>
              <a:ext cx="119" cy="53"/>
              <a:chOff x="1740" y="2642"/>
              <a:chExt cx="752" cy="327"/>
            </a:xfrm>
          </p:grpSpPr>
          <p:sp>
            <p:nvSpPr>
              <p:cNvPr id="96440" name="Freeform 164"/>
              <p:cNvSpPr>
                <a:spLocks/>
              </p:cNvSpPr>
              <p:nvPr/>
            </p:nvSpPr>
            <p:spPr bwMode="auto">
              <a:xfrm>
                <a:off x="1740" y="2642"/>
                <a:ext cx="752" cy="327"/>
              </a:xfrm>
              <a:custGeom>
                <a:avLst/>
                <a:gdLst>
                  <a:gd name="T0" fmla="*/ 293 w 752"/>
                  <a:gd name="T1" fmla="*/ 0 h 327"/>
                  <a:gd name="T2" fmla="*/ 752 w 752"/>
                  <a:gd name="T3" fmla="*/ 124 h 327"/>
                  <a:gd name="T4" fmla="*/ 470 w 752"/>
                  <a:gd name="T5" fmla="*/ 327 h 327"/>
                  <a:gd name="T6" fmla="*/ 0 w 752"/>
                  <a:gd name="T7" fmla="*/ 183 h 327"/>
                  <a:gd name="T8" fmla="*/ 293 w 752"/>
                  <a:gd name="T9" fmla="*/ 0 h 3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52"/>
                  <a:gd name="T16" fmla="*/ 0 h 327"/>
                  <a:gd name="T17" fmla="*/ 752 w 752"/>
                  <a:gd name="T18" fmla="*/ 327 h 3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52" h="327">
                    <a:moveTo>
                      <a:pt x="293" y="0"/>
                    </a:moveTo>
                    <a:lnTo>
                      <a:pt x="752" y="124"/>
                    </a:lnTo>
                    <a:lnTo>
                      <a:pt x="470" y="327"/>
                    </a:lnTo>
                    <a:lnTo>
                      <a:pt x="0" y="183"/>
                    </a:lnTo>
                    <a:lnTo>
                      <a:pt x="293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1" name="Freeform 165"/>
              <p:cNvSpPr>
                <a:spLocks/>
              </p:cNvSpPr>
              <p:nvPr/>
            </p:nvSpPr>
            <p:spPr bwMode="auto">
              <a:xfrm>
                <a:off x="1754" y="2649"/>
                <a:ext cx="726" cy="311"/>
              </a:xfrm>
              <a:custGeom>
                <a:avLst/>
                <a:gdLst>
                  <a:gd name="T0" fmla="*/ 282 w 726"/>
                  <a:gd name="T1" fmla="*/ 0 h 311"/>
                  <a:gd name="T2" fmla="*/ 726 w 726"/>
                  <a:gd name="T3" fmla="*/ 119 h 311"/>
                  <a:gd name="T4" fmla="*/ 457 w 726"/>
                  <a:gd name="T5" fmla="*/ 311 h 311"/>
                  <a:gd name="T6" fmla="*/ 0 w 726"/>
                  <a:gd name="T7" fmla="*/ 173 h 311"/>
                  <a:gd name="T8" fmla="*/ 282 w 726"/>
                  <a:gd name="T9" fmla="*/ 0 h 3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26"/>
                  <a:gd name="T16" fmla="*/ 0 h 311"/>
                  <a:gd name="T17" fmla="*/ 726 w 726"/>
                  <a:gd name="T18" fmla="*/ 311 h 3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26" h="311">
                    <a:moveTo>
                      <a:pt x="282" y="0"/>
                    </a:moveTo>
                    <a:lnTo>
                      <a:pt x="726" y="119"/>
                    </a:lnTo>
                    <a:lnTo>
                      <a:pt x="457" y="311"/>
                    </a:lnTo>
                    <a:lnTo>
                      <a:pt x="0" y="173"/>
                    </a:lnTo>
                    <a:lnTo>
                      <a:pt x="282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4D4D4D"/>
                  </a:gs>
                  <a:gs pos="100000">
                    <a:srgbClr val="DDDDDD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2" name="Freeform 166"/>
              <p:cNvSpPr>
                <a:spLocks/>
              </p:cNvSpPr>
              <p:nvPr/>
            </p:nvSpPr>
            <p:spPr bwMode="auto">
              <a:xfrm>
                <a:off x="1808" y="2770"/>
                <a:ext cx="258" cy="100"/>
              </a:xfrm>
              <a:custGeom>
                <a:avLst/>
                <a:gdLst>
                  <a:gd name="T0" fmla="*/ 0 w 258"/>
                  <a:gd name="T1" fmla="*/ 44 h 100"/>
                  <a:gd name="T2" fmla="*/ 75 w 258"/>
                  <a:gd name="T3" fmla="*/ 0 h 100"/>
                  <a:gd name="T4" fmla="*/ 258 w 258"/>
                  <a:gd name="T5" fmla="*/ 50 h 100"/>
                  <a:gd name="T6" fmla="*/ 183 w 258"/>
                  <a:gd name="T7" fmla="*/ 100 h 100"/>
                  <a:gd name="T8" fmla="*/ 0 w 258"/>
                  <a:gd name="T9" fmla="*/ 44 h 1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0"/>
                  <a:gd name="T17" fmla="*/ 258 w 258"/>
                  <a:gd name="T18" fmla="*/ 100 h 1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0">
                    <a:moveTo>
                      <a:pt x="0" y="44"/>
                    </a:moveTo>
                    <a:lnTo>
                      <a:pt x="75" y="0"/>
                    </a:lnTo>
                    <a:lnTo>
                      <a:pt x="258" y="50"/>
                    </a:lnTo>
                    <a:lnTo>
                      <a:pt x="183" y="10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3" name="Freeform 167"/>
              <p:cNvSpPr>
                <a:spLocks/>
              </p:cNvSpPr>
              <p:nvPr/>
            </p:nvSpPr>
            <p:spPr bwMode="auto">
              <a:xfrm>
                <a:off x="1799" y="2816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4" name="Freeform 168"/>
              <p:cNvSpPr>
                <a:spLocks/>
              </p:cNvSpPr>
              <p:nvPr/>
            </p:nvSpPr>
            <p:spPr bwMode="auto">
              <a:xfrm>
                <a:off x="2020" y="2834"/>
                <a:ext cx="258" cy="102"/>
              </a:xfrm>
              <a:custGeom>
                <a:avLst/>
                <a:gdLst>
                  <a:gd name="T0" fmla="*/ 0 w 258"/>
                  <a:gd name="T1" fmla="*/ 46 h 102"/>
                  <a:gd name="T2" fmla="*/ 71 w 258"/>
                  <a:gd name="T3" fmla="*/ 0 h 102"/>
                  <a:gd name="T4" fmla="*/ 258 w 258"/>
                  <a:gd name="T5" fmla="*/ 52 h 102"/>
                  <a:gd name="T6" fmla="*/ 183 w 258"/>
                  <a:gd name="T7" fmla="*/ 102 h 102"/>
                  <a:gd name="T8" fmla="*/ 0 w 258"/>
                  <a:gd name="T9" fmla="*/ 46 h 10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"/>
                  <a:gd name="T16" fmla="*/ 0 h 102"/>
                  <a:gd name="T17" fmla="*/ 258 w 258"/>
                  <a:gd name="T18" fmla="*/ 102 h 10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" h="102">
                    <a:moveTo>
                      <a:pt x="0" y="46"/>
                    </a:moveTo>
                    <a:lnTo>
                      <a:pt x="71" y="0"/>
                    </a:lnTo>
                    <a:lnTo>
                      <a:pt x="258" y="52"/>
                    </a:lnTo>
                    <a:lnTo>
                      <a:pt x="183" y="102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45" name="Freeform 169"/>
              <p:cNvSpPr>
                <a:spLocks/>
              </p:cNvSpPr>
              <p:nvPr/>
            </p:nvSpPr>
            <p:spPr bwMode="auto">
              <a:xfrm>
                <a:off x="2011" y="2882"/>
                <a:ext cx="194" cy="63"/>
              </a:xfrm>
              <a:custGeom>
                <a:avLst/>
                <a:gdLst>
                  <a:gd name="T0" fmla="*/ 12 w 194"/>
                  <a:gd name="T1" fmla="*/ 0 h 63"/>
                  <a:gd name="T2" fmla="*/ 194 w 194"/>
                  <a:gd name="T3" fmla="*/ 53 h 63"/>
                  <a:gd name="T4" fmla="*/ 180 w 194"/>
                  <a:gd name="T5" fmla="*/ 63 h 63"/>
                  <a:gd name="T6" fmla="*/ 0 w 194"/>
                  <a:gd name="T7" fmla="*/ 9 h 63"/>
                  <a:gd name="T8" fmla="*/ 12 w 194"/>
                  <a:gd name="T9" fmla="*/ 0 h 6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4"/>
                  <a:gd name="T16" fmla="*/ 0 h 63"/>
                  <a:gd name="T17" fmla="*/ 194 w 194"/>
                  <a:gd name="T18" fmla="*/ 63 h 6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4" h="63">
                    <a:moveTo>
                      <a:pt x="12" y="0"/>
                    </a:moveTo>
                    <a:lnTo>
                      <a:pt x="194" y="53"/>
                    </a:lnTo>
                    <a:lnTo>
                      <a:pt x="180" y="63"/>
                    </a:lnTo>
                    <a:lnTo>
                      <a:pt x="0" y="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000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6434" name="Freeform 170"/>
            <p:cNvSpPr>
              <a:spLocks/>
            </p:cNvSpPr>
            <p:nvPr/>
          </p:nvSpPr>
          <p:spPr bwMode="auto">
            <a:xfrm>
              <a:off x="4788" y="1211"/>
              <a:ext cx="144" cy="116"/>
            </a:xfrm>
            <a:custGeom>
              <a:avLst/>
              <a:gdLst>
                <a:gd name="T0" fmla="*/ 0 w 990"/>
                <a:gd name="T1" fmla="*/ 0 h 792"/>
                <a:gd name="T2" fmla="*/ 0 w 990"/>
                <a:gd name="T3" fmla="*/ 0 h 792"/>
                <a:gd name="T4" fmla="*/ 0 w 990"/>
                <a:gd name="T5" fmla="*/ 0 h 792"/>
                <a:gd name="T6" fmla="*/ 0 w 990"/>
                <a:gd name="T7" fmla="*/ 0 h 792"/>
                <a:gd name="T8" fmla="*/ 0 w 990"/>
                <a:gd name="T9" fmla="*/ 0 h 7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90"/>
                <a:gd name="T16" fmla="*/ 0 h 792"/>
                <a:gd name="T17" fmla="*/ 990 w 990"/>
                <a:gd name="T18" fmla="*/ 792 h 7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90" h="792">
                  <a:moveTo>
                    <a:pt x="3" y="738"/>
                  </a:moveTo>
                  <a:lnTo>
                    <a:pt x="990" y="0"/>
                  </a:lnTo>
                  <a:lnTo>
                    <a:pt x="987" y="60"/>
                  </a:lnTo>
                  <a:lnTo>
                    <a:pt x="0" y="792"/>
                  </a:lnTo>
                  <a:lnTo>
                    <a:pt x="3" y="738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5" name="Freeform 171"/>
            <p:cNvSpPr>
              <a:spLocks/>
            </p:cNvSpPr>
            <p:nvPr/>
          </p:nvSpPr>
          <p:spPr bwMode="auto">
            <a:xfrm>
              <a:off x="4420" y="1220"/>
              <a:ext cx="369" cy="106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6" name="Freeform 172"/>
            <p:cNvSpPr>
              <a:spLocks/>
            </p:cNvSpPr>
            <p:nvPr/>
          </p:nvSpPr>
          <p:spPr bwMode="auto">
            <a:xfrm>
              <a:off x="4420" y="1201"/>
              <a:ext cx="4" cy="21"/>
            </a:xfrm>
            <a:custGeom>
              <a:avLst/>
              <a:gdLst>
                <a:gd name="T0" fmla="*/ 0 w 26"/>
                <a:gd name="T1" fmla="*/ 0 h 147"/>
                <a:gd name="T2" fmla="*/ 0 w 26"/>
                <a:gd name="T3" fmla="*/ 0 h 147"/>
                <a:gd name="T4" fmla="*/ 0 w 26"/>
                <a:gd name="T5" fmla="*/ 0 h 147"/>
                <a:gd name="T6" fmla="*/ 0 w 26"/>
                <a:gd name="T7" fmla="*/ 0 h 147"/>
                <a:gd name="T8" fmla="*/ 0 w 26"/>
                <a:gd name="T9" fmla="*/ 0 h 1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"/>
                <a:gd name="T16" fmla="*/ 0 h 147"/>
                <a:gd name="T17" fmla="*/ 26 w 26"/>
                <a:gd name="T18" fmla="*/ 147 h 14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" h="147">
                  <a:moveTo>
                    <a:pt x="26" y="10"/>
                  </a:moveTo>
                  <a:lnTo>
                    <a:pt x="23" y="147"/>
                  </a:lnTo>
                  <a:lnTo>
                    <a:pt x="0" y="144"/>
                  </a:lnTo>
                  <a:lnTo>
                    <a:pt x="3" y="0"/>
                  </a:lnTo>
                  <a:lnTo>
                    <a:pt x="26" y="1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7" name="Freeform 173"/>
            <p:cNvSpPr>
              <a:spLocks/>
            </p:cNvSpPr>
            <p:nvPr/>
          </p:nvSpPr>
          <p:spPr bwMode="auto">
            <a:xfrm>
              <a:off x="4421" y="1114"/>
              <a:ext cx="171" cy="88"/>
            </a:xfrm>
            <a:custGeom>
              <a:avLst/>
              <a:gdLst>
                <a:gd name="T0" fmla="*/ 0 w 1176"/>
                <a:gd name="T1" fmla="*/ 0 h 606"/>
                <a:gd name="T2" fmla="*/ 0 w 1176"/>
                <a:gd name="T3" fmla="*/ 0 h 606"/>
                <a:gd name="T4" fmla="*/ 0 w 1176"/>
                <a:gd name="T5" fmla="*/ 0 h 606"/>
                <a:gd name="T6" fmla="*/ 0 w 1176"/>
                <a:gd name="T7" fmla="*/ 0 h 606"/>
                <a:gd name="T8" fmla="*/ 0 w 1176"/>
                <a:gd name="T9" fmla="*/ 0 h 6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76"/>
                <a:gd name="T16" fmla="*/ 0 h 606"/>
                <a:gd name="T17" fmla="*/ 1176 w 1176"/>
                <a:gd name="T18" fmla="*/ 606 h 6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76" h="606">
                  <a:moveTo>
                    <a:pt x="1170" y="0"/>
                  </a:moveTo>
                  <a:lnTo>
                    <a:pt x="0" y="597"/>
                  </a:lnTo>
                  <a:lnTo>
                    <a:pt x="30" y="606"/>
                  </a:lnTo>
                  <a:lnTo>
                    <a:pt x="1176" y="18"/>
                  </a:lnTo>
                  <a:lnTo>
                    <a:pt x="1170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8" name="Freeform 174"/>
            <p:cNvSpPr>
              <a:spLocks/>
            </p:cNvSpPr>
            <p:nvPr/>
          </p:nvSpPr>
          <p:spPr bwMode="auto">
            <a:xfrm>
              <a:off x="4432" y="1205"/>
              <a:ext cx="350" cy="102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39" name="Freeform 175"/>
            <p:cNvSpPr>
              <a:spLocks/>
            </p:cNvSpPr>
            <p:nvPr/>
          </p:nvSpPr>
          <p:spPr bwMode="auto">
            <a:xfrm flipV="1">
              <a:off x="4782" y="1198"/>
              <a:ext cx="142" cy="105"/>
            </a:xfrm>
            <a:custGeom>
              <a:avLst/>
              <a:gdLst>
                <a:gd name="T0" fmla="*/ 0 w 2532"/>
                <a:gd name="T1" fmla="*/ 0 h 723"/>
                <a:gd name="T2" fmla="*/ 0 w 2532"/>
                <a:gd name="T3" fmla="*/ 0 h 723"/>
                <a:gd name="T4" fmla="*/ 0 w 2532"/>
                <a:gd name="T5" fmla="*/ 0 h 723"/>
                <a:gd name="T6" fmla="*/ 0 w 2532"/>
                <a:gd name="T7" fmla="*/ 0 h 723"/>
                <a:gd name="T8" fmla="*/ 0 w 2532"/>
                <a:gd name="T9" fmla="*/ 0 h 723"/>
                <a:gd name="T10" fmla="*/ 0 w 2532"/>
                <a:gd name="T11" fmla="*/ 0 h 7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32"/>
                <a:gd name="T19" fmla="*/ 0 h 723"/>
                <a:gd name="T20" fmla="*/ 2532 w 2532"/>
                <a:gd name="T21" fmla="*/ 723 h 7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32" h="723">
                  <a:moveTo>
                    <a:pt x="6" y="0"/>
                  </a:moveTo>
                  <a:cubicBezTo>
                    <a:pt x="16" y="0"/>
                    <a:pt x="26" y="0"/>
                    <a:pt x="36" y="0"/>
                  </a:cubicBezTo>
                  <a:lnTo>
                    <a:pt x="2532" y="678"/>
                  </a:lnTo>
                  <a:lnTo>
                    <a:pt x="2529" y="723"/>
                  </a:lnTo>
                  <a:lnTo>
                    <a:pt x="0" y="24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6267" name="Text Box 176"/>
          <p:cNvSpPr txBox="1">
            <a:spLocks noChangeArrowheads="1"/>
          </p:cNvSpPr>
          <p:nvPr/>
        </p:nvSpPr>
        <p:spPr bwMode="auto">
          <a:xfrm>
            <a:off x="2775744" y="3967164"/>
            <a:ext cx="203555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i="1"/>
              <a:t>router with DHCP </a:t>
            </a:r>
          </a:p>
          <a:p>
            <a:r>
              <a:rPr lang="en-US" altLang="en-US" sz="1800" i="1"/>
              <a:t>server built into </a:t>
            </a:r>
          </a:p>
          <a:p>
            <a:r>
              <a:rPr lang="en-US" altLang="en-US" sz="1800" i="1"/>
              <a:t>router</a:t>
            </a:r>
          </a:p>
        </p:txBody>
      </p:sp>
      <p:grpSp>
        <p:nvGrpSpPr>
          <p:cNvPr id="96268" name="Group 177"/>
          <p:cNvGrpSpPr>
            <a:grpSpLocks/>
          </p:cNvGrpSpPr>
          <p:nvPr/>
        </p:nvGrpSpPr>
        <p:grpSpPr bwMode="auto">
          <a:xfrm>
            <a:off x="2897850" y="3525838"/>
            <a:ext cx="1155700" cy="406400"/>
            <a:chOff x="4396" y="1245"/>
            <a:chExt cx="672" cy="248"/>
          </a:xfrm>
        </p:grpSpPr>
        <p:sp>
          <p:nvSpPr>
            <p:cNvPr id="96416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6417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96418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96419" name="Group 181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96422" name="Freeform 182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423" name="Freeform 183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6420" name="Line 184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21" name="Line 185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6269" name="Group 186"/>
          <p:cNvGrpSpPr>
            <a:grpSpLocks/>
          </p:cNvGrpSpPr>
          <p:nvPr/>
        </p:nvGrpSpPr>
        <p:grpSpPr bwMode="auto">
          <a:xfrm>
            <a:off x="2932245" y="3330575"/>
            <a:ext cx="459184" cy="647700"/>
            <a:chOff x="4140" y="429"/>
            <a:chExt cx="1425" cy="2396"/>
          </a:xfrm>
        </p:grpSpPr>
        <p:sp>
          <p:nvSpPr>
            <p:cNvPr id="96384" name="Freeform 187"/>
            <p:cNvSpPr>
              <a:spLocks/>
            </p:cNvSpPr>
            <p:nvPr/>
          </p:nvSpPr>
          <p:spPr bwMode="auto">
            <a:xfrm>
              <a:off x="5268" y="433"/>
              <a:ext cx="283" cy="2286"/>
            </a:xfrm>
            <a:custGeom>
              <a:avLst/>
              <a:gdLst>
                <a:gd name="T0" fmla="*/ 3 w 354"/>
                <a:gd name="T1" fmla="*/ 0 h 2742"/>
                <a:gd name="T2" fmla="*/ 15 w 354"/>
                <a:gd name="T3" fmla="*/ 27 h 2742"/>
                <a:gd name="T4" fmla="*/ 15 w 354"/>
                <a:gd name="T5" fmla="*/ 205 h 2742"/>
                <a:gd name="T6" fmla="*/ 0 w 354"/>
                <a:gd name="T7" fmla="*/ 215 h 2742"/>
                <a:gd name="T8" fmla="*/ 3 w 354"/>
                <a:gd name="T9" fmla="*/ 0 h 27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4"/>
                <a:gd name="T16" fmla="*/ 0 h 2742"/>
                <a:gd name="T17" fmla="*/ 354 w 354"/>
                <a:gd name="T18" fmla="*/ 2742 h 27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4" h="2742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 rotWithShape="1"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5" name="Rectangle 188"/>
            <p:cNvSpPr>
              <a:spLocks noChangeArrowheads="1"/>
            </p:cNvSpPr>
            <p:nvPr/>
          </p:nvSpPr>
          <p:spPr bwMode="auto">
            <a:xfrm>
              <a:off x="4204" y="429"/>
              <a:ext cx="1051" cy="2284"/>
            </a:xfrm>
            <a:prstGeom prst="rect">
              <a:avLst/>
            </a:pr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6" name="Freeform 189"/>
            <p:cNvSpPr>
              <a:spLocks/>
            </p:cNvSpPr>
            <p:nvPr/>
          </p:nvSpPr>
          <p:spPr bwMode="auto">
            <a:xfrm>
              <a:off x="5321" y="570"/>
              <a:ext cx="169" cy="2115"/>
            </a:xfrm>
            <a:custGeom>
              <a:avLst/>
              <a:gdLst>
                <a:gd name="T0" fmla="*/ 2 w 211"/>
                <a:gd name="T1" fmla="*/ 0 h 2537"/>
                <a:gd name="T2" fmla="*/ 9 w 211"/>
                <a:gd name="T3" fmla="*/ 18 h 2537"/>
                <a:gd name="T4" fmla="*/ 2 w 211"/>
                <a:gd name="T5" fmla="*/ 196 h 2537"/>
                <a:gd name="T6" fmla="*/ 2 w 211"/>
                <a:gd name="T7" fmla="*/ 0 h 25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1"/>
                <a:gd name="T13" fmla="*/ 0 h 2537"/>
                <a:gd name="T14" fmla="*/ 211 w 211"/>
                <a:gd name="T15" fmla="*/ 2537 h 25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1" h="2537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7" name="Freeform 190"/>
            <p:cNvSpPr>
              <a:spLocks/>
            </p:cNvSpPr>
            <p:nvPr/>
          </p:nvSpPr>
          <p:spPr bwMode="auto">
            <a:xfrm>
              <a:off x="5284" y="1640"/>
              <a:ext cx="263" cy="189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1 h 226"/>
                <a:gd name="T4" fmla="*/ 14 w 328"/>
                <a:gd name="T5" fmla="*/ 19 h 226"/>
                <a:gd name="T6" fmla="*/ 0 w 328"/>
                <a:gd name="T7" fmla="*/ 8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88" name="Rectangle 191"/>
            <p:cNvSpPr>
              <a:spLocks noChangeArrowheads="1"/>
            </p:cNvSpPr>
            <p:nvPr/>
          </p:nvSpPr>
          <p:spPr bwMode="auto">
            <a:xfrm>
              <a:off x="4209" y="693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89" name="Group 192"/>
            <p:cNvGrpSpPr>
              <a:grpSpLocks/>
            </p:cNvGrpSpPr>
            <p:nvPr/>
          </p:nvGrpSpPr>
          <p:grpSpPr bwMode="auto">
            <a:xfrm>
              <a:off x="4749" y="668"/>
              <a:ext cx="581" cy="145"/>
              <a:chOff x="614" y="2568"/>
              <a:chExt cx="725" cy="139"/>
            </a:xfrm>
          </p:grpSpPr>
          <p:sp>
            <p:nvSpPr>
              <p:cNvPr id="96414" name="AutoShape 193"/>
              <p:cNvSpPr>
                <a:spLocks noChangeArrowheads="1"/>
              </p:cNvSpPr>
              <p:nvPr/>
            </p:nvSpPr>
            <p:spPr bwMode="auto">
              <a:xfrm>
                <a:off x="613" y="2570"/>
                <a:ext cx="726" cy="135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5" name="AutoShape 194"/>
              <p:cNvSpPr>
                <a:spLocks noChangeArrowheads="1"/>
              </p:cNvSpPr>
              <p:nvPr/>
            </p:nvSpPr>
            <p:spPr bwMode="auto">
              <a:xfrm>
                <a:off x="627" y="2587"/>
                <a:ext cx="693" cy="1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0" name="Rectangle 195"/>
            <p:cNvSpPr>
              <a:spLocks noChangeArrowheads="1"/>
            </p:cNvSpPr>
            <p:nvPr/>
          </p:nvSpPr>
          <p:spPr bwMode="auto">
            <a:xfrm>
              <a:off x="4225" y="1016"/>
              <a:ext cx="592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91" name="Group 196"/>
            <p:cNvGrpSpPr>
              <a:grpSpLocks/>
            </p:cNvGrpSpPr>
            <p:nvPr/>
          </p:nvGrpSpPr>
          <p:grpSpPr bwMode="auto">
            <a:xfrm>
              <a:off x="4747" y="994"/>
              <a:ext cx="581" cy="134"/>
              <a:chOff x="614" y="2568"/>
              <a:chExt cx="725" cy="139"/>
            </a:xfrm>
          </p:grpSpPr>
          <p:sp>
            <p:nvSpPr>
              <p:cNvPr id="96412" name="AutoShape 197"/>
              <p:cNvSpPr>
                <a:spLocks noChangeArrowheads="1"/>
              </p:cNvSpPr>
              <p:nvPr/>
            </p:nvSpPr>
            <p:spPr bwMode="auto">
              <a:xfrm>
                <a:off x="616" y="2567"/>
                <a:ext cx="726" cy="140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3" name="AutoShape 198"/>
              <p:cNvSpPr>
                <a:spLocks noChangeArrowheads="1"/>
              </p:cNvSpPr>
              <p:nvPr/>
            </p:nvSpPr>
            <p:spPr bwMode="auto">
              <a:xfrm>
                <a:off x="629" y="2585"/>
                <a:ext cx="693" cy="104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2" name="Rectangle 199"/>
            <p:cNvSpPr>
              <a:spLocks noChangeArrowheads="1"/>
            </p:cNvSpPr>
            <p:nvPr/>
          </p:nvSpPr>
          <p:spPr bwMode="auto">
            <a:xfrm>
              <a:off x="4215" y="1357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93" name="Rectangle 200"/>
            <p:cNvSpPr>
              <a:spLocks noChangeArrowheads="1"/>
            </p:cNvSpPr>
            <p:nvPr/>
          </p:nvSpPr>
          <p:spPr bwMode="auto">
            <a:xfrm>
              <a:off x="4225" y="1656"/>
              <a:ext cx="598" cy="47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394" name="Group 201"/>
            <p:cNvGrpSpPr>
              <a:grpSpLocks/>
            </p:cNvGrpSpPr>
            <p:nvPr/>
          </p:nvGrpSpPr>
          <p:grpSpPr bwMode="auto">
            <a:xfrm>
              <a:off x="4735" y="1627"/>
              <a:ext cx="582" cy="151"/>
              <a:chOff x="614" y="2568"/>
              <a:chExt cx="725" cy="139"/>
            </a:xfrm>
          </p:grpSpPr>
          <p:sp>
            <p:nvSpPr>
              <p:cNvPr id="96410" name="AutoShape 202"/>
              <p:cNvSpPr>
                <a:spLocks noChangeArrowheads="1"/>
              </p:cNvSpPr>
              <p:nvPr/>
            </p:nvSpPr>
            <p:spPr bwMode="auto">
              <a:xfrm>
                <a:off x="611" y="2568"/>
                <a:ext cx="731" cy="141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11" name="AutoShape 203"/>
              <p:cNvSpPr>
                <a:spLocks noChangeArrowheads="1"/>
              </p:cNvSpPr>
              <p:nvPr/>
            </p:nvSpPr>
            <p:spPr bwMode="auto">
              <a:xfrm>
                <a:off x="624" y="2584"/>
                <a:ext cx="698" cy="108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5" name="Freeform 204"/>
            <p:cNvSpPr>
              <a:spLocks/>
            </p:cNvSpPr>
            <p:nvPr/>
          </p:nvSpPr>
          <p:spPr bwMode="auto">
            <a:xfrm>
              <a:off x="5288" y="1354"/>
              <a:ext cx="263" cy="188"/>
            </a:xfrm>
            <a:custGeom>
              <a:avLst/>
              <a:gdLst>
                <a:gd name="T0" fmla="*/ 2 w 328"/>
                <a:gd name="T1" fmla="*/ 0 h 226"/>
                <a:gd name="T2" fmla="*/ 14 w 328"/>
                <a:gd name="T3" fmla="*/ 10 h 226"/>
                <a:gd name="T4" fmla="*/ 14 w 328"/>
                <a:gd name="T5" fmla="*/ 17 h 226"/>
                <a:gd name="T6" fmla="*/ 0 w 328"/>
                <a:gd name="T7" fmla="*/ 7 h 226"/>
                <a:gd name="T8" fmla="*/ 2 w 328"/>
                <a:gd name="T9" fmla="*/ 0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28"/>
                <a:gd name="T16" fmla="*/ 0 h 226"/>
                <a:gd name="T17" fmla="*/ 328 w 328"/>
                <a:gd name="T18" fmla="*/ 226 h 2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28" h="226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6396" name="Group 205"/>
            <p:cNvGrpSpPr>
              <a:grpSpLocks/>
            </p:cNvGrpSpPr>
            <p:nvPr/>
          </p:nvGrpSpPr>
          <p:grpSpPr bwMode="auto">
            <a:xfrm>
              <a:off x="4739" y="1327"/>
              <a:ext cx="582" cy="139"/>
              <a:chOff x="614" y="2568"/>
              <a:chExt cx="725" cy="139"/>
            </a:xfrm>
          </p:grpSpPr>
          <p:sp>
            <p:nvSpPr>
              <p:cNvPr id="96408" name="AutoShape 206"/>
              <p:cNvSpPr>
                <a:spLocks noChangeArrowheads="1"/>
              </p:cNvSpPr>
              <p:nvPr/>
            </p:nvSpPr>
            <p:spPr bwMode="auto">
              <a:xfrm>
                <a:off x="612" y="2569"/>
                <a:ext cx="725" cy="1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409" name="AutoShape 207"/>
              <p:cNvSpPr>
                <a:spLocks noChangeArrowheads="1"/>
              </p:cNvSpPr>
              <p:nvPr/>
            </p:nvSpPr>
            <p:spPr bwMode="auto">
              <a:xfrm>
                <a:off x="626" y="2586"/>
                <a:ext cx="691" cy="10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97" name="Rectangle 208"/>
            <p:cNvSpPr>
              <a:spLocks noChangeArrowheads="1"/>
            </p:cNvSpPr>
            <p:nvPr/>
          </p:nvSpPr>
          <p:spPr bwMode="auto">
            <a:xfrm>
              <a:off x="5250" y="429"/>
              <a:ext cx="69" cy="2290"/>
            </a:xfrm>
            <a:prstGeom prst="rect">
              <a:avLst/>
            </a:prstGeom>
            <a:gradFill rotWithShape="1"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98" name="Freeform 209"/>
            <p:cNvSpPr>
              <a:spLocks/>
            </p:cNvSpPr>
            <p:nvPr/>
          </p:nvSpPr>
          <p:spPr bwMode="auto">
            <a:xfrm>
              <a:off x="5312" y="1007"/>
              <a:ext cx="237" cy="213"/>
            </a:xfrm>
            <a:custGeom>
              <a:avLst/>
              <a:gdLst>
                <a:gd name="T0" fmla="*/ 2 w 296"/>
                <a:gd name="T1" fmla="*/ 0 h 256"/>
                <a:gd name="T2" fmla="*/ 14 w 296"/>
                <a:gd name="T3" fmla="*/ 10 h 256"/>
                <a:gd name="T4" fmla="*/ 14 w 296"/>
                <a:gd name="T5" fmla="*/ 19 h 256"/>
                <a:gd name="T6" fmla="*/ 0 w 296"/>
                <a:gd name="T7" fmla="*/ 7 h 256"/>
                <a:gd name="T8" fmla="*/ 2 w 296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96"/>
                <a:gd name="T16" fmla="*/ 0 h 256"/>
                <a:gd name="T17" fmla="*/ 296 w 296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96" h="25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399" name="Freeform 210"/>
            <p:cNvSpPr>
              <a:spLocks/>
            </p:cNvSpPr>
            <p:nvPr/>
          </p:nvSpPr>
          <p:spPr bwMode="auto">
            <a:xfrm>
              <a:off x="5315" y="680"/>
              <a:ext cx="244" cy="240"/>
            </a:xfrm>
            <a:custGeom>
              <a:avLst/>
              <a:gdLst>
                <a:gd name="T0" fmla="*/ 0 w 304"/>
                <a:gd name="T1" fmla="*/ 0 h 288"/>
                <a:gd name="T2" fmla="*/ 14 w 304"/>
                <a:gd name="T3" fmla="*/ 13 h 288"/>
                <a:gd name="T4" fmla="*/ 13 w 304"/>
                <a:gd name="T5" fmla="*/ 23 h 288"/>
                <a:gd name="T6" fmla="*/ 2 w 304"/>
                <a:gd name="T7" fmla="*/ 10 h 288"/>
                <a:gd name="T8" fmla="*/ 0 w 304"/>
                <a:gd name="T9" fmla="*/ 0 h 2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4"/>
                <a:gd name="T16" fmla="*/ 0 h 288"/>
                <a:gd name="T17" fmla="*/ 304 w 304"/>
                <a:gd name="T18" fmla="*/ 288 h 2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4" h="288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00" name="Oval 211"/>
            <p:cNvSpPr>
              <a:spLocks noChangeArrowheads="1"/>
            </p:cNvSpPr>
            <p:nvPr/>
          </p:nvSpPr>
          <p:spPr bwMode="auto">
            <a:xfrm>
              <a:off x="5517" y="2614"/>
              <a:ext cx="48" cy="94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1" name="Freeform 212"/>
            <p:cNvSpPr>
              <a:spLocks/>
            </p:cNvSpPr>
            <p:nvPr/>
          </p:nvSpPr>
          <p:spPr bwMode="auto">
            <a:xfrm>
              <a:off x="5302" y="2614"/>
              <a:ext cx="245" cy="200"/>
            </a:xfrm>
            <a:custGeom>
              <a:avLst/>
              <a:gdLst>
                <a:gd name="T0" fmla="*/ 0 w 306"/>
                <a:gd name="T1" fmla="*/ 9 h 240"/>
                <a:gd name="T2" fmla="*/ 2 w 306"/>
                <a:gd name="T3" fmla="*/ 19 h 240"/>
                <a:gd name="T4" fmla="*/ 14 w 306"/>
                <a:gd name="T5" fmla="*/ 9 h 240"/>
                <a:gd name="T6" fmla="*/ 14 w 306"/>
                <a:gd name="T7" fmla="*/ 0 h 240"/>
                <a:gd name="T8" fmla="*/ 0 w 306"/>
                <a:gd name="T9" fmla="*/ 9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6"/>
                <a:gd name="T16" fmla="*/ 0 h 240"/>
                <a:gd name="T17" fmla="*/ 306 w 306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6" h="240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402" name="AutoShape 213"/>
            <p:cNvSpPr>
              <a:spLocks noChangeArrowheads="1"/>
            </p:cNvSpPr>
            <p:nvPr/>
          </p:nvSpPr>
          <p:spPr bwMode="auto">
            <a:xfrm>
              <a:off x="4140" y="2678"/>
              <a:ext cx="1201" cy="147"/>
            </a:xfrm>
            <a:prstGeom prst="roundRect">
              <a:avLst>
                <a:gd name="adj" fmla="val 50000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3" name="AutoShape 214"/>
            <p:cNvSpPr>
              <a:spLocks noChangeArrowheads="1"/>
            </p:cNvSpPr>
            <p:nvPr/>
          </p:nvSpPr>
          <p:spPr bwMode="auto">
            <a:xfrm>
              <a:off x="4204" y="2713"/>
              <a:ext cx="1073" cy="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tx2"/>
                </a:gs>
                <a:gs pos="100000">
                  <a:schemeClr val="bg2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4" name="Oval 215"/>
            <p:cNvSpPr>
              <a:spLocks noChangeArrowheads="1"/>
            </p:cNvSpPr>
            <p:nvPr/>
          </p:nvSpPr>
          <p:spPr bwMode="auto">
            <a:xfrm>
              <a:off x="4305" y="2385"/>
              <a:ext cx="160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5" name="Oval 216"/>
            <p:cNvSpPr>
              <a:spLocks noChangeArrowheads="1"/>
            </p:cNvSpPr>
            <p:nvPr/>
          </p:nvSpPr>
          <p:spPr bwMode="auto">
            <a:xfrm>
              <a:off x="4487" y="2385"/>
              <a:ext cx="160" cy="141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80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96406" name="Oval 217"/>
            <p:cNvSpPr>
              <a:spLocks noChangeArrowheads="1"/>
            </p:cNvSpPr>
            <p:nvPr/>
          </p:nvSpPr>
          <p:spPr bwMode="auto">
            <a:xfrm>
              <a:off x="4663" y="2379"/>
              <a:ext cx="155" cy="141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407" name="Rectangle 218"/>
            <p:cNvSpPr>
              <a:spLocks noChangeArrowheads="1"/>
            </p:cNvSpPr>
            <p:nvPr/>
          </p:nvSpPr>
          <p:spPr bwMode="auto">
            <a:xfrm>
              <a:off x="5063" y="1833"/>
              <a:ext cx="85" cy="763"/>
            </a:xfrm>
            <a:prstGeom prst="rect">
              <a:avLst/>
            </a:prstGeom>
            <a:solidFill>
              <a:srgbClr val="29292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96270" name="Line 36"/>
          <p:cNvSpPr>
            <a:spLocks noChangeShapeType="1"/>
          </p:cNvSpPr>
          <p:nvPr/>
        </p:nvSpPr>
        <p:spPr bwMode="auto">
          <a:xfrm flipV="1">
            <a:off x="4089665" y="2500314"/>
            <a:ext cx="168540" cy="1428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96271" name="Group 220"/>
          <p:cNvGrpSpPr>
            <a:grpSpLocks/>
          </p:cNvGrpSpPr>
          <p:nvPr/>
        </p:nvGrpSpPr>
        <p:grpSpPr bwMode="auto">
          <a:xfrm>
            <a:off x="3401748" y="2598739"/>
            <a:ext cx="1043914" cy="300037"/>
            <a:chOff x="4410" y="1365"/>
            <a:chExt cx="663" cy="224"/>
          </a:xfrm>
        </p:grpSpPr>
        <p:sp>
          <p:nvSpPr>
            <p:cNvPr id="96379" name="Rectangle 221"/>
            <p:cNvSpPr>
              <a:spLocks noChangeArrowheads="1"/>
            </p:cNvSpPr>
            <p:nvPr/>
          </p:nvSpPr>
          <p:spPr bwMode="auto">
            <a:xfrm>
              <a:off x="4410" y="1500"/>
              <a:ext cx="495" cy="87"/>
            </a:xfrm>
            <a:prstGeom prst="rect">
              <a:avLst/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0" name="AutoShape 222"/>
            <p:cNvSpPr>
              <a:spLocks noChangeArrowheads="1"/>
            </p:cNvSpPr>
            <p:nvPr/>
          </p:nvSpPr>
          <p:spPr bwMode="auto">
            <a:xfrm>
              <a:off x="4410" y="1369"/>
              <a:ext cx="663" cy="134"/>
            </a:xfrm>
            <a:prstGeom prst="parallelogram">
              <a:avLst>
                <a:gd name="adj" fmla="val 122778"/>
              </a:avLst>
            </a:prstGeom>
            <a:gradFill rotWithShape="1">
              <a:gsLst>
                <a:gs pos="0">
                  <a:srgbClr val="009999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81" name="Freeform 223"/>
            <p:cNvSpPr>
              <a:spLocks/>
            </p:cNvSpPr>
            <p:nvPr/>
          </p:nvSpPr>
          <p:spPr bwMode="auto">
            <a:xfrm>
              <a:off x="4904" y="1365"/>
              <a:ext cx="169" cy="224"/>
            </a:xfrm>
            <a:custGeom>
              <a:avLst/>
              <a:gdLst>
                <a:gd name="T0" fmla="*/ 0 w 169"/>
                <a:gd name="T1" fmla="*/ 138 h 224"/>
                <a:gd name="T2" fmla="*/ 0 w 169"/>
                <a:gd name="T3" fmla="*/ 224 h 224"/>
                <a:gd name="T4" fmla="*/ 169 w 169"/>
                <a:gd name="T5" fmla="*/ 77 h 224"/>
                <a:gd name="T6" fmla="*/ 169 w 169"/>
                <a:gd name="T7" fmla="*/ 0 h 224"/>
                <a:gd name="T8" fmla="*/ 0 w 169"/>
                <a:gd name="T9" fmla="*/ 138 h 2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9"/>
                <a:gd name="T16" fmla="*/ 0 h 224"/>
                <a:gd name="T17" fmla="*/ 169 w 169"/>
                <a:gd name="T18" fmla="*/ 224 h 22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9" h="224">
                  <a:moveTo>
                    <a:pt x="0" y="138"/>
                  </a:moveTo>
                  <a:lnTo>
                    <a:pt x="0" y="224"/>
                  </a:lnTo>
                  <a:lnTo>
                    <a:pt x="169" y="77"/>
                  </a:lnTo>
                  <a:lnTo>
                    <a:pt x="169" y="0"/>
                  </a:lnTo>
                  <a:lnTo>
                    <a:pt x="0" y="138"/>
                  </a:lnTo>
                  <a:close/>
                </a:path>
              </a:pathLst>
            </a:custGeom>
            <a:solidFill>
              <a:srgbClr val="BBE0E3"/>
            </a:solidFill>
            <a:ln w="6350" cmpd="sng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382" name="Freeform 224"/>
            <p:cNvSpPr>
              <a:spLocks/>
            </p:cNvSpPr>
            <p:nvPr/>
          </p:nvSpPr>
          <p:spPr bwMode="auto">
            <a:xfrm>
              <a:off x="4475" y="1395"/>
              <a:ext cx="506" cy="80"/>
            </a:xfrm>
            <a:custGeom>
              <a:avLst/>
              <a:gdLst>
                <a:gd name="T0" fmla="*/ 0 w 280"/>
                <a:gd name="T1" fmla="*/ 1801 h 63"/>
                <a:gd name="T2" fmla="*/ 147159 w 280"/>
                <a:gd name="T3" fmla="*/ 1752 h 63"/>
                <a:gd name="T4" fmla="*/ 868488 w 280"/>
                <a:gd name="T5" fmla="*/ 0 h 63"/>
                <a:gd name="T6" fmla="*/ 1108812 w 280"/>
                <a:gd name="T7" fmla="*/ 0 h 6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80"/>
                <a:gd name="T13" fmla="*/ 0 h 63"/>
                <a:gd name="T14" fmla="*/ 280 w 280"/>
                <a:gd name="T15" fmla="*/ 63 h 6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80" h="63">
                  <a:moveTo>
                    <a:pt x="0" y="63"/>
                  </a:moveTo>
                  <a:lnTo>
                    <a:pt x="37" y="62"/>
                  </a:lnTo>
                  <a:lnTo>
                    <a:pt x="219" y="0"/>
                  </a:lnTo>
                  <a:lnTo>
                    <a:pt x="280" y="0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6383" name="Freeform 225"/>
            <p:cNvSpPr>
              <a:spLocks/>
            </p:cNvSpPr>
            <p:nvPr/>
          </p:nvSpPr>
          <p:spPr bwMode="auto">
            <a:xfrm>
              <a:off x="4593" y="1391"/>
              <a:ext cx="293" cy="93"/>
            </a:xfrm>
            <a:custGeom>
              <a:avLst/>
              <a:gdLst>
                <a:gd name="T0" fmla="*/ 0 w 293"/>
                <a:gd name="T1" fmla="*/ 0 h 93"/>
                <a:gd name="T2" fmla="*/ 67 w 293"/>
                <a:gd name="T3" fmla="*/ 1 h 93"/>
                <a:gd name="T4" fmla="*/ 195 w 293"/>
                <a:gd name="T5" fmla="*/ 93 h 93"/>
                <a:gd name="T6" fmla="*/ 293 w 293"/>
                <a:gd name="T7" fmla="*/ 93 h 9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93"/>
                <a:gd name="T13" fmla="*/ 0 h 93"/>
                <a:gd name="T14" fmla="*/ 293 w 293"/>
                <a:gd name="T15" fmla="*/ 93 h 9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93" h="93">
                  <a:moveTo>
                    <a:pt x="0" y="0"/>
                  </a:moveTo>
                  <a:lnTo>
                    <a:pt x="67" y="1"/>
                  </a:lnTo>
                  <a:lnTo>
                    <a:pt x="195" y="93"/>
                  </a:lnTo>
                  <a:lnTo>
                    <a:pt x="293" y="93"/>
                  </a:lnTo>
                </a:path>
              </a:pathLst>
            </a:custGeom>
            <a:noFill/>
            <a:ln w="19050" cap="flat" cmpd="sng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381794" y="3319463"/>
            <a:ext cx="1171179" cy="1166812"/>
            <a:chOff x="42" y="744"/>
            <a:chExt cx="681" cy="735"/>
          </a:xfrm>
        </p:grpSpPr>
        <p:grpSp>
          <p:nvGrpSpPr>
            <p:cNvPr id="96347" name="Group 54"/>
            <p:cNvGrpSpPr>
              <a:grpSpLocks/>
            </p:cNvGrpSpPr>
            <p:nvPr/>
          </p:nvGrpSpPr>
          <p:grpSpPr bwMode="auto">
            <a:xfrm>
              <a:off x="42" y="886"/>
              <a:ext cx="681" cy="469"/>
              <a:chOff x="42" y="886"/>
              <a:chExt cx="681" cy="469"/>
            </a:xfrm>
          </p:grpSpPr>
          <p:grpSp>
            <p:nvGrpSpPr>
              <p:cNvPr id="96349" name="Group 55"/>
              <p:cNvGrpSpPr>
                <a:grpSpLocks/>
              </p:cNvGrpSpPr>
              <p:nvPr/>
            </p:nvGrpSpPr>
            <p:grpSpPr bwMode="auto">
              <a:xfrm>
                <a:off x="278" y="886"/>
                <a:ext cx="373" cy="155"/>
                <a:chOff x="740" y="3209"/>
                <a:chExt cx="373" cy="155"/>
              </a:xfrm>
            </p:grpSpPr>
            <p:grpSp>
              <p:nvGrpSpPr>
                <p:cNvPr id="96374" name="Group 56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19" cy="155"/>
                  <a:chOff x="844" y="3337"/>
                  <a:chExt cx="319" cy="155"/>
                </a:xfrm>
              </p:grpSpPr>
              <p:sp>
                <p:nvSpPr>
                  <p:cNvPr id="96377" name="Rectangle 57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8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6375" name="Rectangle 59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76" name="Rectangle 60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350" name="Group 61"/>
              <p:cNvGrpSpPr>
                <a:grpSpLocks/>
              </p:cNvGrpSpPr>
              <p:nvPr/>
            </p:nvGrpSpPr>
            <p:grpSpPr bwMode="auto">
              <a:xfrm>
                <a:off x="278" y="1034"/>
                <a:ext cx="373" cy="155"/>
                <a:chOff x="836" y="3305"/>
                <a:chExt cx="373" cy="155"/>
              </a:xfrm>
            </p:grpSpPr>
            <p:grpSp>
              <p:nvGrpSpPr>
                <p:cNvPr id="96368" name="Group 62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6372" name="Rectangle 6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3" name="Text Box 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69" name="Group 65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70" name="Rectangle 66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71" name="Rectangle 67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6351" name="Group 68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6366" name="Rectangle 69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67" name="Rectangle 70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352" name="Group 71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5"/>
                <a:chOff x="504" y="3523"/>
                <a:chExt cx="681" cy="155"/>
              </a:xfrm>
            </p:grpSpPr>
            <p:grpSp>
              <p:nvGrpSpPr>
                <p:cNvPr id="96353" name="Group 72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86" cy="155"/>
                  <a:chOff x="723" y="3453"/>
                  <a:chExt cx="486" cy="155"/>
                </a:xfrm>
              </p:grpSpPr>
              <p:grpSp>
                <p:nvGrpSpPr>
                  <p:cNvPr id="96357" name="Group 73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73" cy="155"/>
                    <a:chOff x="836" y="3305"/>
                    <a:chExt cx="373" cy="155"/>
                  </a:xfrm>
                </p:grpSpPr>
                <p:grpSp>
                  <p:nvGrpSpPr>
                    <p:cNvPr id="96360" name="Group 7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19" cy="155"/>
                      <a:chOff x="844" y="3337"/>
                      <a:chExt cx="319" cy="155"/>
                    </a:xfrm>
                  </p:grpSpPr>
                  <p:sp>
                    <p:nvSpPr>
                      <p:cNvPr id="96364" name="Rectangle 7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65" name="Text Box 76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19" cy="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6361" name="Group 7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6362" name="Rectangle 7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63" name="Rectangle 7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6358" name="Rectangle 80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59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6354" name="Rectangle 82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55" name="Rectangle 83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56" name="Rectangle 84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6348" name="AutoShape 85"/>
            <p:cNvSpPr>
              <a:spLocks noChangeArrowheads="1"/>
            </p:cNvSpPr>
            <p:nvPr/>
          </p:nvSpPr>
          <p:spPr bwMode="auto">
            <a:xfrm>
              <a:off x="384" y="744"/>
              <a:ext cx="240" cy="735"/>
            </a:xfrm>
            <a:prstGeom prst="downArrow">
              <a:avLst>
                <a:gd name="adj1" fmla="val 54167"/>
                <a:gd name="adj2" fmla="val 49170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25" name="Group 86"/>
          <p:cNvGrpSpPr>
            <a:grpSpLocks/>
          </p:cNvGrpSpPr>
          <p:nvPr/>
        </p:nvGrpSpPr>
        <p:grpSpPr bwMode="auto">
          <a:xfrm>
            <a:off x="486702" y="4405325"/>
            <a:ext cx="1171178" cy="246063"/>
            <a:chOff x="504" y="3523"/>
            <a:chExt cx="681" cy="155"/>
          </a:xfrm>
        </p:grpSpPr>
        <p:grpSp>
          <p:nvGrpSpPr>
            <p:cNvPr id="96334" name="Group 87"/>
            <p:cNvGrpSpPr>
              <a:grpSpLocks/>
            </p:cNvGrpSpPr>
            <p:nvPr/>
          </p:nvGrpSpPr>
          <p:grpSpPr bwMode="auto">
            <a:xfrm>
              <a:off x="623" y="3523"/>
              <a:ext cx="486" cy="155"/>
              <a:chOff x="723" y="3453"/>
              <a:chExt cx="486" cy="155"/>
            </a:xfrm>
          </p:grpSpPr>
          <p:grpSp>
            <p:nvGrpSpPr>
              <p:cNvPr id="96338" name="Group 88"/>
              <p:cNvGrpSpPr>
                <a:grpSpLocks/>
              </p:cNvGrpSpPr>
              <p:nvPr/>
            </p:nvGrpSpPr>
            <p:grpSpPr bwMode="auto">
              <a:xfrm>
                <a:off x="836" y="3453"/>
                <a:ext cx="373" cy="155"/>
                <a:chOff x="836" y="3305"/>
                <a:chExt cx="373" cy="155"/>
              </a:xfrm>
            </p:grpSpPr>
            <p:grpSp>
              <p:nvGrpSpPr>
                <p:cNvPr id="96341" name="Group 89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6345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46" name="Text Box 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42" name="Group 92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43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44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sp>
            <p:nvSpPr>
              <p:cNvPr id="96339" name="Rectangle 95"/>
              <p:cNvSpPr>
                <a:spLocks noChangeArrowheads="1"/>
              </p:cNvSpPr>
              <p:nvPr/>
            </p:nvSpPr>
            <p:spPr bwMode="auto">
              <a:xfrm>
                <a:off x="732" y="3484"/>
                <a:ext cx="96" cy="9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40" name="Rectangle 96"/>
              <p:cNvSpPr>
                <a:spLocks noChangeArrowheads="1"/>
              </p:cNvSpPr>
              <p:nvPr/>
            </p:nvSpPr>
            <p:spPr bwMode="auto">
              <a:xfrm>
                <a:off x="723" y="3473"/>
                <a:ext cx="480" cy="112"/>
              </a:xfrm>
              <a:prstGeom prst="rect">
                <a:avLst/>
              </a:prstGeom>
              <a:noFill/>
              <a:ln w="952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  <p:sp>
          <p:nvSpPr>
            <p:cNvPr id="96335" name="Rectangle 97"/>
            <p:cNvSpPr>
              <a:spLocks noChangeArrowheads="1"/>
            </p:cNvSpPr>
            <p:nvPr/>
          </p:nvSpPr>
          <p:spPr bwMode="auto">
            <a:xfrm>
              <a:off x="517" y="3545"/>
              <a:ext cx="94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36" name="Rectangle 98"/>
            <p:cNvSpPr>
              <a:spLocks noChangeArrowheads="1"/>
            </p:cNvSpPr>
            <p:nvPr/>
          </p:nvSpPr>
          <p:spPr bwMode="auto">
            <a:xfrm>
              <a:off x="1115" y="3544"/>
              <a:ext cx="60" cy="1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37" name="Rectangle 99"/>
            <p:cNvSpPr>
              <a:spLocks noChangeArrowheads="1"/>
            </p:cNvSpPr>
            <p:nvPr/>
          </p:nvSpPr>
          <p:spPr bwMode="auto">
            <a:xfrm>
              <a:off x="504" y="3529"/>
              <a:ext cx="681" cy="1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grpSp>
        <p:nvGrpSpPr>
          <p:cNvPr id="30" name="Group 100"/>
          <p:cNvGrpSpPr>
            <a:grpSpLocks/>
          </p:cNvGrpSpPr>
          <p:nvPr/>
        </p:nvGrpSpPr>
        <p:grpSpPr bwMode="auto">
          <a:xfrm>
            <a:off x="1601127" y="3236913"/>
            <a:ext cx="1425707" cy="1323975"/>
            <a:chOff x="931" y="1941"/>
            <a:chExt cx="829" cy="834"/>
          </a:xfrm>
        </p:grpSpPr>
        <p:sp>
          <p:nvSpPr>
            <p:cNvPr id="96326" name="Freeform 101"/>
            <p:cNvSpPr>
              <a:spLocks/>
            </p:cNvSpPr>
            <p:nvPr/>
          </p:nvSpPr>
          <p:spPr bwMode="auto">
            <a:xfrm>
              <a:off x="1424" y="1965"/>
              <a:ext cx="336" cy="801"/>
            </a:xfrm>
            <a:custGeom>
              <a:avLst/>
              <a:gdLst>
                <a:gd name="T0" fmla="*/ 1 w 551"/>
                <a:gd name="T1" fmla="*/ 0 h 801"/>
                <a:gd name="T2" fmla="*/ 1 w 551"/>
                <a:gd name="T3" fmla="*/ 402 h 801"/>
                <a:gd name="T4" fmla="*/ 1 w 551"/>
                <a:gd name="T5" fmla="*/ 801 h 801"/>
                <a:gd name="T6" fmla="*/ 1 w 551"/>
                <a:gd name="T7" fmla="*/ 535 h 801"/>
                <a:gd name="T8" fmla="*/ 0 w 551"/>
                <a:gd name="T9" fmla="*/ 371 h 801"/>
                <a:gd name="T10" fmla="*/ 1 w 551"/>
                <a:gd name="T11" fmla="*/ 0 h 8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1"/>
                <a:gd name="T19" fmla="*/ 0 h 801"/>
                <a:gd name="T20" fmla="*/ 551 w 551"/>
                <a:gd name="T21" fmla="*/ 801 h 80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1" h="801">
                  <a:moveTo>
                    <a:pt x="14" y="0"/>
                  </a:moveTo>
                  <a:lnTo>
                    <a:pt x="551" y="402"/>
                  </a:lnTo>
                  <a:lnTo>
                    <a:pt x="6" y="801"/>
                  </a:lnTo>
                  <a:lnTo>
                    <a:pt x="13" y="535"/>
                  </a:lnTo>
                  <a:lnTo>
                    <a:pt x="0" y="371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6327" name="Group 102"/>
            <p:cNvGrpSpPr>
              <a:grpSpLocks/>
            </p:cNvGrpSpPr>
            <p:nvPr/>
          </p:nvGrpSpPr>
          <p:grpSpPr bwMode="auto">
            <a:xfrm>
              <a:off x="931" y="1941"/>
              <a:ext cx="500" cy="834"/>
              <a:chOff x="569" y="2954"/>
              <a:chExt cx="500" cy="834"/>
            </a:xfrm>
          </p:grpSpPr>
          <p:sp>
            <p:nvSpPr>
              <p:cNvPr id="96328" name="Rectangle 103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29" name="Text Box 104"/>
              <p:cNvSpPr txBox="1">
                <a:spLocks noChangeArrowheads="1"/>
              </p:cNvSpPr>
              <p:nvPr/>
            </p:nvSpPr>
            <p:spPr bwMode="auto">
              <a:xfrm>
                <a:off x="610" y="2954"/>
                <a:ext cx="444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6330" name="Line 105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1" name="Line 106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2" name="Line 107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33" name="Line 108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649216" name="Group 145"/>
          <p:cNvGrpSpPr>
            <a:grpSpLocks/>
          </p:cNvGrpSpPr>
          <p:nvPr/>
        </p:nvGrpSpPr>
        <p:grpSpPr bwMode="auto">
          <a:xfrm>
            <a:off x="870215" y="3344875"/>
            <a:ext cx="548614" cy="246063"/>
            <a:chOff x="844" y="3337"/>
            <a:chExt cx="319" cy="155"/>
          </a:xfrm>
        </p:grpSpPr>
        <p:sp>
          <p:nvSpPr>
            <p:cNvPr id="96324" name="Rectangle 146"/>
            <p:cNvSpPr>
              <a:spLocks noChangeArrowheads="1"/>
            </p:cNvSpPr>
            <p:nvPr/>
          </p:nvSpPr>
          <p:spPr bwMode="auto">
            <a:xfrm>
              <a:off x="889" y="3370"/>
              <a:ext cx="245" cy="8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6325" name="Text Box 147"/>
            <p:cNvSpPr txBox="1">
              <a:spLocks noChangeArrowheads="1"/>
            </p:cNvSpPr>
            <p:nvPr/>
          </p:nvSpPr>
          <p:spPr bwMode="auto">
            <a:xfrm>
              <a:off x="844" y="3337"/>
              <a:ext cx="31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000">
                  <a:solidFill>
                    <a:schemeClr val="bg1"/>
                  </a:solidFill>
                </a:rPr>
                <a:t>DHCP</a:t>
              </a:r>
            </a:p>
          </p:txBody>
        </p:sp>
      </p:grpSp>
      <p:grpSp>
        <p:nvGrpSpPr>
          <p:cNvPr id="649217" name="Group 44"/>
          <p:cNvGrpSpPr>
            <a:grpSpLocks/>
          </p:cNvGrpSpPr>
          <p:nvPr/>
        </p:nvGrpSpPr>
        <p:grpSpPr bwMode="auto">
          <a:xfrm>
            <a:off x="1295004" y="1247775"/>
            <a:ext cx="1057671" cy="1460500"/>
            <a:chOff x="651" y="681"/>
            <a:chExt cx="615" cy="920"/>
          </a:xfrm>
        </p:grpSpPr>
        <p:sp>
          <p:nvSpPr>
            <p:cNvPr id="96316" name="Freeform 45"/>
            <p:cNvSpPr>
              <a:spLocks/>
            </p:cNvSpPr>
            <p:nvPr/>
          </p:nvSpPr>
          <p:spPr bwMode="auto">
            <a:xfrm>
              <a:off x="662" y="698"/>
              <a:ext cx="604" cy="903"/>
            </a:xfrm>
            <a:custGeom>
              <a:avLst/>
              <a:gdLst>
                <a:gd name="T0" fmla="*/ 496 w 604"/>
                <a:gd name="T1" fmla="*/ 0 h 903"/>
                <a:gd name="T2" fmla="*/ 604 w 604"/>
                <a:gd name="T3" fmla="*/ 903 h 903"/>
                <a:gd name="T4" fmla="*/ 0 w 604"/>
                <a:gd name="T5" fmla="*/ 788 h 903"/>
                <a:gd name="T6" fmla="*/ 456 w 604"/>
                <a:gd name="T7" fmla="*/ 750 h 903"/>
                <a:gd name="T8" fmla="*/ 496 w 604"/>
                <a:gd name="T9" fmla="*/ 0 h 9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04"/>
                <a:gd name="T16" fmla="*/ 0 h 903"/>
                <a:gd name="T17" fmla="*/ 604 w 604"/>
                <a:gd name="T18" fmla="*/ 903 h 9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04" h="903">
                  <a:moveTo>
                    <a:pt x="496" y="0"/>
                  </a:moveTo>
                  <a:lnTo>
                    <a:pt x="604" y="903"/>
                  </a:lnTo>
                  <a:lnTo>
                    <a:pt x="0" y="788"/>
                  </a:lnTo>
                  <a:lnTo>
                    <a:pt x="456" y="750"/>
                  </a:lnTo>
                  <a:lnTo>
                    <a:pt x="49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alpha val="65999"/>
                  </a:schemeClr>
                </a:gs>
                <a:gs pos="100000">
                  <a:srgbClr val="000099">
                    <a:alpha val="65999"/>
                  </a:srgb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96317" name="Group 46"/>
            <p:cNvGrpSpPr>
              <a:grpSpLocks/>
            </p:cNvGrpSpPr>
            <p:nvPr/>
          </p:nvGrpSpPr>
          <p:grpSpPr bwMode="auto">
            <a:xfrm>
              <a:off x="651" y="681"/>
              <a:ext cx="500" cy="834"/>
              <a:chOff x="569" y="2954"/>
              <a:chExt cx="500" cy="834"/>
            </a:xfrm>
          </p:grpSpPr>
          <p:sp>
            <p:nvSpPr>
              <p:cNvPr id="96318" name="Rectangle 47"/>
              <p:cNvSpPr>
                <a:spLocks noChangeArrowheads="1"/>
              </p:cNvSpPr>
              <p:nvPr/>
            </p:nvSpPr>
            <p:spPr bwMode="auto">
              <a:xfrm>
                <a:off x="576" y="2973"/>
                <a:ext cx="493" cy="79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319" name="Text Box 48"/>
              <p:cNvSpPr txBox="1">
                <a:spLocks noChangeArrowheads="1"/>
              </p:cNvSpPr>
              <p:nvPr/>
            </p:nvSpPr>
            <p:spPr bwMode="auto">
              <a:xfrm>
                <a:off x="610" y="2954"/>
                <a:ext cx="444" cy="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r>
                  <a:rPr lang="en-US" altLang="en-US" sz="1600"/>
                  <a:t>DHCP</a:t>
                </a:r>
              </a:p>
              <a:p>
                <a:pPr algn="ctr"/>
                <a:r>
                  <a:rPr lang="en-US" altLang="en-US" sz="1600"/>
                  <a:t>UDP</a:t>
                </a:r>
              </a:p>
              <a:p>
                <a:pPr algn="ctr"/>
                <a:r>
                  <a:rPr lang="en-US" altLang="en-US" sz="1600"/>
                  <a:t>IP</a:t>
                </a:r>
              </a:p>
              <a:p>
                <a:pPr algn="ctr"/>
                <a:r>
                  <a:rPr lang="en-US" altLang="en-US" sz="1600"/>
                  <a:t>Eth</a:t>
                </a:r>
              </a:p>
              <a:p>
                <a:pPr algn="ctr"/>
                <a:r>
                  <a:rPr lang="en-US" altLang="en-US" sz="1600"/>
                  <a:t>Phy</a:t>
                </a:r>
              </a:p>
            </p:txBody>
          </p:sp>
          <p:sp>
            <p:nvSpPr>
              <p:cNvPr id="96320" name="Line 49"/>
              <p:cNvSpPr>
                <a:spLocks noChangeShapeType="1"/>
              </p:cNvSpPr>
              <p:nvPr/>
            </p:nvSpPr>
            <p:spPr bwMode="auto">
              <a:xfrm>
                <a:off x="578" y="3130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1" name="Line 50"/>
              <p:cNvSpPr>
                <a:spLocks noChangeShapeType="1"/>
              </p:cNvSpPr>
              <p:nvPr/>
            </p:nvSpPr>
            <p:spPr bwMode="auto">
              <a:xfrm>
                <a:off x="575" y="3289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2" name="Line 51"/>
              <p:cNvSpPr>
                <a:spLocks noChangeShapeType="1"/>
              </p:cNvSpPr>
              <p:nvPr/>
            </p:nvSpPr>
            <p:spPr bwMode="auto">
              <a:xfrm>
                <a:off x="572" y="3448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96323" name="Line 52"/>
              <p:cNvSpPr>
                <a:spLocks noChangeShapeType="1"/>
              </p:cNvSpPr>
              <p:nvPr/>
            </p:nvSpPr>
            <p:spPr bwMode="auto">
              <a:xfrm>
                <a:off x="569" y="3607"/>
                <a:ext cx="489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grpSp>
        <p:nvGrpSpPr>
          <p:cNvPr id="649220" name="Group 109"/>
          <p:cNvGrpSpPr>
            <a:grpSpLocks/>
          </p:cNvGrpSpPr>
          <p:nvPr/>
        </p:nvGrpSpPr>
        <p:grpSpPr bwMode="auto">
          <a:xfrm>
            <a:off x="77392" y="1136650"/>
            <a:ext cx="1171178" cy="1217613"/>
            <a:chOff x="1404" y="3105"/>
            <a:chExt cx="681" cy="767"/>
          </a:xfrm>
        </p:grpSpPr>
        <p:grpSp>
          <p:nvGrpSpPr>
            <p:cNvPr id="96281" name="Group 110"/>
            <p:cNvGrpSpPr>
              <a:grpSpLocks/>
            </p:cNvGrpSpPr>
            <p:nvPr/>
          </p:nvGrpSpPr>
          <p:grpSpPr bwMode="auto">
            <a:xfrm>
              <a:off x="1404" y="3355"/>
              <a:ext cx="681" cy="469"/>
              <a:chOff x="42" y="886"/>
              <a:chExt cx="681" cy="469"/>
            </a:xfrm>
          </p:grpSpPr>
          <p:grpSp>
            <p:nvGrpSpPr>
              <p:cNvPr id="96286" name="Group 111"/>
              <p:cNvGrpSpPr>
                <a:grpSpLocks/>
              </p:cNvGrpSpPr>
              <p:nvPr/>
            </p:nvGrpSpPr>
            <p:grpSpPr bwMode="auto">
              <a:xfrm>
                <a:off x="278" y="886"/>
                <a:ext cx="373" cy="155"/>
                <a:chOff x="740" y="3209"/>
                <a:chExt cx="373" cy="155"/>
              </a:xfrm>
            </p:grpSpPr>
            <p:grpSp>
              <p:nvGrpSpPr>
                <p:cNvPr id="96311" name="Group 112"/>
                <p:cNvGrpSpPr>
                  <a:grpSpLocks/>
                </p:cNvGrpSpPr>
                <p:nvPr/>
              </p:nvGrpSpPr>
              <p:grpSpPr bwMode="auto">
                <a:xfrm>
                  <a:off x="794" y="3209"/>
                  <a:ext cx="319" cy="155"/>
                  <a:chOff x="844" y="3337"/>
                  <a:chExt cx="319" cy="155"/>
                </a:xfrm>
              </p:grpSpPr>
              <p:sp>
                <p:nvSpPr>
                  <p:cNvPr id="96314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15" name="Text Box 1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sp>
              <p:nvSpPr>
                <p:cNvPr id="96312" name="Rectangle 115"/>
                <p:cNvSpPr>
                  <a:spLocks noChangeArrowheads="1"/>
                </p:cNvSpPr>
                <p:nvPr/>
              </p:nvSpPr>
              <p:spPr bwMode="auto">
                <a:xfrm>
                  <a:off x="750" y="3244"/>
                  <a:ext cx="88" cy="82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13" name="Rectangle 116"/>
                <p:cNvSpPr>
                  <a:spLocks noChangeArrowheads="1"/>
                </p:cNvSpPr>
                <p:nvPr/>
              </p:nvSpPr>
              <p:spPr bwMode="auto">
                <a:xfrm>
                  <a:off x="740" y="3238"/>
                  <a:ext cx="354" cy="94"/>
                </a:xfrm>
                <a:prstGeom prst="rect">
                  <a:avLst/>
                </a:prstGeom>
                <a:noFill/>
                <a:ln w="9525">
                  <a:solidFill>
                    <a:schemeClr val="accent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287" name="Group 117"/>
              <p:cNvGrpSpPr>
                <a:grpSpLocks/>
              </p:cNvGrpSpPr>
              <p:nvPr/>
            </p:nvGrpSpPr>
            <p:grpSpPr bwMode="auto">
              <a:xfrm>
                <a:off x="278" y="1034"/>
                <a:ext cx="373" cy="155"/>
                <a:chOff x="836" y="3305"/>
                <a:chExt cx="373" cy="155"/>
              </a:xfrm>
            </p:grpSpPr>
            <p:grpSp>
              <p:nvGrpSpPr>
                <p:cNvPr id="96305" name="Group 118"/>
                <p:cNvGrpSpPr>
                  <a:grpSpLocks/>
                </p:cNvGrpSpPr>
                <p:nvPr/>
              </p:nvGrpSpPr>
              <p:grpSpPr bwMode="auto">
                <a:xfrm>
                  <a:off x="890" y="3305"/>
                  <a:ext cx="319" cy="155"/>
                  <a:chOff x="844" y="3337"/>
                  <a:chExt cx="319" cy="155"/>
                </a:xfrm>
              </p:grpSpPr>
              <p:sp>
                <p:nvSpPr>
                  <p:cNvPr id="96309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889" y="3370"/>
                    <a:ext cx="245" cy="86"/>
                  </a:xfrm>
                  <a:prstGeom prst="rect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10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4" y="3337"/>
                    <a:ext cx="319" cy="15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r>
                      <a:rPr lang="en-US" altLang="en-US" sz="1000">
                        <a:solidFill>
                          <a:schemeClr val="bg1"/>
                        </a:solidFill>
                      </a:rPr>
                      <a:t>DHCP</a:t>
                    </a:r>
                  </a:p>
                </p:txBody>
              </p:sp>
            </p:grpSp>
            <p:grpSp>
              <p:nvGrpSpPr>
                <p:cNvPr id="96306" name="Group 121"/>
                <p:cNvGrpSpPr>
                  <a:grpSpLocks/>
                </p:cNvGrpSpPr>
                <p:nvPr/>
              </p:nvGrpSpPr>
              <p:grpSpPr bwMode="auto">
                <a:xfrm>
                  <a:off x="836" y="3334"/>
                  <a:ext cx="354" cy="94"/>
                  <a:chOff x="836" y="3334"/>
                  <a:chExt cx="354" cy="94"/>
                </a:xfrm>
              </p:grpSpPr>
              <p:sp>
                <p:nvSpPr>
                  <p:cNvPr id="96307" name="Rectangle 122"/>
                  <p:cNvSpPr>
                    <a:spLocks noChangeArrowheads="1"/>
                  </p:cNvSpPr>
                  <p:nvPr/>
                </p:nvSpPr>
                <p:spPr bwMode="auto">
                  <a:xfrm>
                    <a:off x="846" y="3340"/>
                    <a:ext cx="88" cy="82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solidFill>
                      <a:schemeClr val="bg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308" name="Rectangle 123"/>
                  <p:cNvSpPr>
                    <a:spLocks noChangeArrowheads="1"/>
                  </p:cNvSpPr>
                  <p:nvPr/>
                </p:nvSpPr>
                <p:spPr bwMode="auto">
                  <a:xfrm>
                    <a:off x="836" y="3334"/>
                    <a:ext cx="354" cy="94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</p:grpSp>
          <p:grpSp>
            <p:nvGrpSpPr>
              <p:cNvPr id="96288" name="Group 124"/>
              <p:cNvGrpSpPr>
                <a:grpSpLocks/>
              </p:cNvGrpSpPr>
              <p:nvPr/>
            </p:nvGrpSpPr>
            <p:grpSpPr bwMode="auto">
              <a:xfrm>
                <a:off x="165" y="1054"/>
                <a:ext cx="480" cy="112"/>
                <a:chOff x="627" y="3377"/>
                <a:chExt cx="480" cy="112"/>
              </a:xfrm>
            </p:grpSpPr>
            <p:sp>
              <p:nvSpPr>
                <p:cNvPr id="96303" name="Rectangle 125"/>
                <p:cNvSpPr>
                  <a:spLocks noChangeArrowheads="1"/>
                </p:cNvSpPr>
                <p:nvPr/>
              </p:nvSpPr>
              <p:spPr bwMode="auto">
                <a:xfrm>
                  <a:off x="636" y="3388"/>
                  <a:ext cx="96" cy="9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304" name="Rectangle 126"/>
                <p:cNvSpPr>
                  <a:spLocks noChangeArrowheads="1"/>
                </p:cNvSpPr>
                <p:nvPr/>
              </p:nvSpPr>
              <p:spPr bwMode="auto">
                <a:xfrm>
                  <a:off x="627" y="3377"/>
                  <a:ext cx="480" cy="112"/>
                </a:xfrm>
                <a:prstGeom prst="rect">
                  <a:avLst/>
                </a:prstGeom>
                <a:noFill/>
                <a:ln w="9525">
                  <a:solidFill>
                    <a:schemeClr val="accent2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96289" name="Group 127"/>
              <p:cNvGrpSpPr>
                <a:grpSpLocks/>
              </p:cNvGrpSpPr>
              <p:nvPr/>
            </p:nvGrpSpPr>
            <p:grpSpPr bwMode="auto">
              <a:xfrm>
                <a:off x="42" y="1200"/>
                <a:ext cx="681" cy="155"/>
                <a:chOff x="504" y="3523"/>
                <a:chExt cx="681" cy="155"/>
              </a:xfrm>
            </p:grpSpPr>
            <p:grpSp>
              <p:nvGrpSpPr>
                <p:cNvPr id="96290" name="Group 128"/>
                <p:cNvGrpSpPr>
                  <a:grpSpLocks/>
                </p:cNvGrpSpPr>
                <p:nvPr/>
              </p:nvGrpSpPr>
              <p:grpSpPr bwMode="auto">
                <a:xfrm>
                  <a:off x="623" y="3523"/>
                  <a:ext cx="486" cy="155"/>
                  <a:chOff x="723" y="3453"/>
                  <a:chExt cx="486" cy="155"/>
                </a:xfrm>
              </p:grpSpPr>
              <p:grpSp>
                <p:nvGrpSpPr>
                  <p:cNvPr id="96294" name="Group 129"/>
                  <p:cNvGrpSpPr>
                    <a:grpSpLocks/>
                  </p:cNvGrpSpPr>
                  <p:nvPr/>
                </p:nvGrpSpPr>
                <p:grpSpPr bwMode="auto">
                  <a:xfrm>
                    <a:off x="836" y="3453"/>
                    <a:ext cx="373" cy="155"/>
                    <a:chOff x="836" y="3305"/>
                    <a:chExt cx="373" cy="155"/>
                  </a:xfrm>
                </p:grpSpPr>
                <p:grpSp>
                  <p:nvGrpSpPr>
                    <p:cNvPr id="96297" name="Group 1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90" y="3305"/>
                      <a:ext cx="319" cy="155"/>
                      <a:chOff x="844" y="3337"/>
                      <a:chExt cx="319" cy="155"/>
                    </a:xfrm>
                  </p:grpSpPr>
                  <p:sp>
                    <p:nvSpPr>
                      <p:cNvPr id="96301" name="Rectangle 1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89" y="3370"/>
                        <a:ext cx="245" cy="86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02" name="Text Box 132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844" y="3337"/>
                        <a:ext cx="319" cy="1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>
                        <a:spAutoFit/>
                      </a:bodyPr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r>
                          <a:rPr lang="en-US" altLang="en-US" sz="1000">
                            <a:solidFill>
                              <a:schemeClr val="bg1"/>
                            </a:solidFill>
                          </a:rPr>
                          <a:t>DHCP</a:t>
                        </a:r>
                      </a:p>
                    </p:txBody>
                  </p:sp>
                </p:grpSp>
                <p:grpSp>
                  <p:nvGrpSpPr>
                    <p:cNvPr id="96298" name="Group 1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836" y="3334"/>
                      <a:ext cx="354" cy="94"/>
                      <a:chOff x="836" y="3334"/>
                      <a:chExt cx="354" cy="94"/>
                    </a:xfrm>
                  </p:grpSpPr>
                  <p:sp>
                    <p:nvSpPr>
                      <p:cNvPr id="96299" name="Rectangle 1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46" y="3340"/>
                        <a:ext cx="88" cy="82"/>
                      </a:xfrm>
                      <a:prstGeom prst="rect">
                        <a:avLst/>
                      </a:prstGeom>
                      <a:solidFill>
                        <a:schemeClr val="accent1"/>
                      </a:solidFill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  <p:sp>
                    <p:nvSpPr>
                      <p:cNvPr id="96300" name="Rectangle 1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836" y="3334"/>
                        <a:ext cx="354" cy="94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wrap="none" anchor="ctr"/>
                      <a:lstStyle>
                        <a:lvl1pPr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1pPr>
                        <a:lvl2pPr marL="742950" indent="-28575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2pPr>
                        <a:lvl3pPr marL="11430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3pPr>
                        <a:lvl4pPr marL="16002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4pPr>
                        <a:lvl5pPr marL="2057400" indent="-228600"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Arial" pitchFamily="34" charset="0"/>
                            <a:ea typeface="ＭＳ Ｐゴシック" pitchFamily="34" charset="-128"/>
                          </a:defRPr>
                        </a:lvl9pPr>
                      </a:lstStyle>
                      <a:p>
                        <a:endParaRPr lang="en-US" altLang="en-US" sz="1800"/>
                      </a:p>
                    </p:txBody>
                  </p:sp>
                </p:grpSp>
              </p:grpSp>
              <p:sp>
                <p:nvSpPr>
                  <p:cNvPr id="96295" name="Rectangle 136"/>
                  <p:cNvSpPr>
                    <a:spLocks noChangeArrowheads="1"/>
                  </p:cNvSpPr>
                  <p:nvPr/>
                </p:nvSpPr>
                <p:spPr bwMode="auto">
                  <a:xfrm>
                    <a:off x="732" y="3484"/>
                    <a:ext cx="96" cy="93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  <p:sp>
                <p:nvSpPr>
                  <p:cNvPr id="96296" name="Rectangle 137"/>
                  <p:cNvSpPr>
                    <a:spLocks noChangeArrowheads="1"/>
                  </p:cNvSpPr>
                  <p:nvPr/>
                </p:nvSpPr>
                <p:spPr bwMode="auto">
                  <a:xfrm>
                    <a:off x="723" y="3473"/>
                    <a:ext cx="480" cy="112"/>
                  </a:xfrm>
                  <a:prstGeom prst="rect">
                    <a:avLst/>
                  </a:prstGeom>
                  <a:noFill/>
                  <a:ln w="9525">
                    <a:solidFill>
                      <a:schemeClr val="accent2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/>
                  </a:p>
                </p:txBody>
              </p:sp>
            </p:grpSp>
            <p:sp>
              <p:nvSpPr>
                <p:cNvPr id="96291" name="Rectangle 138"/>
                <p:cNvSpPr>
                  <a:spLocks noChangeArrowheads="1"/>
                </p:cNvSpPr>
                <p:nvPr/>
              </p:nvSpPr>
              <p:spPr bwMode="auto">
                <a:xfrm>
                  <a:off x="517" y="3545"/>
                  <a:ext cx="94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292" name="Rectangle 139"/>
                <p:cNvSpPr>
                  <a:spLocks noChangeArrowheads="1"/>
                </p:cNvSpPr>
                <p:nvPr/>
              </p:nvSpPr>
              <p:spPr bwMode="auto">
                <a:xfrm>
                  <a:off x="1115" y="3544"/>
                  <a:ext cx="60" cy="10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96293" name="Rectangle 140"/>
                <p:cNvSpPr>
                  <a:spLocks noChangeArrowheads="1"/>
                </p:cNvSpPr>
                <p:nvPr/>
              </p:nvSpPr>
              <p:spPr bwMode="auto">
                <a:xfrm>
                  <a:off x="504" y="3529"/>
                  <a:ext cx="681" cy="138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96282" name="AutoShape 141"/>
            <p:cNvSpPr>
              <a:spLocks noChangeArrowheads="1"/>
            </p:cNvSpPr>
            <p:nvPr/>
          </p:nvSpPr>
          <p:spPr bwMode="auto">
            <a:xfrm rot="10800000">
              <a:off x="1727" y="3105"/>
              <a:ext cx="240" cy="767"/>
            </a:xfrm>
            <a:prstGeom prst="downArrow">
              <a:avLst>
                <a:gd name="adj1" fmla="val 54167"/>
                <a:gd name="adj2" fmla="val 51311"/>
              </a:avLst>
            </a:prstGeom>
            <a:gradFill rotWithShape="1">
              <a:gsLst>
                <a:gs pos="0">
                  <a:srgbClr val="FF0000">
                    <a:alpha val="25000"/>
                  </a:srgbClr>
                </a:gs>
                <a:gs pos="100000">
                  <a:srgbClr val="FF0000">
                    <a:alpha val="25000"/>
                  </a:srgb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grpSp>
          <p:nvGrpSpPr>
            <p:cNvPr id="96283" name="Group 142"/>
            <p:cNvGrpSpPr>
              <a:grpSpLocks/>
            </p:cNvGrpSpPr>
            <p:nvPr/>
          </p:nvGrpSpPr>
          <p:grpSpPr bwMode="auto">
            <a:xfrm>
              <a:off x="1695" y="3227"/>
              <a:ext cx="319" cy="155"/>
              <a:chOff x="844" y="3337"/>
              <a:chExt cx="319" cy="155"/>
            </a:xfrm>
          </p:grpSpPr>
          <p:sp>
            <p:nvSpPr>
              <p:cNvPr id="96284" name="Rectangle 143"/>
              <p:cNvSpPr>
                <a:spLocks noChangeArrowheads="1"/>
              </p:cNvSpPr>
              <p:nvPr/>
            </p:nvSpPr>
            <p:spPr bwMode="auto">
              <a:xfrm>
                <a:off x="889" y="3370"/>
                <a:ext cx="245" cy="86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96285" name="Text Box 144"/>
              <p:cNvSpPr txBox="1">
                <a:spLocks noChangeArrowheads="1"/>
              </p:cNvSpPr>
              <p:nvPr/>
            </p:nvSpPr>
            <p:spPr bwMode="auto">
              <a:xfrm>
                <a:off x="844" y="3337"/>
                <a:ext cx="3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000">
                    <a:solidFill>
                      <a:schemeClr val="bg1"/>
                    </a:solidFill>
                  </a:rPr>
                  <a:t>DHCP</a:t>
                </a:r>
              </a:p>
            </p:txBody>
          </p:sp>
        </p:grpSp>
      </p:grpSp>
      <p:sp>
        <p:nvSpPr>
          <p:cNvPr id="649442" name="Rectangle 226"/>
          <p:cNvSpPr>
            <a:spLocks noChangeArrowheads="1"/>
          </p:cNvSpPr>
          <p:nvPr/>
        </p:nvSpPr>
        <p:spPr bwMode="auto">
          <a:xfrm>
            <a:off x="5444861" y="4230689"/>
            <a:ext cx="3706152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33363" indent="-233363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ea typeface="ＭＳ Ｐゴシック" charset="0"/>
                <a:cs typeface="ＭＳ Ｐゴシック" charset="0"/>
              </a:rPr>
              <a:t>client now knows its IP address, name and IP address of DSN server, IP address of its first-hop router</a:t>
            </a:r>
          </a:p>
          <a:p>
            <a:pPr marL="342900" indent="-342900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65000"/>
              <a:buFont typeface="Wingdings" charset="0"/>
              <a:buChar char="v"/>
              <a:defRPr/>
            </a:pPr>
            <a:endParaRPr lang="en-US" sz="2200" dirty="0">
              <a:latin typeface="Gill Sans MT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69 0.03081 L 0.1533 0.0322 L 0.34896 -0.28446 L -0.04115 -0.28886 " pathEditMode="relative" rAng="0" ptsTypes="AAAA">
                                      <p:cBhvr>
                                        <p:cTn id="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51" y="-15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4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4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219" grpId="0" build="p"/>
      <p:bldP spid="649364" grpId="0" build="p"/>
      <p:bldP spid="649442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1" name="Picture 10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72" y="1101725"/>
            <a:ext cx="39606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>
          <a:xfrm>
            <a:off x="388673" y="174625"/>
            <a:ext cx="4012275" cy="1143000"/>
          </a:xfrm>
        </p:spPr>
        <p:txBody>
          <a:bodyPr/>
          <a:lstStyle/>
          <a:p>
            <a:pPr>
              <a:lnSpc>
                <a:spcPct val="75000"/>
              </a:lnSpc>
              <a:defRPr/>
            </a:pPr>
            <a:r>
              <a:rPr lang="en-US" sz="3600">
                <a:cs typeface="+mj-cs"/>
              </a:rPr>
              <a:t>DHCP: Wireshark output </a:t>
            </a:r>
            <a:r>
              <a:rPr lang="en-US" sz="3200">
                <a:cs typeface="+mj-cs"/>
              </a:rPr>
              <a:t>(home LAN)</a:t>
            </a:r>
          </a:p>
        </p:txBody>
      </p:sp>
      <p:sp>
        <p:nvSpPr>
          <p:cNvPr id="9728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72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ACB17115-4C56-4A27-B7F1-698FE5882951}" type="slidenum">
              <a:rPr lang="en-US" altLang="en-US" sz="1200">
                <a:latin typeface="Tahoma" pitchFamily="34" charset="0"/>
              </a:rPr>
              <a:pPr/>
              <a:t>55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7283" name="Text Box 4"/>
          <p:cNvSpPr txBox="1">
            <a:spLocks noChangeArrowheads="1"/>
          </p:cNvSpPr>
          <p:nvPr/>
        </p:nvSpPr>
        <p:spPr bwMode="auto">
          <a:xfrm>
            <a:off x="4951282" y="500063"/>
            <a:ext cx="4535216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/>
              <a:t>Message type: </a:t>
            </a:r>
            <a:r>
              <a:rPr lang="en-US" altLang="en-US" sz="1200" b="1">
                <a:solidFill>
                  <a:srgbClr val="FF0000"/>
                </a:solidFill>
              </a:rPr>
              <a:t>Boot Reply (2)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address length: 6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Hops: 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Seconds elapsed: 0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Bootp flags: 0x0000 (Unicast)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Client IP address: 192.168.1.101 (192.168.1.101)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Your (client)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Next server IP address: 192.168.1.1 (192.168.1.1)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Relay agent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Server host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 file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Magic cookie: (OK)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(t=53,l=1) DHCP Message Type = DHCP ACK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(t=54,l=4) Server Identifier = 192.168.1.1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(t=1,l=4) Subnet Mask = 255.255.255.0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(t=3,l=4) Router = 192.168.1.1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(6) Domain Name Server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Length: 12; Value: 445747E2445749F244574092; 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68.87.71.226;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68.87.73.242; 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 IP Address: 68.87.64.146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(t=15,l=20) Domain Name = "hsd1.ma.comcast.net."</a:t>
            </a:r>
          </a:p>
          <a:p>
            <a:pPr>
              <a:lnSpc>
                <a:spcPct val="90000"/>
              </a:lnSpc>
            </a:pPr>
            <a:endParaRPr lang="en-US" altLang="en-US" sz="1000"/>
          </a:p>
        </p:txBody>
      </p:sp>
      <p:sp>
        <p:nvSpPr>
          <p:cNvPr id="97284" name="Line 5"/>
          <p:cNvSpPr>
            <a:spLocks noChangeShapeType="1"/>
          </p:cNvSpPr>
          <p:nvPr/>
        </p:nvSpPr>
        <p:spPr bwMode="auto">
          <a:xfrm>
            <a:off x="4899687" y="298451"/>
            <a:ext cx="10319" cy="62769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97285" name="Text Box 6"/>
          <p:cNvSpPr txBox="1">
            <a:spLocks noChangeArrowheads="1"/>
          </p:cNvSpPr>
          <p:nvPr/>
        </p:nvSpPr>
        <p:spPr bwMode="auto">
          <a:xfrm>
            <a:off x="8270479" y="485775"/>
            <a:ext cx="8531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</a:rPr>
              <a:t>reply</a:t>
            </a:r>
          </a:p>
        </p:txBody>
      </p:sp>
      <p:sp>
        <p:nvSpPr>
          <p:cNvPr id="97286" name="Text Box 7"/>
          <p:cNvSpPr txBox="1">
            <a:spLocks noChangeArrowheads="1"/>
          </p:cNvSpPr>
          <p:nvPr/>
        </p:nvSpPr>
        <p:spPr bwMode="auto">
          <a:xfrm>
            <a:off x="170260" y="1506538"/>
            <a:ext cx="4435830" cy="474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200"/>
              <a:t>Message type: </a:t>
            </a:r>
            <a:r>
              <a:rPr lang="en-US" altLang="en-US" sz="1200" b="1" u="sng">
                <a:solidFill>
                  <a:srgbClr val="FF0000"/>
                </a:solidFill>
              </a:rPr>
              <a:t>Boot Request (1)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Hardware address length: 6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Hops: 0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Transaction ID: 0x6b3a11b7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Seconds elapsed: 0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Bootp flags: 0x0000 (Unicast)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Client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Your (client)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Next server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Relay agent IP address: 0.0.0.0 (0.0.0.0)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Server host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Boot file name not given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Magic cookie: (OK)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(t=53,l=1) </a:t>
            </a:r>
            <a:r>
              <a:rPr lang="en-US" altLang="en-US" sz="1200" b="1">
                <a:solidFill>
                  <a:srgbClr val="FF0000"/>
                </a:solidFill>
              </a:rPr>
              <a:t>DHCP Message Type = DHCP Request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(61) Client identifier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Length: 7; Value: 010016D323688A; 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Hardware type: Ethernet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Client MAC address: Wistron_23:68:8a (00:16:d3:23:68:8a)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(t=50,l=4) Requested IP Address = 192.168.1.101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Option: (t=12,l=5) Host Name = "nomad"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Option: (55) Parameter Request List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Length: 11; Value: 010F03062C2E2F1F21F92B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</a:t>
            </a:r>
            <a:r>
              <a:rPr lang="en-US" altLang="en-US" sz="1200" b="1">
                <a:solidFill>
                  <a:srgbClr val="FF0000"/>
                </a:solidFill>
              </a:rPr>
              <a:t>1 = Subnet Mask; 15 = Domain Name</a:t>
            </a:r>
          </a:p>
          <a:p>
            <a:pPr>
              <a:lnSpc>
                <a:spcPct val="90000"/>
              </a:lnSpc>
            </a:pPr>
            <a:r>
              <a:rPr lang="en-US" altLang="en-US" sz="1200" b="1">
                <a:solidFill>
                  <a:srgbClr val="FF0000"/>
                </a:solidFill>
              </a:rPr>
              <a:t>     3 = Router; 6 = Domain Name Server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44 = NetBIOS over TCP/IP Name Server</a:t>
            </a:r>
          </a:p>
          <a:p>
            <a:pPr>
              <a:lnSpc>
                <a:spcPct val="90000"/>
              </a:lnSpc>
            </a:pPr>
            <a:r>
              <a:rPr lang="en-US" altLang="en-US" sz="1200"/>
              <a:t>     ……</a:t>
            </a:r>
          </a:p>
        </p:txBody>
      </p:sp>
      <p:sp>
        <p:nvSpPr>
          <p:cNvPr id="97287" name="Text Box 8"/>
          <p:cNvSpPr txBox="1">
            <a:spLocks noChangeArrowheads="1"/>
          </p:cNvSpPr>
          <p:nvPr/>
        </p:nvSpPr>
        <p:spPr bwMode="auto">
          <a:xfrm>
            <a:off x="2830777" y="1885950"/>
            <a:ext cx="1212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solidFill>
                  <a:srgbClr val="CC0000"/>
                </a:solidFill>
              </a:rPr>
              <a:t>request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16" y="857250"/>
            <a:ext cx="74277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>
          <a:xfrm>
            <a:off x="448866" y="163514"/>
            <a:ext cx="8420100" cy="930275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IP addresses: how to get one?</a:t>
            </a:r>
            <a:endParaRPr lang="en-US" altLang="en-US" sz="4800">
              <a:ea typeface="ＭＳ Ｐゴシック" pitchFamily="34" charset="-128"/>
            </a:endParaRPr>
          </a:p>
        </p:txBody>
      </p:sp>
      <p:sp>
        <p:nvSpPr>
          <p:cNvPr id="98307" name="Rectangle 3"/>
          <p:cNvSpPr>
            <a:spLocks noGrp="1" noChangeArrowheads="1"/>
          </p:cNvSpPr>
          <p:nvPr>
            <p:ph idx="1"/>
          </p:nvPr>
        </p:nvSpPr>
        <p:spPr>
          <a:xfrm>
            <a:off x="527977" y="1343025"/>
            <a:ext cx="8750300" cy="18097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Q: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how does </a:t>
            </a:r>
            <a:r>
              <a:rPr lang="en-US" altLang="en-US" i="1">
                <a:ea typeface="ＭＳ Ｐゴシック" pitchFamily="34" charset="-128"/>
                <a:cs typeface="ＭＳ Ｐゴシック" pitchFamily="34" charset="-128"/>
              </a:rPr>
              <a:t>network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get subnet part of IP addr?</a:t>
            </a:r>
          </a:p>
          <a:p>
            <a:pPr>
              <a:buFont typeface="Wingdings" pitchFamily="2" charset="2"/>
              <a:buNone/>
            </a:pP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A: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gets allocated portion of its provider ISP</a:t>
            </a:r>
            <a:r>
              <a:rPr lang="ja-JP" altLang="en-US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>
                <a:ea typeface="ＭＳ Ｐゴシック" pitchFamily="34" charset="-128"/>
                <a:cs typeface="ＭＳ Ｐゴシック" pitchFamily="34" charset="-128"/>
              </a:rPr>
              <a:t>s address space</a:t>
            </a:r>
            <a:endParaRPr lang="en-US" altLang="en-US" sz="240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9831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830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1DA9BD3D-68BB-49DD-B6A9-C6F4D32B265D}" type="slidenum">
              <a:rPr lang="en-US" altLang="en-US" sz="1200">
                <a:latin typeface="Tahoma" pitchFamily="34" charset="0"/>
              </a:rPr>
              <a:pPr/>
              <a:t>56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641483" y="3514726"/>
            <a:ext cx="9264517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rgbClr val="000099"/>
                </a:solidFill>
              </a:rPr>
              <a:t>ISP's block          </a:t>
            </a:r>
            <a:r>
              <a:rPr lang="en-US" altLang="en-US" sz="1800" u="sng">
                <a:solidFill>
                  <a:srgbClr val="000099"/>
                </a:solidFill>
              </a:rPr>
              <a:t>11001000  00010111  00010000</a:t>
            </a:r>
            <a:r>
              <a:rPr lang="en-US" altLang="en-US" sz="1800">
                <a:solidFill>
                  <a:srgbClr val="000099"/>
                </a:solidFill>
              </a:rPr>
              <a:t>  00000000    200.23.16.0/20</a:t>
            </a:r>
            <a:r>
              <a:rPr lang="en-US" altLang="en-US" sz="1800">
                <a:solidFill>
                  <a:schemeClr val="accent2"/>
                </a:solidFill>
              </a:rPr>
              <a:t> </a:t>
            </a:r>
          </a:p>
          <a:p>
            <a:endParaRPr lang="en-US" altLang="en-US" sz="1800"/>
          </a:p>
          <a:p>
            <a:r>
              <a:rPr lang="en-US" altLang="en-US" sz="1800"/>
              <a:t>Organization 0    </a:t>
            </a:r>
            <a:r>
              <a:rPr lang="en-US" altLang="en-US" sz="1800" u="sng"/>
              <a:t>11001000  00010111  0001000</a:t>
            </a:r>
            <a:r>
              <a:rPr lang="en-US" altLang="en-US" sz="1800"/>
              <a:t>0  00000000    200.23.16.0/23 </a:t>
            </a:r>
          </a:p>
          <a:p>
            <a:r>
              <a:rPr lang="en-US" altLang="en-US" sz="1800"/>
              <a:t>Organization 1    </a:t>
            </a:r>
            <a:r>
              <a:rPr lang="en-US" altLang="en-US" sz="1800" u="sng"/>
              <a:t>11001000  00010111  0001001</a:t>
            </a:r>
            <a:r>
              <a:rPr lang="en-US" altLang="en-US" sz="1800"/>
              <a:t>0  00000000    200.23.18.0/23 </a:t>
            </a:r>
          </a:p>
          <a:p>
            <a:r>
              <a:rPr lang="en-US" altLang="en-US" sz="1800"/>
              <a:t>Organization 2    </a:t>
            </a:r>
            <a:r>
              <a:rPr lang="en-US" altLang="en-US" sz="1800" u="sng"/>
              <a:t>11001000  00010111  0001010</a:t>
            </a:r>
            <a:r>
              <a:rPr lang="en-US" altLang="en-US" sz="1800"/>
              <a:t>0  00000000    200.23.20.0/23 </a:t>
            </a:r>
          </a:p>
          <a:p>
            <a:r>
              <a:rPr lang="en-US" altLang="en-US" sz="1800"/>
              <a:t>   ...                                          …..                                   ….                ….</a:t>
            </a:r>
          </a:p>
          <a:p>
            <a:r>
              <a:rPr lang="en-US" altLang="en-US" sz="1800"/>
              <a:t>Organization 7    </a:t>
            </a:r>
            <a:r>
              <a:rPr lang="en-US" altLang="en-US" sz="1800" u="sng"/>
              <a:t>11001000  00010111  0001111</a:t>
            </a:r>
            <a:r>
              <a:rPr lang="en-US" altLang="en-US" sz="1800"/>
              <a:t>0  00000000    200.23.30.0/23</a:t>
            </a:r>
            <a:r>
              <a:rPr lang="en-US" altLang="en-US">
                <a:latin typeface="Times New Roman" pitchFamily="18" charset="0"/>
              </a:rPr>
              <a:t> </a:t>
            </a:r>
          </a:p>
          <a:p>
            <a:endParaRPr lang="en-US" altLang="en-US" sz="180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1" y="207964"/>
            <a:ext cx="9009989" cy="985837"/>
          </a:xfrm>
        </p:spPr>
        <p:txBody>
          <a:bodyPr/>
          <a:lstStyle/>
          <a:p>
            <a:r>
              <a:rPr lang="en-US" altLang="en-US" sz="3600">
                <a:ea typeface="ＭＳ Ｐゴシック" pitchFamily="34" charset="-128"/>
              </a:rPr>
              <a:t>Hierarchical addressing: route aggregation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9935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993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A54D48A1-B3A0-470C-A5F5-B0C180B1AD61}" type="slidenum">
              <a:rPr lang="en-US" altLang="en-US" sz="1200">
                <a:latin typeface="Tahoma" pitchFamily="34" charset="0"/>
              </a:rPr>
              <a:pPr/>
              <a:t>57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99330" name="Freeform 3"/>
          <p:cNvSpPr>
            <a:spLocks/>
          </p:cNvSpPr>
          <p:nvPr/>
        </p:nvSpPr>
        <p:spPr bwMode="auto">
          <a:xfrm>
            <a:off x="5606521" y="4121151"/>
            <a:ext cx="2187575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1" name="Line 4"/>
          <p:cNvSpPr>
            <a:spLocks noChangeShapeType="1"/>
          </p:cNvSpPr>
          <p:nvPr/>
        </p:nvSpPr>
        <p:spPr bwMode="auto">
          <a:xfrm flipV="1">
            <a:off x="3068108" y="4397375"/>
            <a:ext cx="969963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2" name="Line 5"/>
          <p:cNvSpPr>
            <a:spLocks noChangeShapeType="1"/>
          </p:cNvSpPr>
          <p:nvPr/>
        </p:nvSpPr>
        <p:spPr bwMode="auto">
          <a:xfrm>
            <a:off x="3099065" y="3768725"/>
            <a:ext cx="815181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3" name="Line 6"/>
          <p:cNvSpPr>
            <a:spLocks noChangeShapeType="1"/>
          </p:cNvSpPr>
          <p:nvPr/>
        </p:nvSpPr>
        <p:spPr bwMode="auto">
          <a:xfrm>
            <a:off x="3171296" y="2987675"/>
            <a:ext cx="918369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4" name="Freeform 7"/>
          <p:cNvSpPr>
            <a:spLocks/>
          </p:cNvSpPr>
          <p:nvPr/>
        </p:nvSpPr>
        <p:spPr bwMode="auto">
          <a:xfrm>
            <a:off x="3871252" y="3567113"/>
            <a:ext cx="192100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35" name="Text Box 8"/>
          <p:cNvSpPr txBox="1">
            <a:spLocks noChangeArrowheads="1"/>
          </p:cNvSpPr>
          <p:nvPr/>
        </p:nvSpPr>
        <p:spPr bwMode="auto">
          <a:xfrm>
            <a:off x="5857611" y="3294063"/>
            <a:ext cx="17171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/>
              <a:t>200.23.16.0/20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99336" name="Group 9"/>
          <p:cNvGrpSpPr>
            <a:grpSpLocks/>
          </p:cNvGrpSpPr>
          <p:nvPr/>
        </p:nvGrpSpPr>
        <p:grpSpPr bwMode="auto">
          <a:xfrm>
            <a:off x="822060" y="2760663"/>
            <a:ext cx="2533254" cy="404812"/>
            <a:chOff x="1004" y="1639"/>
            <a:chExt cx="1473" cy="255"/>
          </a:xfrm>
        </p:grpSpPr>
        <p:sp>
          <p:nvSpPr>
            <p:cNvPr id="99372" name="Freeform 10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3" name="Text Box 11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200.23.16.0/23</a:t>
              </a:r>
              <a:endParaRPr lang="en-US" altLang="en-US" sz="1800"/>
            </a:p>
          </p:txBody>
        </p:sp>
      </p:grpSp>
      <p:grpSp>
        <p:nvGrpSpPr>
          <p:cNvPr id="99337" name="Group 12"/>
          <p:cNvGrpSpPr>
            <a:grpSpLocks/>
          </p:cNvGrpSpPr>
          <p:nvPr/>
        </p:nvGrpSpPr>
        <p:grpSpPr bwMode="auto">
          <a:xfrm>
            <a:off x="853017" y="3351213"/>
            <a:ext cx="2533254" cy="404812"/>
            <a:chOff x="1004" y="1639"/>
            <a:chExt cx="1473" cy="255"/>
          </a:xfrm>
        </p:grpSpPr>
        <p:sp>
          <p:nvSpPr>
            <p:cNvPr id="99370" name="Freeform 13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71" name="Text Box 14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200.23.18.0/23</a:t>
              </a:r>
              <a:endParaRPr lang="en-US" altLang="en-US" sz="1800"/>
            </a:p>
          </p:txBody>
        </p:sp>
      </p:grpSp>
      <p:grpSp>
        <p:nvGrpSpPr>
          <p:cNvPr id="99338" name="Group 15"/>
          <p:cNvGrpSpPr>
            <a:grpSpLocks/>
          </p:cNvGrpSpPr>
          <p:nvPr/>
        </p:nvGrpSpPr>
        <p:grpSpPr bwMode="auto">
          <a:xfrm>
            <a:off x="760148" y="4770438"/>
            <a:ext cx="2533254" cy="404812"/>
            <a:chOff x="1004" y="1639"/>
            <a:chExt cx="1473" cy="255"/>
          </a:xfrm>
        </p:grpSpPr>
        <p:sp>
          <p:nvSpPr>
            <p:cNvPr id="99368" name="Freeform 16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9" name="Text Box 17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200.23.30.0/23</a:t>
              </a:r>
              <a:endParaRPr lang="en-US" altLang="en-US" sz="1800"/>
            </a:p>
          </p:txBody>
        </p:sp>
      </p:grpSp>
      <p:sp>
        <p:nvSpPr>
          <p:cNvPr id="99339" name="Text Box 18"/>
          <p:cNvSpPr txBox="1">
            <a:spLocks noChangeArrowheads="1"/>
          </p:cNvSpPr>
          <p:nvPr/>
        </p:nvSpPr>
        <p:spPr bwMode="auto">
          <a:xfrm>
            <a:off x="3907367" y="3998913"/>
            <a:ext cx="15199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Fly-By-Night-ISP</a:t>
            </a:r>
            <a:endParaRPr lang="en-US" altLang="en-US" sz="1800"/>
          </a:p>
        </p:txBody>
      </p:sp>
      <p:sp>
        <p:nvSpPr>
          <p:cNvPr id="99340" name="Freeform 19"/>
          <p:cNvSpPr>
            <a:spLocks/>
          </p:cNvSpPr>
          <p:nvPr/>
        </p:nvSpPr>
        <p:spPr bwMode="auto">
          <a:xfrm>
            <a:off x="7766580" y="3095626"/>
            <a:ext cx="1565010" cy="2714625"/>
          </a:xfrm>
          <a:custGeom>
            <a:avLst/>
            <a:gdLst>
              <a:gd name="T0" fmla="*/ 2147483647 w 910"/>
              <a:gd name="T1" fmla="*/ 2147483647 h 1710"/>
              <a:gd name="T2" fmla="*/ 2147483647 w 910"/>
              <a:gd name="T3" fmla="*/ 2147483647 h 1710"/>
              <a:gd name="T4" fmla="*/ 2147483647 w 910"/>
              <a:gd name="T5" fmla="*/ 2147483647 h 1710"/>
              <a:gd name="T6" fmla="*/ 2147483647 w 910"/>
              <a:gd name="T7" fmla="*/ 2147483647 h 1710"/>
              <a:gd name="T8" fmla="*/ 2147483647 w 910"/>
              <a:gd name="T9" fmla="*/ 2147483647 h 1710"/>
              <a:gd name="T10" fmla="*/ 2147483647 w 910"/>
              <a:gd name="T11" fmla="*/ 2147483647 h 1710"/>
              <a:gd name="T12" fmla="*/ 2147483647 w 910"/>
              <a:gd name="T13" fmla="*/ 2147483647 h 1710"/>
              <a:gd name="T14" fmla="*/ 2147483647 w 910"/>
              <a:gd name="T15" fmla="*/ 2147483647 h 1710"/>
              <a:gd name="T16" fmla="*/ 2147483647 w 910"/>
              <a:gd name="T17" fmla="*/ 2147483647 h 1710"/>
              <a:gd name="T18" fmla="*/ 2147483647 w 910"/>
              <a:gd name="T19" fmla="*/ 2147483647 h 1710"/>
              <a:gd name="T20" fmla="*/ 2147483647 w 910"/>
              <a:gd name="T21" fmla="*/ 2147483647 h 1710"/>
              <a:gd name="T22" fmla="*/ 2147483647 w 910"/>
              <a:gd name="T23" fmla="*/ 2147483647 h 171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10"/>
              <a:gd name="T37" fmla="*/ 0 h 1710"/>
              <a:gd name="T38" fmla="*/ 910 w 910"/>
              <a:gd name="T39" fmla="*/ 1710 h 171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10" h="1710">
                <a:moveTo>
                  <a:pt x="766" y="38"/>
                </a:moveTo>
                <a:cubicBezTo>
                  <a:pt x="714" y="0"/>
                  <a:pt x="520" y="186"/>
                  <a:pt x="411" y="282"/>
                </a:cubicBezTo>
                <a:cubicBezTo>
                  <a:pt x="302" y="378"/>
                  <a:pt x="180" y="490"/>
                  <a:pt x="115" y="611"/>
                </a:cubicBezTo>
                <a:cubicBezTo>
                  <a:pt x="49" y="732"/>
                  <a:pt x="0" y="907"/>
                  <a:pt x="14" y="1008"/>
                </a:cubicBezTo>
                <a:cubicBezTo>
                  <a:pt x="28" y="1108"/>
                  <a:pt x="127" y="1139"/>
                  <a:pt x="198" y="1214"/>
                </a:cubicBezTo>
                <a:cubicBezTo>
                  <a:pt x="269" y="1288"/>
                  <a:pt x="328" y="1380"/>
                  <a:pt x="435" y="1456"/>
                </a:cubicBezTo>
                <a:cubicBezTo>
                  <a:pt x="542" y="1533"/>
                  <a:pt x="768" y="1710"/>
                  <a:pt x="839" y="1674"/>
                </a:cubicBezTo>
                <a:cubicBezTo>
                  <a:pt x="910" y="1638"/>
                  <a:pt x="863" y="1328"/>
                  <a:pt x="863" y="1239"/>
                </a:cubicBezTo>
                <a:cubicBezTo>
                  <a:pt x="863" y="1150"/>
                  <a:pt x="868" y="1189"/>
                  <a:pt x="839" y="1139"/>
                </a:cubicBezTo>
                <a:cubicBezTo>
                  <a:pt x="809" y="1090"/>
                  <a:pt x="703" y="1045"/>
                  <a:pt x="684" y="940"/>
                </a:cubicBezTo>
                <a:cubicBezTo>
                  <a:pt x="665" y="835"/>
                  <a:pt x="710" y="659"/>
                  <a:pt x="724" y="509"/>
                </a:cubicBezTo>
                <a:cubicBezTo>
                  <a:pt x="738" y="359"/>
                  <a:pt x="818" y="76"/>
                  <a:pt x="766" y="38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1" name="Text Box 20"/>
          <p:cNvSpPr txBox="1">
            <a:spLocks noChangeArrowheads="1"/>
          </p:cNvSpPr>
          <p:nvPr/>
        </p:nvSpPr>
        <p:spPr bwMode="auto">
          <a:xfrm>
            <a:off x="822061" y="250348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0</a:t>
            </a:r>
          </a:p>
        </p:txBody>
      </p:sp>
      <p:sp>
        <p:nvSpPr>
          <p:cNvPr id="99342" name="Text Box 21"/>
          <p:cNvSpPr txBox="1">
            <a:spLocks noChangeArrowheads="1"/>
          </p:cNvSpPr>
          <p:nvPr/>
        </p:nvSpPr>
        <p:spPr bwMode="auto">
          <a:xfrm>
            <a:off x="853017" y="4513263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7</a:t>
            </a:r>
          </a:p>
        </p:txBody>
      </p:sp>
      <p:sp>
        <p:nvSpPr>
          <p:cNvPr id="99343" name="Text Box 22"/>
          <p:cNvSpPr txBox="1">
            <a:spLocks noChangeArrowheads="1"/>
          </p:cNvSpPr>
          <p:nvPr/>
        </p:nvSpPr>
        <p:spPr bwMode="auto">
          <a:xfrm>
            <a:off x="8024549" y="4322763"/>
            <a:ext cx="7906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Internet</a:t>
            </a:r>
          </a:p>
        </p:txBody>
      </p:sp>
      <p:sp>
        <p:nvSpPr>
          <p:cNvPr id="99344" name="Text Box 23"/>
          <p:cNvSpPr txBox="1">
            <a:spLocks noChangeArrowheads="1"/>
          </p:cNvSpPr>
          <p:nvPr/>
        </p:nvSpPr>
        <p:spPr bwMode="auto">
          <a:xfrm>
            <a:off x="832380" y="315118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1</a:t>
            </a:r>
          </a:p>
        </p:txBody>
      </p:sp>
      <p:sp>
        <p:nvSpPr>
          <p:cNvPr id="99345" name="Freeform 24"/>
          <p:cNvSpPr>
            <a:spLocks/>
          </p:cNvSpPr>
          <p:nvPr/>
        </p:nvSpPr>
        <p:spPr bwMode="auto">
          <a:xfrm>
            <a:off x="3809340" y="4881564"/>
            <a:ext cx="192100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6" name="Text Box 25"/>
          <p:cNvSpPr txBox="1">
            <a:spLocks noChangeArrowheads="1"/>
          </p:cNvSpPr>
          <p:nvPr/>
        </p:nvSpPr>
        <p:spPr bwMode="auto">
          <a:xfrm>
            <a:off x="4134379" y="5256213"/>
            <a:ext cx="1032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ISPs-R-Us</a:t>
            </a:r>
            <a:endParaRPr lang="en-US" altLang="en-US" sz="1800"/>
          </a:p>
        </p:txBody>
      </p:sp>
      <p:sp>
        <p:nvSpPr>
          <p:cNvPr id="99347" name="Freeform 26"/>
          <p:cNvSpPr>
            <a:spLocks/>
          </p:cNvSpPr>
          <p:nvPr/>
        </p:nvSpPr>
        <p:spPr bwMode="auto">
          <a:xfrm flipV="1">
            <a:off x="5678752" y="4902201"/>
            <a:ext cx="2187575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8" name="Line 27"/>
          <p:cNvSpPr>
            <a:spLocks noChangeShapeType="1"/>
          </p:cNvSpPr>
          <p:nvPr/>
        </p:nvSpPr>
        <p:spPr bwMode="auto">
          <a:xfrm>
            <a:off x="3284803" y="5445125"/>
            <a:ext cx="52625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49" name="Line 28"/>
          <p:cNvSpPr>
            <a:spLocks noChangeShapeType="1"/>
          </p:cNvSpPr>
          <p:nvPr/>
        </p:nvSpPr>
        <p:spPr bwMode="auto">
          <a:xfrm flipV="1">
            <a:off x="3119703" y="5511800"/>
            <a:ext cx="691356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0" name="Line 29"/>
          <p:cNvSpPr>
            <a:spLocks noChangeShapeType="1"/>
          </p:cNvSpPr>
          <p:nvPr/>
        </p:nvSpPr>
        <p:spPr bwMode="auto">
          <a:xfrm flipV="1">
            <a:off x="3594364" y="5759451"/>
            <a:ext cx="268288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9351" name="Text Box 30"/>
          <p:cNvSpPr txBox="1">
            <a:spLocks noChangeArrowheads="1"/>
          </p:cNvSpPr>
          <p:nvPr/>
        </p:nvSpPr>
        <p:spPr bwMode="auto">
          <a:xfrm>
            <a:off x="5991754" y="5151439"/>
            <a:ext cx="17171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/>
              <a:t>199.31.0.0/16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99352" name="Group 31"/>
          <p:cNvGrpSpPr>
            <a:grpSpLocks/>
          </p:cNvGrpSpPr>
          <p:nvPr/>
        </p:nvGrpSpPr>
        <p:grpSpPr bwMode="auto">
          <a:xfrm>
            <a:off x="873654" y="3941763"/>
            <a:ext cx="2533254" cy="404812"/>
            <a:chOff x="1004" y="1639"/>
            <a:chExt cx="1473" cy="255"/>
          </a:xfrm>
        </p:grpSpPr>
        <p:sp>
          <p:nvSpPr>
            <p:cNvPr id="99366" name="Freeform 32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367" name="Text Box 33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200.23.20.0/23</a:t>
              </a:r>
              <a:endParaRPr lang="en-US" altLang="en-US" sz="1800"/>
            </a:p>
          </p:txBody>
        </p:sp>
      </p:grpSp>
      <p:sp>
        <p:nvSpPr>
          <p:cNvPr id="99353" name="Text Box 34"/>
          <p:cNvSpPr txBox="1">
            <a:spLocks noChangeArrowheads="1"/>
          </p:cNvSpPr>
          <p:nvPr/>
        </p:nvSpPr>
        <p:spPr bwMode="auto">
          <a:xfrm>
            <a:off x="853017" y="374173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2</a:t>
            </a:r>
          </a:p>
        </p:txBody>
      </p:sp>
      <p:grpSp>
        <p:nvGrpSpPr>
          <p:cNvPr id="99354" name="Group 35"/>
          <p:cNvGrpSpPr>
            <a:grpSpLocks/>
          </p:cNvGrpSpPr>
          <p:nvPr/>
        </p:nvGrpSpPr>
        <p:grpSpPr bwMode="auto">
          <a:xfrm>
            <a:off x="2335475" y="4198939"/>
            <a:ext cx="257968" cy="666750"/>
            <a:chOff x="870" y="2941"/>
            <a:chExt cx="150" cy="420"/>
          </a:xfrm>
        </p:grpSpPr>
        <p:sp>
          <p:nvSpPr>
            <p:cNvPr id="99363" name="Text Box 36"/>
            <p:cNvSpPr txBox="1">
              <a:spLocks noChangeArrowheads="1"/>
            </p:cNvSpPr>
            <p:nvPr/>
          </p:nvSpPr>
          <p:spPr bwMode="auto">
            <a:xfrm>
              <a:off x="872" y="2941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4" name="Text Box 37"/>
            <p:cNvSpPr txBox="1">
              <a:spLocks noChangeArrowheads="1"/>
            </p:cNvSpPr>
            <p:nvPr/>
          </p:nvSpPr>
          <p:spPr bwMode="auto">
            <a:xfrm>
              <a:off x="870" y="3026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5" name="Text Box 38"/>
            <p:cNvSpPr txBox="1">
              <a:spLocks noChangeArrowheads="1"/>
            </p:cNvSpPr>
            <p:nvPr/>
          </p:nvSpPr>
          <p:spPr bwMode="auto">
            <a:xfrm>
              <a:off x="871" y="3109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grpSp>
        <p:nvGrpSpPr>
          <p:cNvPr id="99355" name="Group 39"/>
          <p:cNvGrpSpPr>
            <a:grpSpLocks/>
          </p:cNvGrpSpPr>
          <p:nvPr/>
        </p:nvGrpSpPr>
        <p:grpSpPr bwMode="auto">
          <a:xfrm>
            <a:off x="3449900" y="3903664"/>
            <a:ext cx="257968" cy="666750"/>
            <a:chOff x="870" y="2941"/>
            <a:chExt cx="150" cy="420"/>
          </a:xfrm>
        </p:grpSpPr>
        <p:sp>
          <p:nvSpPr>
            <p:cNvPr id="99360" name="Text Box 40"/>
            <p:cNvSpPr txBox="1">
              <a:spLocks noChangeArrowheads="1"/>
            </p:cNvSpPr>
            <p:nvPr/>
          </p:nvSpPr>
          <p:spPr bwMode="auto">
            <a:xfrm>
              <a:off x="872" y="2941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1" name="Text Box 41"/>
            <p:cNvSpPr txBox="1">
              <a:spLocks noChangeArrowheads="1"/>
            </p:cNvSpPr>
            <p:nvPr/>
          </p:nvSpPr>
          <p:spPr bwMode="auto">
            <a:xfrm>
              <a:off x="870" y="3026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99362" name="Text Box 42"/>
            <p:cNvSpPr txBox="1">
              <a:spLocks noChangeArrowheads="1"/>
            </p:cNvSpPr>
            <p:nvPr/>
          </p:nvSpPr>
          <p:spPr bwMode="auto">
            <a:xfrm>
              <a:off x="871" y="3109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sp>
        <p:nvSpPr>
          <p:cNvPr id="99356" name="Text Box 43"/>
          <p:cNvSpPr txBox="1">
            <a:spLocks noChangeArrowheads="1"/>
          </p:cNvSpPr>
          <p:nvPr/>
        </p:nvSpPr>
        <p:spPr bwMode="auto">
          <a:xfrm>
            <a:off x="613966" y="1357313"/>
            <a:ext cx="81576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latin typeface="Gill Sans MT" pitchFamily="34" charset="0"/>
              </a:rPr>
              <a:t>hierarchical addressing allows efficient advertisement of routing </a:t>
            </a:r>
          </a:p>
          <a:p>
            <a:r>
              <a:rPr lang="en-US" altLang="en-US">
                <a:latin typeface="Gill Sans MT" pitchFamily="34" charset="0"/>
              </a:rPr>
              <a:t>information:</a:t>
            </a:r>
          </a:p>
        </p:txBody>
      </p:sp>
      <p:pic>
        <p:nvPicPr>
          <p:cNvPr id="99357" name="Picture 4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4" y="900113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Freeform 45"/>
          <p:cNvSpPr>
            <a:spLocks/>
          </p:cNvSpPr>
          <p:nvPr/>
        </p:nvSpPr>
        <p:spPr bwMode="auto">
          <a:xfrm>
            <a:off x="7778619" y="3084514"/>
            <a:ext cx="1565010" cy="2714625"/>
          </a:xfrm>
          <a:custGeom>
            <a:avLst/>
            <a:gdLst>
              <a:gd name="T0" fmla="*/ 2147483647 w 910"/>
              <a:gd name="T1" fmla="*/ 2147483647 h 1710"/>
              <a:gd name="T2" fmla="*/ 2147483647 w 910"/>
              <a:gd name="T3" fmla="*/ 2147483647 h 1710"/>
              <a:gd name="T4" fmla="*/ 2147483647 w 910"/>
              <a:gd name="T5" fmla="*/ 2147483647 h 1710"/>
              <a:gd name="T6" fmla="*/ 2147483647 w 910"/>
              <a:gd name="T7" fmla="*/ 2147483647 h 1710"/>
              <a:gd name="T8" fmla="*/ 2147483647 w 910"/>
              <a:gd name="T9" fmla="*/ 2147483647 h 1710"/>
              <a:gd name="T10" fmla="*/ 2147483647 w 910"/>
              <a:gd name="T11" fmla="*/ 2147483647 h 1710"/>
              <a:gd name="T12" fmla="*/ 2147483647 w 910"/>
              <a:gd name="T13" fmla="*/ 2147483647 h 1710"/>
              <a:gd name="T14" fmla="*/ 2147483647 w 910"/>
              <a:gd name="T15" fmla="*/ 2147483647 h 1710"/>
              <a:gd name="T16" fmla="*/ 2147483647 w 910"/>
              <a:gd name="T17" fmla="*/ 2147483647 h 1710"/>
              <a:gd name="T18" fmla="*/ 2147483647 w 910"/>
              <a:gd name="T19" fmla="*/ 2147483647 h 1710"/>
              <a:gd name="T20" fmla="*/ 2147483647 w 910"/>
              <a:gd name="T21" fmla="*/ 2147483647 h 1710"/>
              <a:gd name="T22" fmla="*/ 2147483647 w 910"/>
              <a:gd name="T23" fmla="*/ 2147483647 h 171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910"/>
              <a:gd name="T37" fmla="*/ 0 h 1710"/>
              <a:gd name="T38" fmla="*/ 910 w 910"/>
              <a:gd name="T39" fmla="*/ 1710 h 171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910" h="1710">
                <a:moveTo>
                  <a:pt x="766" y="38"/>
                </a:moveTo>
                <a:cubicBezTo>
                  <a:pt x="714" y="0"/>
                  <a:pt x="520" y="186"/>
                  <a:pt x="411" y="282"/>
                </a:cubicBezTo>
                <a:cubicBezTo>
                  <a:pt x="302" y="378"/>
                  <a:pt x="180" y="490"/>
                  <a:pt x="115" y="611"/>
                </a:cubicBezTo>
                <a:cubicBezTo>
                  <a:pt x="49" y="732"/>
                  <a:pt x="0" y="907"/>
                  <a:pt x="14" y="1008"/>
                </a:cubicBezTo>
                <a:cubicBezTo>
                  <a:pt x="28" y="1108"/>
                  <a:pt x="127" y="1139"/>
                  <a:pt x="198" y="1214"/>
                </a:cubicBezTo>
                <a:cubicBezTo>
                  <a:pt x="269" y="1288"/>
                  <a:pt x="328" y="1380"/>
                  <a:pt x="435" y="1456"/>
                </a:cubicBezTo>
                <a:cubicBezTo>
                  <a:pt x="542" y="1533"/>
                  <a:pt x="768" y="1710"/>
                  <a:pt x="839" y="1674"/>
                </a:cubicBezTo>
                <a:cubicBezTo>
                  <a:pt x="910" y="1638"/>
                  <a:pt x="863" y="1328"/>
                  <a:pt x="863" y="1239"/>
                </a:cubicBezTo>
                <a:cubicBezTo>
                  <a:pt x="863" y="1150"/>
                  <a:pt x="868" y="1189"/>
                  <a:pt x="839" y="1139"/>
                </a:cubicBezTo>
                <a:cubicBezTo>
                  <a:pt x="809" y="1090"/>
                  <a:pt x="703" y="1045"/>
                  <a:pt x="684" y="940"/>
                </a:cubicBezTo>
                <a:cubicBezTo>
                  <a:pt x="665" y="835"/>
                  <a:pt x="710" y="659"/>
                  <a:pt x="724" y="509"/>
                </a:cubicBezTo>
                <a:cubicBezTo>
                  <a:pt x="738" y="359"/>
                  <a:pt x="818" y="76"/>
                  <a:pt x="766" y="38"/>
                </a:cubicBezTo>
                <a:close/>
              </a:path>
            </a:pathLst>
          </a:custGeom>
          <a:gradFill rotWithShape="1">
            <a:gsLst>
              <a:gs pos="0">
                <a:srgbClr val="66CCFF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4" name="Text Box 3"/>
          <p:cNvSpPr txBox="1">
            <a:spLocks noChangeArrowheads="1"/>
          </p:cNvSpPr>
          <p:nvPr/>
        </p:nvSpPr>
        <p:spPr bwMode="auto">
          <a:xfrm>
            <a:off x="727473" y="1463675"/>
            <a:ext cx="69130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latin typeface="Gill Sans MT" pitchFamily="34" charset="0"/>
              </a:rPr>
              <a:t>ISPs-R-Us has a more specific route to Organization 1</a:t>
            </a:r>
          </a:p>
        </p:txBody>
      </p:sp>
      <p:sp>
        <p:nvSpPr>
          <p:cNvPr id="100355" name="Freeform 4"/>
          <p:cNvSpPr>
            <a:spLocks/>
          </p:cNvSpPr>
          <p:nvPr/>
        </p:nvSpPr>
        <p:spPr bwMode="auto">
          <a:xfrm>
            <a:off x="5606521" y="4114801"/>
            <a:ext cx="2187575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Line 5"/>
          <p:cNvSpPr>
            <a:spLocks noChangeShapeType="1"/>
          </p:cNvSpPr>
          <p:nvPr/>
        </p:nvSpPr>
        <p:spPr bwMode="auto">
          <a:xfrm flipV="1">
            <a:off x="3068108" y="4391025"/>
            <a:ext cx="969963" cy="457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7" name="Line 6"/>
          <p:cNvSpPr>
            <a:spLocks noChangeShapeType="1"/>
          </p:cNvSpPr>
          <p:nvPr/>
        </p:nvSpPr>
        <p:spPr bwMode="auto">
          <a:xfrm flipV="1">
            <a:off x="3460222" y="5667375"/>
            <a:ext cx="361156" cy="2476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8" name="Line 7"/>
          <p:cNvSpPr>
            <a:spLocks noChangeShapeType="1"/>
          </p:cNvSpPr>
          <p:nvPr/>
        </p:nvSpPr>
        <p:spPr bwMode="auto">
          <a:xfrm>
            <a:off x="3171296" y="2981325"/>
            <a:ext cx="918369" cy="762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59" name="Freeform 8"/>
          <p:cNvSpPr>
            <a:spLocks/>
          </p:cNvSpPr>
          <p:nvPr/>
        </p:nvSpPr>
        <p:spPr bwMode="auto">
          <a:xfrm>
            <a:off x="3871252" y="3560764"/>
            <a:ext cx="192100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60" name="Text Box 9"/>
          <p:cNvSpPr txBox="1">
            <a:spLocks noChangeArrowheads="1"/>
          </p:cNvSpPr>
          <p:nvPr/>
        </p:nvSpPr>
        <p:spPr bwMode="auto">
          <a:xfrm>
            <a:off x="5857611" y="3287714"/>
            <a:ext cx="17171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</a:t>
            </a:r>
          </a:p>
          <a:p>
            <a:r>
              <a:rPr lang="en-US" altLang="en-US" sz="1400" u="sng">
                <a:solidFill>
                  <a:srgbClr val="CC0000"/>
                </a:solidFill>
              </a:rPr>
              <a:t>200.23.16.0/20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100361" name="Group 10"/>
          <p:cNvGrpSpPr>
            <a:grpSpLocks/>
          </p:cNvGrpSpPr>
          <p:nvPr/>
        </p:nvGrpSpPr>
        <p:grpSpPr bwMode="auto">
          <a:xfrm>
            <a:off x="822060" y="2754313"/>
            <a:ext cx="2533254" cy="404812"/>
            <a:chOff x="1004" y="1639"/>
            <a:chExt cx="1473" cy="255"/>
          </a:xfrm>
        </p:grpSpPr>
        <p:sp>
          <p:nvSpPr>
            <p:cNvPr id="100396" name="Freeform 11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7" name="Text Box 12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200.23.16.0/23</a:t>
              </a:r>
              <a:endParaRPr lang="en-US" altLang="en-US" sz="1800"/>
            </a:p>
          </p:txBody>
        </p:sp>
      </p:grpSp>
      <p:grpSp>
        <p:nvGrpSpPr>
          <p:cNvPr id="100362" name="Group 13"/>
          <p:cNvGrpSpPr>
            <a:grpSpLocks/>
          </p:cNvGrpSpPr>
          <p:nvPr/>
        </p:nvGrpSpPr>
        <p:grpSpPr bwMode="auto">
          <a:xfrm>
            <a:off x="1049073" y="5830888"/>
            <a:ext cx="2533254" cy="404812"/>
            <a:chOff x="1004" y="1639"/>
            <a:chExt cx="1473" cy="255"/>
          </a:xfrm>
        </p:grpSpPr>
        <p:sp>
          <p:nvSpPr>
            <p:cNvPr id="100394" name="Freeform 14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5" name="Text Box 15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200.23.18.0/23</a:t>
              </a:r>
              <a:endParaRPr lang="en-US" altLang="en-US" sz="1800"/>
            </a:p>
          </p:txBody>
        </p:sp>
      </p:grpSp>
      <p:grpSp>
        <p:nvGrpSpPr>
          <p:cNvPr id="100363" name="Group 16"/>
          <p:cNvGrpSpPr>
            <a:grpSpLocks/>
          </p:cNvGrpSpPr>
          <p:nvPr/>
        </p:nvGrpSpPr>
        <p:grpSpPr bwMode="auto">
          <a:xfrm>
            <a:off x="760148" y="4764088"/>
            <a:ext cx="2533254" cy="404812"/>
            <a:chOff x="1004" y="1639"/>
            <a:chExt cx="1473" cy="255"/>
          </a:xfrm>
        </p:grpSpPr>
        <p:sp>
          <p:nvSpPr>
            <p:cNvPr id="100392" name="Freeform 17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3" name="Text Box 18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200.23.30.0/23</a:t>
              </a:r>
              <a:endParaRPr lang="en-US" altLang="en-US" sz="1800"/>
            </a:p>
          </p:txBody>
        </p:sp>
      </p:grpSp>
      <p:sp>
        <p:nvSpPr>
          <p:cNvPr id="100364" name="Text Box 19"/>
          <p:cNvSpPr txBox="1">
            <a:spLocks noChangeArrowheads="1"/>
          </p:cNvSpPr>
          <p:nvPr/>
        </p:nvSpPr>
        <p:spPr bwMode="auto">
          <a:xfrm>
            <a:off x="3907367" y="3992563"/>
            <a:ext cx="15199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Fly-By-Night-ISP</a:t>
            </a:r>
            <a:endParaRPr lang="en-US" altLang="en-US" sz="1800"/>
          </a:p>
        </p:txBody>
      </p:sp>
      <p:sp>
        <p:nvSpPr>
          <p:cNvPr id="100365" name="Text Box 21"/>
          <p:cNvSpPr txBox="1">
            <a:spLocks noChangeArrowheads="1"/>
          </p:cNvSpPr>
          <p:nvPr/>
        </p:nvSpPr>
        <p:spPr bwMode="auto">
          <a:xfrm>
            <a:off x="822061" y="249713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0</a:t>
            </a:r>
          </a:p>
        </p:txBody>
      </p:sp>
      <p:sp>
        <p:nvSpPr>
          <p:cNvPr id="100366" name="Text Box 22"/>
          <p:cNvSpPr txBox="1">
            <a:spLocks noChangeArrowheads="1"/>
          </p:cNvSpPr>
          <p:nvPr/>
        </p:nvSpPr>
        <p:spPr bwMode="auto">
          <a:xfrm>
            <a:off x="853017" y="4506913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7</a:t>
            </a:r>
          </a:p>
        </p:txBody>
      </p:sp>
      <p:sp>
        <p:nvSpPr>
          <p:cNvPr id="100367" name="Text Box 23"/>
          <p:cNvSpPr txBox="1">
            <a:spLocks noChangeArrowheads="1"/>
          </p:cNvSpPr>
          <p:nvPr/>
        </p:nvSpPr>
        <p:spPr bwMode="auto">
          <a:xfrm>
            <a:off x="8024549" y="4316413"/>
            <a:ext cx="7906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Internet</a:t>
            </a:r>
          </a:p>
        </p:txBody>
      </p:sp>
      <p:sp>
        <p:nvSpPr>
          <p:cNvPr id="100368" name="Text Box 24"/>
          <p:cNvSpPr txBox="1">
            <a:spLocks noChangeArrowheads="1"/>
          </p:cNvSpPr>
          <p:nvPr/>
        </p:nvSpPr>
        <p:spPr bwMode="auto">
          <a:xfrm>
            <a:off x="1028436" y="5630863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1</a:t>
            </a:r>
          </a:p>
        </p:txBody>
      </p:sp>
      <p:sp>
        <p:nvSpPr>
          <p:cNvPr id="100369" name="Freeform 25"/>
          <p:cNvSpPr>
            <a:spLocks/>
          </p:cNvSpPr>
          <p:nvPr/>
        </p:nvSpPr>
        <p:spPr bwMode="auto">
          <a:xfrm>
            <a:off x="3809340" y="4875214"/>
            <a:ext cx="1921007" cy="979487"/>
          </a:xfrm>
          <a:custGeom>
            <a:avLst/>
            <a:gdLst>
              <a:gd name="T0" fmla="*/ 2147483647 w 1117"/>
              <a:gd name="T1" fmla="*/ 2147483647 h 617"/>
              <a:gd name="T2" fmla="*/ 2147483647 w 1117"/>
              <a:gd name="T3" fmla="*/ 2147483647 h 617"/>
              <a:gd name="T4" fmla="*/ 2147483647 w 1117"/>
              <a:gd name="T5" fmla="*/ 2147483647 h 617"/>
              <a:gd name="T6" fmla="*/ 2147483647 w 1117"/>
              <a:gd name="T7" fmla="*/ 2147483647 h 617"/>
              <a:gd name="T8" fmla="*/ 2147483647 w 1117"/>
              <a:gd name="T9" fmla="*/ 2147483647 h 617"/>
              <a:gd name="T10" fmla="*/ 2147483647 w 1117"/>
              <a:gd name="T11" fmla="*/ 2147483647 h 617"/>
              <a:gd name="T12" fmla="*/ 2147483647 w 1117"/>
              <a:gd name="T13" fmla="*/ 2147483647 h 617"/>
              <a:gd name="T14" fmla="*/ 2147483647 w 1117"/>
              <a:gd name="T15" fmla="*/ 2147483647 h 617"/>
              <a:gd name="T16" fmla="*/ 2147483647 w 1117"/>
              <a:gd name="T17" fmla="*/ 2147483647 h 617"/>
              <a:gd name="T18" fmla="*/ 2147483647 w 1117"/>
              <a:gd name="T19" fmla="*/ 2147483647 h 617"/>
              <a:gd name="T20" fmla="*/ 2147483647 w 1117"/>
              <a:gd name="T21" fmla="*/ 2147483647 h 617"/>
              <a:gd name="T22" fmla="*/ 2147483647 w 1117"/>
              <a:gd name="T23" fmla="*/ 2147483647 h 61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117"/>
              <a:gd name="T37" fmla="*/ 0 h 617"/>
              <a:gd name="T38" fmla="*/ 1117 w 1117"/>
              <a:gd name="T39" fmla="*/ 617 h 61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117" h="617">
                <a:moveTo>
                  <a:pt x="439" y="97"/>
                </a:moveTo>
                <a:cubicBezTo>
                  <a:pt x="358" y="85"/>
                  <a:pt x="269" y="23"/>
                  <a:pt x="205" y="19"/>
                </a:cubicBezTo>
                <a:cubicBezTo>
                  <a:pt x="141" y="15"/>
                  <a:pt x="89" y="0"/>
                  <a:pt x="55" y="73"/>
                </a:cubicBezTo>
                <a:cubicBezTo>
                  <a:pt x="21" y="146"/>
                  <a:pt x="0" y="371"/>
                  <a:pt x="4" y="456"/>
                </a:cubicBezTo>
                <a:cubicBezTo>
                  <a:pt x="8" y="541"/>
                  <a:pt x="3" y="560"/>
                  <a:pt x="77" y="582"/>
                </a:cubicBezTo>
                <a:cubicBezTo>
                  <a:pt x="152" y="604"/>
                  <a:pt x="350" y="582"/>
                  <a:pt x="451" y="587"/>
                </a:cubicBezTo>
                <a:cubicBezTo>
                  <a:pt x="552" y="592"/>
                  <a:pt x="606" y="617"/>
                  <a:pt x="685" y="613"/>
                </a:cubicBezTo>
                <a:cubicBezTo>
                  <a:pt x="764" y="609"/>
                  <a:pt x="856" y="612"/>
                  <a:pt x="925" y="565"/>
                </a:cubicBezTo>
                <a:cubicBezTo>
                  <a:pt x="994" y="518"/>
                  <a:pt x="1081" y="401"/>
                  <a:pt x="1099" y="330"/>
                </a:cubicBezTo>
                <a:cubicBezTo>
                  <a:pt x="1117" y="259"/>
                  <a:pt x="1104" y="178"/>
                  <a:pt x="1036" y="138"/>
                </a:cubicBezTo>
                <a:cubicBezTo>
                  <a:pt x="968" y="98"/>
                  <a:pt x="790" y="98"/>
                  <a:pt x="691" y="91"/>
                </a:cubicBezTo>
                <a:cubicBezTo>
                  <a:pt x="592" y="84"/>
                  <a:pt x="520" y="109"/>
                  <a:pt x="439" y="97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0" name="Text Box 26"/>
          <p:cNvSpPr txBox="1">
            <a:spLocks noChangeArrowheads="1"/>
          </p:cNvSpPr>
          <p:nvPr/>
        </p:nvSpPr>
        <p:spPr bwMode="auto">
          <a:xfrm>
            <a:off x="4134379" y="5249863"/>
            <a:ext cx="10326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ISPs-R-Us</a:t>
            </a:r>
            <a:endParaRPr lang="en-US" altLang="en-US" sz="1800"/>
          </a:p>
        </p:txBody>
      </p:sp>
      <p:sp>
        <p:nvSpPr>
          <p:cNvPr id="100371" name="Freeform 27"/>
          <p:cNvSpPr>
            <a:spLocks/>
          </p:cNvSpPr>
          <p:nvPr/>
        </p:nvSpPr>
        <p:spPr bwMode="auto">
          <a:xfrm flipV="1">
            <a:off x="5678752" y="4895851"/>
            <a:ext cx="2187575" cy="295275"/>
          </a:xfrm>
          <a:custGeom>
            <a:avLst/>
            <a:gdLst>
              <a:gd name="T0" fmla="*/ 0 w 1272"/>
              <a:gd name="T1" fmla="*/ 0 h 186"/>
              <a:gd name="T2" fmla="*/ 2147483647 w 1272"/>
              <a:gd name="T3" fmla="*/ 2147483647 h 186"/>
              <a:gd name="T4" fmla="*/ 0 60000 65536"/>
              <a:gd name="T5" fmla="*/ 0 60000 65536"/>
              <a:gd name="T6" fmla="*/ 0 w 1272"/>
              <a:gd name="T7" fmla="*/ 0 h 186"/>
              <a:gd name="T8" fmla="*/ 1272 w 127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72" h="186">
                <a:moveTo>
                  <a:pt x="0" y="0"/>
                </a:moveTo>
                <a:lnTo>
                  <a:pt x="1272" y="186"/>
                </a:lnTo>
              </a:path>
            </a:pathLst>
          </a:custGeom>
          <a:noFill/>
          <a:ln w="1905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2" name="Line 28"/>
          <p:cNvSpPr>
            <a:spLocks noChangeShapeType="1"/>
          </p:cNvSpPr>
          <p:nvPr/>
        </p:nvSpPr>
        <p:spPr bwMode="auto">
          <a:xfrm>
            <a:off x="3284803" y="5438775"/>
            <a:ext cx="52625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3" name="Line 29"/>
          <p:cNvSpPr>
            <a:spLocks noChangeShapeType="1"/>
          </p:cNvSpPr>
          <p:nvPr/>
        </p:nvSpPr>
        <p:spPr bwMode="auto">
          <a:xfrm flipV="1">
            <a:off x="3119703" y="5505450"/>
            <a:ext cx="691356" cy="1714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4" name="Line 30"/>
          <p:cNvSpPr>
            <a:spLocks noChangeShapeType="1"/>
          </p:cNvSpPr>
          <p:nvPr/>
        </p:nvSpPr>
        <p:spPr bwMode="auto">
          <a:xfrm flipV="1">
            <a:off x="3594364" y="5753101"/>
            <a:ext cx="268288" cy="4095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0375" name="Text Box 31"/>
          <p:cNvSpPr txBox="1">
            <a:spLocks noChangeArrowheads="1"/>
          </p:cNvSpPr>
          <p:nvPr/>
        </p:nvSpPr>
        <p:spPr bwMode="auto">
          <a:xfrm>
            <a:off x="5991754" y="5145089"/>
            <a:ext cx="210346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ja-JP" altLang="en-US" sz="1400"/>
              <a:t>“</a:t>
            </a:r>
            <a:r>
              <a:rPr lang="en-US" altLang="ja-JP" sz="1400"/>
              <a:t>Send me anything</a:t>
            </a:r>
          </a:p>
          <a:p>
            <a:r>
              <a:rPr lang="en-US" altLang="en-US" sz="1400"/>
              <a:t>with addresses </a:t>
            </a:r>
          </a:p>
          <a:p>
            <a:r>
              <a:rPr lang="en-US" altLang="en-US" sz="1400"/>
              <a:t>beginning 199.31.0.0/16</a:t>
            </a:r>
          </a:p>
          <a:p>
            <a:r>
              <a:rPr lang="en-US" altLang="en-US" sz="1400"/>
              <a:t>or </a:t>
            </a:r>
            <a:r>
              <a:rPr lang="en-US" altLang="en-US" sz="1400" u="sng">
                <a:solidFill>
                  <a:srgbClr val="CC0000"/>
                </a:solidFill>
              </a:rPr>
              <a:t>200.23.18.0/23</a:t>
            </a:r>
            <a:r>
              <a:rPr lang="ja-JP" altLang="en-US" sz="1400"/>
              <a:t>”</a:t>
            </a:r>
            <a:endParaRPr lang="en-US" altLang="en-US" sz="1400"/>
          </a:p>
        </p:txBody>
      </p:sp>
      <p:grpSp>
        <p:nvGrpSpPr>
          <p:cNvPr id="100376" name="Group 32"/>
          <p:cNvGrpSpPr>
            <a:grpSpLocks/>
          </p:cNvGrpSpPr>
          <p:nvPr/>
        </p:nvGrpSpPr>
        <p:grpSpPr bwMode="auto">
          <a:xfrm>
            <a:off x="873654" y="3935413"/>
            <a:ext cx="2533254" cy="404812"/>
            <a:chOff x="1004" y="1639"/>
            <a:chExt cx="1473" cy="255"/>
          </a:xfrm>
        </p:grpSpPr>
        <p:sp>
          <p:nvSpPr>
            <p:cNvPr id="100390" name="Freeform 33"/>
            <p:cNvSpPr>
              <a:spLocks/>
            </p:cNvSpPr>
            <p:nvPr/>
          </p:nvSpPr>
          <p:spPr bwMode="auto">
            <a:xfrm>
              <a:off x="1004" y="1639"/>
              <a:ext cx="1473" cy="255"/>
            </a:xfrm>
            <a:custGeom>
              <a:avLst/>
              <a:gdLst>
                <a:gd name="T0" fmla="*/ 172 w 1473"/>
                <a:gd name="T1" fmla="*/ 11 h 255"/>
                <a:gd name="T2" fmla="*/ 73 w 1473"/>
                <a:gd name="T3" fmla="*/ 94 h 255"/>
                <a:gd name="T4" fmla="*/ 146 w 1473"/>
                <a:gd name="T5" fmla="*/ 220 h 255"/>
                <a:gd name="T6" fmla="*/ 520 w 1473"/>
                <a:gd name="T7" fmla="*/ 225 h 255"/>
                <a:gd name="T8" fmla="*/ 754 w 1473"/>
                <a:gd name="T9" fmla="*/ 251 h 255"/>
                <a:gd name="T10" fmla="*/ 1306 w 1473"/>
                <a:gd name="T11" fmla="*/ 203 h 255"/>
                <a:gd name="T12" fmla="*/ 1360 w 1473"/>
                <a:gd name="T13" fmla="*/ 29 h 255"/>
                <a:gd name="T14" fmla="*/ 628 w 1473"/>
                <a:gd name="T15" fmla="*/ 29 h 255"/>
                <a:gd name="T16" fmla="*/ 172 w 1473"/>
                <a:gd name="T17" fmla="*/ 11 h 25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73"/>
                <a:gd name="T28" fmla="*/ 0 h 255"/>
                <a:gd name="T29" fmla="*/ 1473 w 1473"/>
                <a:gd name="T30" fmla="*/ 255 h 25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73" h="255">
                  <a:moveTo>
                    <a:pt x="172" y="11"/>
                  </a:moveTo>
                  <a:cubicBezTo>
                    <a:pt x="0" y="64"/>
                    <a:pt x="77" y="59"/>
                    <a:pt x="73" y="94"/>
                  </a:cubicBezTo>
                  <a:cubicBezTo>
                    <a:pt x="69" y="129"/>
                    <a:pt x="72" y="198"/>
                    <a:pt x="146" y="220"/>
                  </a:cubicBezTo>
                  <a:cubicBezTo>
                    <a:pt x="221" y="242"/>
                    <a:pt x="419" y="220"/>
                    <a:pt x="520" y="225"/>
                  </a:cubicBezTo>
                  <a:cubicBezTo>
                    <a:pt x="621" y="230"/>
                    <a:pt x="623" y="255"/>
                    <a:pt x="754" y="251"/>
                  </a:cubicBezTo>
                  <a:cubicBezTo>
                    <a:pt x="885" y="247"/>
                    <a:pt x="1205" y="240"/>
                    <a:pt x="1306" y="203"/>
                  </a:cubicBezTo>
                  <a:cubicBezTo>
                    <a:pt x="1407" y="166"/>
                    <a:pt x="1473" y="58"/>
                    <a:pt x="1360" y="29"/>
                  </a:cubicBezTo>
                  <a:cubicBezTo>
                    <a:pt x="1247" y="0"/>
                    <a:pt x="826" y="32"/>
                    <a:pt x="628" y="29"/>
                  </a:cubicBezTo>
                  <a:cubicBezTo>
                    <a:pt x="430" y="26"/>
                    <a:pt x="267" y="15"/>
                    <a:pt x="172" y="1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91" name="Text Box 34"/>
            <p:cNvSpPr txBox="1">
              <a:spLocks noChangeArrowheads="1"/>
            </p:cNvSpPr>
            <p:nvPr/>
          </p:nvSpPr>
          <p:spPr bwMode="auto">
            <a:xfrm>
              <a:off x="1226" y="1664"/>
              <a:ext cx="903" cy="213"/>
            </a:xfrm>
            <a:prstGeom prst="rect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200.23.20.0/23</a:t>
              </a:r>
              <a:endParaRPr lang="en-US" altLang="en-US" sz="1800"/>
            </a:p>
          </p:txBody>
        </p:sp>
      </p:grpSp>
      <p:sp>
        <p:nvSpPr>
          <p:cNvPr id="100377" name="Text Box 35"/>
          <p:cNvSpPr txBox="1">
            <a:spLocks noChangeArrowheads="1"/>
          </p:cNvSpPr>
          <p:nvPr/>
        </p:nvSpPr>
        <p:spPr bwMode="auto">
          <a:xfrm>
            <a:off x="853017" y="3735388"/>
            <a:ext cx="13484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Organization 2</a:t>
            </a:r>
          </a:p>
        </p:txBody>
      </p:sp>
      <p:grpSp>
        <p:nvGrpSpPr>
          <p:cNvPr id="100378" name="Group 36"/>
          <p:cNvGrpSpPr>
            <a:grpSpLocks/>
          </p:cNvGrpSpPr>
          <p:nvPr/>
        </p:nvGrpSpPr>
        <p:grpSpPr bwMode="auto">
          <a:xfrm>
            <a:off x="2335475" y="4192589"/>
            <a:ext cx="257968" cy="666750"/>
            <a:chOff x="870" y="2941"/>
            <a:chExt cx="150" cy="420"/>
          </a:xfrm>
        </p:grpSpPr>
        <p:sp>
          <p:nvSpPr>
            <p:cNvPr id="100387" name="Text Box 37"/>
            <p:cNvSpPr txBox="1">
              <a:spLocks noChangeArrowheads="1"/>
            </p:cNvSpPr>
            <p:nvPr/>
          </p:nvSpPr>
          <p:spPr bwMode="auto">
            <a:xfrm>
              <a:off x="872" y="2941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8" name="Text Box 38"/>
            <p:cNvSpPr txBox="1">
              <a:spLocks noChangeArrowheads="1"/>
            </p:cNvSpPr>
            <p:nvPr/>
          </p:nvSpPr>
          <p:spPr bwMode="auto">
            <a:xfrm>
              <a:off x="870" y="3026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9" name="Text Box 39"/>
            <p:cNvSpPr txBox="1">
              <a:spLocks noChangeArrowheads="1"/>
            </p:cNvSpPr>
            <p:nvPr/>
          </p:nvSpPr>
          <p:spPr bwMode="auto">
            <a:xfrm>
              <a:off x="871" y="3109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grpSp>
        <p:nvGrpSpPr>
          <p:cNvPr id="100379" name="Group 40"/>
          <p:cNvGrpSpPr>
            <a:grpSpLocks/>
          </p:cNvGrpSpPr>
          <p:nvPr/>
        </p:nvGrpSpPr>
        <p:grpSpPr bwMode="auto">
          <a:xfrm>
            <a:off x="3449900" y="3897314"/>
            <a:ext cx="257968" cy="666750"/>
            <a:chOff x="870" y="2941"/>
            <a:chExt cx="150" cy="420"/>
          </a:xfrm>
        </p:grpSpPr>
        <p:sp>
          <p:nvSpPr>
            <p:cNvPr id="100384" name="Text Box 41"/>
            <p:cNvSpPr txBox="1">
              <a:spLocks noChangeArrowheads="1"/>
            </p:cNvSpPr>
            <p:nvPr/>
          </p:nvSpPr>
          <p:spPr bwMode="auto">
            <a:xfrm>
              <a:off x="872" y="2941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5" name="Text Box 42"/>
            <p:cNvSpPr txBox="1">
              <a:spLocks noChangeArrowheads="1"/>
            </p:cNvSpPr>
            <p:nvPr/>
          </p:nvSpPr>
          <p:spPr bwMode="auto">
            <a:xfrm>
              <a:off x="870" y="3026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  <p:sp>
          <p:nvSpPr>
            <p:cNvPr id="100386" name="Text Box 43"/>
            <p:cNvSpPr txBox="1">
              <a:spLocks noChangeArrowheads="1"/>
            </p:cNvSpPr>
            <p:nvPr/>
          </p:nvSpPr>
          <p:spPr bwMode="auto">
            <a:xfrm>
              <a:off x="871" y="3109"/>
              <a:ext cx="1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000" b="1"/>
                <a:t>.</a:t>
              </a:r>
              <a:endParaRPr lang="en-US" altLang="en-US" sz="2000"/>
            </a:p>
          </p:txBody>
        </p:sp>
      </p:grpSp>
      <p:pic>
        <p:nvPicPr>
          <p:cNvPr id="100380" name="Picture 4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044" y="900113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304" name="Rectangle 2"/>
          <p:cNvSpPr>
            <a:spLocks noGrp="1" noChangeArrowheads="1"/>
          </p:cNvSpPr>
          <p:nvPr>
            <p:ph type="title"/>
          </p:nvPr>
        </p:nvSpPr>
        <p:spPr>
          <a:xfrm>
            <a:off x="398992" y="241301"/>
            <a:ext cx="9168210" cy="931863"/>
          </a:xfrm>
        </p:spPr>
        <p:txBody>
          <a:bodyPr/>
          <a:lstStyle/>
          <a:p>
            <a:pPr>
              <a:defRPr/>
            </a:pPr>
            <a:r>
              <a:rPr lang="en-US" sz="3400">
                <a:cs typeface="+mj-cs"/>
              </a:rPr>
              <a:t>Hierarchical addressing: more specific routes</a:t>
            </a:r>
          </a:p>
        </p:txBody>
      </p:sp>
      <p:sp>
        <p:nvSpPr>
          <p:cNvPr id="10038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038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69029AC-AE76-49EB-ADA3-C0190F3F9D69}" type="slidenum">
              <a:rPr lang="en-US" altLang="en-US" sz="1200">
                <a:latin typeface="Tahoma" pitchFamily="34" charset="0"/>
              </a:rPr>
              <a:pPr/>
              <a:t>58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61" y="1000125"/>
            <a:ext cx="59418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ea typeface="ＭＳ Ｐゴシック" pitchFamily="34" charset="-128"/>
              </a:rPr>
              <a:t>IP addressing: the last word...</a:t>
            </a:r>
            <a:endParaRPr lang="en-US" altLang="en-US">
              <a:ea typeface="ＭＳ Ｐゴシック" pitchFamily="34" charset="-128"/>
            </a:endParaRPr>
          </a:p>
        </p:txBody>
      </p:sp>
      <p:sp>
        <p:nvSpPr>
          <p:cNvPr id="553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cs typeface="+mn-cs"/>
              </a:rPr>
              <a:t>Q:</a:t>
            </a:r>
            <a:r>
              <a:rPr lang="en-US">
                <a:cs typeface="+mn-cs"/>
              </a:rPr>
              <a:t> how does an ISP get block of addresses?</a:t>
            </a:r>
          </a:p>
          <a:p>
            <a:pPr>
              <a:buFont typeface="Wingdings" charset="0"/>
              <a:buNone/>
              <a:defRPr/>
            </a:pPr>
            <a:r>
              <a:rPr lang="en-US" i="1">
                <a:solidFill>
                  <a:srgbClr val="CC0000"/>
                </a:solidFill>
                <a:cs typeface="+mn-cs"/>
              </a:rPr>
              <a:t>A:</a:t>
            </a:r>
            <a:r>
              <a:rPr lang="en-US">
                <a:solidFill>
                  <a:srgbClr val="FF0000"/>
                </a:solidFill>
                <a:cs typeface="+mn-cs"/>
              </a:rPr>
              <a:t> </a:t>
            </a:r>
            <a:r>
              <a:rPr lang="en-US">
                <a:solidFill>
                  <a:srgbClr val="000099"/>
                </a:solidFill>
                <a:cs typeface="+mn-cs"/>
              </a:rPr>
              <a:t>ICANN</a:t>
            </a:r>
            <a:r>
              <a:rPr lang="en-US">
                <a:cs typeface="+mn-cs"/>
              </a:rPr>
              <a:t>: </a:t>
            </a:r>
            <a:r>
              <a:rPr lang="en-US">
                <a:solidFill>
                  <a:srgbClr val="000099"/>
                </a:solidFill>
                <a:cs typeface="+mn-cs"/>
              </a:rPr>
              <a:t>I</a:t>
            </a:r>
            <a:r>
              <a:rPr lang="en-US">
                <a:cs typeface="+mn-cs"/>
              </a:rPr>
              <a:t>nternet </a:t>
            </a:r>
            <a:r>
              <a:rPr lang="en-US">
                <a:solidFill>
                  <a:srgbClr val="000099"/>
                </a:solidFill>
                <a:cs typeface="+mn-cs"/>
              </a:rPr>
              <a:t>C</a:t>
            </a:r>
            <a:r>
              <a:rPr lang="en-US">
                <a:cs typeface="+mn-cs"/>
              </a:rPr>
              <a:t>orporation for </a:t>
            </a:r>
            <a:r>
              <a:rPr lang="en-US">
                <a:solidFill>
                  <a:srgbClr val="000099"/>
                </a:solidFill>
                <a:cs typeface="+mn-cs"/>
              </a:rPr>
              <a:t>A</a:t>
            </a:r>
            <a:r>
              <a:rPr lang="en-US">
                <a:cs typeface="+mn-cs"/>
              </a:rPr>
              <a:t>ssigned </a:t>
            </a:r>
          </a:p>
          <a:p>
            <a:pPr>
              <a:buFont typeface="Wingdings" charset="0"/>
              <a:buNone/>
              <a:defRPr/>
            </a:pPr>
            <a:r>
              <a:rPr lang="en-US">
                <a:cs typeface="+mn-cs"/>
              </a:rPr>
              <a:t>     </a:t>
            </a:r>
            <a:r>
              <a:rPr lang="en-US">
                <a:solidFill>
                  <a:srgbClr val="000099"/>
                </a:solidFill>
                <a:cs typeface="+mn-cs"/>
              </a:rPr>
              <a:t>N</a:t>
            </a:r>
            <a:r>
              <a:rPr lang="en-US">
                <a:cs typeface="+mn-cs"/>
              </a:rPr>
              <a:t>ames and </a:t>
            </a:r>
            <a:r>
              <a:rPr lang="en-US">
                <a:solidFill>
                  <a:srgbClr val="000099"/>
                </a:solidFill>
                <a:cs typeface="+mn-cs"/>
              </a:rPr>
              <a:t>N</a:t>
            </a:r>
            <a:r>
              <a:rPr lang="en-US">
                <a:cs typeface="+mn-cs"/>
              </a:rPr>
              <a:t>umbers http://www.icann.org/</a:t>
            </a:r>
          </a:p>
          <a:p>
            <a:pPr lvl="1">
              <a:buFont typeface="Arial"/>
              <a:buChar char="•"/>
              <a:defRPr/>
            </a:pPr>
            <a:r>
              <a:rPr lang="en-US" sz="2800"/>
              <a:t>allocates addresses</a:t>
            </a:r>
          </a:p>
          <a:p>
            <a:pPr lvl="1">
              <a:buFont typeface="Arial"/>
              <a:buChar char="•"/>
              <a:defRPr/>
            </a:pPr>
            <a:r>
              <a:rPr lang="en-US" sz="2800"/>
              <a:t>manages DNS</a:t>
            </a:r>
          </a:p>
          <a:p>
            <a:pPr lvl="1">
              <a:buFont typeface="Arial"/>
              <a:buChar char="•"/>
              <a:defRPr/>
            </a:pPr>
            <a:r>
              <a:rPr lang="en-US" sz="2800"/>
              <a:t>assigns domain names, resolves disputes</a:t>
            </a:r>
          </a:p>
        </p:txBody>
      </p:sp>
      <p:sp>
        <p:nvSpPr>
          <p:cNvPr id="10138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138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E7FDB447-4654-4A32-8E5F-0F0109776CDE}" type="slidenum">
              <a:rPr lang="en-US" altLang="en-US" sz="1200">
                <a:latin typeface="Tahoma" pitchFamily="34" charset="0"/>
              </a:rPr>
              <a:pPr/>
              <a:t>59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8113" y="2702252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NAT</a:t>
            </a:r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60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10981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Freeform 80"/>
          <p:cNvSpPr>
            <a:spLocks/>
          </p:cNvSpPr>
          <p:nvPr/>
        </p:nvSpPr>
        <p:spPr bwMode="auto">
          <a:xfrm>
            <a:off x="4498976" y="1871663"/>
            <a:ext cx="4050110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5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765779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NAT: network address translation</a:t>
            </a:r>
          </a:p>
        </p:txBody>
      </p:sp>
      <p:sp>
        <p:nvSpPr>
          <p:cNvPr id="10243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243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452C96E-1265-4CDC-8128-B03EE910EDCE}" type="slidenum">
              <a:rPr lang="en-US" altLang="en-US" sz="1200">
                <a:latin typeface="Tahoma" pitchFamily="34" charset="0"/>
              </a:rPr>
              <a:pPr/>
              <a:t>61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02403" name="Freeform 4"/>
          <p:cNvSpPr>
            <a:spLocks/>
          </p:cNvSpPr>
          <p:nvPr/>
        </p:nvSpPr>
        <p:spPr bwMode="auto">
          <a:xfrm>
            <a:off x="0" y="2579689"/>
            <a:ext cx="4170495" cy="1425575"/>
          </a:xfrm>
          <a:custGeom>
            <a:avLst/>
            <a:gdLst>
              <a:gd name="T0" fmla="*/ 2147483647 w 2425"/>
              <a:gd name="T1" fmla="*/ 2147483647 h 898"/>
              <a:gd name="T2" fmla="*/ 2147483647 w 2425"/>
              <a:gd name="T3" fmla="*/ 2147483647 h 898"/>
              <a:gd name="T4" fmla="*/ 2147483647 w 2425"/>
              <a:gd name="T5" fmla="*/ 2147483647 h 898"/>
              <a:gd name="T6" fmla="*/ 2147483647 w 2425"/>
              <a:gd name="T7" fmla="*/ 2147483647 h 898"/>
              <a:gd name="T8" fmla="*/ 2147483647 w 2425"/>
              <a:gd name="T9" fmla="*/ 2147483647 h 898"/>
              <a:gd name="T10" fmla="*/ 2147483647 w 2425"/>
              <a:gd name="T11" fmla="*/ 2147483647 h 898"/>
              <a:gd name="T12" fmla="*/ 2147483647 w 2425"/>
              <a:gd name="T13" fmla="*/ 2147483647 h 898"/>
              <a:gd name="T14" fmla="*/ 2147483647 w 2425"/>
              <a:gd name="T15" fmla="*/ 2147483647 h 89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25"/>
              <a:gd name="T25" fmla="*/ 0 h 898"/>
              <a:gd name="T26" fmla="*/ 2425 w 2425"/>
              <a:gd name="T27" fmla="*/ 898 h 89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25" h="898">
                <a:moveTo>
                  <a:pt x="2056" y="289"/>
                </a:moveTo>
                <a:cubicBezTo>
                  <a:pt x="1826" y="223"/>
                  <a:pt x="1133" y="113"/>
                  <a:pt x="810" y="75"/>
                </a:cubicBezTo>
                <a:cubicBezTo>
                  <a:pt x="487" y="37"/>
                  <a:pt x="230" y="0"/>
                  <a:pt x="115" y="60"/>
                </a:cubicBezTo>
                <a:cubicBezTo>
                  <a:pt x="0" y="120"/>
                  <a:pt x="121" y="301"/>
                  <a:pt x="121" y="433"/>
                </a:cubicBezTo>
                <a:cubicBezTo>
                  <a:pt x="121" y="565"/>
                  <a:pt x="25" y="802"/>
                  <a:pt x="115" y="850"/>
                </a:cubicBezTo>
                <a:cubicBezTo>
                  <a:pt x="205" y="898"/>
                  <a:pt x="316" y="784"/>
                  <a:pt x="662" y="721"/>
                </a:cubicBezTo>
                <a:cubicBezTo>
                  <a:pt x="1008" y="658"/>
                  <a:pt x="1961" y="544"/>
                  <a:pt x="2193" y="472"/>
                </a:cubicBezTo>
                <a:cubicBezTo>
                  <a:pt x="2425" y="400"/>
                  <a:pt x="2292" y="327"/>
                  <a:pt x="2056" y="289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Line 8"/>
          <p:cNvSpPr>
            <a:spLocks noChangeShapeType="1"/>
          </p:cNvSpPr>
          <p:nvPr/>
        </p:nvSpPr>
        <p:spPr bwMode="auto">
          <a:xfrm flipV="1">
            <a:off x="4622800" y="3182938"/>
            <a:ext cx="1315641" cy="1111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5" name="Line 9"/>
          <p:cNvSpPr>
            <a:spLocks noChangeShapeType="1"/>
          </p:cNvSpPr>
          <p:nvPr/>
        </p:nvSpPr>
        <p:spPr bwMode="auto">
          <a:xfrm flipH="1">
            <a:off x="7594600" y="3233738"/>
            <a:ext cx="32504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6" name="Line 10"/>
          <p:cNvSpPr>
            <a:spLocks noChangeShapeType="1"/>
          </p:cNvSpPr>
          <p:nvPr/>
        </p:nvSpPr>
        <p:spPr bwMode="auto">
          <a:xfrm>
            <a:off x="7699508" y="2446338"/>
            <a:ext cx="144463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7" name="Line 11"/>
          <p:cNvSpPr>
            <a:spLocks noChangeShapeType="1"/>
          </p:cNvSpPr>
          <p:nvPr/>
        </p:nvSpPr>
        <p:spPr bwMode="auto">
          <a:xfrm flipV="1">
            <a:off x="7706387" y="3951288"/>
            <a:ext cx="1857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08" name="Text Box 12"/>
          <p:cNvSpPr txBox="1">
            <a:spLocks noChangeArrowheads="1"/>
          </p:cNvSpPr>
          <p:nvPr/>
        </p:nvSpPr>
        <p:spPr bwMode="auto">
          <a:xfrm>
            <a:off x="8377106" y="2176463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10.0.0.1</a:t>
            </a:r>
          </a:p>
        </p:txBody>
      </p:sp>
      <p:sp>
        <p:nvSpPr>
          <p:cNvPr id="102409" name="Text Box 13"/>
          <p:cNvSpPr txBox="1">
            <a:spLocks noChangeArrowheads="1"/>
          </p:cNvSpPr>
          <p:nvPr/>
        </p:nvSpPr>
        <p:spPr bwMode="auto">
          <a:xfrm>
            <a:off x="8514689" y="2944813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10.0.0.2</a:t>
            </a:r>
          </a:p>
        </p:txBody>
      </p:sp>
      <p:sp>
        <p:nvSpPr>
          <p:cNvPr id="102410" name="Text Box 14"/>
          <p:cNvSpPr txBox="1">
            <a:spLocks noChangeArrowheads="1"/>
          </p:cNvSpPr>
          <p:nvPr/>
        </p:nvSpPr>
        <p:spPr bwMode="auto">
          <a:xfrm>
            <a:off x="8461376" y="3751263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10.0.0.3</a:t>
            </a:r>
          </a:p>
        </p:txBody>
      </p:sp>
      <p:sp>
        <p:nvSpPr>
          <p:cNvPr id="102411" name="Text Box 15"/>
          <p:cNvSpPr txBox="1">
            <a:spLocks noChangeArrowheads="1"/>
          </p:cNvSpPr>
          <p:nvPr/>
        </p:nvSpPr>
        <p:spPr bwMode="auto">
          <a:xfrm>
            <a:off x="4569487" y="2667000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10.0.0.4</a:t>
            </a:r>
          </a:p>
        </p:txBody>
      </p:sp>
      <p:sp>
        <p:nvSpPr>
          <p:cNvPr id="102412" name="Line 16"/>
          <p:cNvSpPr>
            <a:spLocks noChangeShapeType="1"/>
          </p:cNvSpPr>
          <p:nvPr/>
        </p:nvSpPr>
        <p:spPr bwMode="auto">
          <a:xfrm flipH="1">
            <a:off x="4703631" y="2944814"/>
            <a:ext cx="92869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3" name="Text Box 17"/>
          <p:cNvSpPr txBox="1">
            <a:spLocks noChangeArrowheads="1"/>
          </p:cNvSpPr>
          <p:nvPr/>
        </p:nvSpPr>
        <p:spPr bwMode="auto">
          <a:xfrm>
            <a:off x="2517775" y="3324225"/>
            <a:ext cx="12682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138.76.29.7</a:t>
            </a:r>
          </a:p>
        </p:txBody>
      </p:sp>
      <p:sp>
        <p:nvSpPr>
          <p:cNvPr id="102414" name="Line 18"/>
          <p:cNvSpPr>
            <a:spLocks noChangeShapeType="1"/>
          </p:cNvSpPr>
          <p:nvPr/>
        </p:nvSpPr>
        <p:spPr bwMode="auto">
          <a:xfrm flipH="1">
            <a:off x="3793861" y="3271839"/>
            <a:ext cx="92869" cy="128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5" name="Line 79"/>
          <p:cNvSpPr>
            <a:spLocks noChangeShapeType="1"/>
          </p:cNvSpPr>
          <p:nvPr/>
        </p:nvSpPr>
        <p:spPr bwMode="auto">
          <a:xfrm>
            <a:off x="765308" y="3222625"/>
            <a:ext cx="3277923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6" name="Text Box 81"/>
          <p:cNvSpPr txBox="1">
            <a:spLocks noChangeArrowheads="1"/>
          </p:cNvSpPr>
          <p:nvPr/>
        </p:nvSpPr>
        <p:spPr bwMode="auto">
          <a:xfrm>
            <a:off x="5193997" y="1674814"/>
            <a:ext cx="230063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local network</a:t>
            </a:r>
          </a:p>
          <a:p>
            <a:pPr algn="ctr"/>
            <a:r>
              <a:rPr lang="en-US" altLang="en-US" sz="1800"/>
              <a:t>(e.g., home network)</a:t>
            </a:r>
          </a:p>
          <a:p>
            <a:pPr algn="ctr"/>
            <a:r>
              <a:rPr lang="en-US" altLang="en-US" sz="1800"/>
              <a:t>10.0.0/24</a:t>
            </a:r>
          </a:p>
        </p:txBody>
      </p:sp>
      <p:sp>
        <p:nvSpPr>
          <p:cNvPr id="102417" name="Line 82"/>
          <p:cNvSpPr>
            <a:spLocks noChangeShapeType="1"/>
          </p:cNvSpPr>
          <p:nvPr/>
        </p:nvSpPr>
        <p:spPr bwMode="auto">
          <a:xfrm>
            <a:off x="7567083" y="1900238"/>
            <a:ext cx="15013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8" name="Line 83"/>
          <p:cNvSpPr>
            <a:spLocks noChangeShapeType="1"/>
          </p:cNvSpPr>
          <p:nvPr/>
        </p:nvSpPr>
        <p:spPr bwMode="auto">
          <a:xfrm>
            <a:off x="4369991" y="1760539"/>
            <a:ext cx="0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19" name="Line 84"/>
          <p:cNvSpPr>
            <a:spLocks noChangeShapeType="1"/>
          </p:cNvSpPr>
          <p:nvPr/>
        </p:nvSpPr>
        <p:spPr bwMode="auto">
          <a:xfrm flipH="1" flipV="1">
            <a:off x="4521333" y="1887538"/>
            <a:ext cx="9734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0" name="Line 86"/>
          <p:cNvSpPr>
            <a:spLocks noChangeShapeType="1"/>
          </p:cNvSpPr>
          <p:nvPr/>
        </p:nvSpPr>
        <p:spPr bwMode="auto">
          <a:xfrm>
            <a:off x="2792942" y="1900238"/>
            <a:ext cx="150137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1" name="Line 87"/>
          <p:cNvSpPr>
            <a:spLocks noChangeShapeType="1"/>
          </p:cNvSpPr>
          <p:nvPr/>
        </p:nvSpPr>
        <p:spPr bwMode="auto">
          <a:xfrm flipH="1" flipV="1">
            <a:off x="830661" y="1887538"/>
            <a:ext cx="9734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2" name="Text Box 88"/>
          <p:cNvSpPr txBox="1">
            <a:spLocks noChangeArrowheads="1"/>
          </p:cNvSpPr>
          <p:nvPr/>
        </p:nvSpPr>
        <p:spPr bwMode="auto">
          <a:xfrm>
            <a:off x="1827934" y="1662113"/>
            <a:ext cx="9669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rest of</a:t>
            </a:r>
          </a:p>
          <a:p>
            <a:pPr algn="ctr"/>
            <a:r>
              <a:rPr lang="en-US" altLang="en-US" sz="1800"/>
              <a:t>Internet</a:t>
            </a:r>
          </a:p>
        </p:txBody>
      </p:sp>
      <p:sp>
        <p:nvSpPr>
          <p:cNvPr id="102423" name="Text Box 90"/>
          <p:cNvSpPr txBox="1">
            <a:spLocks noChangeArrowheads="1"/>
          </p:cNvSpPr>
          <p:nvPr/>
        </p:nvSpPr>
        <p:spPr bwMode="auto">
          <a:xfrm>
            <a:off x="4615921" y="4741864"/>
            <a:ext cx="3767122" cy="1348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>
                <a:latin typeface="Gill Sans MT" pitchFamily="34" charset="0"/>
              </a:rPr>
              <a:t>datagrams with source or 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itchFamily="34" charset="0"/>
              </a:rPr>
              <a:t>destination in this network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itchFamily="34" charset="0"/>
              </a:rPr>
              <a:t>have 10.0.0/24 address for </a:t>
            </a:r>
          </a:p>
          <a:p>
            <a:pPr>
              <a:lnSpc>
                <a:spcPct val="85000"/>
              </a:lnSpc>
            </a:pPr>
            <a:r>
              <a:rPr lang="en-US" altLang="en-US">
                <a:latin typeface="Gill Sans MT" pitchFamily="34" charset="0"/>
              </a:rPr>
              <a:t>source, destination (as usual)</a:t>
            </a:r>
          </a:p>
        </p:txBody>
      </p:sp>
      <p:sp>
        <p:nvSpPr>
          <p:cNvPr id="102424" name="Text Box 92"/>
          <p:cNvSpPr txBox="1">
            <a:spLocks noChangeArrowheads="1"/>
          </p:cNvSpPr>
          <p:nvPr/>
        </p:nvSpPr>
        <p:spPr bwMode="auto">
          <a:xfrm>
            <a:off x="292365" y="4746626"/>
            <a:ext cx="3991637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>
              <a:lnSpc>
                <a:spcPct val="85000"/>
              </a:lnSpc>
            </a:pPr>
            <a:r>
              <a:rPr lang="en-US" altLang="en-US" i="1">
                <a:solidFill>
                  <a:srgbClr val="CC0000"/>
                </a:solidFill>
                <a:latin typeface="Gill Sans MT" pitchFamily="34" charset="0"/>
              </a:rPr>
              <a:t>all</a:t>
            </a:r>
            <a:r>
              <a:rPr lang="en-US" altLang="en-US">
                <a:solidFill>
                  <a:srgbClr val="CC0000"/>
                </a:solidFill>
                <a:latin typeface="Gill Sans MT" pitchFamily="34" charset="0"/>
              </a:rPr>
              <a:t> </a:t>
            </a:r>
            <a:r>
              <a:rPr lang="en-US" altLang="en-US">
                <a:latin typeface="Gill Sans MT" pitchFamily="34" charset="0"/>
              </a:rPr>
              <a:t>datagrams </a:t>
            </a:r>
            <a:r>
              <a:rPr lang="en-US" altLang="en-US" i="1">
                <a:solidFill>
                  <a:srgbClr val="CC0000"/>
                </a:solidFill>
                <a:latin typeface="Gill Sans MT" pitchFamily="34" charset="0"/>
              </a:rPr>
              <a:t>leaving</a:t>
            </a:r>
            <a:r>
              <a:rPr lang="en-US" altLang="en-US">
                <a:latin typeface="Gill Sans MT" pitchFamily="34" charset="0"/>
              </a:rPr>
              <a:t> local</a:t>
            </a:r>
          </a:p>
          <a:p>
            <a:pPr algn="r">
              <a:lnSpc>
                <a:spcPct val="85000"/>
              </a:lnSpc>
            </a:pPr>
            <a:r>
              <a:rPr lang="en-US" altLang="en-US">
                <a:latin typeface="Gill Sans MT" pitchFamily="34" charset="0"/>
              </a:rPr>
              <a:t>network have </a:t>
            </a:r>
            <a:r>
              <a:rPr lang="en-US" altLang="en-US" i="1">
                <a:solidFill>
                  <a:srgbClr val="CC0000"/>
                </a:solidFill>
                <a:latin typeface="Gill Sans MT" pitchFamily="34" charset="0"/>
              </a:rPr>
              <a:t>same</a:t>
            </a:r>
            <a:r>
              <a:rPr lang="en-US" altLang="en-US">
                <a:latin typeface="Gill Sans MT" pitchFamily="34" charset="0"/>
              </a:rPr>
              <a:t> single source NAT IP address: 138.76.29.7,different source port numbers</a:t>
            </a:r>
          </a:p>
        </p:txBody>
      </p:sp>
      <p:pic>
        <p:nvPicPr>
          <p:cNvPr id="102425" name="Picture 95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" y="922338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26" name="Line 96"/>
          <p:cNvSpPr>
            <a:spLocks noChangeShapeType="1"/>
          </p:cNvSpPr>
          <p:nvPr/>
        </p:nvSpPr>
        <p:spPr bwMode="auto">
          <a:xfrm flipV="1">
            <a:off x="5219569" y="3344863"/>
            <a:ext cx="724032" cy="142716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2427" name="Line 97"/>
          <p:cNvSpPr>
            <a:spLocks noChangeShapeType="1"/>
          </p:cNvSpPr>
          <p:nvPr/>
        </p:nvSpPr>
        <p:spPr bwMode="auto">
          <a:xfrm flipV="1">
            <a:off x="2932246" y="3308351"/>
            <a:ext cx="724032" cy="1427163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02428" name="Group 98"/>
          <p:cNvGrpSpPr>
            <a:grpSpLocks/>
          </p:cNvGrpSpPr>
          <p:nvPr/>
        </p:nvGrpSpPr>
        <p:grpSpPr bwMode="auto">
          <a:xfrm>
            <a:off x="3936604" y="3059113"/>
            <a:ext cx="975121" cy="347662"/>
            <a:chOff x="4396" y="1245"/>
            <a:chExt cx="672" cy="248"/>
          </a:xfrm>
        </p:grpSpPr>
        <p:sp>
          <p:nvSpPr>
            <p:cNvPr id="102440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02441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02442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02443" name="Group 10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02446" name="Freeform 10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447" name="Freeform 10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2444" name="Line 105"/>
            <p:cNvSpPr>
              <a:spLocks noChangeShapeType="1"/>
            </p:cNvSpPr>
            <p:nvPr/>
          </p:nvSpPr>
          <p:spPr bwMode="auto">
            <a:xfrm>
              <a:off x="4400" y="1321"/>
              <a:ext cx="0" cy="1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45" name="Line 106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29" name="Group 107"/>
          <p:cNvGrpSpPr>
            <a:grpSpLocks/>
          </p:cNvGrpSpPr>
          <p:nvPr/>
        </p:nvGrpSpPr>
        <p:grpSpPr bwMode="auto">
          <a:xfrm flipH="1">
            <a:off x="7807854" y="2239963"/>
            <a:ext cx="694796" cy="558800"/>
            <a:chOff x="-44" y="1473"/>
            <a:chExt cx="981" cy="1105"/>
          </a:xfrm>
        </p:grpSpPr>
        <p:pic>
          <p:nvPicPr>
            <p:cNvPr id="102438" name="Picture 108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9" name="Freeform 109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2430" name="Group 110"/>
          <p:cNvGrpSpPr>
            <a:grpSpLocks/>
          </p:cNvGrpSpPr>
          <p:nvPr/>
        </p:nvGrpSpPr>
        <p:grpSpPr bwMode="auto">
          <a:xfrm flipH="1">
            <a:off x="7850849" y="2916238"/>
            <a:ext cx="694796" cy="558800"/>
            <a:chOff x="-44" y="1473"/>
            <a:chExt cx="981" cy="1105"/>
          </a:xfrm>
        </p:grpSpPr>
        <p:pic>
          <p:nvPicPr>
            <p:cNvPr id="102436" name="Picture 111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7" name="Freeform 112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2431" name="Group 113"/>
          <p:cNvGrpSpPr>
            <a:grpSpLocks/>
          </p:cNvGrpSpPr>
          <p:nvPr/>
        </p:nvGrpSpPr>
        <p:grpSpPr bwMode="auto">
          <a:xfrm flipH="1">
            <a:off x="7859448" y="3670300"/>
            <a:ext cx="694796" cy="558800"/>
            <a:chOff x="-44" y="1473"/>
            <a:chExt cx="981" cy="1105"/>
          </a:xfrm>
        </p:grpSpPr>
        <p:pic>
          <p:nvPicPr>
            <p:cNvPr id="102434" name="Picture 114" descr="desktop_computer_stylized_mediu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35" name="Freeform 115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Rectangle 8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765779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NAT: network address translation</a:t>
            </a:r>
          </a:p>
        </p:txBody>
      </p:sp>
      <p:sp>
        <p:nvSpPr>
          <p:cNvPr id="103425" name="Rectangle 3"/>
          <p:cNvSpPr>
            <a:spLocks noGrp="1" noChangeArrowheads="1"/>
          </p:cNvSpPr>
          <p:nvPr>
            <p:ph idx="1"/>
          </p:nvPr>
        </p:nvSpPr>
        <p:spPr>
          <a:xfrm>
            <a:off x="417910" y="1600200"/>
            <a:ext cx="9120055" cy="4648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motivation: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local network uses just one IP address as far as outside world is concerned: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range of addresses not needed from ISP:  just one IP address for all devices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can change addresses of devices in local network without notifying outside world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can change ISP without changing addresses of devices in local network</a:t>
            </a:r>
          </a:p>
          <a:p>
            <a:pPr lvl="1">
              <a:buFont typeface="Wingdings" pitchFamily="2" charset="2"/>
              <a:buChar char="§"/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devices inside local net not explicitly addressable, visible by outside world (a security plus)</a:t>
            </a:r>
          </a:p>
          <a:p>
            <a:pPr>
              <a:buFont typeface="Wingdings" pitchFamily="2" charset="2"/>
              <a:buNone/>
            </a:pPr>
            <a:endParaRPr lang="en-US" altLang="en-US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10342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34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3EDB6E2F-A235-4A7D-8D81-DD8CF940E880}" type="slidenum">
              <a:rPr lang="en-US" altLang="en-US" sz="1200">
                <a:latin typeface="Tahoma" pitchFamily="34" charset="0"/>
              </a:rPr>
              <a:pPr/>
              <a:t>62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03427" name="Picture 9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" y="922338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765779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NAT: network address translation</a:t>
            </a:r>
          </a:p>
        </p:txBody>
      </p:sp>
      <p:sp>
        <p:nvSpPr>
          <p:cNvPr id="104449" name="Rectangle 3"/>
          <p:cNvSpPr>
            <a:spLocks noGrp="1" noChangeArrowheads="1"/>
          </p:cNvSpPr>
          <p:nvPr>
            <p:ph idx="1"/>
          </p:nvPr>
        </p:nvSpPr>
        <p:spPr>
          <a:xfrm>
            <a:off x="254530" y="1482725"/>
            <a:ext cx="9290315" cy="4648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en-US">
                <a:solidFill>
                  <a:srgbClr val="FF0000"/>
                </a:solidFill>
                <a:ea typeface="ＭＳ Ｐゴシック" pitchFamily="34" charset="-128"/>
                <a:cs typeface="ＭＳ Ｐゴシック" pitchFamily="34" charset="-128"/>
              </a:rPr>
              <a:t>   </a:t>
            </a:r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implementation</a:t>
            </a:r>
            <a:r>
              <a:rPr lang="en-US" altLang="en-US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:</a:t>
            </a:r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 NAT router must:</a:t>
            </a:r>
            <a:br>
              <a:rPr lang="en-US" altLang="en-US">
                <a:ea typeface="ＭＳ Ｐゴシック" pitchFamily="34" charset="-128"/>
                <a:cs typeface="ＭＳ Ｐゴシック" pitchFamily="34" charset="-128"/>
              </a:rPr>
            </a:br>
            <a:endParaRPr lang="en-US" altLang="en-US">
              <a:ea typeface="ＭＳ Ｐゴシック" pitchFamily="34" charset="-128"/>
              <a:cs typeface="ＭＳ Ｐゴシック" pitchFamily="34" charset="-128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outgoing datagrams:</a:t>
            </a:r>
            <a:r>
              <a:rPr lang="en-US" altLang="en-US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altLang="en-US" i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replace</a:t>
            </a:r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 (source IP address, port #) of every outgoing datagram to (NAT IP address, new port #)</a:t>
            </a:r>
          </a:p>
          <a:p>
            <a:pPr marL="914400" lvl="2" indent="0">
              <a:lnSpc>
                <a:spcPct val="80000"/>
              </a:lnSpc>
              <a:buFontTx/>
              <a:buNone/>
            </a:pPr>
            <a:r>
              <a:rPr lang="en-US" altLang="en-US" sz="2400">
                <a:latin typeface="Gill Sans MT" pitchFamily="34" charset="0"/>
                <a:ea typeface="Gill Sans MT" pitchFamily="34" charset="0"/>
                <a:cs typeface="Gill Sans MT" pitchFamily="34" charset="0"/>
              </a:rPr>
              <a:t>. . . remote clients/servers will respond using (NAT IP address, new port #) as destination addr</a:t>
            </a:r>
            <a:br>
              <a:rPr lang="en-US" altLang="en-US" sz="2400">
                <a:latin typeface="Gill Sans MT" pitchFamily="34" charset="0"/>
                <a:ea typeface="Gill Sans MT" pitchFamily="34" charset="0"/>
                <a:cs typeface="Gill Sans MT" pitchFamily="34" charset="0"/>
              </a:rPr>
            </a:br>
            <a:endParaRPr lang="en-US" altLang="en-US" sz="2400">
              <a:latin typeface="Gill Sans MT" pitchFamily="34" charset="0"/>
              <a:ea typeface="Gill Sans MT" pitchFamily="34" charset="0"/>
              <a:cs typeface="Gill Sans MT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remember (in NAT translation table)</a:t>
            </a:r>
            <a:r>
              <a:rPr lang="en-US" altLang="en-US" i="1">
                <a:solidFill>
                  <a:schemeClr val="accent2"/>
                </a:solidFill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every (source IP address, port #)  to (NAT IP address, new port #) translation pair</a:t>
            </a:r>
            <a:br>
              <a:rPr lang="en-US" altLang="en-US">
                <a:latin typeface="Gill Sans MT" pitchFamily="34" charset="0"/>
                <a:ea typeface="ＭＳ Ｐゴシック" pitchFamily="34" charset="-128"/>
              </a:rPr>
            </a:br>
            <a:endParaRPr lang="en-US" altLang="en-US">
              <a:latin typeface="Gill Sans MT" pitchFamily="34" charset="0"/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altLang="en-US" i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incoming datagrams:</a:t>
            </a:r>
            <a:r>
              <a:rPr lang="en-US" altLang="en-US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 </a:t>
            </a:r>
            <a:r>
              <a:rPr lang="en-US" altLang="en-US" i="1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replace</a:t>
            </a:r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 (NAT IP address, new port #) in dest fields of every incoming datagram with corresponding (source IP address, port #) stored in NAT table</a:t>
            </a:r>
          </a:p>
          <a:p>
            <a:pPr lvl="1">
              <a:lnSpc>
                <a:spcPct val="80000"/>
              </a:lnSpc>
            </a:pPr>
            <a:endParaRPr lang="en-US" altLang="en-US"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10445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44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70F70764-D52E-4BFC-B1C2-C304247C2B87}" type="slidenum">
              <a:rPr lang="en-US" altLang="en-US" sz="1200">
                <a:latin typeface="Tahoma" pitchFamily="34" charset="0"/>
              </a:rPr>
              <a:pPr/>
              <a:t>63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04451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" y="922338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Freeform 139"/>
          <p:cNvSpPr>
            <a:spLocks/>
          </p:cNvSpPr>
          <p:nvPr/>
        </p:nvSpPr>
        <p:spPr bwMode="auto">
          <a:xfrm>
            <a:off x="194337" y="3651251"/>
            <a:ext cx="4430183" cy="1355725"/>
          </a:xfrm>
          <a:custGeom>
            <a:avLst/>
            <a:gdLst>
              <a:gd name="T0" fmla="*/ 2147483647 w 2269"/>
              <a:gd name="T1" fmla="*/ 2147483647 h 854"/>
              <a:gd name="T2" fmla="*/ 2147483647 w 2269"/>
              <a:gd name="T3" fmla="*/ 2147483647 h 854"/>
              <a:gd name="T4" fmla="*/ 2147483647 w 2269"/>
              <a:gd name="T5" fmla="*/ 2147483647 h 854"/>
              <a:gd name="T6" fmla="*/ 2147483647 w 2269"/>
              <a:gd name="T7" fmla="*/ 2147483647 h 854"/>
              <a:gd name="T8" fmla="*/ 2147483647 w 2269"/>
              <a:gd name="T9" fmla="*/ 2147483647 h 854"/>
              <a:gd name="T10" fmla="*/ 2147483647 w 2269"/>
              <a:gd name="T11" fmla="*/ 2147483647 h 854"/>
              <a:gd name="T12" fmla="*/ 2147483647 w 2269"/>
              <a:gd name="T13" fmla="*/ 2147483647 h 85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269"/>
              <a:gd name="T22" fmla="*/ 0 h 854"/>
              <a:gd name="T23" fmla="*/ 2269 w 2269"/>
              <a:gd name="T24" fmla="*/ 854 h 85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269" h="854">
                <a:moveTo>
                  <a:pt x="1888" y="285"/>
                </a:moveTo>
                <a:cubicBezTo>
                  <a:pt x="1622" y="258"/>
                  <a:pt x="723" y="317"/>
                  <a:pt x="418" y="283"/>
                </a:cubicBezTo>
                <a:cubicBezTo>
                  <a:pt x="113" y="249"/>
                  <a:pt x="120" y="0"/>
                  <a:pt x="60" y="83"/>
                </a:cubicBezTo>
                <a:cubicBezTo>
                  <a:pt x="0" y="166"/>
                  <a:pt x="8" y="708"/>
                  <a:pt x="60" y="781"/>
                </a:cubicBezTo>
                <a:cubicBezTo>
                  <a:pt x="112" y="854"/>
                  <a:pt x="48" y="575"/>
                  <a:pt x="374" y="519"/>
                </a:cubicBezTo>
                <a:cubicBezTo>
                  <a:pt x="700" y="463"/>
                  <a:pt x="1765" y="486"/>
                  <a:pt x="2017" y="447"/>
                </a:cubicBezTo>
                <a:cubicBezTo>
                  <a:pt x="2269" y="408"/>
                  <a:pt x="2110" y="319"/>
                  <a:pt x="1888" y="285"/>
                </a:cubicBezTo>
                <a:close/>
              </a:path>
            </a:pathLst>
          </a:custGeom>
          <a:gradFill rotWithShape="1">
            <a:gsLst>
              <a:gs pos="0">
                <a:srgbClr val="FFFFFF">
                  <a:alpha val="98000"/>
                </a:srgbClr>
              </a:gs>
              <a:gs pos="100000">
                <a:srgbClr val="66CCFF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4" name="Freeform 29"/>
          <p:cNvSpPr>
            <a:spLocks/>
          </p:cNvSpPr>
          <p:nvPr/>
        </p:nvSpPr>
        <p:spPr bwMode="auto">
          <a:xfrm>
            <a:off x="4841214" y="2922588"/>
            <a:ext cx="4050109" cy="2697162"/>
          </a:xfrm>
          <a:custGeom>
            <a:avLst/>
            <a:gdLst>
              <a:gd name="T0" fmla="*/ 2147483647 w 2355"/>
              <a:gd name="T1" fmla="*/ 2147483647 h 1699"/>
              <a:gd name="T2" fmla="*/ 2147483647 w 2355"/>
              <a:gd name="T3" fmla="*/ 2147483647 h 1699"/>
              <a:gd name="T4" fmla="*/ 2147483647 w 2355"/>
              <a:gd name="T5" fmla="*/ 2147483647 h 1699"/>
              <a:gd name="T6" fmla="*/ 2147483647 w 2355"/>
              <a:gd name="T7" fmla="*/ 2147483647 h 1699"/>
              <a:gd name="T8" fmla="*/ 2147483647 w 2355"/>
              <a:gd name="T9" fmla="*/ 2147483647 h 1699"/>
              <a:gd name="T10" fmla="*/ 2147483647 w 2355"/>
              <a:gd name="T11" fmla="*/ 2147483647 h 1699"/>
              <a:gd name="T12" fmla="*/ 2147483647 w 2355"/>
              <a:gd name="T13" fmla="*/ 2147483647 h 1699"/>
              <a:gd name="T14" fmla="*/ 2147483647 w 2355"/>
              <a:gd name="T15" fmla="*/ 2147483647 h 1699"/>
              <a:gd name="T16" fmla="*/ 2147483647 w 2355"/>
              <a:gd name="T17" fmla="*/ 2147483647 h 1699"/>
              <a:gd name="T18" fmla="*/ 2147483647 w 2355"/>
              <a:gd name="T19" fmla="*/ 2147483647 h 1699"/>
              <a:gd name="T20" fmla="*/ 2147483647 w 2355"/>
              <a:gd name="T21" fmla="*/ 2147483647 h 16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2355"/>
              <a:gd name="T34" fmla="*/ 0 h 1699"/>
              <a:gd name="T35" fmla="*/ 2355 w 2355"/>
              <a:gd name="T36" fmla="*/ 1699 h 1699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355" h="1699">
                <a:moveTo>
                  <a:pt x="349" y="761"/>
                </a:moveTo>
                <a:cubicBezTo>
                  <a:pt x="587" y="729"/>
                  <a:pt x="1414" y="820"/>
                  <a:pt x="1651" y="732"/>
                </a:cubicBezTo>
                <a:cubicBezTo>
                  <a:pt x="1888" y="644"/>
                  <a:pt x="1710" y="351"/>
                  <a:pt x="1773" y="230"/>
                </a:cubicBezTo>
                <a:cubicBezTo>
                  <a:pt x="1836" y="109"/>
                  <a:pt x="1947" y="16"/>
                  <a:pt x="2029" y="8"/>
                </a:cubicBezTo>
                <a:cubicBezTo>
                  <a:pt x="2111" y="0"/>
                  <a:pt x="2213" y="27"/>
                  <a:pt x="2267" y="183"/>
                </a:cubicBezTo>
                <a:cubicBezTo>
                  <a:pt x="2321" y="339"/>
                  <a:pt x="2355" y="707"/>
                  <a:pt x="2355" y="942"/>
                </a:cubicBezTo>
                <a:cubicBezTo>
                  <a:pt x="2355" y="1177"/>
                  <a:pt x="2353" y="1485"/>
                  <a:pt x="2267" y="1592"/>
                </a:cubicBezTo>
                <a:cubicBezTo>
                  <a:pt x="2181" y="1699"/>
                  <a:pt x="1939" y="1680"/>
                  <a:pt x="1840" y="1586"/>
                </a:cubicBezTo>
                <a:cubicBezTo>
                  <a:pt x="1741" y="1492"/>
                  <a:pt x="1940" y="1135"/>
                  <a:pt x="1670" y="1025"/>
                </a:cubicBezTo>
                <a:cubicBezTo>
                  <a:pt x="1400" y="915"/>
                  <a:pt x="440" y="967"/>
                  <a:pt x="220" y="923"/>
                </a:cubicBezTo>
                <a:cubicBezTo>
                  <a:pt x="0" y="879"/>
                  <a:pt x="127" y="795"/>
                  <a:pt x="349" y="76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5" name="Line 32"/>
          <p:cNvSpPr>
            <a:spLocks noChangeShapeType="1"/>
          </p:cNvSpPr>
          <p:nvPr/>
        </p:nvSpPr>
        <p:spPr bwMode="auto">
          <a:xfrm>
            <a:off x="4965040" y="4244975"/>
            <a:ext cx="6552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6" name="Line 34"/>
          <p:cNvSpPr>
            <a:spLocks noChangeShapeType="1"/>
          </p:cNvSpPr>
          <p:nvPr/>
        </p:nvSpPr>
        <p:spPr bwMode="auto">
          <a:xfrm>
            <a:off x="8041746" y="3497263"/>
            <a:ext cx="144463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7" name="Line 35"/>
          <p:cNvSpPr>
            <a:spLocks noChangeShapeType="1"/>
          </p:cNvSpPr>
          <p:nvPr/>
        </p:nvSpPr>
        <p:spPr bwMode="auto">
          <a:xfrm flipV="1">
            <a:off x="8048625" y="5002213"/>
            <a:ext cx="1857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78" name="Text Box 36"/>
          <p:cNvSpPr txBox="1">
            <a:spLocks noChangeArrowheads="1"/>
          </p:cNvSpPr>
          <p:nvPr/>
        </p:nvSpPr>
        <p:spPr bwMode="auto">
          <a:xfrm>
            <a:off x="8719344" y="3227388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10.0.0.1</a:t>
            </a:r>
          </a:p>
        </p:txBody>
      </p:sp>
      <p:sp>
        <p:nvSpPr>
          <p:cNvPr id="105479" name="Text Box 37"/>
          <p:cNvSpPr txBox="1">
            <a:spLocks noChangeArrowheads="1"/>
          </p:cNvSpPr>
          <p:nvPr/>
        </p:nvSpPr>
        <p:spPr bwMode="auto">
          <a:xfrm>
            <a:off x="8856928" y="3995738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10.0.0.2</a:t>
            </a:r>
          </a:p>
        </p:txBody>
      </p:sp>
      <p:sp>
        <p:nvSpPr>
          <p:cNvPr id="105480" name="Text Box 38"/>
          <p:cNvSpPr txBox="1">
            <a:spLocks noChangeArrowheads="1"/>
          </p:cNvSpPr>
          <p:nvPr/>
        </p:nvSpPr>
        <p:spPr bwMode="auto">
          <a:xfrm>
            <a:off x="8815653" y="4891088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10.0.0.3</a:t>
            </a:r>
          </a:p>
        </p:txBody>
      </p:sp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6100101" y="2855913"/>
            <a:ext cx="2027634" cy="1033462"/>
            <a:chOff x="3550" y="2055"/>
            <a:chExt cx="1179" cy="651"/>
          </a:xfrm>
        </p:grpSpPr>
        <p:grpSp>
          <p:nvGrpSpPr>
            <p:cNvPr id="105574" name="Group 50"/>
            <p:cNvGrpSpPr>
              <a:grpSpLocks/>
            </p:cNvGrpSpPr>
            <p:nvPr/>
          </p:nvGrpSpPr>
          <p:grpSpPr bwMode="auto">
            <a:xfrm>
              <a:off x="3550" y="2055"/>
              <a:ext cx="1179" cy="357"/>
              <a:chOff x="4381" y="786"/>
              <a:chExt cx="1108" cy="357"/>
            </a:xfrm>
          </p:grpSpPr>
          <p:sp>
            <p:nvSpPr>
              <p:cNvPr id="105579" name="Rectangle 40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80" name="Text Box 39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200" dirty="0">
                    <a:solidFill>
                      <a:srgbClr val="000099"/>
                    </a:solidFill>
                  </a:rPr>
                  <a:t>S: 10.0.0.1, 3345</a:t>
                </a:r>
              </a:p>
              <a:p>
                <a:r>
                  <a:rPr lang="en-US" altLang="en-US" sz="1200" dirty="0"/>
                  <a:t>D: 128.119.40.186, 80</a:t>
                </a:r>
              </a:p>
            </p:txBody>
          </p:sp>
          <p:grpSp>
            <p:nvGrpSpPr>
              <p:cNvPr id="105581" name="Group 44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05586" name="Freeform 43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7" name="Line 41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2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8" name="Line 42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82" name="Group 45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05583" name="Freeform 46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4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2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85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0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575" name="Freeform 51"/>
            <p:cNvSpPr>
              <a:spLocks/>
            </p:cNvSpPr>
            <p:nvPr/>
          </p:nvSpPr>
          <p:spPr bwMode="auto">
            <a:xfrm>
              <a:off x="3573" y="2364"/>
              <a:ext cx="564" cy="342"/>
            </a:xfrm>
            <a:custGeom>
              <a:avLst/>
              <a:gdLst>
                <a:gd name="T0" fmla="*/ 0 w 417"/>
                <a:gd name="T1" fmla="*/ 9905 h 264"/>
                <a:gd name="T2" fmla="*/ 28602 w 417"/>
                <a:gd name="T3" fmla="*/ 9905 h 264"/>
                <a:gd name="T4" fmla="*/ 28602 w 417"/>
                <a:gd name="T5" fmla="*/ 0 h 264"/>
                <a:gd name="T6" fmla="*/ 0 60000 65536"/>
                <a:gd name="T7" fmla="*/ 0 60000 65536"/>
                <a:gd name="T8" fmla="*/ 0 60000 65536"/>
                <a:gd name="T9" fmla="*/ 0 w 417"/>
                <a:gd name="T10" fmla="*/ 0 h 264"/>
                <a:gd name="T11" fmla="*/ 417 w 417"/>
                <a:gd name="T12" fmla="*/ 264 h 2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7" h="264">
                  <a:moveTo>
                    <a:pt x="0" y="264"/>
                  </a:moveTo>
                  <a:lnTo>
                    <a:pt x="417" y="264"/>
                  </a:lnTo>
                  <a:lnTo>
                    <a:pt x="417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76" name="Group 87"/>
            <p:cNvGrpSpPr>
              <a:grpSpLocks/>
            </p:cNvGrpSpPr>
            <p:nvPr/>
          </p:nvGrpSpPr>
          <p:grpSpPr bwMode="auto">
            <a:xfrm>
              <a:off x="4032" y="2416"/>
              <a:ext cx="218" cy="233"/>
              <a:chOff x="5140" y="400"/>
              <a:chExt cx="218" cy="233"/>
            </a:xfrm>
          </p:grpSpPr>
          <p:sp>
            <p:nvSpPr>
              <p:cNvPr id="105577" name="Oval 86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78" name="Text Box 52"/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1</a:t>
                </a:r>
              </a:p>
            </p:txBody>
          </p:sp>
        </p:grpSp>
      </p:grpSp>
      <p:sp>
        <p:nvSpPr>
          <p:cNvPr id="105482" name="Text Box 54"/>
          <p:cNvSpPr txBox="1">
            <a:spLocks noChangeArrowheads="1"/>
          </p:cNvSpPr>
          <p:nvPr/>
        </p:nvSpPr>
        <p:spPr bwMode="auto">
          <a:xfrm>
            <a:off x="4911726" y="3817938"/>
            <a:ext cx="92685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 dirty="0"/>
              <a:t>10.0.0.4</a:t>
            </a:r>
          </a:p>
        </p:txBody>
      </p:sp>
      <p:sp>
        <p:nvSpPr>
          <p:cNvPr id="105483" name="Line 55"/>
          <p:cNvSpPr>
            <a:spLocks noChangeShapeType="1"/>
          </p:cNvSpPr>
          <p:nvPr/>
        </p:nvSpPr>
        <p:spPr bwMode="auto">
          <a:xfrm flipH="1">
            <a:off x="5045869" y="4073525"/>
            <a:ext cx="92869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84" name="Text Box 56"/>
          <p:cNvSpPr txBox="1">
            <a:spLocks noChangeArrowheads="1"/>
          </p:cNvSpPr>
          <p:nvPr/>
        </p:nvSpPr>
        <p:spPr bwMode="auto">
          <a:xfrm>
            <a:off x="2920206" y="4375150"/>
            <a:ext cx="12682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/>
              <a:t>138.76.29.7</a:t>
            </a:r>
          </a:p>
        </p:txBody>
      </p:sp>
      <p:sp>
        <p:nvSpPr>
          <p:cNvPr id="105485" name="Line 57"/>
          <p:cNvSpPr>
            <a:spLocks noChangeShapeType="1"/>
          </p:cNvSpPr>
          <p:nvPr/>
        </p:nvSpPr>
        <p:spPr bwMode="auto">
          <a:xfrm flipH="1">
            <a:off x="4244446" y="4311650"/>
            <a:ext cx="92869" cy="1285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59"/>
          <p:cNvGrpSpPr>
            <a:grpSpLocks/>
          </p:cNvGrpSpPr>
          <p:nvPr/>
        </p:nvGrpSpPr>
        <p:grpSpPr bwMode="auto">
          <a:xfrm>
            <a:off x="7008152" y="1570038"/>
            <a:ext cx="2464461" cy="1389062"/>
            <a:chOff x="3944" y="989"/>
            <a:chExt cx="1433" cy="875"/>
          </a:xfrm>
        </p:grpSpPr>
        <p:sp>
          <p:nvSpPr>
            <p:cNvPr id="105572" name="Text Box 53"/>
            <p:cNvSpPr txBox="1">
              <a:spLocks noChangeArrowheads="1"/>
            </p:cNvSpPr>
            <p:nvPr/>
          </p:nvSpPr>
          <p:spPr bwMode="auto">
            <a:xfrm>
              <a:off x="4121" y="989"/>
              <a:ext cx="1256" cy="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800" b="1" i="1">
                  <a:solidFill>
                    <a:srgbClr val="CC0000"/>
                  </a:solidFill>
                </a:rPr>
                <a:t>1:</a:t>
              </a:r>
              <a:r>
                <a:rPr lang="en-US" altLang="en-US" sz="1800">
                  <a:solidFill>
                    <a:srgbClr val="FF0000"/>
                  </a:solidFill>
                </a:rPr>
                <a:t> </a:t>
              </a:r>
              <a:r>
                <a:rPr lang="en-US" altLang="en-US" sz="1800">
                  <a:solidFill>
                    <a:srgbClr val="000099"/>
                  </a:solidFill>
                </a:rPr>
                <a:t>host 10.0.0.1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sends datagram to 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128.119.40.186, 80</a:t>
              </a:r>
            </a:p>
          </p:txBody>
        </p:sp>
        <p:sp>
          <p:nvSpPr>
            <p:cNvPr id="105573" name="Line 58"/>
            <p:cNvSpPr>
              <a:spLocks noChangeShapeType="1"/>
            </p:cNvSpPr>
            <p:nvPr/>
          </p:nvSpPr>
          <p:spPr bwMode="auto">
            <a:xfrm flipH="1">
              <a:off x="3944" y="1105"/>
              <a:ext cx="197" cy="759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487" name="Freeform 67"/>
          <p:cNvSpPr>
            <a:spLocks/>
          </p:cNvSpPr>
          <p:nvPr/>
        </p:nvSpPr>
        <p:spPr bwMode="auto">
          <a:xfrm>
            <a:off x="2540133" y="2627314"/>
            <a:ext cx="4184253" cy="1531937"/>
          </a:xfrm>
          <a:custGeom>
            <a:avLst/>
            <a:gdLst>
              <a:gd name="T0" fmla="*/ 0 w 2433"/>
              <a:gd name="T1" fmla="*/ 2147483647 h 965"/>
              <a:gd name="T2" fmla="*/ 2147483647 w 2433"/>
              <a:gd name="T3" fmla="*/ 2147483647 h 965"/>
              <a:gd name="T4" fmla="*/ 2147483647 w 2433"/>
              <a:gd name="T5" fmla="*/ 2147483647 h 965"/>
              <a:gd name="T6" fmla="*/ 2147483647 w 2433"/>
              <a:gd name="T7" fmla="*/ 2147483647 h 965"/>
              <a:gd name="T8" fmla="*/ 2147483647 w 2433"/>
              <a:gd name="T9" fmla="*/ 2147483647 h 965"/>
              <a:gd name="T10" fmla="*/ 2147483647 w 2433"/>
              <a:gd name="T11" fmla="*/ 2147483647 h 965"/>
              <a:gd name="T12" fmla="*/ 0 w 2433"/>
              <a:gd name="T13" fmla="*/ 2147483647 h 9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33"/>
              <a:gd name="T22" fmla="*/ 0 h 965"/>
              <a:gd name="T23" fmla="*/ 2433 w 2433"/>
              <a:gd name="T24" fmla="*/ 965 h 9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33" h="965">
                <a:moveTo>
                  <a:pt x="0" y="64"/>
                </a:moveTo>
                <a:cubicBezTo>
                  <a:pt x="0" y="64"/>
                  <a:pt x="2079" y="0"/>
                  <a:pt x="2352" y="64"/>
                </a:cubicBezTo>
                <a:cubicBezTo>
                  <a:pt x="2433" y="57"/>
                  <a:pt x="1814" y="309"/>
                  <a:pt x="1640" y="450"/>
                </a:cubicBezTo>
                <a:cubicBezTo>
                  <a:pt x="1466" y="591"/>
                  <a:pt x="1383" y="888"/>
                  <a:pt x="1308" y="965"/>
                </a:cubicBezTo>
                <a:lnTo>
                  <a:pt x="1159" y="965"/>
                </a:lnTo>
                <a:cubicBezTo>
                  <a:pt x="1078" y="870"/>
                  <a:pt x="1013" y="546"/>
                  <a:pt x="820" y="396"/>
                </a:cubicBezTo>
                <a:cubicBezTo>
                  <a:pt x="583" y="207"/>
                  <a:pt x="189" y="142"/>
                  <a:pt x="0" y="64"/>
                </a:cubicBez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bg1"/>
              </a:gs>
            </a:gsLst>
            <a:lin ang="5400000" scaled="1"/>
          </a:gradFill>
          <a:ln w="3175" cap="flat" cmpd="sng">
            <a:solidFill>
              <a:schemeClr val="hlink"/>
            </a:solidFill>
            <a:prstDash val="solid"/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5488" name="Rectangle 62"/>
          <p:cNvSpPr>
            <a:spLocks noChangeArrowheads="1"/>
          </p:cNvSpPr>
          <p:nvPr/>
        </p:nvSpPr>
        <p:spPr bwMode="auto">
          <a:xfrm>
            <a:off x="2540133" y="1374775"/>
            <a:ext cx="4099983" cy="13541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5489" name="Text Box 60"/>
          <p:cNvSpPr txBox="1">
            <a:spLocks noChangeArrowheads="1"/>
          </p:cNvSpPr>
          <p:nvPr/>
        </p:nvSpPr>
        <p:spPr bwMode="auto">
          <a:xfrm>
            <a:off x="2725026" y="1419225"/>
            <a:ext cx="37026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/>
              <a:t>NAT translation table</a:t>
            </a:r>
          </a:p>
          <a:p>
            <a:pPr algn="ctr"/>
            <a:r>
              <a:rPr lang="en-US" altLang="en-US" sz="1800"/>
              <a:t>WAN side addr        LAN side addr</a:t>
            </a:r>
          </a:p>
        </p:txBody>
      </p:sp>
      <p:sp>
        <p:nvSpPr>
          <p:cNvPr id="105490" name="Line 63"/>
          <p:cNvSpPr>
            <a:spLocks noChangeShapeType="1"/>
          </p:cNvSpPr>
          <p:nvPr/>
        </p:nvSpPr>
        <p:spPr bwMode="auto">
          <a:xfrm flipV="1">
            <a:off x="2540133" y="1747838"/>
            <a:ext cx="41068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91" name="Line 64"/>
          <p:cNvSpPr>
            <a:spLocks noChangeShapeType="1"/>
          </p:cNvSpPr>
          <p:nvPr/>
        </p:nvSpPr>
        <p:spPr bwMode="auto">
          <a:xfrm flipV="1">
            <a:off x="2555611" y="2025651"/>
            <a:ext cx="4062148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492" name="Line 65"/>
          <p:cNvSpPr>
            <a:spLocks noChangeShapeType="1"/>
          </p:cNvSpPr>
          <p:nvPr/>
        </p:nvSpPr>
        <p:spPr bwMode="auto">
          <a:xfrm>
            <a:off x="4841214" y="1770064"/>
            <a:ext cx="3440" cy="955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33533" name="Text Box 61"/>
          <p:cNvSpPr txBox="1">
            <a:spLocks noChangeArrowheads="1"/>
          </p:cNvSpPr>
          <p:nvPr/>
        </p:nvSpPr>
        <p:spPr bwMode="auto">
          <a:xfrm>
            <a:off x="2738862" y="2044700"/>
            <a:ext cx="37369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800">
                <a:solidFill>
                  <a:srgbClr val="CC0000"/>
                </a:solidFill>
              </a:rPr>
              <a:t>138.76.29.7, 5001   10.0.0.1, 3345</a:t>
            </a:r>
          </a:p>
          <a:p>
            <a:pPr algn="ctr"/>
            <a:r>
              <a:rPr lang="en-US" altLang="en-US" sz="1800"/>
              <a:t>……                                         ……</a:t>
            </a:r>
          </a:p>
        </p:txBody>
      </p:sp>
      <p:grpSp>
        <p:nvGrpSpPr>
          <p:cNvPr id="8" name="Group 135"/>
          <p:cNvGrpSpPr>
            <a:grpSpLocks/>
          </p:cNvGrpSpPr>
          <p:nvPr/>
        </p:nvGrpSpPr>
        <p:grpSpPr bwMode="auto">
          <a:xfrm>
            <a:off x="5162815" y="3435350"/>
            <a:ext cx="3016515" cy="1638300"/>
            <a:chOff x="3002" y="2417"/>
            <a:chExt cx="1754" cy="1032"/>
          </a:xfrm>
        </p:grpSpPr>
        <p:sp>
          <p:nvSpPr>
            <p:cNvPr id="105558" name="Rectangle 91"/>
            <p:cNvSpPr>
              <a:spLocks noChangeArrowheads="1"/>
            </p:cNvSpPr>
            <p:nvPr/>
          </p:nvSpPr>
          <p:spPr bwMode="auto">
            <a:xfrm>
              <a:off x="3002" y="3051"/>
              <a:ext cx="1175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05559" name="Text Box 92"/>
            <p:cNvSpPr txBox="1">
              <a:spLocks noChangeArrowheads="1"/>
            </p:cNvSpPr>
            <p:nvPr/>
          </p:nvSpPr>
          <p:spPr bwMode="auto">
            <a:xfrm>
              <a:off x="3104" y="3042"/>
              <a:ext cx="111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 dirty="0">
                  <a:solidFill>
                    <a:srgbClr val="000099"/>
                  </a:solidFill>
                </a:rPr>
                <a:t>S: 128.119.40.186, 80 </a:t>
              </a:r>
            </a:p>
            <a:p>
              <a:r>
                <a:rPr lang="en-US" altLang="en-US" sz="1200" dirty="0"/>
                <a:t>D: 10.0.0.1, 3345</a:t>
              </a:r>
            </a:p>
            <a:p>
              <a:endParaRPr lang="en-US" altLang="en-US" sz="1200" dirty="0"/>
            </a:p>
          </p:txBody>
        </p:sp>
        <p:grpSp>
          <p:nvGrpSpPr>
            <p:cNvPr id="105560" name="Group 93"/>
            <p:cNvGrpSpPr>
              <a:grpSpLocks/>
            </p:cNvGrpSpPr>
            <p:nvPr/>
          </p:nvGrpSpPr>
          <p:grpSpPr bwMode="auto">
            <a:xfrm>
              <a:off x="3054" y="3007"/>
              <a:ext cx="51" cy="99"/>
              <a:chOff x="5508" y="1599"/>
              <a:chExt cx="48" cy="99"/>
            </a:xfrm>
          </p:grpSpPr>
          <p:sp>
            <p:nvSpPr>
              <p:cNvPr id="105569" name="Freeform 94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70" name="Line 95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2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71" name="Line 96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561" name="Group 97"/>
            <p:cNvGrpSpPr>
              <a:grpSpLocks/>
            </p:cNvGrpSpPr>
            <p:nvPr/>
          </p:nvGrpSpPr>
          <p:grpSpPr bwMode="auto">
            <a:xfrm>
              <a:off x="3059" y="3248"/>
              <a:ext cx="51" cy="99"/>
              <a:chOff x="5508" y="1599"/>
              <a:chExt cx="48" cy="99"/>
            </a:xfrm>
          </p:grpSpPr>
          <p:sp>
            <p:nvSpPr>
              <p:cNvPr id="105566" name="Freeform 98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67" name="Line 99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2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68" name="Line 100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5562" name="Freeform 101"/>
            <p:cNvSpPr>
              <a:spLocks/>
            </p:cNvSpPr>
            <p:nvPr/>
          </p:nvSpPr>
          <p:spPr bwMode="auto">
            <a:xfrm>
              <a:off x="4179" y="2417"/>
              <a:ext cx="577" cy="768"/>
            </a:xfrm>
            <a:custGeom>
              <a:avLst/>
              <a:gdLst>
                <a:gd name="T0" fmla="*/ 577 w 577"/>
                <a:gd name="T1" fmla="*/ 0 h 768"/>
                <a:gd name="T2" fmla="*/ 342 w 577"/>
                <a:gd name="T3" fmla="*/ 0 h 768"/>
                <a:gd name="T4" fmla="*/ 342 w 577"/>
                <a:gd name="T5" fmla="*/ 768 h 768"/>
                <a:gd name="T6" fmla="*/ 0 w 577"/>
                <a:gd name="T7" fmla="*/ 760 h 7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7"/>
                <a:gd name="T13" fmla="*/ 0 h 768"/>
                <a:gd name="T14" fmla="*/ 577 w 577"/>
                <a:gd name="T15" fmla="*/ 768 h 7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7" h="768">
                  <a:moveTo>
                    <a:pt x="577" y="0"/>
                  </a:moveTo>
                  <a:lnTo>
                    <a:pt x="342" y="0"/>
                  </a:lnTo>
                  <a:lnTo>
                    <a:pt x="342" y="768"/>
                  </a:lnTo>
                  <a:lnTo>
                    <a:pt x="0" y="76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63" name="Group 102"/>
            <p:cNvGrpSpPr>
              <a:grpSpLocks/>
            </p:cNvGrpSpPr>
            <p:nvPr/>
          </p:nvGrpSpPr>
          <p:grpSpPr bwMode="auto">
            <a:xfrm>
              <a:off x="4240" y="3061"/>
              <a:ext cx="218" cy="233"/>
              <a:chOff x="5140" y="400"/>
              <a:chExt cx="218" cy="233"/>
            </a:xfrm>
          </p:grpSpPr>
          <p:sp>
            <p:nvSpPr>
              <p:cNvPr id="105564" name="Oval 103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65" name="Text Box 104"/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2" name="Group 108"/>
          <p:cNvGrpSpPr>
            <a:grpSpLocks/>
          </p:cNvGrpSpPr>
          <p:nvPr/>
        </p:nvGrpSpPr>
        <p:grpSpPr bwMode="auto">
          <a:xfrm>
            <a:off x="1659600" y="3652838"/>
            <a:ext cx="2705232" cy="566737"/>
            <a:chOff x="1026" y="3559"/>
            <a:chExt cx="1573" cy="357"/>
          </a:xfrm>
        </p:grpSpPr>
        <p:grpSp>
          <p:nvGrpSpPr>
            <p:cNvPr id="105543" name="Group 68"/>
            <p:cNvGrpSpPr>
              <a:grpSpLocks/>
            </p:cNvGrpSpPr>
            <p:nvPr/>
          </p:nvGrpSpPr>
          <p:grpSpPr bwMode="auto">
            <a:xfrm>
              <a:off x="1412" y="3559"/>
              <a:ext cx="1187" cy="357"/>
              <a:chOff x="4381" y="786"/>
              <a:chExt cx="1108" cy="357"/>
            </a:xfrm>
          </p:grpSpPr>
          <p:sp>
            <p:nvSpPr>
              <p:cNvPr id="105548" name="Rectangle 69"/>
              <p:cNvSpPr>
                <a:spLocks noChangeArrowheads="1"/>
              </p:cNvSpPr>
              <p:nvPr/>
            </p:nvSpPr>
            <p:spPr bwMode="auto">
              <a:xfrm>
                <a:off x="4385" y="830"/>
                <a:ext cx="1104" cy="25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49" name="Text Box 70"/>
              <p:cNvSpPr txBox="1">
                <a:spLocks noChangeArrowheads="1"/>
              </p:cNvSpPr>
              <p:nvPr/>
            </p:nvSpPr>
            <p:spPr bwMode="auto">
              <a:xfrm>
                <a:off x="4381" y="813"/>
                <a:ext cx="1045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200" dirty="0">
                    <a:solidFill>
                      <a:srgbClr val="000099"/>
                    </a:solidFill>
                  </a:rPr>
                  <a:t>S: 138.76.29.7, 5001</a:t>
                </a:r>
              </a:p>
              <a:p>
                <a:r>
                  <a:rPr lang="en-US" altLang="en-US" sz="1200" dirty="0"/>
                  <a:t>D: 128.119.40.186, 80</a:t>
                </a:r>
              </a:p>
            </p:txBody>
          </p:sp>
          <p:grpSp>
            <p:nvGrpSpPr>
              <p:cNvPr id="105550" name="Group 71"/>
              <p:cNvGrpSpPr>
                <a:grpSpLocks/>
              </p:cNvGrpSpPr>
              <p:nvPr/>
            </p:nvGrpSpPr>
            <p:grpSpPr bwMode="auto">
              <a:xfrm>
                <a:off x="5394" y="786"/>
                <a:ext cx="48" cy="99"/>
                <a:chOff x="5508" y="1599"/>
                <a:chExt cx="48" cy="99"/>
              </a:xfrm>
            </p:grpSpPr>
            <p:sp>
              <p:nvSpPr>
                <p:cNvPr id="105555" name="Freeform 72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6" name="Line 73"/>
                <p:cNvSpPr>
                  <a:spLocks noChangeShapeType="1"/>
                </p:cNvSpPr>
                <p:nvPr/>
              </p:nvSpPr>
              <p:spPr bwMode="auto">
                <a:xfrm flipH="1">
                  <a:off x="5512" y="1608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7" name="Line 74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  <p:grpSp>
            <p:nvGrpSpPr>
              <p:cNvPr id="105551" name="Group 75"/>
              <p:cNvGrpSpPr>
                <a:grpSpLocks/>
              </p:cNvGrpSpPr>
              <p:nvPr/>
            </p:nvGrpSpPr>
            <p:grpSpPr bwMode="auto">
              <a:xfrm>
                <a:off x="5382" y="1044"/>
                <a:ext cx="48" cy="99"/>
                <a:chOff x="5508" y="1599"/>
                <a:chExt cx="48" cy="99"/>
              </a:xfrm>
            </p:grpSpPr>
            <p:sp>
              <p:nvSpPr>
                <p:cNvPr id="105552" name="Freeform 76"/>
                <p:cNvSpPr>
                  <a:spLocks/>
                </p:cNvSpPr>
                <p:nvPr/>
              </p:nvSpPr>
              <p:spPr bwMode="auto">
                <a:xfrm>
                  <a:off x="5508" y="1599"/>
                  <a:ext cx="48" cy="99"/>
                </a:xfrm>
                <a:custGeom>
                  <a:avLst/>
                  <a:gdLst>
                    <a:gd name="T0" fmla="*/ 21 w 48"/>
                    <a:gd name="T1" fmla="*/ 0 h 99"/>
                    <a:gd name="T2" fmla="*/ 0 w 48"/>
                    <a:gd name="T3" fmla="*/ 72 h 99"/>
                    <a:gd name="T4" fmla="*/ 27 w 48"/>
                    <a:gd name="T5" fmla="*/ 99 h 99"/>
                    <a:gd name="T6" fmla="*/ 48 w 48"/>
                    <a:gd name="T7" fmla="*/ 21 h 99"/>
                    <a:gd name="T8" fmla="*/ 21 w 48"/>
                    <a:gd name="T9" fmla="*/ 0 h 99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8"/>
                    <a:gd name="T16" fmla="*/ 0 h 99"/>
                    <a:gd name="T17" fmla="*/ 48 w 48"/>
                    <a:gd name="T18" fmla="*/ 99 h 99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8" h="99">
                      <a:moveTo>
                        <a:pt x="21" y="0"/>
                      </a:moveTo>
                      <a:lnTo>
                        <a:pt x="0" y="72"/>
                      </a:lnTo>
                      <a:lnTo>
                        <a:pt x="27" y="99"/>
                      </a:lnTo>
                      <a:lnTo>
                        <a:pt x="48" y="21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3" name="Line 77"/>
                <p:cNvSpPr>
                  <a:spLocks noChangeShapeType="1"/>
                </p:cNvSpPr>
                <p:nvPr/>
              </p:nvSpPr>
              <p:spPr bwMode="auto">
                <a:xfrm flipH="1">
                  <a:off x="5510" y="1608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  <p:sp>
              <p:nvSpPr>
                <p:cNvPr id="105554" name="Line 78"/>
                <p:cNvSpPr>
                  <a:spLocks noChangeShapeType="1"/>
                </p:cNvSpPr>
                <p:nvPr/>
              </p:nvSpPr>
              <p:spPr bwMode="auto">
                <a:xfrm flipH="1">
                  <a:off x="5536" y="1620"/>
                  <a:ext cx="21" cy="6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/>
                </a:p>
              </p:txBody>
            </p:sp>
          </p:grpSp>
        </p:grpSp>
        <p:sp>
          <p:nvSpPr>
            <p:cNvPr id="105544" name="Line 79"/>
            <p:cNvSpPr>
              <a:spLocks noChangeShapeType="1"/>
            </p:cNvSpPr>
            <p:nvPr/>
          </p:nvSpPr>
          <p:spPr bwMode="auto">
            <a:xfrm flipH="1">
              <a:off x="1026" y="3729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45" name="Group 105"/>
            <p:cNvGrpSpPr>
              <a:grpSpLocks/>
            </p:cNvGrpSpPr>
            <p:nvPr/>
          </p:nvGrpSpPr>
          <p:grpSpPr bwMode="auto">
            <a:xfrm>
              <a:off x="1143" y="3613"/>
              <a:ext cx="218" cy="233"/>
              <a:chOff x="5140" y="400"/>
              <a:chExt cx="218" cy="233"/>
            </a:xfrm>
          </p:grpSpPr>
          <p:sp>
            <p:nvSpPr>
              <p:cNvPr id="105546" name="Oval 106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47" name="Text Box 107"/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7" name="Group 112"/>
          <p:cNvGrpSpPr>
            <a:grpSpLocks/>
          </p:cNvGrpSpPr>
          <p:nvPr/>
        </p:nvGrpSpPr>
        <p:grpSpPr bwMode="auto">
          <a:xfrm>
            <a:off x="1" y="1671639"/>
            <a:ext cx="5584164" cy="2052637"/>
            <a:chOff x="0" y="1306"/>
            <a:chExt cx="3247" cy="1293"/>
          </a:xfrm>
        </p:grpSpPr>
        <p:sp>
          <p:nvSpPr>
            <p:cNvPr id="105539" name="Text Box 82"/>
            <p:cNvSpPr txBox="1">
              <a:spLocks noChangeArrowheads="1"/>
            </p:cNvSpPr>
            <p:nvPr/>
          </p:nvSpPr>
          <p:spPr bwMode="auto">
            <a:xfrm>
              <a:off x="0" y="1306"/>
              <a:ext cx="1226" cy="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85000"/>
                </a:lnSpc>
              </a:pPr>
              <a:r>
                <a:rPr lang="en-US" altLang="en-US" sz="1800" b="1" i="1">
                  <a:solidFill>
                    <a:srgbClr val="CC0000"/>
                  </a:solidFill>
                </a:rPr>
                <a:t>2:</a:t>
              </a:r>
              <a:r>
                <a:rPr lang="en-US" altLang="en-US" sz="1800">
                  <a:solidFill>
                    <a:srgbClr val="FF0000"/>
                  </a:solidFill>
                </a:rPr>
                <a:t> </a:t>
              </a:r>
              <a:r>
                <a:rPr lang="en-US" altLang="en-US" sz="1800">
                  <a:solidFill>
                    <a:srgbClr val="000099"/>
                  </a:solidFill>
                </a:rPr>
                <a:t>NAT router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changes datagram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source addr from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10.0.0.1, 3345 to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138.76.29.7, 5001,</a:t>
              </a:r>
            </a:p>
            <a:p>
              <a:pPr>
                <a:lnSpc>
                  <a:spcPct val="85000"/>
                </a:lnSpc>
              </a:pPr>
              <a:r>
                <a:rPr lang="en-US" altLang="en-US" sz="1800">
                  <a:solidFill>
                    <a:srgbClr val="000099"/>
                  </a:solidFill>
                </a:rPr>
                <a:t>updates table</a:t>
              </a:r>
            </a:p>
          </p:txBody>
        </p:sp>
        <p:sp>
          <p:nvSpPr>
            <p:cNvPr id="105540" name="Line 83"/>
            <p:cNvSpPr>
              <a:spLocks noChangeShapeType="1"/>
            </p:cNvSpPr>
            <p:nvPr/>
          </p:nvSpPr>
          <p:spPr bwMode="auto">
            <a:xfrm>
              <a:off x="1285" y="2243"/>
              <a:ext cx="147" cy="356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541" name="Line 110"/>
            <p:cNvSpPr>
              <a:spLocks noChangeShapeType="1"/>
            </p:cNvSpPr>
            <p:nvPr/>
          </p:nvSpPr>
          <p:spPr bwMode="auto">
            <a:xfrm flipV="1">
              <a:off x="1275" y="1788"/>
              <a:ext cx="663" cy="455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5542" name="Line 111"/>
            <p:cNvSpPr>
              <a:spLocks noChangeShapeType="1"/>
            </p:cNvSpPr>
            <p:nvPr/>
          </p:nvSpPr>
          <p:spPr bwMode="auto">
            <a:xfrm flipV="1">
              <a:off x="1275" y="1751"/>
              <a:ext cx="1972" cy="491"/>
            </a:xfrm>
            <a:prstGeom prst="line">
              <a:avLst/>
            </a:prstGeom>
            <a:noFill/>
            <a:ln w="12700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8" name="Group 129"/>
          <p:cNvGrpSpPr>
            <a:grpSpLocks/>
          </p:cNvGrpSpPr>
          <p:nvPr/>
        </p:nvGrpSpPr>
        <p:grpSpPr bwMode="auto">
          <a:xfrm>
            <a:off x="1473863" y="4681538"/>
            <a:ext cx="2677715" cy="703262"/>
            <a:chOff x="1163" y="3752"/>
            <a:chExt cx="1557" cy="443"/>
          </a:xfrm>
        </p:grpSpPr>
        <p:sp>
          <p:nvSpPr>
            <p:cNvPr id="105525" name="Rectangle 115"/>
            <p:cNvSpPr>
              <a:spLocks noChangeArrowheads="1"/>
            </p:cNvSpPr>
            <p:nvPr/>
          </p:nvSpPr>
          <p:spPr bwMode="auto">
            <a:xfrm>
              <a:off x="1163" y="3796"/>
              <a:ext cx="1183" cy="25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05526" name="Text Box 116"/>
            <p:cNvSpPr txBox="1">
              <a:spLocks noChangeArrowheads="1"/>
            </p:cNvSpPr>
            <p:nvPr/>
          </p:nvSpPr>
          <p:spPr bwMode="auto">
            <a:xfrm>
              <a:off x="1281" y="3788"/>
              <a:ext cx="112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200" dirty="0">
                  <a:solidFill>
                    <a:srgbClr val="000099"/>
                  </a:solidFill>
                </a:rPr>
                <a:t>S: 128.119.40.186, 80 </a:t>
              </a:r>
            </a:p>
            <a:p>
              <a:r>
                <a:rPr lang="en-US" altLang="en-US" sz="1200" dirty="0"/>
                <a:t>D: 138.76.29.7, 5001</a:t>
              </a:r>
            </a:p>
            <a:p>
              <a:endParaRPr lang="en-US" altLang="en-US" sz="1200" dirty="0"/>
            </a:p>
          </p:txBody>
        </p:sp>
        <p:grpSp>
          <p:nvGrpSpPr>
            <p:cNvPr id="105527" name="Group 117"/>
            <p:cNvGrpSpPr>
              <a:grpSpLocks/>
            </p:cNvGrpSpPr>
            <p:nvPr/>
          </p:nvGrpSpPr>
          <p:grpSpPr bwMode="auto">
            <a:xfrm>
              <a:off x="1214" y="3752"/>
              <a:ext cx="52" cy="99"/>
              <a:chOff x="5508" y="1599"/>
              <a:chExt cx="48" cy="99"/>
            </a:xfrm>
          </p:grpSpPr>
          <p:sp>
            <p:nvSpPr>
              <p:cNvPr id="105536" name="Freeform 118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7" name="Line 119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8" name="Line 120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5528" name="Group 121"/>
            <p:cNvGrpSpPr>
              <a:grpSpLocks/>
            </p:cNvGrpSpPr>
            <p:nvPr/>
          </p:nvGrpSpPr>
          <p:grpSpPr bwMode="auto">
            <a:xfrm>
              <a:off x="1193" y="3984"/>
              <a:ext cx="52" cy="99"/>
              <a:chOff x="5508" y="1599"/>
              <a:chExt cx="48" cy="99"/>
            </a:xfrm>
          </p:grpSpPr>
          <p:sp>
            <p:nvSpPr>
              <p:cNvPr id="105533" name="Freeform 122"/>
              <p:cNvSpPr>
                <a:spLocks/>
              </p:cNvSpPr>
              <p:nvPr/>
            </p:nvSpPr>
            <p:spPr bwMode="auto">
              <a:xfrm>
                <a:off x="5508" y="1599"/>
                <a:ext cx="48" cy="99"/>
              </a:xfrm>
              <a:custGeom>
                <a:avLst/>
                <a:gdLst>
                  <a:gd name="T0" fmla="*/ 21 w 48"/>
                  <a:gd name="T1" fmla="*/ 0 h 99"/>
                  <a:gd name="T2" fmla="*/ 0 w 48"/>
                  <a:gd name="T3" fmla="*/ 72 h 99"/>
                  <a:gd name="T4" fmla="*/ 27 w 48"/>
                  <a:gd name="T5" fmla="*/ 99 h 99"/>
                  <a:gd name="T6" fmla="*/ 48 w 48"/>
                  <a:gd name="T7" fmla="*/ 21 h 99"/>
                  <a:gd name="T8" fmla="*/ 21 w 48"/>
                  <a:gd name="T9" fmla="*/ 0 h 9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99"/>
                  <a:gd name="T17" fmla="*/ 48 w 48"/>
                  <a:gd name="T18" fmla="*/ 99 h 9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99">
                    <a:moveTo>
                      <a:pt x="21" y="0"/>
                    </a:moveTo>
                    <a:lnTo>
                      <a:pt x="0" y="72"/>
                    </a:lnTo>
                    <a:lnTo>
                      <a:pt x="27" y="99"/>
                    </a:lnTo>
                    <a:lnTo>
                      <a:pt x="48" y="2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4" name="Line 123"/>
              <p:cNvSpPr>
                <a:spLocks noChangeShapeType="1"/>
              </p:cNvSpPr>
              <p:nvPr/>
            </p:nvSpPr>
            <p:spPr bwMode="auto">
              <a:xfrm flipH="1">
                <a:off x="5512" y="1608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05535" name="Line 124"/>
              <p:cNvSpPr>
                <a:spLocks noChangeShapeType="1"/>
              </p:cNvSpPr>
              <p:nvPr/>
            </p:nvSpPr>
            <p:spPr bwMode="auto">
              <a:xfrm flipH="1">
                <a:off x="5536" y="1620"/>
                <a:ext cx="2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sp>
          <p:nvSpPr>
            <p:cNvPr id="105529" name="Line 125"/>
            <p:cNvSpPr>
              <a:spLocks noChangeShapeType="1"/>
            </p:cNvSpPr>
            <p:nvPr/>
          </p:nvSpPr>
          <p:spPr bwMode="auto">
            <a:xfrm flipH="1">
              <a:off x="2344" y="3931"/>
              <a:ext cx="3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05530" name="Group 126"/>
            <p:cNvGrpSpPr>
              <a:grpSpLocks/>
            </p:cNvGrpSpPr>
            <p:nvPr/>
          </p:nvGrpSpPr>
          <p:grpSpPr bwMode="auto">
            <a:xfrm>
              <a:off x="2409" y="3815"/>
              <a:ext cx="218" cy="233"/>
              <a:chOff x="5140" y="400"/>
              <a:chExt cx="218" cy="233"/>
            </a:xfrm>
          </p:grpSpPr>
          <p:sp>
            <p:nvSpPr>
              <p:cNvPr id="105531" name="Oval 127"/>
              <p:cNvSpPr>
                <a:spLocks noChangeArrowheads="1"/>
              </p:cNvSpPr>
              <p:nvPr/>
            </p:nvSpPr>
            <p:spPr bwMode="auto">
              <a:xfrm>
                <a:off x="5140" y="410"/>
                <a:ext cx="218" cy="218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rgbClr val="CC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5532" name="Text Box 128"/>
              <p:cNvSpPr txBox="1">
                <a:spLocks noChangeArrowheads="1"/>
              </p:cNvSpPr>
              <p:nvPr/>
            </p:nvSpPr>
            <p:spPr bwMode="auto">
              <a:xfrm>
                <a:off x="5154" y="400"/>
                <a:ext cx="182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CC0000"/>
                    </a:solidFill>
                  </a:rPr>
                  <a:t>3</a:t>
                </a:r>
              </a:p>
            </p:txBody>
          </p:sp>
        </p:grpSp>
      </p:grpSp>
      <p:sp>
        <p:nvSpPr>
          <p:cNvPr id="233603" name="Text Box 131"/>
          <p:cNvSpPr txBox="1">
            <a:spLocks noChangeArrowheads="1"/>
          </p:cNvSpPr>
          <p:nvPr/>
        </p:nvSpPr>
        <p:spPr bwMode="auto">
          <a:xfrm>
            <a:off x="1427427" y="5170488"/>
            <a:ext cx="2108269" cy="79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800" b="1" i="1">
                <a:solidFill>
                  <a:srgbClr val="CC0000"/>
                </a:solidFill>
              </a:rPr>
              <a:t>3:</a:t>
            </a:r>
            <a:r>
              <a:rPr lang="en-US" altLang="en-US" sz="1800">
                <a:solidFill>
                  <a:srgbClr val="FF0000"/>
                </a:solidFill>
              </a:rPr>
              <a:t> </a:t>
            </a:r>
            <a:r>
              <a:rPr lang="en-US" altLang="en-US" sz="1800">
                <a:solidFill>
                  <a:srgbClr val="000099"/>
                </a:solidFill>
              </a:rPr>
              <a:t>reply arrives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 dest. address:</a:t>
            </a:r>
          </a:p>
          <a:p>
            <a:pPr>
              <a:lnSpc>
                <a:spcPct val="85000"/>
              </a:lnSpc>
            </a:pPr>
            <a:r>
              <a:rPr lang="en-US" altLang="en-US" sz="1800">
                <a:solidFill>
                  <a:srgbClr val="000099"/>
                </a:solidFill>
              </a:rPr>
              <a:t> 138.76.29.7, 5001</a:t>
            </a:r>
          </a:p>
        </p:txBody>
      </p:sp>
      <p:sp>
        <p:nvSpPr>
          <p:cNvPr id="233608" name="Text Box 136"/>
          <p:cNvSpPr txBox="1">
            <a:spLocks noChangeArrowheads="1"/>
          </p:cNvSpPr>
          <p:nvPr/>
        </p:nvSpPr>
        <p:spPr bwMode="auto">
          <a:xfrm>
            <a:off x="5137018" y="5005388"/>
            <a:ext cx="3903633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</a:pPr>
            <a:r>
              <a:rPr lang="en-US" altLang="en-US" sz="1800" b="1" i="1" dirty="0">
                <a:solidFill>
                  <a:srgbClr val="CC0000"/>
                </a:solidFill>
              </a:rPr>
              <a:t>4:</a:t>
            </a:r>
            <a:r>
              <a:rPr lang="en-US" altLang="en-US" sz="1800" dirty="0">
                <a:solidFill>
                  <a:srgbClr val="FF0000"/>
                </a:solidFill>
              </a:rPr>
              <a:t> </a:t>
            </a:r>
            <a:r>
              <a:rPr lang="en-US" altLang="en-US" sz="1800" dirty="0">
                <a:solidFill>
                  <a:srgbClr val="000099"/>
                </a:solidFill>
              </a:rPr>
              <a:t>NAT router</a:t>
            </a:r>
          </a:p>
          <a:p>
            <a:pPr>
              <a:lnSpc>
                <a:spcPct val="85000"/>
              </a:lnSpc>
            </a:pPr>
            <a:r>
              <a:rPr lang="en-US" altLang="en-US" sz="1800" dirty="0">
                <a:solidFill>
                  <a:srgbClr val="000099"/>
                </a:solidFill>
              </a:rPr>
              <a:t>changes datagram</a:t>
            </a:r>
          </a:p>
          <a:p>
            <a:pPr>
              <a:lnSpc>
                <a:spcPct val="85000"/>
              </a:lnSpc>
            </a:pPr>
            <a:r>
              <a:rPr lang="en-US" altLang="en-US" sz="1800" dirty="0" err="1">
                <a:solidFill>
                  <a:srgbClr val="000099"/>
                </a:solidFill>
              </a:rPr>
              <a:t>dest</a:t>
            </a:r>
            <a:r>
              <a:rPr lang="en-US" altLang="en-US" sz="1800" dirty="0">
                <a:solidFill>
                  <a:srgbClr val="000099"/>
                </a:solidFill>
              </a:rPr>
              <a:t> </a:t>
            </a:r>
            <a:r>
              <a:rPr lang="en-US" altLang="en-US" sz="1800" dirty="0" err="1">
                <a:solidFill>
                  <a:srgbClr val="000099"/>
                </a:solidFill>
              </a:rPr>
              <a:t>addr</a:t>
            </a:r>
            <a:r>
              <a:rPr lang="en-US" altLang="en-US" sz="1800" dirty="0">
                <a:solidFill>
                  <a:srgbClr val="000099"/>
                </a:solidFill>
              </a:rPr>
              <a:t> from</a:t>
            </a:r>
          </a:p>
          <a:p>
            <a:pPr>
              <a:lnSpc>
                <a:spcPct val="85000"/>
              </a:lnSpc>
            </a:pPr>
            <a:r>
              <a:rPr lang="en-US" altLang="en-US" sz="1800" dirty="0">
                <a:solidFill>
                  <a:srgbClr val="000099"/>
                </a:solidFill>
              </a:rPr>
              <a:t>138.76.29.7, 5001 to 10.0.0.1, 3345 </a:t>
            </a:r>
          </a:p>
          <a:p>
            <a:endParaRPr lang="en-US" altLang="en-US" sz="1800" dirty="0">
              <a:solidFill>
                <a:srgbClr val="000099"/>
              </a:solidFill>
            </a:endParaRPr>
          </a:p>
        </p:txBody>
      </p:sp>
      <p:sp>
        <p:nvSpPr>
          <p:cNvPr id="105500" name="Line 138"/>
          <p:cNvSpPr>
            <a:spLocks noChangeShapeType="1"/>
          </p:cNvSpPr>
          <p:nvPr/>
        </p:nvSpPr>
        <p:spPr bwMode="auto">
          <a:xfrm>
            <a:off x="1107546" y="4273550"/>
            <a:ext cx="3277923" cy="63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9425" name="Rectangle 141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765779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NAT: network address translation</a:t>
            </a:r>
          </a:p>
        </p:txBody>
      </p:sp>
      <p:sp>
        <p:nvSpPr>
          <p:cNvPr id="10550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550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A1F15C5B-907A-46DF-A0CA-BE9A2BBAAE4F}" type="slidenum">
              <a:rPr lang="en-US" altLang="en-US" sz="1200">
                <a:latin typeface="Tahoma" pitchFamily="34" charset="0"/>
              </a:rPr>
              <a:pPr/>
              <a:t>64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05502" name="Picture 14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" y="922338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5503" name="Group 143"/>
          <p:cNvGrpSpPr>
            <a:grpSpLocks/>
          </p:cNvGrpSpPr>
          <p:nvPr/>
        </p:nvGrpSpPr>
        <p:grpSpPr bwMode="auto">
          <a:xfrm>
            <a:off x="4371711" y="4095750"/>
            <a:ext cx="636323" cy="323850"/>
            <a:chOff x="4396" y="1245"/>
            <a:chExt cx="672" cy="248"/>
          </a:xfrm>
        </p:grpSpPr>
        <p:sp>
          <p:nvSpPr>
            <p:cNvPr id="105517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05518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05519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1"/>
            </a:gra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05520" name="Group 147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05523" name="Freeform 148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524" name="Freeform 149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19050" cmpd="sng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5521" name="Line 150"/>
            <p:cNvSpPr>
              <a:spLocks noChangeShapeType="1"/>
            </p:cNvSpPr>
            <p:nvPr/>
          </p:nvSpPr>
          <p:spPr bwMode="auto">
            <a:xfrm>
              <a:off x="4400" y="1322"/>
              <a:ext cx="0" cy="10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22" name="Line 151"/>
            <p:cNvSpPr>
              <a:spLocks noChangeShapeType="1"/>
            </p:cNvSpPr>
            <p:nvPr/>
          </p:nvSpPr>
          <p:spPr bwMode="auto">
            <a:xfrm>
              <a:off x="5063" y="1326"/>
              <a:ext cx="0" cy="1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5504" name="Group 156"/>
          <p:cNvGrpSpPr>
            <a:grpSpLocks/>
          </p:cNvGrpSpPr>
          <p:nvPr/>
        </p:nvGrpSpPr>
        <p:grpSpPr bwMode="auto">
          <a:xfrm flipH="1">
            <a:off x="8156972" y="3311525"/>
            <a:ext cx="694796" cy="558800"/>
            <a:chOff x="-44" y="1473"/>
            <a:chExt cx="981" cy="1105"/>
          </a:xfrm>
        </p:grpSpPr>
        <p:pic>
          <p:nvPicPr>
            <p:cNvPr id="105515" name="Picture 157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6" name="Freeform 158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5505" name="Group 159"/>
          <p:cNvGrpSpPr>
            <a:grpSpLocks/>
          </p:cNvGrpSpPr>
          <p:nvPr/>
        </p:nvGrpSpPr>
        <p:grpSpPr bwMode="auto">
          <a:xfrm flipH="1">
            <a:off x="8169010" y="4054475"/>
            <a:ext cx="694796" cy="558800"/>
            <a:chOff x="-44" y="1473"/>
            <a:chExt cx="981" cy="1105"/>
          </a:xfrm>
        </p:grpSpPr>
        <p:pic>
          <p:nvPicPr>
            <p:cNvPr id="105513" name="Picture 160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4" name="Freeform 161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05506" name="Group 162"/>
          <p:cNvGrpSpPr>
            <a:grpSpLocks/>
          </p:cNvGrpSpPr>
          <p:nvPr/>
        </p:nvGrpSpPr>
        <p:grpSpPr bwMode="auto">
          <a:xfrm flipH="1">
            <a:off x="8177610" y="4808538"/>
            <a:ext cx="694796" cy="558800"/>
            <a:chOff x="-44" y="1473"/>
            <a:chExt cx="981" cy="1105"/>
          </a:xfrm>
        </p:grpSpPr>
        <p:pic>
          <p:nvPicPr>
            <p:cNvPr id="105511" name="Picture 163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5512" name="Freeform 164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8034 w 356"/>
                <a:gd name="T3" fmla="*/ 1220 h 368"/>
                <a:gd name="T4" fmla="*/ 21394 w 356"/>
                <a:gd name="T5" fmla="*/ 25425 h 368"/>
                <a:gd name="T6" fmla="*/ 4715 w 356"/>
                <a:gd name="T7" fmla="*/ 31797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6"/>
                <a:gd name="T16" fmla="*/ 0 h 368"/>
                <a:gd name="T17" fmla="*/ 356 w 356"/>
                <a:gd name="T18" fmla="*/ 368 h 3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05507" name="Line 32"/>
          <p:cNvSpPr>
            <a:spLocks noChangeShapeType="1"/>
          </p:cNvSpPr>
          <p:nvPr/>
        </p:nvSpPr>
        <p:spPr bwMode="auto">
          <a:xfrm>
            <a:off x="8002192" y="4238625"/>
            <a:ext cx="23733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5510" name="TextBox 1"/>
          <p:cNvSpPr txBox="1">
            <a:spLocks noChangeArrowheads="1"/>
          </p:cNvSpPr>
          <p:nvPr/>
        </p:nvSpPr>
        <p:spPr bwMode="auto">
          <a:xfrm>
            <a:off x="368036" y="6199189"/>
            <a:ext cx="4882489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* Check out the online interactive exercises for more examples: h</a:t>
            </a:r>
            <a:r>
              <a:rPr lang="en-US" altLang="en-US" sz="1200"/>
              <a:t>ttp://gaia.cs.umass.edu/kurose_ross/interactive/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533" grpId="0"/>
      <p:bldP spid="233603" grpId="0"/>
      <p:bldP spid="233608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1" name="Rectangle 5"/>
          <p:cNvSpPr>
            <a:spLocks noGrp="1" noChangeArrowheads="1"/>
          </p:cNvSpPr>
          <p:nvPr>
            <p:ph type="title"/>
          </p:nvPr>
        </p:nvSpPr>
        <p:spPr>
          <a:xfrm>
            <a:off x="577850" y="230188"/>
            <a:ext cx="8765779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NAT: network address translation</a:t>
            </a:r>
          </a:p>
        </p:txBody>
      </p:sp>
      <p:sp>
        <p:nvSpPr>
          <p:cNvPr id="106497" name="Rectangle 3"/>
          <p:cNvSpPr>
            <a:spLocks noGrp="1" noChangeArrowheads="1"/>
          </p:cNvSpPr>
          <p:nvPr>
            <p:ph idx="1"/>
          </p:nvPr>
        </p:nvSpPr>
        <p:spPr>
          <a:xfrm>
            <a:off x="577850" y="1473200"/>
            <a:ext cx="8420100" cy="46482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16-bit port-number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field: </a:t>
            </a:r>
          </a:p>
          <a:p>
            <a:pPr lvl="1"/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60,000 simultaneous connections with a single LAN-side address!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NAT is controversial:</a:t>
            </a:r>
          </a:p>
          <a:p>
            <a:pPr lvl="1"/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routers should only process up to layer 3</a:t>
            </a:r>
          </a:p>
          <a:p>
            <a:pPr lvl="1"/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address shortage should be solved by IPv6</a:t>
            </a:r>
          </a:p>
          <a:p>
            <a:pPr lvl="1"/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violates end-to-end argument</a:t>
            </a:r>
          </a:p>
          <a:p>
            <a:pPr lvl="2"/>
            <a:r>
              <a:rPr lang="en-US" altLang="en-US" sz="2400" dirty="0">
                <a:latin typeface="Gill Sans MT" pitchFamily="34" charset="0"/>
                <a:ea typeface="Gill Sans MT" pitchFamily="34" charset="0"/>
                <a:cs typeface="Gill Sans MT" pitchFamily="34" charset="0"/>
              </a:rPr>
              <a:t>NAT possibility must be taken into account by app designers, e.g., P2P applications</a:t>
            </a:r>
          </a:p>
          <a:p>
            <a:pPr lvl="1"/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NAT traversal: what if client wants to connect to server behind NAT?</a:t>
            </a:r>
          </a:p>
          <a:p>
            <a:endParaRPr lang="en-US" altLang="en-US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10650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650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5355556A-1DB4-4803-8374-32AD44442E01}" type="slidenum">
              <a:rPr lang="en-US" altLang="en-US" sz="1200">
                <a:latin typeface="Tahoma" pitchFamily="34" charset="0"/>
              </a:rPr>
              <a:pPr/>
              <a:t>65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06499" name="Picture 6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63" y="922338"/>
            <a:ext cx="841666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8113" y="2702252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endParaRPr lang="en-US" altLang="en-US" dirty="0">
              <a:solidFill>
                <a:srgbClr val="C00000"/>
              </a:solidFill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66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1098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422275"/>
            <a:ext cx="8420100" cy="838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IPv6: motivation</a:t>
            </a:r>
          </a:p>
        </p:txBody>
      </p:sp>
      <p:sp>
        <p:nvSpPr>
          <p:cNvPr id="108546" name="Rectangle 3"/>
          <p:cNvSpPr>
            <a:spLocks noGrp="1" noChangeArrowheads="1"/>
          </p:cNvSpPr>
          <p:nvPr>
            <p:ph idx="1"/>
          </p:nvPr>
        </p:nvSpPr>
        <p:spPr>
          <a:xfrm>
            <a:off x="553773" y="1401764"/>
            <a:ext cx="8889604" cy="4027487"/>
          </a:xfrm>
        </p:spPr>
        <p:txBody>
          <a:bodyPr/>
          <a:lstStyle/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initial motivation:</a:t>
            </a:r>
            <a:r>
              <a:rPr lang="en-US" altLang="en-US" i="1" dirty="0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32-bit address space soon to be completely allocated.  </a:t>
            </a:r>
          </a:p>
          <a:p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additional motivation: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header format helps speed processing/forwarding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header changes to </a:t>
            </a:r>
            <a:r>
              <a:rPr lang="en-US" altLang="en-US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facilitate QoS </a:t>
            </a:r>
          </a:p>
          <a:p>
            <a:pPr lvl="1"/>
            <a:endParaRPr lang="en-US" altLang="en-US" dirty="0">
              <a:latin typeface="Gill Sans MT" pitchFamily="34" charset="0"/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IPv6 datagram format: </a:t>
            </a:r>
          </a:p>
          <a:p>
            <a:pPr lvl="1"/>
            <a:r>
              <a:rPr lang="en-US" altLang="en-US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fixed-length 40 byte header</a:t>
            </a:r>
          </a:p>
          <a:p>
            <a:pPr lvl="1"/>
            <a:r>
              <a:rPr lang="en-US" altLang="en-US" dirty="0">
                <a:solidFill>
                  <a:srgbClr val="000099"/>
                </a:solidFill>
                <a:latin typeface="Gill Sans MT" pitchFamily="34" charset="0"/>
                <a:ea typeface="ＭＳ Ｐゴシック" pitchFamily="34" charset="-128"/>
              </a:rPr>
              <a:t>no fragmentation allowed</a:t>
            </a:r>
            <a:endParaRPr lang="en-US" altLang="en-US" i="1" dirty="0">
              <a:solidFill>
                <a:srgbClr val="000099"/>
              </a:solidFill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108549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85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BCAF2B29-C77E-4A3A-9ED2-9ADA7865D97C}" type="slidenum">
              <a:rPr lang="en-US" altLang="en-US" sz="1200">
                <a:latin typeface="Tahoma" pitchFamily="34" charset="0"/>
              </a:rPr>
              <a:pPr/>
              <a:t>67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08547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4" y="1055689"/>
            <a:ext cx="39606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69" name="Picture 8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81" y="871539"/>
            <a:ext cx="54465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0" name="Rectangle 80"/>
          <p:cNvSpPr>
            <a:spLocks noChangeArrowheads="1"/>
          </p:cNvSpPr>
          <p:nvPr/>
        </p:nvSpPr>
        <p:spPr bwMode="auto">
          <a:xfrm>
            <a:off x="2400830" y="3263901"/>
            <a:ext cx="5143897" cy="2817813"/>
          </a:xfrm>
          <a:prstGeom prst="rect">
            <a:avLst/>
          </a:prstGeom>
          <a:solidFill>
            <a:srgbClr val="0000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686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185738"/>
            <a:ext cx="8420100" cy="90805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IPv6 datagram format</a:t>
            </a:r>
          </a:p>
        </p:txBody>
      </p:sp>
      <p:sp>
        <p:nvSpPr>
          <p:cNvPr id="109594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095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91185369-8AA4-44F1-B5AA-ABF595F69779}" type="slidenum">
              <a:rPr lang="en-US" altLang="en-US" sz="1200">
                <a:latin typeface="Tahoma" pitchFamily="34" charset="0"/>
              </a:rPr>
              <a:pPr/>
              <a:t>68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519378" y="1306514"/>
            <a:ext cx="746512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800" i="1">
                <a:solidFill>
                  <a:srgbClr val="CC0000"/>
                </a:solidFill>
                <a:latin typeface="Gill Sans MT" pitchFamily="34" charset="0"/>
              </a:rPr>
              <a:t>priority:</a:t>
            </a:r>
            <a:r>
              <a:rPr lang="en-US" altLang="en-US" sz="2800">
                <a:latin typeface="Gill Sans MT" pitchFamily="34" charset="0"/>
              </a:rPr>
              <a:t>  identify priority among datagrams in flow</a:t>
            </a:r>
          </a:p>
          <a:p>
            <a:r>
              <a:rPr lang="en-US" altLang="en-US" sz="2800" i="1">
                <a:solidFill>
                  <a:srgbClr val="CC0000"/>
                </a:solidFill>
                <a:latin typeface="Gill Sans MT" pitchFamily="34" charset="0"/>
              </a:rPr>
              <a:t>flow Label:</a:t>
            </a:r>
            <a:r>
              <a:rPr lang="en-US" altLang="en-US" sz="2800">
                <a:latin typeface="Gill Sans MT" pitchFamily="34" charset="0"/>
              </a:rPr>
              <a:t> identify datagrams in same </a:t>
            </a:r>
            <a:r>
              <a:rPr lang="ja-JP" altLang="en-US" sz="2800">
                <a:latin typeface="Gill Sans MT" pitchFamily="34" charset="0"/>
              </a:rPr>
              <a:t>“</a:t>
            </a:r>
            <a:r>
              <a:rPr lang="en-US" altLang="ja-JP" sz="2800">
                <a:latin typeface="Gill Sans MT" pitchFamily="34" charset="0"/>
              </a:rPr>
              <a:t>flow.</a:t>
            </a:r>
            <a:r>
              <a:rPr lang="ja-JP" altLang="en-US" sz="2800">
                <a:latin typeface="Gill Sans MT" pitchFamily="34" charset="0"/>
              </a:rPr>
              <a:t>”</a:t>
            </a:r>
            <a:r>
              <a:rPr lang="en-US" altLang="ja-JP" sz="2800">
                <a:latin typeface="Gill Sans MT" pitchFamily="34" charset="0"/>
              </a:rPr>
              <a:t> </a:t>
            </a:r>
          </a:p>
          <a:p>
            <a:r>
              <a:rPr lang="en-US" altLang="en-US" sz="2800">
                <a:latin typeface="Gill Sans MT" pitchFamily="34" charset="0"/>
              </a:rPr>
              <a:t>                    (concept of</a:t>
            </a:r>
            <a:r>
              <a:rPr lang="ja-JP" altLang="en-US" sz="2800">
                <a:latin typeface="Gill Sans MT" pitchFamily="34" charset="0"/>
              </a:rPr>
              <a:t>“</a:t>
            </a:r>
            <a:r>
              <a:rPr lang="en-US" altLang="ja-JP" sz="2800">
                <a:latin typeface="Gill Sans MT" pitchFamily="34" charset="0"/>
              </a:rPr>
              <a:t>flow</a:t>
            </a:r>
            <a:r>
              <a:rPr lang="ja-JP" altLang="en-US" sz="2800">
                <a:latin typeface="Gill Sans MT" pitchFamily="34" charset="0"/>
              </a:rPr>
              <a:t>”</a:t>
            </a:r>
            <a:r>
              <a:rPr lang="en-US" altLang="ja-JP" sz="2800">
                <a:latin typeface="Gill Sans MT" pitchFamily="34" charset="0"/>
              </a:rPr>
              <a:t> not well defined).</a:t>
            </a:r>
          </a:p>
          <a:p>
            <a:r>
              <a:rPr lang="en-US" altLang="en-US" sz="2800" i="1">
                <a:solidFill>
                  <a:srgbClr val="CC0000"/>
                </a:solidFill>
                <a:latin typeface="Gill Sans MT" pitchFamily="34" charset="0"/>
              </a:rPr>
              <a:t>next header:</a:t>
            </a:r>
            <a:r>
              <a:rPr lang="en-US" altLang="en-US" sz="2800">
                <a:latin typeface="Gill Sans MT" pitchFamily="34" charset="0"/>
              </a:rPr>
              <a:t> identify upper layer protocol for data</a:t>
            </a:r>
            <a:r>
              <a:rPr lang="en-US" altLang="en-US">
                <a:latin typeface="Comic Sans MS" pitchFamily="66" charset="0"/>
              </a:rPr>
              <a:t> </a:t>
            </a:r>
          </a:p>
        </p:txBody>
      </p:sp>
      <p:sp>
        <p:nvSpPr>
          <p:cNvPr id="109573" name="Rectangle 56"/>
          <p:cNvSpPr>
            <a:spLocks noChangeArrowheads="1"/>
          </p:cNvSpPr>
          <p:nvPr/>
        </p:nvSpPr>
        <p:spPr bwMode="auto">
          <a:xfrm>
            <a:off x="2320000" y="3344863"/>
            <a:ext cx="5143896" cy="281781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sp>
        <p:nvSpPr>
          <p:cNvPr id="109574" name="Line 60"/>
          <p:cNvSpPr>
            <a:spLocks noChangeShapeType="1"/>
          </p:cNvSpPr>
          <p:nvPr/>
        </p:nvSpPr>
        <p:spPr bwMode="auto">
          <a:xfrm>
            <a:off x="2321719" y="3654425"/>
            <a:ext cx="512154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5" name="Line 61"/>
          <p:cNvSpPr>
            <a:spLocks noChangeShapeType="1"/>
          </p:cNvSpPr>
          <p:nvPr/>
        </p:nvSpPr>
        <p:spPr bwMode="auto">
          <a:xfrm>
            <a:off x="3026833" y="3354389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6" name="Line 63"/>
          <p:cNvSpPr>
            <a:spLocks noChangeShapeType="1"/>
          </p:cNvSpPr>
          <p:nvPr/>
        </p:nvSpPr>
        <p:spPr bwMode="auto">
          <a:xfrm>
            <a:off x="3773223" y="3351213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7" name="Line 64"/>
          <p:cNvSpPr>
            <a:spLocks noChangeShapeType="1"/>
          </p:cNvSpPr>
          <p:nvPr/>
        </p:nvSpPr>
        <p:spPr bwMode="auto">
          <a:xfrm>
            <a:off x="4777581" y="3649663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8" name="Line 65"/>
          <p:cNvSpPr>
            <a:spLocks noChangeShapeType="1"/>
          </p:cNvSpPr>
          <p:nvPr/>
        </p:nvSpPr>
        <p:spPr bwMode="auto">
          <a:xfrm>
            <a:off x="6019271" y="3652839"/>
            <a:ext cx="0" cy="2936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79" name="Line 66"/>
          <p:cNvSpPr>
            <a:spLocks noChangeShapeType="1"/>
          </p:cNvSpPr>
          <p:nvPr/>
        </p:nvSpPr>
        <p:spPr bwMode="auto">
          <a:xfrm>
            <a:off x="2307961" y="5175250"/>
            <a:ext cx="515765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0" name="Line 67"/>
          <p:cNvSpPr>
            <a:spLocks noChangeShapeType="1"/>
          </p:cNvSpPr>
          <p:nvPr/>
        </p:nvSpPr>
        <p:spPr bwMode="auto">
          <a:xfrm>
            <a:off x="2326879" y="4535488"/>
            <a:ext cx="515765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1" name="Line 68"/>
          <p:cNvSpPr>
            <a:spLocks noChangeShapeType="1"/>
          </p:cNvSpPr>
          <p:nvPr/>
        </p:nvSpPr>
        <p:spPr bwMode="auto">
          <a:xfrm>
            <a:off x="2311400" y="3952875"/>
            <a:ext cx="515765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2" name="Text Box 69"/>
          <p:cNvSpPr txBox="1">
            <a:spLocks noChangeArrowheads="1"/>
          </p:cNvSpPr>
          <p:nvPr/>
        </p:nvSpPr>
        <p:spPr bwMode="auto">
          <a:xfrm>
            <a:off x="4383749" y="5440363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data</a:t>
            </a:r>
          </a:p>
        </p:txBody>
      </p:sp>
      <p:sp>
        <p:nvSpPr>
          <p:cNvPr id="109583" name="Text Box 70"/>
          <p:cNvSpPr txBox="1">
            <a:spLocks noChangeArrowheads="1"/>
          </p:cNvSpPr>
          <p:nvPr/>
        </p:nvSpPr>
        <p:spPr bwMode="auto">
          <a:xfrm>
            <a:off x="3740008" y="4578350"/>
            <a:ext cx="2185214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/>
              <a:t>destination address</a:t>
            </a:r>
          </a:p>
          <a:p>
            <a:pPr algn="ctr">
              <a:lnSpc>
                <a:spcPct val="85000"/>
              </a:lnSpc>
            </a:pPr>
            <a:r>
              <a:rPr lang="en-US" altLang="en-US" sz="1800"/>
              <a:t>(128 bits)</a:t>
            </a:r>
          </a:p>
        </p:txBody>
      </p:sp>
      <p:sp>
        <p:nvSpPr>
          <p:cNvPr id="109584" name="Text Box 71"/>
          <p:cNvSpPr txBox="1">
            <a:spLocks noChangeArrowheads="1"/>
          </p:cNvSpPr>
          <p:nvPr/>
        </p:nvSpPr>
        <p:spPr bwMode="auto">
          <a:xfrm>
            <a:off x="3903450" y="3971925"/>
            <a:ext cx="1762021" cy="563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ct val="85000"/>
              </a:lnSpc>
            </a:pPr>
            <a:r>
              <a:rPr lang="en-US" altLang="en-US" sz="1800" dirty="0"/>
              <a:t>source address</a:t>
            </a:r>
          </a:p>
          <a:p>
            <a:pPr algn="ctr">
              <a:lnSpc>
                <a:spcPct val="85000"/>
              </a:lnSpc>
            </a:pPr>
            <a:r>
              <a:rPr lang="en-US" altLang="en-US" sz="1800" dirty="0"/>
              <a:t>(128 bits)</a:t>
            </a:r>
          </a:p>
        </p:txBody>
      </p:sp>
      <p:sp>
        <p:nvSpPr>
          <p:cNvPr id="109585" name="Text Box 72"/>
          <p:cNvSpPr txBox="1">
            <a:spLocks noChangeArrowheads="1"/>
          </p:cNvSpPr>
          <p:nvPr/>
        </p:nvSpPr>
        <p:spPr bwMode="auto">
          <a:xfrm>
            <a:off x="2846256" y="3619501"/>
            <a:ext cx="13644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payload len</a:t>
            </a:r>
          </a:p>
        </p:txBody>
      </p:sp>
      <p:sp>
        <p:nvSpPr>
          <p:cNvPr id="109586" name="Text Box 73"/>
          <p:cNvSpPr txBox="1">
            <a:spLocks noChangeArrowheads="1"/>
          </p:cNvSpPr>
          <p:nvPr/>
        </p:nvSpPr>
        <p:spPr bwMode="auto">
          <a:xfrm>
            <a:off x="4775862" y="3627438"/>
            <a:ext cx="10182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next hdr</a:t>
            </a:r>
          </a:p>
        </p:txBody>
      </p:sp>
      <p:sp>
        <p:nvSpPr>
          <p:cNvPr id="109587" name="Text Box 74"/>
          <p:cNvSpPr txBox="1">
            <a:spLocks noChangeArrowheads="1"/>
          </p:cNvSpPr>
          <p:nvPr/>
        </p:nvSpPr>
        <p:spPr bwMode="auto">
          <a:xfrm>
            <a:off x="6136217" y="3613150"/>
            <a:ext cx="10438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hop limit</a:t>
            </a:r>
          </a:p>
        </p:txBody>
      </p:sp>
      <p:sp>
        <p:nvSpPr>
          <p:cNvPr id="109588" name="Text Box 75"/>
          <p:cNvSpPr txBox="1">
            <a:spLocks noChangeArrowheads="1"/>
          </p:cNvSpPr>
          <p:nvPr/>
        </p:nvSpPr>
        <p:spPr bwMode="auto">
          <a:xfrm>
            <a:off x="4911725" y="3319463"/>
            <a:ext cx="1146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flow label</a:t>
            </a:r>
          </a:p>
        </p:txBody>
      </p:sp>
      <p:sp>
        <p:nvSpPr>
          <p:cNvPr id="109589" name="Text Box 76"/>
          <p:cNvSpPr txBox="1">
            <a:spLocks noChangeArrowheads="1"/>
          </p:cNvSpPr>
          <p:nvPr/>
        </p:nvSpPr>
        <p:spPr bwMode="auto">
          <a:xfrm>
            <a:off x="3155818" y="33051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pri</a:t>
            </a:r>
          </a:p>
        </p:txBody>
      </p:sp>
      <p:sp>
        <p:nvSpPr>
          <p:cNvPr id="109590" name="Text Box 77"/>
          <p:cNvSpPr txBox="1">
            <a:spLocks noChangeArrowheads="1"/>
          </p:cNvSpPr>
          <p:nvPr/>
        </p:nvSpPr>
        <p:spPr bwMode="auto">
          <a:xfrm>
            <a:off x="2390511" y="3313113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ver</a:t>
            </a:r>
          </a:p>
        </p:txBody>
      </p:sp>
      <p:sp>
        <p:nvSpPr>
          <p:cNvPr id="109591" name="Line 79"/>
          <p:cNvSpPr>
            <a:spLocks noChangeShapeType="1"/>
          </p:cNvSpPr>
          <p:nvPr/>
        </p:nvSpPr>
        <p:spPr bwMode="auto">
          <a:xfrm>
            <a:off x="2295923" y="6400800"/>
            <a:ext cx="521784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92" name="Text Box 78"/>
          <p:cNvSpPr txBox="1">
            <a:spLocks noChangeArrowheads="1"/>
          </p:cNvSpPr>
          <p:nvPr/>
        </p:nvSpPr>
        <p:spPr bwMode="auto">
          <a:xfrm>
            <a:off x="4309798" y="6210301"/>
            <a:ext cx="864339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32 bits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3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37" y="1042989"/>
            <a:ext cx="69324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Other changes from IPv4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checksum</a:t>
            </a:r>
            <a:r>
              <a:rPr lang="en-US" altLang="en-US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:</a:t>
            </a:r>
            <a:r>
              <a:rPr lang="en-US" altLang="en-US" i="1" dirty="0">
                <a:ea typeface="ＭＳ Ｐゴシック" pitchFamily="34" charset="-128"/>
                <a:cs typeface="ＭＳ Ｐゴシック" pitchFamily="34" charset="-128"/>
              </a:rPr>
              <a:t> 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removed entirely to reduce processing time at each hop</a:t>
            </a:r>
          </a:p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options: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allowed, but outside of header, indicated by </a:t>
            </a:r>
            <a:r>
              <a:rPr lang="ja-JP" altLang="en-US">
                <a:ea typeface="ＭＳ Ｐゴシック" pitchFamily="34" charset="-128"/>
                <a:cs typeface="ＭＳ Ｐゴシック" pitchFamily="34" charset="-128"/>
              </a:rPr>
              <a:t>“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Next Header</a:t>
            </a:r>
            <a:r>
              <a:rPr lang="ja-JP" altLang="en-US">
                <a:ea typeface="ＭＳ Ｐゴシック" pitchFamily="34" charset="-128"/>
                <a:cs typeface="ＭＳ Ｐゴシック" pitchFamily="34" charset="-128"/>
              </a:rPr>
              <a:t>”</a:t>
            </a:r>
            <a:r>
              <a:rPr lang="en-US" altLang="ja-JP" dirty="0">
                <a:ea typeface="ＭＳ Ｐゴシック" pitchFamily="34" charset="-128"/>
                <a:cs typeface="ＭＳ Ｐゴシック" pitchFamily="34" charset="-128"/>
              </a:rPr>
              <a:t> field</a:t>
            </a:r>
          </a:p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ICMPv6: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new version of </a:t>
            </a:r>
            <a:r>
              <a:rPr lang="en-US" altLang="en-US" dirty="0">
                <a:solidFill>
                  <a:srgbClr val="000099"/>
                </a:solidFill>
                <a:ea typeface="ＭＳ Ｐゴシック" pitchFamily="34" charset="-128"/>
                <a:cs typeface="ＭＳ Ｐゴシック" pitchFamily="34" charset="-128"/>
              </a:rPr>
              <a:t>ICMP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additional message types, e.g. </a:t>
            </a:r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 dirty="0">
                <a:latin typeface="Gill Sans MT" pitchFamily="34" charset="0"/>
                <a:ea typeface="ＭＳ Ｐゴシック" pitchFamily="34" charset="-128"/>
              </a:rPr>
              <a:t>Packet Too Big</a:t>
            </a:r>
            <a:r>
              <a:rPr lang="ja-JP" altLang="en-US">
                <a:latin typeface="Gill Sans MT" pitchFamily="34" charset="0"/>
                <a:ea typeface="ＭＳ Ｐゴシック" pitchFamily="34" charset="-128"/>
              </a:rPr>
              <a:t>”</a:t>
            </a:r>
            <a:endParaRPr lang="en-US" altLang="ja-JP" dirty="0">
              <a:latin typeface="Gill Sans MT" pitchFamily="34" charset="0"/>
              <a:ea typeface="ＭＳ Ｐゴシック" pitchFamily="34" charset="-128"/>
            </a:endParaRP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multicast group management functions</a:t>
            </a:r>
          </a:p>
        </p:txBody>
      </p:sp>
      <p:sp>
        <p:nvSpPr>
          <p:cNvPr id="110597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059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6A1D09F4-BD5A-49E6-B458-8F59C9B821A4}" type="slidenum">
              <a:rPr lang="en-US" altLang="en-US" sz="1200">
                <a:latin typeface="Tahoma" pitchFamily="34" charset="0"/>
              </a:rPr>
              <a:pPr/>
              <a:t>69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Transition from IPv4 to IPv6</a:t>
            </a:r>
          </a:p>
        </p:txBody>
      </p:sp>
      <p:sp>
        <p:nvSpPr>
          <p:cNvPr id="111618" name="Rectangle 3"/>
          <p:cNvSpPr>
            <a:spLocks noGrp="1" noChangeArrowheads="1"/>
          </p:cNvSpPr>
          <p:nvPr>
            <p:ph idx="1"/>
          </p:nvPr>
        </p:nvSpPr>
        <p:spPr>
          <a:xfrm>
            <a:off x="662121" y="1500188"/>
            <a:ext cx="8944636" cy="2487612"/>
          </a:xfrm>
        </p:spPr>
        <p:txBody>
          <a:bodyPr/>
          <a:lstStyle/>
          <a:p>
            <a:pPr>
              <a:lnSpc>
                <a:spcPct val="75000"/>
              </a:lnSpc>
            </a:pP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not all routers can be upgraded simultaneously</a:t>
            </a:r>
          </a:p>
          <a:p>
            <a:pPr lvl="1">
              <a:lnSpc>
                <a:spcPct val="75000"/>
              </a:lnSpc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no </a:t>
            </a:r>
            <a:r>
              <a:rPr lang="ja-JP" altLang="en-US" sz="2800">
                <a:latin typeface="Gill Sans MT" pitchFamily="34" charset="0"/>
                <a:ea typeface="ＭＳ Ｐゴシック" pitchFamily="34" charset="-128"/>
              </a:rPr>
              <a:t>“</a:t>
            </a:r>
            <a:r>
              <a:rPr lang="en-US" altLang="ja-JP" sz="2800" dirty="0">
                <a:latin typeface="Gill Sans MT" pitchFamily="34" charset="0"/>
                <a:ea typeface="ＭＳ Ｐゴシック" pitchFamily="34" charset="-128"/>
              </a:rPr>
              <a:t>flag days</a:t>
            </a:r>
            <a:r>
              <a:rPr lang="ja-JP" altLang="en-US" sz="2800">
                <a:latin typeface="Gill Sans MT" pitchFamily="34" charset="0"/>
                <a:ea typeface="ＭＳ Ｐゴシック" pitchFamily="34" charset="-128"/>
              </a:rPr>
              <a:t>”</a:t>
            </a:r>
            <a:endParaRPr lang="en-US" altLang="ja-JP" sz="2800" dirty="0">
              <a:latin typeface="Gill Sans MT" pitchFamily="34" charset="0"/>
              <a:ea typeface="ＭＳ Ｐゴシック" pitchFamily="34" charset="-128"/>
            </a:endParaRPr>
          </a:p>
          <a:p>
            <a:pPr lvl="1">
              <a:lnSpc>
                <a:spcPct val="75000"/>
              </a:lnSpc>
            </a:pPr>
            <a:r>
              <a:rPr lang="en-US" altLang="en-US" sz="2800" dirty="0">
                <a:latin typeface="Gill Sans MT" pitchFamily="34" charset="0"/>
                <a:ea typeface="ＭＳ Ｐゴシック" pitchFamily="34" charset="-128"/>
              </a:rPr>
              <a:t>how will network operate with mixed IPv4 and IPv6 routers? </a:t>
            </a:r>
          </a:p>
          <a:p>
            <a:r>
              <a:rPr lang="en-US" altLang="en-US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tunneling: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IPv6 datagram carried as </a:t>
            </a:r>
            <a:r>
              <a:rPr lang="en-US" altLang="en-US" i="1" dirty="0">
                <a:ea typeface="ＭＳ Ｐゴシック" pitchFamily="34" charset="-128"/>
                <a:cs typeface="ＭＳ Ｐゴシック" pitchFamily="34" charset="-128"/>
              </a:rPr>
              <a:t>payload</a:t>
            </a:r>
            <a:r>
              <a:rPr lang="en-US" altLang="en-US" dirty="0">
                <a:ea typeface="ＭＳ Ｐゴシック" pitchFamily="34" charset="-128"/>
                <a:cs typeface="ＭＳ Ｐゴシック" pitchFamily="34" charset="-128"/>
              </a:rPr>
              <a:t> in IPv4 datagram among IPv4 routers</a:t>
            </a:r>
          </a:p>
        </p:txBody>
      </p:sp>
      <p:sp>
        <p:nvSpPr>
          <p:cNvPr id="111636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163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C293B863-BAC2-4B85-AF82-ABC27E6C4412}" type="slidenum">
              <a:rPr lang="en-US" altLang="en-US" sz="1200">
                <a:latin typeface="Tahoma" pitchFamily="34" charset="0"/>
              </a:rPr>
              <a:pPr/>
              <a:t>70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11619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1025525"/>
            <a:ext cx="7427781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1620" name="Group 47"/>
          <p:cNvGrpSpPr>
            <a:grpSpLocks/>
          </p:cNvGrpSpPr>
          <p:nvPr/>
        </p:nvGrpSpPr>
        <p:grpSpPr bwMode="auto">
          <a:xfrm>
            <a:off x="2277005" y="5176839"/>
            <a:ext cx="5259123" cy="473075"/>
            <a:chOff x="1163" y="3504"/>
            <a:chExt cx="3058" cy="298"/>
          </a:xfrm>
        </p:grpSpPr>
        <p:sp>
          <p:nvSpPr>
            <p:cNvPr id="111655" name="Rectangle 26"/>
            <p:cNvSpPr>
              <a:spLocks noChangeArrowheads="1"/>
            </p:cNvSpPr>
            <p:nvPr/>
          </p:nvSpPr>
          <p:spPr bwMode="auto">
            <a:xfrm>
              <a:off x="1163" y="3505"/>
              <a:ext cx="3058" cy="295"/>
            </a:xfrm>
            <a:prstGeom prst="rect">
              <a:avLst/>
            </a:prstGeom>
            <a:gradFill rotWithShape="1">
              <a:gsLst>
                <a:gs pos="0">
                  <a:srgbClr val="CC0000">
                    <a:alpha val="40999"/>
                  </a:srgbClr>
                </a:gs>
                <a:gs pos="100000">
                  <a:srgbClr val="CC0000">
                    <a:alpha val="37999"/>
                  </a:srgbClr>
                </a:gs>
              </a:gsLst>
              <a:lin ang="5400000" scaled="1"/>
            </a:gra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1656" name="Line 27"/>
            <p:cNvSpPr>
              <a:spLocks noChangeShapeType="1"/>
            </p:cNvSpPr>
            <p:nvPr/>
          </p:nvSpPr>
          <p:spPr bwMode="auto">
            <a:xfrm>
              <a:off x="202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7" name="Line 28"/>
            <p:cNvSpPr>
              <a:spLocks noChangeShapeType="1"/>
            </p:cNvSpPr>
            <p:nvPr/>
          </p:nvSpPr>
          <p:spPr bwMode="auto">
            <a:xfrm>
              <a:off x="1781" y="3507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8" name="Line 29"/>
            <p:cNvSpPr>
              <a:spLocks noChangeShapeType="1"/>
            </p:cNvSpPr>
            <p:nvPr/>
          </p:nvSpPr>
          <p:spPr bwMode="auto">
            <a:xfrm>
              <a:off x="1532" y="3504"/>
              <a:ext cx="0" cy="295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9" name="Line 31"/>
            <p:cNvSpPr>
              <a:spLocks noChangeShapeType="1"/>
            </p:cNvSpPr>
            <p:nvPr/>
          </p:nvSpPr>
          <p:spPr bwMode="auto">
            <a:xfrm>
              <a:off x="1187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0" name="Line 32"/>
            <p:cNvSpPr>
              <a:spLocks noChangeShapeType="1"/>
            </p:cNvSpPr>
            <p:nvPr/>
          </p:nvSpPr>
          <p:spPr bwMode="auto">
            <a:xfrm>
              <a:off x="1187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1" name="Line 33"/>
            <p:cNvSpPr>
              <a:spLocks noChangeShapeType="1"/>
            </p:cNvSpPr>
            <p:nvPr/>
          </p:nvSpPr>
          <p:spPr bwMode="auto">
            <a:xfrm>
              <a:off x="1283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2" name="Line 34"/>
            <p:cNvSpPr>
              <a:spLocks noChangeShapeType="1"/>
            </p:cNvSpPr>
            <p:nvPr/>
          </p:nvSpPr>
          <p:spPr bwMode="auto">
            <a:xfrm>
              <a:off x="1283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3" name="Line 35"/>
            <p:cNvSpPr>
              <a:spLocks noChangeShapeType="1"/>
            </p:cNvSpPr>
            <p:nvPr/>
          </p:nvSpPr>
          <p:spPr bwMode="auto">
            <a:xfrm>
              <a:off x="1379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4" name="Line 36"/>
            <p:cNvSpPr>
              <a:spLocks noChangeShapeType="1"/>
            </p:cNvSpPr>
            <p:nvPr/>
          </p:nvSpPr>
          <p:spPr bwMode="auto">
            <a:xfrm>
              <a:off x="1379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5" name="Line 37"/>
            <p:cNvSpPr>
              <a:spLocks noChangeShapeType="1"/>
            </p:cNvSpPr>
            <p:nvPr/>
          </p:nvSpPr>
          <p:spPr bwMode="auto">
            <a:xfrm>
              <a:off x="1475" y="350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6" name="Line 38"/>
            <p:cNvSpPr>
              <a:spLocks noChangeShapeType="1"/>
            </p:cNvSpPr>
            <p:nvPr/>
          </p:nvSpPr>
          <p:spPr bwMode="auto">
            <a:xfrm>
              <a:off x="1475" y="3742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7" name="Line 39"/>
            <p:cNvSpPr>
              <a:spLocks noChangeShapeType="1"/>
            </p:cNvSpPr>
            <p:nvPr/>
          </p:nvSpPr>
          <p:spPr bwMode="auto">
            <a:xfrm>
              <a:off x="1327" y="350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8" name="Line 40"/>
            <p:cNvSpPr>
              <a:spLocks noChangeShapeType="1"/>
            </p:cNvSpPr>
            <p:nvPr/>
          </p:nvSpPr>
          <p:spPr bwMode="auto">
            <a:xfrm>
              <a:off x="1327" y="3744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69" name="Line 41"/>
            <p:cNvSpPr>
              <a:spLocks noChangeShapeType="1"/>
            </p:cNvSpPr>
            <p:nvPr/>
          </p:nvSpPr>
          <p:spPr bwMode="auto">
            <a:xfrm>
              <a:off x="1213" y="3508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70" name="Line 42"/>
            <p:cNvSpPr>
              <a:spLocks noChangeShapeType="1"/>
            </p:cNvSpPr>
            <p:nvPr/>
          </p:nvSpPr>
          <p:spPr bwMode="auto">
            <a:xfrm>
              <a:off x="1213" y="3746"/>
              <a:ext cx="0" cy="56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11621" name="Text Box 48"/>
          <p:cNvSpPr txBox="1">
            <a:spLocks noChangeArrowheads="1"/>
          </p:cNvSpPr>
          <p:nvPr/>
        </p:nvSpPr>
        <p:spPr bwMode="auto">
          <a:xfrm>
            <a:off x="1730110" y="4375150"/>
            <a:ext cx="202491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IPv4 source, dest addr </a:t>
            </a:r>
          </a:p>
        </p:txBody>
      </p:sp>
      <p:sp>
        <p:nvSpPr>
          <p:cNvPr id="111622" name="Text Box 50"/>
          <p:cNvSpPr txBox="1">
            <a:spLocks noChangeArrowheads="1"/>
          </p:cNvSpPr>
          <p:nvPr/>
        </p:nvSpPr>
        <p:spPr bwMode="auto">
          <a:xfrm>
            <a:off x="1411950" y="4143375"/>
            <a:ext cx="166744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/>
              <a:t>IPv4 header fields </a:t>
            </a:r>
          </a:p>
        </p:txBody>
      </p:sp>
      <p:sp>
        <p:nvSpPr>
          <p:cNvPr id="111623" name="Line 55"/>
          <p:cNvSpPr>
            <a:spLocks noChangeShapeType="1"/>
          </p:cNvSpPr>
          <p:nvPr/>
        </p:nvSpPr>
        <p:spPr bwMode="auto">
          <a:xfrm>
            <a:off x="3093906" y="4633914"/>
            <a:ext cx="0" cy="738187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4" name="Line 56"/>
          <p:cNvSpPr>
            <a:spLocks noChangeShapeType="1"/>
          </p:cNvSpPr>
          <p:nvPr/>
        </p:nvSpPr>
        <p:spPr bwMode="auto">
          <a:xfrm>
            <a:off x="3099065" y="4629150"/>
            <a:ext cx="412750" cy="738188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5" name="Line 57"/>
          <p:cNvSpPr>
            <a:spLocks noChangeShapeType="1"/>
          </p:cNvSpPr>
          <p:nvPr/>
        </p:nvSpPr>
        <p:spPr bwMode="auto">
          <a:xfrm>
            <a:off x="2448983" y="4386263"/>
            <a:ext cx="0" cy="976312"/>
          </a:xfrm>
          <a:prstGeom prst="line">
            <a:avLst/>
          </a:prstGeom>
          <a:noFill/>
          <a:ln w="95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6" name="Text Box 23"/>
          <p:cNvSpPr txBox="1">
            <a:spLocks noChangeArrowheads="1"/>
          </p:cNvSpPr>
          <p:nvPr/>
        </p:nvSpPr>
        <p:spPr bwMode="auto">
          <a:xfrm>
            <a:off x="3969279" y="6003926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IPv4 datagram</a:t>
            </a:r>
          </a:p>
        </p:txBody>
      </p:sp>
      <p:sp>
        <p:nvSpPr>
          <p:cNvPr id="111627" name="Line 24"/>
          <p:cNvSpPr>
            <a:spLocks noChangeShapeType="1"/>
          </p:cNvSpPr>
          <p:nvPr/>
        </p:nvSpPr>
        <p:spPr bwMode="auto">
          <a:xfrm>
            <a:off x="5725187" y="6192838"/>
            <a:ext cx="18367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28" name="Line 25"/>
          <p:cNvSpPr>
            <a:spLocks noChangeShapeType="1"/>
          </p:cNvSpPr>
          <p:nvPr/>
        </p:nvSpPr>
        <p:spPr bwMode="auto">
          <a:xfrm flipH="1">
            <a:off x="2270125" y="6192838"/>
            <a:ext cx="174042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8880" name="Text Box 64"/>
          <p:cNvSpPr txBox="1">
            <a:spLocks noChangeArrowheads="1"/>
          </p:cNvSpPr>
          <p:nvPr/>
        </p:nvSpPr>
        <p:spPr bwMode="auto">
          <a:xfrm>
            <a:off x="4750065" y="5654676"/>
            <a:ext cx="168507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IPv6 datagram</a:t>
            </a:r>
          </a:p>
        </p:txBody>
      </p:sp>
      <p:sp>
        <p:nvSpPr>
          <p:cNvPr id="418881" name="Line 65"/>
          <p:cNvSpPr>
            <a:spLocks noChangeShapeType="1"/>
          </p:cNvSpPr>
          <p:nvPr/>
        </p:nvSpPr>
        <p:spPr bwMode="auto">
          <a:xfrm>
            <a:off x="6523170" y="5824538"/>
            <a:ext cx="9286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8882" name="Line 66"/>
          <p:cNvSpPr>
            <a:spLocks noChangeShapeType="1"/>
          </p:cNvSpPr>
          <p:nvPr/>
        </p:nvSpPr>
        <p:spPr bwMode="auto">
          <a:xfrm flipH="1">
            <a:off x="3816218" y="5824538"/>
            <a:ext cx="1002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1632" name="Rectangle 69"/>
          <p:cNvSpPr>
            <a:spLocks noChangeArrowheads="1"/>
          </p:cNvSpPr>
          <p:nvPr/>
        </p:nvSpPr>
        <p:spPr bwMode="auto">
          <a:xfrm>
            <a:off x="3781822" y="5211764"/>
            <a:ext cx="3707871" cy="401637"/>
          </a:xfrm>
          <a:prstGeom prst="rect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/>
          </a:p>
        </p:txBody>
      </p:sp>
      <p:grpSp>
        <p:nvGrpSpPr>
          <p:cNvPr id="3" name="Group 70"/>
          <p:cNvGrpSpPr>
            <a:grpSpLocks/>
          </p:cNvGrpSpPr>
          <p:nvPr/>
        </p:nvGrpSpPr>
        <p:grpSpPr bwMode="auto">
          <a:xfrm>
            <a:off x="4932362" y="4241801"/>
            <a:ext cx="3566848" cy="1109663"/>
            <a:chOff x="2868" y="2782"/>
            <a:chExt cx="2074" cy="699"/>
          </a:xfrm>
        </p:grpSpPr>
        <p:sp>
          <p:nvSpPr>
            <p:cNvPr id="111653" name="Text Box 51"/>
            <p:cNvSpPr txBox="1">
              <a:spLocks noChangeArrowheads="1"/>
            </p:cNvSpPr>
            <p:nvPr/>
          </p:nvSpPr>
          <p:spPr bwMode="auto">
            <a:xfrm>
              <a:off x="4204" y="2782"/>
              <a:ext cx="738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400"/>
                <a:t>IPv4 payload </a:t>
              </a:r>
            </a:p>
          </p:txBody>
        </p:sp>
        <p:sp>
          <p:nvSpPr>
            <p:cNvPr id="111654" name="Line 54"/>
            <p:cNvSpPr>
              <a:spLocks noChangeShapeType="1"/>
            </p:cNvSpPr>
            <p:nvPr/>
          </p:nvSpPr>
          <p:spPr bwMode="auto">
            <a:xfrm flipH="1">
              <a:off x="2868" y="2979"/>
              <a:ext cx="1532" cy="50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71"/>
          <p:cNvGrpSpPr>
            <a:grpSpLocks/>
          </p:cNvGrpSpPr>
          <p:nvPr/>
        </p:nvGrpSpPr>
        <p:grpSpPr bwMode="auto">
          <a:xfrm>
            <a:off x="3799020" y="4146551"/>
            <a:ext cx="3685513" cy="1476375"/>
            <a:chOff x="2280" y="1247"/>
            <a:chExt cx="2143" cy="930"/>
          </a:xfrm>
        </p:grpSpPr>
        <p:sp>
          <p:nvSpPr>
            <p:cNvPr id="111637" name="Rectangle 5"/>
            <p:cNvSpPr>
              <a:spLocks noChangeArrowheads="1"/>
            </p:cNvSpPr>
            <p:nvPr/>
          </p:nvSpPr>
          <p:spPr bwMode="auto">
            <a:xfrm>
              <a:off x="2280" y="1918"/>
              <a:ext cx="2143" cy="253"/>
            </a:xfrm>
            <a:prstGeom prst="rect">
              <a:avLst/>
            </a:prstGeom>
            <a:solidFill>
              <a:srgbClr val="66CC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1638" name="Line 8"/>
            <p:cNvSpPr>
              <a:spLocks noChangeShapeType="1"/>
            </p:cNvSpPr>
            <p:nvPr/>
          </p:nvSpPr>
          <p:spPr bwMode="auto">
            <a:xfrm>
              <a:off x="2333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39" name="Line 9"/>
            <p:cNvSpPr>
              <a:spLocks noChangeShapeType="1"/>
            </p:cNvSpPr>
            <p:nvPr/>
          </p:nvSpPr>
          <p:spPr bwMode="auto">
            <a:xfrm>
              <a:off x="2307" y="1917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0" name="Line 10"/>
            <p:cNvSpPr>
              <a:spLocks noChangeShapeType="1"/>
            </p:cNvSpPr>
            <p:nvPr/>
          </p:nvSpPr>
          <p:spPr bwMode="auto">
            <a:xfrm>
              <a:off x="2381" y="1918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1" name="Line 11"/>
            <p:cNvSpPr>
              <a:spLocks noChangeShapeType="1"/>
            </p:cNvSpPr>
            <p:nvPr/>
          </p:nvSpPr>
          <p:spPr bwMode="auto">
            <a:xfrm>
              <a:off x="2407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2" name="Line 12"/>
            <p:cNvSpPr>
              <a:spLocks noChangeShapeType="1"/>
            </p:cNvSpPr>
            <p:nvPr/>
          </p:nvSpPr>
          <p:spPr bwMode="auto">
            <a:xfrm>
              <a:off x="2441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3" name="Line 13"/>
            <p:cNvSpPr>
              <a:spLocks noChangeShapeType="1"/>
            </p:cNvSpPr>
            <p:nvPr/>
          </p:nvSpPr>
          <p:spPr bwMode="auto">
            <a:xfrm>
              <a:off x="2483" y="1916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4" name="Line 14"/>
            <p:cNvSpPr>
              <a:spLocks noChangeShapeType="1"/>
            </p:cNvSpPr>
            <p:nvPr/>
          </p:nvSpPr>
          <p:spPr bwMode="auto">
            <a:xfrm>
              <a:off x="2679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5" name="Line 15"/>
            <p:cNvSpPr>
              <a:spLocks noChangeShapeType="1"/>
            </p:cNvSpPr>
            <p:nvPr/>
          </p:nvSpPr>
          <p:spPr bwMode="auto">
            <a:xfrm>
              <a:off x="2915" y="1923"/>
              <a:ext cx="0" cy="2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46" name="Text Box 16"/>
            <p:cNvSpPr txBox="1">
              <a:spLocks noChangeArrowheads="1"/>
            </p:cNvSpPr>
            <p:nvPr/>
          </p:nvSpPr>
          <p:spPr bwMode="auto">
            <a:xfrm>
              <a:off x="2672" y="1557"/>
              <a:ext cx="95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400"/>
                <a:t>UDP/TCP payload</a:t>
              </a:r>
            </a:p>
          </p:txBody>
        </p:sp>
        <p:sp>
          <p:nvSpPr>
            <p:cNvPr id="111647" name="Text Box 17"/>
            <p:cNvSpPr txBox="1">
              <a:spLocks noChangeArrowheads="1"/>
            </p:cNvSpPr>
            <p:nvPr/>
          </p:nvSpPr>
          <p:spPr bwMode="auto">
            <a:xfrm>
              <a:off x="2541" y="1396"/>
              <a:ext cx="112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IPv6 source dest addr</a:t>
              </a:r>
            </a:p>
          </p:txBody>
        </p:sp>
        <p:sp>
          <p:nvSpPr>
            <p:cNvPr id="111648" name="Text Box 18"/>
            <p:cNvSpPr txBox="1">
              <a:spLocks noChangeArrowheads="1"/>
            </p:cNvSpPr>
            <p:nvPr/>
          </p:nvSpPr>
          <p:spPr bwMode="auto">
            <a:xfrm>
              <a:off x="2349" y="1247"/>
              <a:ext cx="94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400"/>
                <a:t>IPv6 header fields</a:t>
              </a:r>
            </a:p>
          </p:txBody>
        </p:sp>
        <p:sp>
          <p:nvSpPr>
            <p:cNvPr id="111649" name="Line 19"/>
            <p:cNvSpPr>
              <a:spLocks noChangeShapeType="1"/>
            </p:cNvSpPr>
            <p:nvPr/>
          </p:nvSpPr>
          <p:spPr bwMode="auto">
            <a:xfrm>
              <a:off x="2602" y="1543"/>
              <a:ext cx="3" cy="44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0" name="Line 20"/>
            <p:cNvSpPr>
              <a:spLocks noChangeShapeType="1"/>
            </p:cNvSpPr>
            <p:nvPr/>
          </p:nvSpPr>
          <p:spPr bwMode="auto">
            <a:xfrm>
              <a:off x="2594" y="1546"/>
              <a:ext cx="174" cy="440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1" name="Line 58"/>
            <p:cNvSpPr>
              <a:spLocks noChangeShapeType="1"/>
            </p:cNvSpPr>
            <p:nvPr/>
          </p:nvSpPr>
          <p:spPr bwMode="auto">
            <a:xfrm>
              <a:off x="2386" y="1399"/>
              <a:ext cx="0" cy="549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1652" name="Line 59"/>
            <p:cNvSpPr>
              <a:spLocks noChangeShapeType="1"/>
            </p:cNvSpPr>
            <p:nvPr/>
          </p:nvSpPr>
          <p:spPr bwMode="auto">
            <a:xfrm>
              <a:off x="3334" y="1720"/>
              <a:ext cx="0" cy="252"/>
            </a:xfrm>
            <a:prstGeom prst="line">
              <a:avLst/>
            </a:prstGeom>
            <a:noFill/>
            <a:ln w="9525">
              <a:solidFill>
                <a:srgbClr val="CC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1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1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8880" grpId="0"/>
      <p:bldP spid="418881" grpId="0" animBg="1"/>
      <p:bldP spid="418882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353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6" y="966789"/>
            <a:ext cx="29700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5" name="Rectangle 2"/>
          <p:cNvSpPr>
            <a:spLocks noGrp="1" noChangeArrowheads="1"/>
          </p:cNvSpPr>
          <p:nvPr>
            <p:ph type="title"/>
          </p:nvPr>
        </p:nvSpPr>
        <p:spPr>
          <a:xfrm>
            <a:off x="333640" y="214313"/>
            <a:ext cx="8420100" cy="9906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Tunneling</a:t>
            </a:r>
          </a:p>
        </p:txBody>
      </p:sp>
      <p:sp>
        <p:nvSpPr>
          <p:cNvPr id="112655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265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04C8C9D8-51CB-414E-9265-52EE628D972D}" type="slidenum">
              <a:rPr lang="en-US" altLang="en-US" sz="1200">
                <a:latin typeface="Tahoma" pitchFamily="34" charset="0"/>
              </a:rPr>
              <a:pPr/>
              <a:t>71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12643" name="Text Box 76"/>
          <p:cNvSpPr txBox="1">
            <a:spLocks noChangeArrowheads="1"/>
          </p:cNvSpPr>
          <p:nvPr/>
        </p:nvSpPr>
        <p:spPr bwMode="auto">
          <a:xfrm>
            <a:off x="335360" y="2597151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physical view:</a:t>
            </a:r>
          </a:p>
        </p:txBody>
      </p:sp>
      <p:sp>
        <p:nvSpPr>
          <p:cNvPr id="112644" name="Line 147"/>
          <p:cNvSpPr>
            <a:spLocks noChangeShapeType="1"/>
          </p:cNvSpPr>
          <p:nvPr/>
        </p:nvSpPr>
        <p:spPr bwMode="auto">
          <a:xfrm flipV="1">
            <a:off x="4220369" y="2868613"/>
            <a:ext cx="251949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12645" name="Text Box 180"/>
          <p:cNvSpPr txBox="1">
            <a:spLocks noChangeArrowheads="1"/>
          </p:cNvSpPr>
          <p:nvPr/>
        </p:nvSpPr>
        <p:spPr bwMode="auto">
          <a:xfrm>
            <a:off x="4579806" y="2992438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112646" name="Text Box 181"/>
          <p:cNvSpPr txBox="1">
            <a:spLocks noChangeArrowheads="1"/>
          </p:cNvSpPr>
          <p:nvPr/>
        </p:nvSpPr>
        <p:spPr bwMode="auto">
          <a:xfrm>
            <a:off x="5656395" y="2994025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grpSp>
        <p:nvGrpSpPr>
          <p:cNvPr id="112647" name="Group 254"/>
          <p:cNvGrpSpPr>
            <a:grpSpLocks/>
          </p:cNvGrpSpPr>
          <p:nvPr/>
        </p:nvGrpSpPr>
        <p:grpSpPr bwMode="auto">
          <a:xfrm>
            <a:off x="4583246" y="2703514"/>
            <a:ext cx="751548" cy="338137"/>
            <a:chOff x="4396" y="1245"/>
            <a:chExt cx="672" cy="248"/>
          </a:xfrm>
        </p:grpSpPr>
        <p:sp>
          <p:nvSpPr>
            <p:cNvPr id="112761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2762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2763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12764" name="Group 258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2767" name="Freeform 259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68" name="Freeform 260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65" name="Line 261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66" name="Line 262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48" name="Group 328"/>
          <p:cNvGrpSpPr>
            <a:grpSpLocks/>
          </p:cNvGrpSpPr>
          <p:nvPr/>
        </p:nvGrpSpPr>
        <p:grpSpPr bwMode="auto">
          <a:xfrm>
            <a:off x="2344077" y="2360614"/>
            <a:ext cx="1872853" cy="966788"/>
            <a:chOff x="1363" y="1403"/>
            <a:chExt cx="1089" cy="609"/>
          </a:xfrm>
        </p:grpSpPr>
        <p:sp>
          <p:nvSpPr>
            <p:cNvPr id="112738" name="Text Box 92"/>
            <p:cNvSpPr txBox="1">
              <a:spLocks noChangeArrowheads="1"/>
            </p:cNvSpPr>
            <p:nvPr/>
          </p:nvSpPr>
          <p:spPr bwMode="auto">
            <a:xfrm>
              <a:off x="1462" y="1403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A</a:t>
              </a:r>
            </a:p>
          </p:txBody>
        </p:sp>
        <p:sp>
          <p:nvSpPr>
            <p:cNvPr id="112739" name="Text Box 108"/>
            <p:cNvSpPr txBox="1">
              <a:spLocks noChangeArrowheads="1"/>
            </p:cNvSpPr>
            <p:nvPr/>
          </p:nvSpPr>
          <p:spPr bwMode="auto">
            <a:xfrm>
              <a:off x="2121" y="1406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B</a:t>
              </a:r>
            </a:p>
          </p:txBody>
        </p:sp>
        <p:sp>
          <p:nvSpPr>
            <p:cNvPr id="112740" name="Line 141"/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41" name="Text Box 143"/>
            <p:cNvSpPr txBox="1">
              <a:spLocks noChangeArrowheads="1"/>
            </p:cNvSpPr>
            <p:nvPr/>
          </p:nvSpPr>
          <p:spPr bwMode="auto">
            <a:xfrm>
              <a:off x="1386" y="1798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2742" name="Text Box 144"/>
            <p:cNvSpPr txBox="1">
              <a:spLocks noChangeArrowheads="1"/>
            </p:cNvSpPr>
            <p:nvPr/>
          </p:nvSpPr>
          <p:spPr bwMode="auto">
            <a:xfrm>
              <a:off x="2045" y="1799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2743" name="Group 245"/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112753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54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55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2756" name="Group 249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59" name="Freeform 25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60" name="Freeform 25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57" name="Line 252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8" name="Line 253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744" name="Group 263"/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112745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46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47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2748" name="Group 267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51" name="Freeform 26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52" name="Freeform 26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49" name="Line 270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50" name="Line 271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2649" name="Group 272"/>
          <p:cNvGrpSpPr>
            <a:grpSpLocks/>
          </p:cNvGrpSpPr>
          <p:nvPr/>
        </p:nvGrpSpPr>
        <p:grpSpPr bwMode="auto">
          <a:xfrm>
            <a:off x="5628879" y="2706689"/>
            <a:ext cx="751548" cy="338137"/>
            <a:chOff x="4396" y="1245"/>
            <a:chExt cx="672" cy="248"/>
          </a:xfrm>
        </p:grpSpPr>
        <p:sp>
          <p:nvSpPr>
            <p:cNvPr id="112730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2731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2732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12733" name="Group 276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2736" name="Freeform 277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37" name="Freeform 278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34" name="Line 279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35" name="Line 280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650" name="Group 303"/>
          <p:cNvGrpSpPr>
            <a:grpSpLocks/>
          </p:cNvGrpSpPr>
          <p:nvPr/>
        </p:nvGrpSpPr>
        <p:grpSpPr bwMode="auto">
          <a:xfrm>
            <a:off x="6719226" y="2362201"/>
            <a:ext cx="1807501" cy="960438"/>
            <a:chOff x="3907" y="1404"/>
            <a:chExt cx="1051" cy="605"/>
          </a:xfrm>
        </p:grpSpPr>
        <p:sp>
          <p:nvSpPr>
            <p:cNvPr id="112707" name="Text Box 50"/>
            <p:cNvSpPr txBox="1">
              <a:spLocks noChangeArrowheads="1"/>
            </p:cNvSpPr>
            <p:nvPr/>
          </p:nvSpPr>
          <p:spPr bwMode="auto">
            <a:xfrm>
              <a:off x="4012" y="1404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E</a:t>
              </a:r>
            </a:p>
          </p:txBody>
        </p:sp>
        <p:sp>
          <p:nvSpPr>
            <p:cNvPr id="112708" name="Line 142"/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709" name="Text Box 145"/>
            <p:cNvSpPr txBox="1">
              <a:spLocks noChangeArrowheads="1"/>
            </p:cNvSpPr>
            <p:nvPr/>
          </p:nvSpPr>
          <p:spPr bwMode="auto">
            <a:xfrm>
              <a:off x="3951" y="1794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2710" name="Text Box 146"/>
            <p:cNvSpPr txBox="1">
              <a:spLocks noChangeArrowheads="1"/>
            </p:cNvSpPr>
            <p:nvPr/>
          </p:nvSpPr>
          <p:spPr bwMode="auto">
            <a:xfrm>
              <a:off x="4569" y="1796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2711" name="Group 281"/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112722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23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24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2725" name="Group 285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28" name="Freeform 286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29" name="Freeform 287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26" name="Line 288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27" name="Line 289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2712" name="Group 290"/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112714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15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2716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2717" name="Group 294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2720" name="Freeform 295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21" name="Freeform 296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718" name="Line 297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2719" name="Line 298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2713" name="Text Box 299"/>
            <p:cNvSpPr txBox="1">
              <a:spLocks noChangeArrowheads="1"/>
            </p:cNvSpPr>
            <p:nvPr/>
          </p:nvSpPr>
          <p:spPr bwMode="auto">
            <a:xfrm>
              <a:off x="4635" y="1408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F</a:t>
              </a:r>
            </a:p>
          </p:txBody>
        </p:sp>
      </p:grpSp>
      <p:sp>
        <p:nvSpPr>
          <p:cNvPr id="112651" name="Text Box 300"/>
          <p:cNvSpPr txBox="1">
            <a:spLocks noChangeArrowheads="1"/>
          </p:cNvSpPr>
          <p:nvPr/>
        </p:nvSpPr>
        <p:spPr bwMode="auto">
          <a:xfrm>
            <a:off x="4751785" y="2355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C</a:t>
            </a:r>
          </a:p>
        </p:txBody>
      </p:sp>
      <p:sp>
        <p:nvSpPr>
          <p:cNvPr id="112652" name="Text Box 301"/>
          <p:cNvSpPr txBox="1">
            <a:spLocks noChangeArrowheads="1"/>
          </p:cNvSpPr>
          <p:nvPr/>
        </p:nvSpPr>
        <p:spPr bwMode="auto">
          <a:xfrm>
            <a:off x="5809456" y="2359026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D</a:t>
            </a:r>
          </a:p>
        </p:txBody>
      </p:sp>
      <p:grpSp>
        <p:nvGrpSpPr>
          <p:cNvPr id="16" name="Group 354"/>
          <p:cNvGrpSpPr>
            <a:grpSpLocks/>
          </p:cNvGrpSpPr>
          <p:nvPr/>
        </p:nvGrpSpPr>
        <p:grpSpPr bwMode="auto">
          <a:xfrm>
            <a:off x="497021" y="1216026"/>
            <a:ext cx="8036586" cy="981076"/>
            <a:chOff x="289" y="766"/>
            <a:chExt cx="4673" cy="618"/>
          </a:xfrm>
        </p:grpSpPr>
        <p:sp>
          <p:nvSpPr>
            <p:cNvPr id="112656" name="Rectangle 67"/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2657" name="Text Box 75"/>
            <p:cNvSpPr txBox="1">
              <a:spLocks noChangeArrowheads="1"/>
            </p:cNvSpPr>
            <p:nvPr/>
          </p:nvSpPr>
          <p:spPr bwMode="auto">
            <a:xfrm>
              <a:off x="289" y="979"/>
              <a:ext cx="8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logical view:</a:t>
              </a:r>
            </a:p>
          </p:txBody>
        </p:sp>
        <p:sp>
          <p:nvSpPr>
            <p:cNvPr id="112658" name="Text Box 244"/>
            <p:cNvSpPr txBox="1">
              <a:spLocks noChangeArrowheads="1"/>
            </p:cNvSpPr>
            <p:nvPr/>
          </p:nvSpPr>
          <p:spPr bwMode="auto">
            <a:xfrm>
              <a:off x="2544" y="766"/>
              <a:ext cx="1361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112659" name="Group 304"/>
            <p:cNvGrpSpPr>
              <a:grpSpLocks/>
            </p:cNvGrpSpPr>
            <p:nvPr/>
          </p:nvGrpSpPr>
          <p:grpSpPr bwMode="auto">
            <a:xfrm>
              <a:off x="3911" y="779"/>
              <a:ext cx="1051" cy="605"/>
              <a:chOff x="3907" y="1404"/>
              <a:chExt cx="1051" cy="605"/>
            </a:xfrm>
          </p:grpSpPr>
          <p:sp>
            <p:nvSpPr>
              <p:cNvPr id="112684" name="Text Box 305"/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E</a:t>
                </a:r>
              </a:p>
            </p:txBody>
          </p:sp>
          <p:sp>
            <p:nvSpPr>
              <p:cNvPr id="112685" name="Line 306"/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2686" name="Text Box 307"/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2687" name="Text Box 308"/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2688" name="Group 309"/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112699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700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701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2702" name="Group 313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705" name="Freeform 314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706" name="Freeform 315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703" name="Line 316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704" name="Line 317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2689" name="Group 318"/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112691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92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93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2694" name="Group 322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97" name="Freeform 323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98" name="Freeform 324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95" name="Line 325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96" name="Line 326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2690" name="Text Box 327"/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18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F</a:t>
                </a:r>
              </a:p>
            </p:txBody>
          </p:sp>
        </p:grpSp>
        <p:grpSp>
          <p:nvGrpSpPr>
            <p:cNvPr id="112660" name="Group 329"/>
            <p:cNvGrpSpPr>
              <a:grpSpLocks/>
            </p:cNvGrpSpPr>
            <p:nvPr/>
          </p:nvGrpSpPr>
          <p:grpSpPr bwMode="auto">
            <a:xfrm>
              <a:off x="1361" y="771"/>
              <a:ext cx="1089" cy="609"/>
              <a:chOff x="1363" y="1403"/>
              <a:chExt cx="1089" cy="609"/>
            </a:xfrm>
          </p:grpSpPr>
          <p:sp>
            <p:nvSpPr>
              <p:cNvPr id="112661" name="Text Box 330"/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A</a:t>
                </a:r>
              </a:p>
            </p:txBody>
          </p:sp>
          <p:sp>
            <p:nvSpPr>
              <p:cNvPr id="112662" name="Text Box 331"/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B</a:t>
                </a:r>
              </a:p>
            </p:txBody>
          </p:sp>
          <p:sp>
            <p:nvSpPr>
              <p:cNvPr id="112663" name="Line 332"/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2664" name="Text Box 333"/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2665" name="Text Box 334"/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2666" name="Group 335"/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112676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77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78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2679" name="Group 339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82" name="Freeform 34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83" name="Freeform 34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80" name="Line 342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81" name="Line 343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2667" name="Group 344"/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112668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69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2670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2671" name="Group 348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2674" name="Freeform 349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2675" name="Freeform 350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2672" name="Line 351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673" name="Line 352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52"/>
          <p:cNvGrpSpPr>
            <a:grpSpLocks/>
          </p:cNvGrpSpPr>
          <p:nvPr/>
        </p:nvGrpSpPr>
        <p:grpSpPr bwMode="auto">
          <a:xfrm>
            <a:off x="2794663" y="3384551"/>
            <a:ext cx="830659" cy="2984500"/>
            <a:chOff x="1625" y="2132"/>
            <a:chExt cx="483" cy="1880"/>
          </a:xfrm>
        </p:grpSpPr>
        <p:grpSp>
          <p:nvGrpSpPr>
            <p:cNvPr id="113821" name="Group 212"/>
            <p:cNvGrpSpPr>
              <a:grpSpLocks/>
            </p:cNvGrpSpPr>
            <p:nvPr/>
          </p:nvGrpSpPr>
          <p:grpSpPr bwMode="auto">
            <a:xfrm>
              <a:off x="1625" y="2200"/>
              <a:ext cx="471" cy="908"/>
              <a:chOff x="643" y="2144"/>
              <a:chExt cx="471" cy="908"/>
            </a:xfrm>
          </p:grpSpPr>
          <p:sp>
            <p:nvSpPr>
              <p:cNvPr id="113825" name="Rectangle 183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13826" name="Text Box 184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25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400"/>
                  <a:t>flow: X</a:t>
                </a:r>
              </a:p>
              <a:p>
                <a:r>
                  <a:rPr lang="en-US" altLang="en-US" sz="1400"/>
                  <a:t>src: A</a:t>
                </a:r>
              </a:p>
              <a:p>
                <a:r>
                  <a:rPr lang="en-US" altLang="en-US" sz="1400"/>
                  <a:t>dest: F</a:t>
                </a:r>
              </a:p>
              <a:p>
                <a:endParaRPr lang="en-US" altLang="en-US" sz="1400"/>
              </a:p>
              <a:p>
                <a:endParaRPr lang="en-US" altLang="en-US" sz="1400"/>
              </a:p>
              <a:p>
                <a:r>
                  <a:rPr lang="en-US" altLang="en-US" sz="1400"/>
                  <a:t>data</a:t>
                </a:r>
              </a:p>
            </p:txBody>
          </p:sp>
        </p:grpSp>
        <p:sp>
          <p:nvSpPr>
            <p:cNvPr id="113822" name="Line 194"/>
            <p:cNvSpPr>
              <a:spLocks noChangeShapeType="1"/>
            </p:cNvSpPr>
            <p:nvPr/>
          </p:nvSpPr>
          <p:spPr bwMode="auto">
            <a:xfrm>
              <a:off x="1661" y="2132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23" name="Text Box 204"/>
            <p:cNvSpPr txBox="1">
              <a:spLocks noChangeArrowheads="1"/>
            </p:cNvSpPr>
            <p:nvPr/>
          </p:nvSpPr>
          <p:spPr bwMode="auto">
            <a:xfrm>
              <a:off x="1629" y="3690"/>
              <a:ext cx="479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A-to-B: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</a:t>
              </a:r>
            </a:p>
          </p:txBody>
        </p:sp>
        <p:sp>
          <p:nvSpPr>
            <p:cNvPr id="113824" name="Line 205"/>
            <p:cNvSpPr>
              <a:spLocks noChangeShapeType="1"/>
            </p:cNvSpPr>
            <p:nvPr/>
          </p:nvSpPr>
          <p:spPr bwMode="auto">
            <a:xfrm>
              <a:off x="1856" y="3230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" name="Group 353"/>
          <p:cNvGrpSpPr>
            <a:grpSpLocks/>
          </p:cNvGrpSpPr>
          <p:nvPr/>
        </p:nvGrpSpPr>
        <p:grpSpPr bwMode="auto">
          <a:xfrm>
            <a:off x="3826536" y="3376612"/>
            <a:ext cx="1241689" cy="3324224"/>
            <a:chOff x="2225" y="2127"/>
            <a:chExt cx="722" cy="2094"/>
          </a:xfrm>
        </p:grpSpPr>
        <p:grpSp>
          <p:nvGrpSpPr>
            <p:cNvPr id="113812" name="Group 216"/>
            <p:cNvGrpSpPr>
              <a:grpSpLocks/>
            </p:cNvGrpSpPr>
            <p:nvPr/>
          </p:nvGrpSpPr>
          <p:grpSpPr bwMode="auto">
            <a:xfrm>
              <a:off x="2225" y="2194"/>
              <a:ext cx="620" cy="1388"/>
              <a:chOff x="441" y="2082"/>
              <a:chExt cx="620" cy="1388"/>
            </a:xfrm>
          </p:grpSpPr>
          <p:sp>
            <p:nvSpPr>
              <p:cNvPr id="113816" name="Rectangle 189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113817" name="Group 190"/>
              <p:cNvGrpSpPr>
                <a:grpSpLocks/>
              </p:cNvGrpSpPr>
              <p:nvPr/>
            </p:nvGrpSpPr>
            <p:grpSpPr bwMode="auto">
              <a:xfrm>
                <a:off x="499" y="2471"/>
                <a:ext cx="486" cy="908"/>
                <a:chOff x="4869" y="143"/>
                <a:chExt cx="486" cy="908"/>
              </a:xfrm>
            </p:grpSpPr>
            <p:sp>
              <p:nvSpPr>
                <p:cNvPr id="113819" name="Rectangle 191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3820" name="Text Box 192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55" cy="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400"/>
                    <a:t>Flow: X</a:t>
                  </a:r>
                </a:p>
                <a:p>
                  <a:r>
                    <a:rPr lang="en-US" altLang="en-US" sz="1400"/>
                    <a:t>Src: A</a:t>
                  </a:r>
                </a:p>
                <a:p>
                  <a:r>
                    <a:rPr lang="en-US" altLang="en-US" sz="1400"/>
                    <a:t>Dest: F</a:t>
                  </a:r>
                </a:p>
                <a:p>
                  <a:endParaRPr lang="en-US" altLang="en-US" sz="1400"/>
                </a:p>
                <a:p>
                  <a:endParaRPr lang="en-US" altLang="en-US" sz="1400"/>
                </a:p>
                <a:p>
                  <a:r>
                    <a:rPr lang="en-US" altLang="en-US" sz="1400"/>
                    <a:t>data</a:t>
                  </a:r>
                </a:p>
              </p:txBody>
            </p:sp>
          </p:grpSp>
          <p:sp>
            <p:nvSpPr>
              <p:cNvPr id="113818" name="Text Box 193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2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  <p:sp>
          <p:nvSpPr>
            <p:cNvPr id="113813" name="Line 195"/>
            <p:cNvSpPr>
              <a:spLocks noChangeShapeType="1"/>
            </p:cNvSpPr>
            <p:nvPr/>
          </p:nvSpPr>
          <p:spPr bwMode="auto">
            <a:xfrm>
              <a:off x="2345" y="2127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14" name="Text Box 208"/>
            <p:cNvSpPr txBox="1">
              <a:spLocks noChangeArrowheads="1"/>
            </p:cNvSpPr>
            <p:nvPr/>
          </p:nvSpPr>
          <p:spPr bwMode="auto">
            <a:xfrm>
              <a:off x="2257" y="3767"/>
              <a:ext cx="690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IPv4</a:t>
              </a:r>
            </a:p>
          </p:txBody>
        </p:sp>
        <p:sp>
          <p:nvSpPr>
            <p:cNvPr id="113815" name="Line 209"/>
            <p:cNvSpPr>
              <a:spLocks noChangeShapeType="1"/>
            </p:cNvSpPr>
            <p:nvPr/>
          </p:nvSpPr>
          <p:spPr bwMode="auto">
            <a:xfrm>
              <a:off x="2588" y="3604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7" name="Group 355"/>
          <p:cNvGrpSpPr>
            <a:grpSpLocks/>
          </p:cNvGrpSpPr>
          <p:nvPr/>
        </p:nvGrpSpPr>
        <p:grpSpPr bwMode="auto">
          <a:xfrm>
            <a:off x="7310839" y="3379789"/>
            <a:ext cx="925248" cy="3001962"/>
            <a:chOff x="4251" y="2129"/>
            <a:chExt cx="538" cy="1891"/>
          </a:xfrm>
        </p:grpSpPr>
        <p:sp>
          <p:nvSpPr>
            <p:cNvPr id="113806" name="Line 197"/>
            <p:cNvSpPr>
              <a:spLocks noChangeShapeType="1"/>
            </p:cNvSpPr>
            <p:nvPr/>
          </p:nvSpPr>
          <p:spPr bwMode="auto">
            <a:xfrm>
              <a:off x="4292" y="2129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807" name="Text Box 206"/>
            <p:cNvSpPr txBox="1">
              <a:spLocks noChangeArrowheads="1"/>
            </p:cNvSpPr>
            <p:nvPr/>
          </p:nvSpPr>
          <p:spPr bwMode="auto">
            <a:xfrm>
              <a:off x="4316" y="3698"/>
              <a:ext cx="473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E-to-F: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</a:t>
              </a:r>
            </a:p>
          </p:txBody>
        </p:sp>
        <p:sp>
          <p:nvSpPr>
            <p:cNvPr id="113808" name="Line 207"/>
            <p:cNvSpPr>
              <a:spLocks noChangeShapeType="1"/>
            </p:cNvSpPr>
            <p:nvPr/>
          </p:nvSpPr>
          <p:spPr bwMode="auto">
            <a:xfrm>
              <a:off x="4540" y="3238"/>
              <a:ext cx="0" cy="4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13809" name="Group 213"/>
            <p:cNvGrpSpPr>
              <a:grpSpLocks/>
            </p:cNvGrpSpPr>
            <p:nvPr/>
          </p:nvGrpSpPr>
          <p:grpSpPr bwMode="auto">
            <a:xfrm>
              <a:off x="4251" y="2205"/>
              <a:ext cx="471" cy="908"/>
              <a:chOff x="643" y="2144"/>
              <a:chExt cx="471" cy="908"/>
            </a:xfrm>
          </p:grpSpPr>
          <p:sp>
            <p:nvSpPr>
              <p:cNvPr id="113810" name="Rectangle 214"/>
              <p:cNvSpPr>
                <a:spLocks noChangeArrowheads="1"/>
              </p:cNvSpPr>
              <p:nvPr/>
            </p:nvSpPr>
            <p:spPr bwMode="auto">
              <a:xfrm>
                <a:off x="652" y="2144"/>
                <a:ext cx="462" cy="908"/>
              </a:xfrm>
              <a:prstGeom prst="rect">
                <a:avLst/>
              </a:prstGeom>
              <a:solidFill>
                <a:srgbClr val="66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13811" name="Text Box 215"/>
              <p:cNvSpPr txBox="1">
                <a:spLocks noChangeArrowheads="1"/>
              </p:cNvSpPr>
              <p:nvPr/>
            </p:nvSpPr>
            <p:spPr bwMode="auto">
              <a:xfrm>
                <a:off x="643" y="2169"/>
                <a:ext cx="425" cy="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400"/>
                  <a:t>flow: X</a:t>
                </a:r>
              </a:p>
              <a:p>
                <a:r>
                  <a:rPr lang="en-US" altLang="en-US" sz="1400"/>
                  <a:t>src: A</a:t>
                </a:r>
              </a:p>
              <a:p>
                <a:r>
                  <a:rPr lang="en-US" altLang="en-US" sz="1400"/>
                  <a:t>dest: F</a:t>
                </a:r>
              </a:p>
              <a:p>
                <a:endParaRPr lang="en-US" altLang="en-US" sz="1400"/>
              </a:p>
              <a:p>
                <a:endParaRPr lang="en-US" altLang="en-US" sz="1400"/>
              </a:p>
              <a:p>
                <a:r>
                  <a:rPr lang="en-US" altLang="en-US" sz="1400"/>
                  <a:t>data</a:t>
                </a:r>
              </a:p>
            </p:txBody>
          </p:sp>
        </p:grpSp>
      </p:grpSp>
      <p:grpSp>
        <p:nvGrpSpPr>
          <p:cNvPr id="9" name="Group 354"/>
          <p:cNvGrpSpPr>
            <a:grpSpLocks/>
          </p:cNvGrpSpPr>
          <p:nvPr/>
        </p:nvGrpSpPr>
        <p:grpSpPr bwMode="auto">
          <a:xfrm>
            <a:off x="6055387" y="3378202"/>
            <a:ext cx="1207293" cy="3335338"/>
            <a:chOff x="3521" y="2128"/>
            <a:chExt cx="702" cy="2101"/>
          </a:xfrm>
        </p:grpSpPr>
        <p:sp>
          <p:nvSpPr>
            <p:cNvPr id="113797" name="Line 196"/>
            <p:cNvSpPr>
              <a:spLocks noChangeShapeType="1"/>
            </p:cNvSpPr>
            <p:nvPr/>
          </p:nvSpPr>
          <p:spPr bwMode="auto">
            <a:xfrm>
              <a:off x="3627" y="2128"/>
              <a:ext cx="43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98" name="Text Box 210"/>
            <p:cNvSpPr txBox="1">
              <a:spLocks noChangeArrowheads="1"/>
            </p:cNvSpPr>
            <p:nvPr/>
          </p:nvSpPr>
          <p:spPr bwMode="auto">
            <a:xfrm>
              <a:off x="3533" y="3775"/>
              <a:ext cx="690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/>
                <a:t>B-to-C: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IPv6 inside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/>
                <a:t>IPv4</a:t>
              </a:r>
            </a:p>
          </p:txBody>
        </p:sp>
        <p:sp>
          <p:nvSpPr>
            <p:cNvPr id="113799" name="Line 211"/>
            <p:cNvSpPr>
              <a:spLocks noChangeShapeType="1"/>
            </p:cNvSpPr>
            <p:nvPr/>
          </p:nvSpPr>
          <p:spPr bwMode="auto">
            <a:xfrm>
              <a:off x="3883" y="3640"/>
              <a:ext cx="0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grpSp>
          <p:nvGrpSpPr>
            <p:cNvPr id="113800" name="Group 217"/>
            <p:cNvGrpSpPr>
              <a:grpSpLocks/>
            </p:cNvGrpSpPr>
            <p:nvPr/>
          </p:nvGrpSpPr>
          <p:grpSpPr bwMode="auto">
            <a:xfrm>
              <a:off x="3521" y="2220"/>
              <a:ext cx="620" cy="1388"/>
              <a:chOff x="441" y="2082"/>
              <a:chExt cx="620" cy="1388"/>
            </a:xfrm>
          </p:grpSpPr>
          <p:sp>
            <p:nvSpPr>
              <p:cNvPr id="113801" name="Rectangle 218"/>
              <p:cNvSpPr>
                <a:spLocks noChangeArrowheads="1"/>
              </p:cNvSpPr>
              <p:nvPr/>
            </p:nvSpPr>
            <p:spPr bwMode="auto">
              <a:xfrm>
                <a:off x="478" y="2088"/>
                <a:ext cx="583" cy="1382"/>
              </a:xfrm>
              <a:prstGeom prst="rect">
                <a:avLst/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grpSp>
            <p:nvGrpSpPr>
              <p:cNvPr id="113802" name="Group 219"/>
              <p:cNvGrpSpPr>
                <a:grpSpLocks/>
              </p:cNvGrpSpPr>
              <p:nvPr/>
            </p:nvGrpSpPr>
            <p:grpSpPr bwMode="auto">
              <a:xfrm>
                <a:off x="499" y="2471"/>
                <a:ext cx="486" cy="908"/>
                <a:chOff x="4869" y="143"/>
                <a:chExt cx="486" cy="908"/>
              </a:xfrm>
            </p:grpSpPr>
            <p:sp>
              <p:nvSpPr>
                <p:cNvPr id="113804" name="Rectangle 220"/>
                <p:cNvSpPr>
                  <a:spLocks noChangeArrowheads="1"/>
                </p:cNvSpPr>
                <p:nvPr/>
              </p:nvSpPr>
              <p:spPr bwMode="auto">
                <a:xfrm>
                  <a:off x="4893" y="143"/>
                  <a:ext cx="462" cy="908"/>
                </a:xfrm>
                <a:prstGeom prst="rect">
                  <a:avLst/>
                </a:prstGeom>
                <a:solidFill>
                  <a:srgbClr val="66CCFF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3805" name="Text Box 221"/>
                <p:cNvSpPr txBox="1">
                  <a:spLocks noChangeArrowheads="1"/>
                </p:cNvSpPr>
                <p:nvPr/>
              </p:nvSpPr>
              <p:spPr bwMode="auto">
                <a:xfrm>
                  <a:off x="4869" y="161"/>
                  <a:ext cx="455" cy="8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altLang="en-US" sz="1400"/>
                    <a:t>Flow: X</a:t>
                  </a:r>
                </a:p>
                <a:p>
                  <a:r>
                    <a:rPr lang="en-US" altLang="en-US" sz="1400"/>
                    <a:t>Src: A</a:t>
                  </a:r>
                </a:p>
                <a:p>
                  <a:r>
                    <a:rPr lang="en-US" altLang="en-US" sz="1400"/>
                    <a:t>Dest: F</a:t>
                  </a:r>
                </a:p>
                <a:p>
                  <a:endParaRPr lang="en-US" altLang="en-US" sz="1400"/>
                </a:p>
                <a:p>
                  <a:endParaRPr lang="en-US" altLang="en-US" sz="1400"/>
                </a:p>
                <a:p>
                  <a:r>
                    <a:rPr lang="en-US" altLang="en-US" sz="1400"/>
                    <a:t>data</a:t>
                  </a:r>
                </a:p>
              </p:txBody>
            </p:sp>
          </p:grpSp>
          <p:sp>
            <p:nvSpPr>
              <p:cNvPr id="113803" name="Text Box 222"/>
              <p:cNvSpPr txBox="1">
                <a:spLocks noChangeArrowheads="1"/>
              </p:cNvSpPr>
              <p:nvPr/>
            </p:nvSpPr>
            <p:spPr bwMode="auto">
              <a:xfrm>
                <a:off x="441" y="2082"/>
                <a:ext cx="525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chemeClr val="bg1"/>
                    </a:solidFill>
                  </a:rPr>
                  <a:t>src:B</a:t>
                </a:r>
              </a:p>
              <a:p>
                <a:r>
                  <a:rPr lang="en-US" altLang="en-US" sz="1800">
                    <a:solidFill>
                      <a:schemeClr val="bg1"/>
                    </a:solidFill>
                  </a:rPr>
                  <a:t>dest: E</a:t>
                </a:r>
              </a:p>
            </p:txBody>
          </p:sp>
        </p:grpSp>
      </p:grpSp>
      <p:sp>
        <p:nvSpPr>
          <p:cNvPr id="113669" name="Text Box 224"/>
          <p:cNvSpPr txBox="1">
            <a:spLocks noChangeArrowheads="1"/>
          </p:cNvSpPr>
          <p:nvPr/>
        </p:nvSpPr>
        <p:spPr bwMode="auto">
          <a:xfrm>
            <a:off x="335360" y="2597151"/>
            <a:ext cx="160813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physical view:</a:t>
            </a:r>
          </a:p>
        </p:txBody>
      </p:sp>
      <p:sp>
        <p:nvSpPr>
          <p:cNvPr id="113670" name="Line 225"/>
          <p:cNvSpPr>
            <a:spLocks noChangeShapeType="1"/>
          </p:cNvSpPr>
          <p:nvPr/>
        </p:nvSpPr>
        <p:spPr bwMode="auto">
          <a:xfrm flipV="1">
            <a:off x="4220369" y="2868613"/>
            <a:ext cx="251949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113671" name="Group 228"/>
          <p:cNvGrpSpPr>
            <a:grpSpLocks/>
          </p:cNvGrpSpPr>
          <p:nvPr/>
        </p:nvGrpSpPr>
        <p:grpSpPr bwMode="auto">
          <a:xfrm>
            <a:off x="4583246" y="2703514"/>
            <a:ext cx="751548" cy="338137"/>
            <a:chOff x="4396" y="1245"/>
            <a:chExt cx="672" cy="248"/>
          </a:xfrm>
        </p:grpSpPr>
        <p:sp>
          <p:nvSpPr>
            <p:cNvPr id="113789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3790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3791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13792" name="Group 232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3795" name="Freeform 233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96" name="Freeform 234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93" name="Line 235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94" name="Line 236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72" name="Group 237"/>
          <p:cNvGrpSpPr>
            <a:grpSpLocks/>
          </p:cNvGrpSpPr>
          <p:nvPr/>
        </p:nvGrpSpPr>
        <p:grpSpPr bwMode="auto">
          <a:xfrm>
            <a:off x="2344077" y="2360614"/>
            <a:ext cx="1872853" cy="966788"/>
            <a:chOff x="1363" y="1403"/>
            <a:chExt cx="1089" cy="609"/>
          </a:xfrm>
        </p:grpSpPr>
        <p:sp>
          <p:nvSpPr>
            <p:cNvPr id="113766" name="Text Box 238"/>
            <p:cNvSpPr txBox="1">
              <a:spLocks noChangeArrowheads="1"/>
            </p:cNvSpPr>
            <p:nvPr/>
          </p:nvSpPr>
          <p:spPr bwMode="auto">
            <a:xfrm>
              <a:off x="1462" y="1403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A</a:t>
              </a:r>
            </a:p>
          </p:txBody>
        </p:sp>
        <p:sp>
          <p:nvSpPr>
            <p:cNvPr id="113767" name="Text Box 239"/>
            <p:cNvSpPr txBox="1">
              <a:spLocks noChangeArrowheads="1"/>
            </p:cNvSpPr>
            <p:nvPr/>
          </p:nvSpPr>
          <p:spPr bwMode="auto">
            <a:xfrm>
              <a:off x="2121" y="1406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B</a:t>
              </a:r>
            </a:p>
          </p:txBody>
        </p:sp>
        <p:sp>
          <p:nvSpPr>
            <p:cNvPr id="113768" name="Line 240"/>
            <p:cNvSpPr>
              <a:spLocks noChangeShapeType="1"/>
            </p:cNvSpPr>
            <p:nvPr/>
          </p:nvSpPr>
          <p:spPr bwMode="auto">
            <a:xfrm flipV="1">
              <a:off x="1803" y="1729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69" name="Text Box 241"/>
            <p:cNvSpPr txBox="1">
              <a:spLocks noChangeArrowheads="1"/>
            </p:cNvSpPr>
            <p:nvPr/>
          </p:nvSpPr>
          <p:spPr bwMode="auto">
            <a:xfrm>
              <a:off x="1386" y="1798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3770" name="Text Box 242"/>
            <p:cNvSpPr txBox="1">
              <a:spLocks noChangeArrowheads="1"/>
            </p:cNvSpPr>
            <p:nvPr/>
          </p:nvSpPr>
          <p:spPr bwMode="auto">
            <a:xfrm>
              <a:off x="2045" y="1799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3771" name="Group 243"/>
            <p:cNvGrpSpPr>
              <a:grpSpLocks/>
            </p:cNvGrpSpPr>
            <p:nvPr/>
          </p:nvGrpSpPr>
          <p:grpSpPr bwMode="auto">
            <a:xfrm>
              <a:off x="1363" y="1621"/>
              <a:ext cx="437" cy="213"/>
              <a:chOff x="4396" y="1245"/>
              <a:chExt cx="672" cy="248"/>
            </a:xfrm>
          </p:grpSpPr>
          <p:sp>
            <p:nvSpPr>
              <p:cNvPr id="113781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82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83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3784" name="Group 247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87" name="Freeform 248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88" name="Freeform 249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85" name="Line 250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86" name="Line 251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3772" name="Group 252"/>
            <p:cNvGrpSpPr>
              <a:grpSpLocks/>
            </p:cNvGrpSpPr>
            <p:nvPr/>
          </p:nvGrpSpPr>
          <p:grpSpPr bwMode="auto">
            <a:xfrm>
              <a:off x="2015" y="1617"/>
              <a:ext cx="437" cy="213"/>
              <a:chOff x="4396" y="1245"/>
              <a:chExt cx="672" cy="248"/>
            </a:xfrm>
          </p:grpSpPr>
          <p:sp>
            <p:nvSpPr>
              <p:cNvPr id="113773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74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75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3776" name="Group 256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79" name="Freeform 257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80" name="Freeform 258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77" name="Line 259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78" name="Line 260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113673" name="Group 261"/>
          <p:cNvGrpSpPr>
            <a:grpSpLocks/>
          </p:cNvGrpSpPr>
          <p:nvPr/>
        </p:nvGrpSpPr>
        <p:grpSpPr bwMode="auto">
          <a:xfrm>
            <a:off x="5628879" y="2706689"/>
            <a:ext cx="751548" cy="338137"/>
            <a:chOff x="4396" y="1245"/>
            <a:chExt cx="672" cy="248"/>
          </a:xfrm>
        </p:grpSpPr>
        <p:sp>
          <p:nvSpPr>
            <p:cNvPr id="113758" name="Oval 407"/>
            <p:cNvSpPr>
              <a:spLocks noChangeArrowheads="1"/>
            </p:cNvSpPr>
            <p:nvPr/>
          </p:nvSpPr>
          <p:spPr bwMode="auto">
            <a:xfrm>
              <a:off x="4399" y="1355"/>
              <a:ext cx="666" cy="138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3759" name="Rectangle 410"/>
            <p:cNvSpPr>
              <a:spLocks noChangeArrowheads="1"/>
            </p:cNvSpPr>
            <p:nvPr/>
          </p:nvSpPr>
          <p:spPr bwMode="auto">
            <a:xfrm>
              <a:off x="4399" y="1339"/>
              <a:ext cx="669" cy="86"/>
            </a:xfrm>
            <a:prstGeom prst="rect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sp>
          <p:nvSpPr>
            <p:cNvPr id="113760" name="Oval 411"/>
            <p:cNvSpPr>
              <a:spLocks noChangeArrowheads="1"/>
            </p:cNvSpPr>
            <p:nvPr/>
          </p:nvSpPr>
          <p:spPr bwMode="auto">
            <a:xfrm>
              <a:off x="4396" y="1245"/>
              <a:ext cx="667" cy="162"/>
            </a:xfrm>
            <a:prstGeom prst="ellipse">
              <a:avLst/>
            </a:prstGeom>
            <a:gradFill rotWithShape="1">
              <a:gsLst>
                <a:gs pos="0">
                  <a:srgbClr val="CC0000"/>
                </a:gs>
                <a:gs pos="100000">
                  <a:schemeClr val="bg1"/>
                </a:gs>
              </a:gsLst>
              <a:lin ang="0" scaled="1"/>
            </a:gra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latin typeface="Times New Roman" pitchFamily="18" charset="0"/>
                <a:cs typeface="Arial" pitchFamily="34" charset="0"/>
              </a:endParaRPr>
            </a:p>
          </p:txBody>
        </p:sp>
        <p:grpSp>
          <p:nvGrpSpPr>
            <p:cNvPr id="113761" name="Group 265"/>
            <p:cNvGrpSpPr>
              <a:grpSpLocks/>
            </p:cNvGrpSpPr>
            <p:nvPr/>
          </p:nvGrpSpPr>
          <p:grpSpPr bwMode="auto"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113764" name="Freeform 26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10"/>
                  <a:gd name="T13" fmla="*/ 0 h 60"/>
                  <a:gd name="T14" fmla="*/ 310 w 310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65" name="Freeform 26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2"/>
                  <a:gd name="T13" fmla="*/ 0 h 60"/>
                  <a:gd name="T14" fmla="*/ 282 w 282"/>
                  <a:gd name="T15" fmla="*/ 60 h 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gradFill rotWithShape="1">
                <a:gsLst>
                  <a:gs pos="0">
                    <a:srgbClr val="CC0000"/>
                  </a:gs>
                  <a:gs pos="100000">
                    <a:schemeClr val="bg1"/>
                  </a:gs>
                </a:gsLst>
                <a:lin ang="0" scaled="1"/>
              </a:gradFill>
              <a:ln w="19050" cmpd="sng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62" name="Line 268"/>
            <p:cNvSpPr>
              <a:spLocks noChangeShapeType="1"/>
            </p:cNvSpPr>
            <p:nvPr/>
          </p:nvSpPr>
          <p:spPr bwMode="auto">
            <a:xfrm>
              <a:off x="4399" y="1321"/>
              <a:ext cx="0" cy="10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3" name="Line 269"/>
            <p:cNvSpPr>
              <a:spLocks noChangeShapeType="1"/>
            </p:cNvSpPr>
            <p:nvPr/>
          </p:nvSpPr>
          <p:spPr bwMode="auto">
            <a:xfrm>
              <a:off x="5063" y="1327"/>
              <a:ext cx="0" cy="10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3674" name="Group 270"/>
          <p:cNvGrpSpPr>
            <a:grpSpLocks/>
          </p:cNvGrpSpPr>
          <p:nvPr/>
        </p:nvGrpSpPr>
        <p:grpSpPr bwMode="auto">
          <a:xfrm>
            <a:off x="6719226" y="2362201"/>
            <a:ext cx="1807501" cy="960438"/>
            <a:chOff x="3907" y="1404"/>
            <a:chExt cx="1051" cy="605"/>
          </a:xfrm>
        </p:grpSpPr>
        <p:sp>
          <p:nvSpPr>
            <p:cNvPr id="113735" name="Text Box 271"/>
            <p:cNvSpPr txBox="1">
              <a:spLocks noChangeArrowheads="1"/>
            </p:cNvSpPr>
            <p:nvPr/>
          </p:nvSpPr>
          <p:spPr bwMode="auto">
            <a:xfrm>
              <a:off x="4012" y="1404"/>
              <a:ext cx="19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E</a:t>
              </a:r>
            </a:p>
          </p:txBody>
        </p:sp>
        <p:sp>
          <p:nvSpPr>
            <p:cNvPr id="113736" name="Line 272"/>
            <p:cNvSpPr>
              <a:spLocks noChangeShapeType="1"/>
            </p:cNvSpPr>
            <p:nvPr/>
          </p:nvSpPr>
          <p:spPr bwMode="auto">
            <a:xfrm flipV="1">
              <a:off x="4352" y="1717"/>
              <a:ext cx="2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3737" name="Text Box 273"/>
            <p:cNvSpPr txBox="1">
              <a:spLocks noChangeArrowheads="1"/>
            </p:cNvSpPr>
            <p:nvPr/>
          </p:nvSpPr>
          <p:spPr bwMode="auto">
            <a:xfrm>
              <a:off x="3951" y="1794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sp>
          <p:nvSpPr>
            <p:cNvPr id="113738" name="Text Box 274"/>
            <p:cNvSpPr txBox="1">
              <a:spLocks noChangeArrowheads="1"/>
            </p:cNvSpPr>
            <p:nvPr/>
          </p:nvSpPr>
          <p:spPr bwMode="auto">
            <a:xfrm>
              <a:off x="4569" y="1796"/>
              <a:ext cx="3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600"/>
                <a:t>IPv6</a:t>
              </a:r>
            </a:p>
          </p:txBody>
        </p:sp>
        <p:grpSp>
          <p:nvGrpSpPr>
            <p:cNvPr id="113739" name="Group 275"/>
            <p:cNvGrpSpPr>
              <a:grpSpLocks/>
            </p:cNvGrpSpPr>
            <p:nvPr/>
          </p:nvGrpSpPr>
          <p:grpSpPr bwMode="auto">
            <a:xfrm>
              <a:off x="3907" y="1621"/>
              <a:ext cx="437" cy="213"/>
              <a:chOff x="4396" y="1245"/>
              <a:chExt cx="672" cy="248"/>
            </a:xfrm>
          </p:grpSpPr>
          <p:sp>
            <p:nvSpPr>
              <p:cNvPr id="113750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51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52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3753" name="Group 279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56" name="Freeform 280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57" name="Freeform 281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54" name="Line 282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55" name="Line 283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13740" name="Group 284"/>
            <p:cNvGrpSpPr>
              <a:grpSpLocks/>
            </p:cNvGrpSpPr>
            <p:nvPr/>
          </p:nvGrpSpPr>
          <p:grpSpPr bwMode="auto">
            <a:xfrm>
              <a:off x="4521" y="1619"/>
              <a:ext cx="437" cy="213"/>
              <a:chOff x="4396" y="1245"/>
              <a:chExt cx="672" cy="248"/>
            </a:xfrm>
          </p:grpSpPr>
          <p:sp>
            <p:nvSpPr>
              <p:cNvPr id="113742" name="Oval 407"/>
              <p:cNvSpPr>
                <a:spLocks noChangeArrowheads="1"/>
              </p:cNvSpPr>
              <p:nvPr/>
            </p:nvSpPr>
            <p:spPr bwMode="auto">
              <a:xfrm>
                <a:off x="4399" y="1355"/>
                <a:ext cx="666" cy="138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43" name="Rectangle 410"/>
              <p:cNvSpPr>
                <a:spLocks noChangeArrowheads="1"/>
              </p:cNvSpPr>
              <p:nvPr/>
            </p:nvSpPr>
            <p:spPr bwMode="auto">
              <a:xfrm>
                <a:off x="4399" y="1339"/>
                <a:ext cx="669" cy="86"/>
              </a:xfrm>
              <a:prstGeom prst="rect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ctr"/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sp>
            <p:nvSpPr>
              <p:cNvPr id="113744" name="Oval 411"/>
              <p:cNvSpPr>
                <a:spLocks noChangeArrowheads="1"/>
              </p:cNvSpPr>
              <p:nvPr/>
            </p:nvSpPr>
            <p:spPr bwMode="auto">
              <a:xfrm>
                <a:off x="4396" y="1245"/>
                <a:ext cx="667" cy="162"/>
              </a:xfrm>
              <a:prstGeom prst="ellipse">
                <a:avLst/>
              </a:prstGeom>
              <a:gradFill rotWithShape="1">
                <a:gsLst>
                  <a:gs pos="0">
                    <a:srgbClr val="CCCCFF"/>
                  </a:gs>
                  <a:gs pos="100000">
                    <a:srgbClr val="FFFFFF"/>
                  </a:gs>
                </a:gsLst>
                <a:lin ang="0" scaled="1"/>
              </a:gradFill>
              <a:ln w="127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latin typeface="Times New Roman" pitchFamily="18" charset="0"/>
                  <a:cs typeface="Arial" pitchFamily="34" charset="0"/>
                </a:endParaRPr>
              </a:p>
            </p:txBody>
          </p:sp>
          <p:grpSp>
            <p:nvGrpSpPr>
              <p:cNvPr id="113745" name="Group 288"/>
              <p:cNvGrpSpPr>
                <a:grpSpLocks/>
              </p:cNvGrpSpPr>
              <p:nvPr/>
            </p:nvGrpSpPr>
            <p:grpSpPr bwMode="auto">
              <a:xfrm>
                <a:off x="4530" y="1287"/>
                <a:ext cx="377" cy="75"/>
                <a:chOff x="2468" y="1332"/>
                <a:chExt cx="310" cy="60"/>
              </a:xfrm>
            </p:grpSpPr>
            <p:sp>
              <p:nvSpPr>
                <p:cNvPr id="113748" name="Freeform 289"/>
                <p:cNvSpPr>
                  <a:spLocks/>
                </p:cNvSpPr>
                <p:nvPr/>
              </p:nvSpPr>
              <p:spPr bwMode="auto">
                <a:xfrm>
                  <a:off x="2468" y="1332"/>
                  <a:ext cx="310" cy="60"/>
                </a:xfrm>
                <a:custGeom>
                  <a:avLst/>
                  <a:gdLst>
                    <a:gd name="T0" fmla="*/ 0 w 310"/>
                    <a:gd name="T1" fmla="*/ 60 h 60"/>
                    <a:gd name="T2" fmla="*/ 96 w 310"/>
                    <a:gd name="T3" fmla="*/ 60 h 60"/>
                    <a:gd name="T4" fmla="*/ 192 w 310"/>
                    <a:gd name="T5" fmla="*/ 0 h 60"/>
                    <a:gd name="T6" fmla="*/ 310 w 310"/>
                    <a:gd name="T7" fmla="*/ 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310"/>
                    <a:gd name="T13" fmla="*/ 0 h 60"/>
                    <a:gd name="T14" fmla="*/ 310 w 310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310" h="60">
                      <a:moveTo>
                        <a:pt x="0" y="60"/>
                      </a:moveTo>
                      <a:lnTo>
                        <a:pt x="96" y="60"/>
                      </a:lnTo>
                      <a:lnTo>
                        <a:pt x="192" y="0"/>
                      </a:lnTo>
                      <a:lnTo>
                        <a:pt x="310" y="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49" name="Freeform 290"/>
                <p:cNvSpPr>
                  <a:spLocks/>
                </p:cNvSpPr>
                <p:nvPr/>
              </p:nvSpPr>
              <p:spPr bwMode="auto">
                <a:xfrm>
                  <a:off x="2482" y="1332"/>
                  <a:ext cx="282" cy="60"/>
                </a:xfrm>
                <a:custGeom>
                  <a:avLst/>
                  <a:gdLst>
                    <a:gd name="T0" fmla="*/ 0 w 282"/>
                    <a:gd name="T1" fmla="*/ 0 h 60"/>
                    <a:gd name="T2" fmla="*/ 96 w 282"/>
                    <a:gd name="T3" fmla="*/ 0 h 60"/>
                    <a:gd name="T4" fmla="*/ 192 w 282"/>
                    <a:gd name="T5" fmla="*/ 60 h 60"/>
                    <a:gd name="T6" fmla="*/ 282 w 282"/>
                    <a:gd name="T7" fmla="*/ 60 h 6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82"/>
                    <a:gd name="T13" fmla="*/ 0 h 60"/>
                    <a:gd name="T14" fmla="*/ 282 w 282"/>
                    <a:gd name="T15" fmla="*/ 60 h 6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82" h="60">
                      <a:moveTo>
                        <a:pt x="0" y="0"/>
                      </a:moveTo>
                      <a:lnTo>
                        <a:pt x="96" y="0"/>
                      </a:lnTo>
                      <a:lnTo>
                        <a:pt x="192" y="60"/>
                      </a:lnTo>
                      <a:lnTo>
                        <a:pt x="282" y="60"/>
                      </a:lnTo>
                    </a:path>
                  </a:pathLst>
                </a:custGeom>
                <a:noFill/>
                <a:ln w="19050" cmpd="sng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46" name="Line 291"/>
              <p:cNvSpPr>
                <a:spLocks noChangeShapeType="1"/>
              </p:cNvSpPr>
              <p:nvPr/>
            </p:nvSpPr>
            <p:spPr bwMode="auto">
              <a:xfrm>
                <a:off x="4399" y="1321"/>
                <a:ext cx="0" cy="109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747" name="Line 292"/>
              <p:cNvSpPr>
                <a:spLocks noChangeShapeType="1"/>
              </p:cNvSpPr>
              <p:nvPr/>
            </p:nvSpPr>
            <p:spPr bwMode="auto">
              <a:xfrm>
                <a:off x="5063" y="1327"/>
                <a:ext cx="0" cy="106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3741" name="Text Box 293"/>
            <p:cNvSpPr txBox="1">
              <a:spLocks noChangeArrowheads="1"/>
            </p:cNvSpPr>
            <p:nvPr/>
          </p:nvSpPr>
          <p:spPr bwMode="auto">
            <a:xfrm>
              <a:off x="4635" y="1408"/>
              <a:ext cx="189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F</a:t>
              </a:r>
            </a:p>
          </p:txBody>
        </p:sp>
      </p:grpSp>
      <p:sp>
        <p:nvSpPr>
          <p:cNvPr id="113675" name="Text Box 294"/>
          <p:cNvSpPr txBox="1">
            <a:spLocks noChangeArrowheads="1"/>
          </p:cNvSpPr>
          <p:nvPr/>
        </p:nvSpPr>
        <p:spPr bwMode="auto">
          <a:xfrm>
            <a:off x="4751785" y="235585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C</a:t>
            </a:r>
          </a:p>
        </p:txBody>
      </p:sp>
      <p:sp>
        <p:nvSpPr>
          <p:cNvPr id="113676" name="Text Box 295"/>
          <p:cNvSpPr txBox="1">
            <a:spLocks noChangeArrowheads="1"/>
          </p:cNvSpPr>
          <p:nvPr/>
        </p:nvSpPr>
        <p:spPr bwMode="auto">
          <a:xfrm>
            <a:off x="5809456" y="2359026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D</a:t>
            </a:r>
          </a:p>
        </p:txBody>
      </p:sp>
      <p:grpSp>
        <p:nvGrpSpPr>
          <p:cNvPr id="113677" name="Group 296"/>
          <p:cNvGrpSpPr>
            <a:grpSpLocks/>
          </p:cNvGrpSpPr>
          <p:nvPr/>
        </p:nvGrpSpPr>
        <p:grpSpPr bwMode="auto">
          <a:xfrm>
            <a:off x="497021" y="1216026"/>
            <a:ext cx="8036586" cy="981076"/>
            <a:chOff x="289" y="766"/>
            <a:chExt cx="4673" cy="618"/>
          </a:xfrm>
        </p:grpSpPr>
        <p:sp>
          <p:nvSpPr>
            <p:cNvPr id="113684" name="Rectangle 297"/>
            <p:cNvSpPr>
              <a:spLocks noChangeArrowheads="1"/>
            </p:cNvSpPr>
            <p:nvPr/>
          </p:nvSpPr>
          <p:spPr bwMode="auto">
            <a:xfrm>
              <a:off x="2424" y="1085"/>
              <a:ext cx="1515" cy="42"/>
            </a:xfrm>
            <a:prstGeom prst="rect">
              <a:avLst/>
            </a:prstGeom>
            <a:solidFill>
              <a:srgbClr val="CC0000"/>
            </a:solidFill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3685" name="Text Box 298"/>
            <p:cNvSpPr txBox="1">
              <a:spLocks noChangeArrowheads="1"/>
            </p:cNvSpPr>
            <p:nvPr/>
          </p:nvSpPr>
          <p:spPr bwMode="auto">
            <a:xfrm>
              <a:off x="289" y="979"/>
              <a:ext cx="83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/>
                <a:t>logical view:</a:t>
              </a:r>
            </a:p>
          </p:txBody>
        </p:sp>
        <p:sp>
          <p:nvSpPr>
            <p:cNvPr id="113686" name="Text Box 299"/>
            <p:cNvSpPr txBox="1">
              <a:spLocks noChangeArrowheads="1"/>
            </p:cNvSpPr>
            <p:nvPr/>
          </p:nvSpPr>
          <p:spPr bwMode="auto">
            <a:xfrm>
              <a:off x="2544" y="766"/>
              <a:ext cx="1361" cy="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IPv4 tunnel </a:t>
              </a:r>
            </a:p>
            <a:p>
              <a:pPr algn="ctr">
                <a:lnSpc>
                  <a:spcPct val="85000"/>
                </a:lnSpc>
              </a:pPr>
              <a:r>
                <a:rPr lang="en-US" altLang="en-US" sz="1600" i="1">
                  <a:solidFill>
                    <a:srgbClr val="CC0000"/>
                  </a:solidFill>
                </a:rPr>
                <a:t>connecting IPv6 routers</a:t>
              </a:r>
            </a:p>
          </p:txBody>
        </p:sp>
        <p:grpSp>
          <p:nvGrpSpPr>
            <p:cNvPr id="113687" name="Group 300"/>
            <p:cNvGrpSpPr>
              <a:grpSpLocks/>
            </p:cNvGrpSpPr>
            <p:nvPr/>
          </p:nvGrpSpPr>
          <p:grpSpPr bwMode="auto">
            <a:xfrm>
              <a:off x="3911" y="779"/>
              <a:ext cx="1051" cy="605"/>
              <a:chOff x="3907" y="1404"/>
              <a:chExt cx="1051" cy="605"/>
            </a:xfrm>
          </p:grpSpPr>
          <p:sp>
            <p:nvSpPr>
              <p:cNvPr id="113712" name="Text Box 301"/>
              <p:cNvSpPr txBox="1">
                <a:spLocks noChangeArrowheads="1"/>
              </p:cNvSpPr>
              <p:nvPr/>
            </p:nvSpPr>
            <p:spPr bwMode="auto">
              <a:xfrm>
                <a:off x="4012" y="1404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E</a:t>
                </a:r>
              </a:p>
            </p:txBody>
          </p:sp>
          <p:sp>
            <p:nvSpPr>
              <p:cNvPr id="113713" name="Line 302"/>
              <p:cNvSpPr>
                <a:spLocks noChangeShapeType="1"/>
              </p:cNvSpPr>
              <p:nvPr/>
            </p:nvSpPr>
            <p:spPr bwMode="auto">
              <a:xfrm flipV="1">
                <a:off x="4352" y="1717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714" name="Text Box 303"/>
              <p:cNvSpPr txBox="1">
                <a:spLocks noChangeArrowheads="1"/>
              </p:cNvSpPr>
              <p:nvPr/>
            </p:nvSpPr>
            <p:spPr bwMode="auto">
              <a:xfrm>
                <a:off x="3951" y="1794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3715" name="Text Box 304"/>
              <p:cNvSpPr txBox="1">
                <a:spLocks noChangeArrowheads="1"/>
              </p:cNvSpPr>
              <p:nvPr/>
            </p:nvSpPr>
            <p:spPr bwMode="auto">
              <a:xfrm>
                <a:off x="4569" y="1796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3716" name="Group 305"/>
              <p:cNvGrpSpPr>
                <a:grpSpLocks/>
              </p:cNvGrpSpPr>
              <p:nvPr/>
            </p:nvGrpSpPr>
            <p:grpSpPr bwMode="auto">
              <a:xfrm>
                <a:off x="3907" y="1621"/>
                <a:ext cx="437" cy="213"/>
                <a:chOff x="4396" y="1245"/>
                <a:chExt cx="672" cy="248"/>
              </a:xfrm>
            </p:grpSpPr>
            <p:sp>
              <p:nvSpPr>
                <p:cNvPr id="113727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28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29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3730" name="Group 309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33" name="Freeform 310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34" name="Freeform 311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31" name="Line 312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32" name="Line 313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3717" name="Group 314"/>
              <p:cNvGrpSpPr>
                <a:grpSpLocks/>
              </p:cNvGrpSpPr>
              <p:nvPr/>
            </p:nvGrpSpPr>
            <p:grpSpPr bwMode="auto">
              <a:xfrm>
                <a:off x="4521" y="1619"/>
                <a:ext cx="437" cy="213"/>
                <a:chOff x="4396" y="1245"/>
                <a:chExt cx="672" cy="248"/>
              </a:xfrm>
            </p:grpSpPr>
            <p:sp>
              <p:nvSpPr>
                <p:cNvPr id="113719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20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21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3722" name="Group 318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25" name="Freeform 319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26" name="Freeform 320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23" name="Line 321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24" name="Line 322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718" name="Text Box 323"/>
              <p:cNvSpPr txBox="1">
                <a:spLocks noChangeArrowheads="1"/>
              </p:cNvSpPr>
              <p:nvPr/>
            </p:nvSpPr>
            <p:spPr bwMode="auto">
              <a:xfrm>
                <a:off x="4635" y="1408"/>
                <a:ext cx="189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F</a:t>
                </a:r>
              </a:p>
            </p:txBody>
          </p:sp>
        </p:grpSp>
        <p:grpSp>
          <p:nvGrpSpPr>
            <p:cNvPr id="113688" name="Group 324"/>
            <p:cNvGrpSpPr>
              <a:grpSpLocks/>
            </p:cNvGrpSpPr>
            <p:nvPr/>
          </p:nvGrpSpPr>
          <p:grpSpPr bwMode="auto">
            <a:xfrm>
              <a:off x="1361" y="771"/>
              <a:ext cx="1089" cy="609"/>
              <a:chOff x="1363" y="1403"/>
              <a:chExt cx="1089" cy="609"/>
            </a:xfrm>
          </p:grpSpPr>
          <p:sp>
            <p:nvSpPr>
              <p:cNvPr id="113689" name="Text Box 325"/>
              <p:cNvSpPr txBox="1">
                <a:spLocks noChangeArrowheads="1"/>
              </p:cNvSpPr>
              <p:nvPr/>
            </p:nvSpPr>
            <p:spPr bwMode="auto">
              <a:xfrm>
                <a:off x="1462" y="1403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A</a:t>
                </a:r>
              </a:p>
            </p:txBody>
          </p:sp>
          <p:sp>
            <p:nvSpPr>
              <p:cNvPr id="113690" name="Text Box 326"/>
              <p:cNvSpPr txBox="1">
                <a:spLocks noChangeArrowheads="1"/>
              </p:cNvSpPr>
              <p:nvPr/>
            </p:nvSpPr>
            <p:spPr bwMode="auto">
              <a:xfrm>
                <a:off x="2121" y="1406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/>
                  <a:t>B</a:t>
                </a:r>
              </a:p>
            </p:txBody>
          </p:sp>
          <p:sp>
            <p:nvSpPr>
              <p:cNvPr id="113691" name="Line 327"/>
              <p:cNvSpPr>
                <a:spLocks noChangeShapeType="1"/>
              </p:cNvSpPr>
              <p:nvPr/>
            </p:nvSpPr>
            <p:spPr bwMode="auto">
              <a:xfrm flipV="1">
                <a:off x="1803" y="1729"/>
                <a:ext cx="20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113692" name="Text Box 328"/>
              <p:cNvSpPr txBox="1">
                <a:spLocks noChangeArrowheads="1"/>
              </p:cNvSpPr>
              <p:nvPr/>
            </p:nvSpPr>
            <p:spPr bwMode="auto">
              <a:xfrm>
                <a:off x="1386" y="1798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sp>
            <p:nvSpPr>
              <p:cNvPr id="113693" name="Text Box 329"/>
              <p:cNvSpPr txBox="1">
                <a:spLocks noChangeArrowheads="1"/>
              </p:cNvSpPr>
              <p:nvPr/>
            </p:nvSpPr>
            <p:spPr bwMode="auto">
              <a:xfrm>
                <a:off x="2045" y="1799"/>
                <a:ext cx="346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IPv6</a:t>
                </a:r>
              </a:p>
            </p:txBody>
          </p:sp>
          <p:grpSp>
            <p:nvGrpSpPr>
              <p:cNvPr id="113694" name="Group 330"/>
              <p:cNvGrpSpPr>
                <a:grpSpLocks/>
              </p:cNvGrpSpPr>
              <p:nvPr/>
            </p:nvGrpSpPr>
            <p:grpSpPr bwMode="auto">
              <a:xfrm>
                <a:off x="1363" y="1621"/>
                <a:ext cx="437" cy="213"/>
                <a:chOff x="4396" y="1245"/>
                <a:chExt cx="672" cy="248"/>
              </a:xfrm>
            </p:grpSpPr>
            <p:sp>
              <p:nvSpPr>
                <p:cNvPr id="113704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05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706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3707" name="Group 334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10" name="Freeform 335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11" name="Freeform 336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08" name="Line 337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09" name="Line 338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3695" name="Group 339"/>
              <p:cNvGrpSpPr>
                <a:grpSpLocks/>
              </p:cNvGrpSpPr>
              <p:nvPr/>
            </p:nvGrpSpPr>
            <p:grpSpPr bwMode="auto">
              <a:xfrm>
                <a:off x="2015" y="1617"/>
                <a:ext cx="437" cy="213"/>
                <a:chOff x="4396" y="1245"/>
                <a:chExt cx="672" cy="248"/>
              </a:xfrm>
            </p:grpSpPr>
            <p:sp>
              <p:nvSpPr>
                <p:cNvPr id="113696" name="Oval 407"/>
                <p:cNvSpPr>
                  <a:spLocks noChangeArrowheads="1"/>
                </p:cNvSpPr>
                <p:nvPr/>
              </p:nvSpPr>
              <p:spPr bwMode="auto">
                <a:xfrm>
                  <a:off x="4399" y="1355"/>
                  <a:ext cx="666" cy="13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697" name="Rectangle 410"/>
                <p:cNvSpPr>
                  <a:spLocks noChangeArrowheads="1"/>
                </p:cNvSpPr>
                <p:nvPr/>
              </p:nvSpPr>
              <p:spPr bwMode="auto">
                <a:xfrm>
                  <a:off x="4399" y="1339"/>
                  <a:ext cx="669" cy="86"/>
                </a:xfrm>
                <a:prstGeom prst="rect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/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sp>
              <p:nvSpPr>
                <p:cNvPr id="113698" name="Oval 411"/>
                <p:cNvSpPr>
                  <a:spLocks noChangeArrowheads="1"/>
                </p:cNvSpPr>
                <p:nvPr/>
              </p:nvSpPr>
              <p:spPr bwMode="auto">
                <a:xfrm>
                  <a:off x="4396" y="1245"/>
                  <a:ext cx="667" cy="162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CCFF"/>
                    </a:gs>
                    <a:gs pos="100000">
                      <a:srgbClr val="FFFFFF"/>
                    </a:gs>
                  </a:gsLst>
                  <a:lin ang="0" scaled="1"/>
                </a:gra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latin typeface="Times New Roman" pitchFamily="18" charset="0"/>
                    <a:cs typeface="Arial" pitchFamily="34" charset="0"/>
                  </a:endParaRPr>
                </a:p>
              </p:txBody>
            </p:sp>
            <p:grpSp>
              <p:nvGrpSpPr>
                <p:cNvPr id="113699" name="Group 343"/>
                <p:cNvGrpSpPr>
                  <a:grpSpLocks/>
                </p:cNvGrpSpPr>
                <p:nvPr/>
              </p:nvGrpSpPr>
              <p:grpSpPr bwMode="auto">
                <a:xfrm>
                  <a:off x="4530" y="1287"/>
                  <a:ext cx="377" cy="75"/>
                  <a:chOff x="2468" y="1332"/>
                  <a:chExt cx="310" cy="60"/>
                </a:xfrm>
              </p:grpSpPr>
              <p:sp>
                <p:nvSpPr>
                  <p:cNvPr id="113702" name="Freeform 344"/>
                  <p:cNvSpPr>
                    <a:spLocks/>
                  </p:cNvSpPr>
                  <p:nvPr/>
                </p:nvSpPr>
                <p:spPr bwMode="auto">
                  <a:xfrm>
                    <a:off x="2468" y="1332"/>
                    <a:ext cx="310" cy="60"/>
                  </a:xfrm>
                  <a:custGeom>
                    <a:avLst/>
                    <a:gdLst>
                      <a:gd name="T0" fmla="*/ 0 w 310"/>
                      <a:gd name="T1" fmla="*/ 60 h 60"/>
                      <a:gd name="T2" fmla="*/ 96 w 310"/>
                      <a:gd name="T3" fmla="*/ 60 h 60"/>
                      <a:gd name="T4" fmla="*/ 192 w 310"/>
                      <a:gd name="T5" fmla="*/ 0 h 60"/>
                      <a:gd name="T6" fmla="*/ 310 w 310"/>
                      <a:gd name="T7" fmla="*/ 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310"/>
                      <a:gd name="T13" fmla="*/ 0 h 60"/>
                      <a:gd name="T14" fmla="*/ 310 w 310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310" h="60">
                        <a:moveTo>
                          <a:pt x="0" y="60"/>
                        </a:moveTo>
                        <a:lnTo>
                          <a:pt x="96" y="60"/>
                        </a:lnTo>
                        <a:lnTo>
                          <a:pt x="192" y="0"/>
                        </a:lnTo>
                        <a:lnTo>
                          <a:pt x="310" y="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13703" name="Freeform 345"/>
                  <p:cNvSpPr>
                    <a:spLocks/>
                  </p:cNvSpPr>
                  <p:nvPr/>
                </p:nvSpPr>
                <p:spPr bwMode="auto">
                  <a:xfrm>
                    <a:off x="2482" y="1332"/>
                    <a:ext cx="282" cy="60"/>
                  </a:xfrm>
                  <a:custGeom>
                    <a:avLst/>
                    <a:gdLst>
                      <a:gd name="T0" fmla="*/ 0 w 282"/>
                      <a:gd name="T1" fmla="*/ 0 h 60"/>
                      <a:gd name="T2" fmla="*/ 96 w 282"/>
                      <a:gd name="T3" fmla="*/ 0 h 60"/>
                      <a:gd name="T4" fmla="*/ 192 w 282"/>
                      <a:gd name="T5" fmla="*/ 60 h 60"/>
                      <a:gd name="T6" fmla="*/ 282 w 282"/>
                      <a:gd name="T7" fmla="*/ 60 h 6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282"/>
                      <a:gd name="T13" fmla="*/ 0 h 60"/>
                      <a:gd name="T14" fmla="*/ 282 w 282"/>
                      <a:gd name="T15" fmla="*/ 60 h 6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282" h="60">
                        <a:moveTo>
                          <a:pt x="0" y="0"/>
                        </a:moveTo>
                        <a:lnTo>
                          <a:pt x="96" y="0"/>
                        </a:lnTo>
                        <a:lnTo>
                          <a:pt x="192" y="60"/>
                        </a:lnTo>
                        <a:lnTo>
                          <a:pt x="282" y="60"/>
                        </a:lnTo>
                      </a:path>
                    </a:pathLst>
                  </a:custGeom>
                  <a:noFill/>
                  <a:ln w="19050" cmpd="sng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13700" name="Line 346"/>
                <p:cNvSpPr>
                  <a:spLocks noChangeShapeType="1"/>
                </p:cNvSpPr>
                <p:nvPr/>
              </p:nvSpPr>
              <p:spPr bwMode="auto">
                <a:xfrm>
                  <a:off x="4399" y="1321"/>
                  <a:ext cx="0" cy="109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701" name="Line 347"/>
                <p:cNvSpPr>
                  <a:spLocks noChangeShapeType="1"/>
                </p:cNvSpPr>
                <p:nvPr/>
              </p:nvSpPr>
              <p:spPr bwMode="auto">
                <a:xfrm>
                  <a:off x="5063" y="1327"/>
                  <a:ext cx="0" cy="10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pic>
        <p:nvPicPr>
          <p:cNvPr id="113678" name="Picture 34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26" y="966789"/>
            <a:ext cx="29700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22" name="Rectangle 349"/>
          <p:cNvSpPr>
            <a:spLocks noGrp="1" noChangeArrowheads="1"/>
          </p:cNvSpPr>
          <p:nvPr>
            <p:ph type="title"/>
          </p:nvPr>
        </p:nvSpPr>
        <p:spPr>
          <a:xfrm>
            <a:off x="333640" y="214313"/>
            <a:ext cx="8420100" cy="990600"/>
          </a:xfrm>
        </p:spPr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Tunneling</a:t>
            </a:r>
          </a:p>
        </p:txBody>
      </p:sp>
      <p:sp>
        <p:nvSpPr>
          <p:cNvPr id="11368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368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6592B870-241C-4E47-BA26-E2B55278F8C2}" type="slidenum">
              <a:rPr lang="en-US" altLang="en-US" sz="1200">
                <a:latin typeface="Tahoma" pitchFamily="34" charset="0"/>
              </a:rPr>
              <a:pPr/>
              <a:t>72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13680" name="Text Box 350"/>
          <p:cNvSpPr txBox="1">
            <a:spLocks noChangeArrowheads="1"/>
          </p:cNvSpPr>
          <p:nvPr/>
        </p:nvSpPr>
        <p:spPr bwMode="auto">
          <a:xfrm>
            <a:off x="4579806" y="2992438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  <p:sp>
        <p:nvSpPr>
          <p:cNvPr id="113681" name="Text Box 351"/>
          <p:cNvSpPr txBox="1">
            <a:spLocks noChangeArrowheads="1"/>
          </p:cNvSpPr>
          <p:nvPr/>
        </p:nvSpPr>
        <p:spPr bwMode="auto">
          <a:xfrm>
            <a:off x="5656395" y="2994025"/>
            <a:ext cx="59503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CC0000"/>
                </a:solidFill>
              </a:rPr>
              <a:t>IPv4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>
          <a:xfrm>
            <a:off x="742950" y="422275"/>
            <a:ext cx="3888450" cy="8382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IPv6: adoption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idx="1"/>
          </p:nvPr>
        </p:nvSpPr>
        <p:spPr>
          <a:xfrm>
            <a:off x="553773" y="1630363"/>
            <a:ext cx="8889604" cy="4876800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Google: 8% of clients access services via IPv6</a:t>
            </a:r>
          </a:p>
          <a:p>
            <a:r>
              <a:rPr lang="en-US" altLang="en-US">
                <a:ea typeface="ＭＳ Ｐゴシック" pitchFamily="34" charset="-128"/>
                <a:cs typeface="ＭＳ Ｐゴシック" pitchFamily="34" charset="-128"/>
              </a:rPr>
              <a:t>NIST: 1/3 of all US government domains are IPv6 capable</a:t>
            </a:r>
          </a:p>
          <a:p>
            <a:pPr marL="457200" lvl="1" indent="0">
              <a:buFont typeface="Wingdings" pitchFamily="2" charset="2"/>
              <a:buNone/>
            </a:pPr>
            <a:endParaRPr lang="en-US" altLang="en-US">
              <a:latin typeface="Gill Sans MT" pitchFamily="34" charset="0"/>
              <a:ea typeface="ＭＳ Ｐゴシック" pitchFamily="34" charset="-128"/>
            </a:endParaRPr>
          </a:p>
          <a:p>
            <a:r>
              <a:rPr lang="en-US" altLang="en-US" i="1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Long (long!) time for deployment, use</a:t>
            </a:r>
          </a:p>
          <a:p>
            <a:pPr marL="457200" lvl="1" indent="0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20 years and counting!</a:t>
            </a:r>
          </a:p>
          <a:p>
            <a:pPr marL="457200" lvl="1" indent="0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think of application-level changes in last 20 years: WWW, Facebook, streaming media, Skype, …</a:t>
            </a:r>
          </a:p>
          <a:p>
            <a:pPr marL="457200" lvl="1" indent="0"/>
            <a:r>
              <a:rPr lang="en-US" altLang="en-US" i="1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Why?</a:t>
            </a:r>
          </a:p>
        </p:txBody>
      </p:sp>
      <p:sp>
        <p:nvSpPr>
          <p:cNvPr id="11469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469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42276BAA-7FD2-4AC6-945D-3D706907AB0E}" type="slidenum">
              <a:rPr lang="en-US" altLang="en-US" sz="1200">
                <a:latin typeface="Tahoma" pitchFamily="34" charset="0"/>
              </a:rPr>
              <a:pPr/>
              <a:t>73</a:t>
            </a:fld>
            <a:endParaRPr lang="en-US" altLang="en-US" sz="1200">
              <a:latin typeface="Tahoma" pitchFamily="34" charset="0"/>
            </a:endParaRPr>
          </a:p>
        </p:txBody>
      </p:sp>
      <p:pic>
        <p:nvPicPr>
          <p:cNvPr id="114691" name="Picture 4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5" y="1055688"/>
            <a:ext cx="3539331" cy="19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4919870" y="1371602"/>
            <a:ext cx="4479787" cy="5028007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/>
          <p:cNvSpPr/>
          <p:nvPr/>
        </p:nvSpPr>
        <p:spPr>
          <a:xfrm>
            <a:off x="308113" y="2702252"/>
            <a:ext cx="4479787" cy="3697356"/>
          </a:xfrm>
          <a:prstGeom prst="roundRect">
            <a:avLst/>
          </a:prstGeom>
          <a:solidFill>
            <a:schemeClr val="accent6">
              <a:lumMod val="20000"/>
              <a:lumOff val="80000"/>
              <a:alpha val="56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985" name="Picture 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7851" y="1600200"/>
            <a:ext cx="4203171" cy="464820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5.1 Overview of Network layer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5.2 What</a:t>
            </a:r>
            <a:r>
              <a:rPr lang="ja-JP" altLang="en-US" sz="2400" dirty="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 dirty="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5.3 IP: Internet Protocol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 dirty="0">
                <a:latin typeface="Gill Sans MT" pitchFamily="34" charset="0"/>
                <a:ea typeface="ＭＳ Ｐゴシック" pitchFamily="34" charset="-128"/>
              </a:rPr>
              <a:t>IPv6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Generalized Forward and SDN</a:t>
            </a:r>
          </a:p>
          <a:p>
            <a:pPr marL="457200" lvl="1" indent="0">
              <a:buNone/>
            </a:pPr>
            <a:endParaRPr lang="en-US" altLang="en-US" dirty="0">
              <a:solidFill>
                <a:srgbClr val="C00000"/>
              </a:solidFill>
              <a:latin typeface="Gill Sans MT" pitchFamily="34" charset="0"/>
              <a:ea typeface="ＭＳ Ｐゴシック" pitchFamily="34" charset="-128"/>
            </a:endParaRPr>
          </a:p>
        </p:txBody>
      </p:sp>
      <p:sp>
        <p:nvSpPr>
          <p:cNvPr id="4198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5.4 routing protocols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link state</a:t>
            </a:r>
          </a:p>
          <a:p>
            <a:pPr>
              <a:lnSpc>
                <a:spcPct val="100000"/>
              </a:lnSpc>
              <a:buFont typeface="Gill Sans MT" panose="020B0502020104020203" pitchFamily="34" charset="0"/>
              <a:buChar char="–"/>
            </a:pPr>
            <a:r>
              <a:rPr lang="en-US" sz="2400" dirty="0">
                <a:latin typeface="Gill Sans MT" charset="0"/>
              </a:rPr>
              <a:t>distance vector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5.5 intra-AS routing in the Internet: OSPF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5.6 routing among the ISPs: BGP</a:t>
            </a:r>
            <a:endParaRPr lang="en-US" sz="2400" dirty="0">
              <a:latin typeface="Gill Sans MT" charset="0"/>
            </a:endParaRPr>
          </a:p>
          <a:p>
            <a:pPr marL="461963" indent="-461963">
              <a:lnSpc>
                <a:spcPct val="100000"/>
              </a:lnSpc>
              <a:buFont typeface="Wingdings" charset="0"/>
              <a:buNone/>
            </a:pPr>
            <a:r>
              <a:rPr lang="en-US" sz="2400" dirty="0">
                <a:latin typeface="Gill Sans MT" charset="0"/>
              </a:rPr>
              <a:t>5.7 The SDN control plane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5.8 ICMP: The Internet Control Message Protocol </a:t>
            </a:r>
          </a:p>
          <a:p>
            <a:pPr marL="461963" indent="-461963">
              <a:lnSpc>
                <a:spcPct val="100000"/>
              </a:lnSpc>
              <a:buNone/>
            </a:pPr>
            <a:r>
              <a:rPr lang="en-US" sz="2400" dirty="0"/>
              <a:t>5.9 Network management and SNMP</a:t>
            </a:r>
            <a:endParaRPr lang="en-US" sz="2400" dirty="0">
              <a:latin typeface="Gill Sans MT" charset="0"/>
            </a:endParaRP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41988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4: outline</a:t>
            </a:r>
          </a:p>
        </p:txBody>
      </p:sp>
      <p:sp>
        <p:nvSpPr>
          <p:cNvPr id="4198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3" y="6475413"/>
            <a:ext cx="497019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690E90D-E3F7-4963-8614-C3DA646E5BD4}" type="slidenum">
              <a:rPr lang="en-US" altLang="en-US" sz="1200">
                <a:latin typeface="Tahoma" pitchFamily="34" charset="0"/>
              </a:rPr>
              <a:pPr/>
              <a:t>74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41990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4" name="Rectangle 3"/>
          <p:cNvSpPr/>
          <p:nvPr/>
        </p:nvSpPr>
        <p:spPr>
          <a:xfrm>
            <a:off x="2474955" y="5602137"/>
            <a:ext cx="19688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Data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93338" y="5602137"/>
            <a:ext cx="25004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Gill Sans MT" panose="020B0502020104020203" pitchFamily="34" charset="0"/>
              </a:rPr>
              <a:t>Control Plane</a:t>
            </a:r>
            <a:endParaRPr lang="en-US" sz="32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3109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3" name="Picture 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01" y="1025525"/>
            <a:ext cx="4455980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4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77850" y="1600200"/>
            <a:ext cx="4203171" cy="4648200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4.1 Overview of Network layer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data plane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control plane</a:t>
            </a:r>
          </a:p>
          <a:p>
            <a:pPr>
              <a:buFont typeface="Wingdings" pitchFamily="2" charset="2"/>
              <a:buNone/>
            </a:pP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4.2 What</a:t>
            </a:r>
            <a:r>
              <a:rPr lang="ja-JP" altLang="en-US" sz="2400">
                <a:ea typeface="ＭＳ Ｐゴシック" pitchFamily="34" charset="-128"/>
                <a:cs typeface="ＭＳ Ｐゴシック" pitchFamily="34" charset="-128"/>
              </a:rPr>
              <a:t>’</a:t>
            </a:r>
            <a:r>
              <a:rPr lang="en-US" altLang="ja-JP" sz="2400">
                <a:ea typeface="ＭＳ Ｐゴシック" pitchFamily="34" charset="-128"/>
                <a:cs typeface="ＭＳ Ｐゴシック" pitchFamily="34" charset="-128"/>
              </a:rPr>
              <a:t>s inside a router</a:t>
            </a:r>
          </a:p>
          <a:p>
            <a:pPr>
              <a:buFont typeface="Wingdings" pitchFamily="2" charset="2"/>
              <a:buNone/>
            </a:pPr>
            <a:r>
              <a:rPr lang="en-US" altLang="en-US" sz="2400">
                <a:ea typeface="ＭＳ Ｐゴシック" pitchFamily="34" charset="-128"/>
                <a:cs typeface="ＭＳ Ｐゴシック" pitchFamily="34" charset="-128"/>
              </a:rPr>
              <a:t>4.3 IP: Internet Protocol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datagram format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fragmentation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IPv4 addressing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network address translation</a:t>
            </a:r>
          </a:p>
          <a:p>
            <a:pPr lvl="1"/>
            <a:r>
              <a:rPr lang="en-US" altLang="en-US">
                <a:latin typeface="Gill Sans MT" pitchFamily="34" charset="0"/>
                <a:ea typeface="ＭＳ Ｐゴシック" pitchFamily="34" charset="-128"/>
              </a:rPr>
              <a:t>IPv6</a:t>
            </a:r>
          </a:p>
        </p:txBody>
      </p:sp>
      <p:sp>
        <p:nvSpPr>
          <p:cNvPr id="115715" name="Rectangle 4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en-US" sz="2400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4.4 Generalized Forward and SDN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match</a:t>
            </a:r>
          </a:p>
          <a:p>
            <a:pPr lvl="1"/>
            <a:r>
              <a:rPr lang="en-US" altLang="en-US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action</a:t>
            </a:r>
          </a:p>
          <a:p>
            <a:pPr lvl="1"/>
            <a:r>
              <a:rPr lang="en-US" altLang="en-US" dirty="0" err="1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OpenFlow</a:t>
            </a:r>
            <a:r>
              <a:rPr lang="en-US" altLang="en-US" dirty="0">
                <a:solidFill>
                  <a:srgbClr val="CC0000"/>
                </a:solidFill>
                <a:latin typeface="Gill Sans MT" pitchFamily="34" charset="0"/>
                <a:ea typeface="ＭＳ Ｐゴシック" pitchFamily="34" charset="-128"/>
              </a:rPr>
              <a:t>  examples of match-plus-action in action</a:t>
            </a:r>
          </a:p>
          <a:p>
            <a:endParaRPr lang="en-US" altLang="en-US" sz="2400" dirty="0">
              <a:ea typeface="ＭＳ Ｐゴシック" pitchFamily="34" charset="-128"/>
              <a:cs typeface="ＭＳ Ｐゴシック" pitchFamily="34" charset="-128"/>
            </a:endParaRPr>
          </a:p>
        </p:txBody>
      </p:sp>
      <p:sp>
        <p:nvSpPr>
          <p:cNvPr id="11571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57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0F8FDC2C-24BE-4315-826E-E53ED6DEBD42}" type="slidenum">
              <a:rPr lang="en-US" altLang="en-US" sz="1200">
                <a:latin typeface="Tahoma" pitchFamily="34" charset="0"/>
              </a:rPr>
              <a:pPr/>
              <a:t>75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15716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itchFamily="34" charset="0"/>
              </a:rPr>
              <a:t>Chapter 4: outline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24" y="779464"/>
            <a:ext cx="8365067" cy="23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8" name="Title 1"/>
          <p:cNvSpPr txBox="1">
            <a:spLocks/>
          </p:cNvSpPr>
          <p:nvPr/>
        </p:nvSpPr>
        <p:spPr bwMode="auto">
          <a:xfrm>
            <a:off x="402431" y="17938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itchFamily="34" charset="0"/>
                <a:cs typeface="Arial" pitchFamily="34" charset="0"/>
              </a:rPr>
              <a:t>Generalized Forwarding and SDN</a:t>
            </a:r>
          </a:p>
        </p:txBody>
      </p:sp>
      <p:sp>
        <p:nvSpPr>
          <p:cNvPr id="116739" name="Rectangle 4"/>
          <p:cNvSpPr>
            <a:spLocks noChangeArrowheads="1"/>
          </p:cNvSpPr>
          <p:nvPr/>
        </p:nvSpPr>
        <p:spPr bwMode="auto">
          <a:xfrm flipV="1">
            <a:off x="3312319" y="2017713"/>
            <a:ext cx="4404387" cy="98266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0" name="Freeform 2"/>
          <p:cNvSpPr>
            <a:spLocks/>
          </p:cNvSpPr>
          <p:nvPr/>
        </p:nvSpPr>
        <p:spPr bwMode="auto">
          <a:xfrm>
            <a:off x="3795581" y="5022851"/>
            <a:ext cx="3085306" cy="1579563"/>
          </a:xfrm>
          <a:custGeom>
            <a:avLst/>
            <a:gdLst>
              <a:gd name="T0" fmla="*/ 2147483647 w 1794"/>
              <a:gd name="T1" fmla="*/ 2147483647 h 933"/>
              <a:gd name="T2" fmla="*/ 2147483647 w 1794"/>
              <a:gd name="T3" fmla="*/ 2147483647 h 933"/>
              <a:gd name="T4" fmla="*/ 2147483647 w 1794"/>
              <a:gd name="T5" fmla="*/ 2147483647 h 933"/>
              <a:gd name="T6" fmla="*/ 2147483647 w 1794"/>
              <a:gd name="T7" fmla="*/ 2147483647 h 933"/>
              <a:gd name="T8" fmla="*/ 2147483647 w 1794"/>
              <a:gd name="T9" fmla="*/ 2147483647 h 933"/>
              <a:gd name="T10" fmla="*/ 2147483647 w 1794"/>
              <a:gd name="T11" fmla="*/ 2147483647 h 933"/>
              <a:gd name="T12" fmla="*/ 2147483647 w 1794"/>
              <a:gd name="T13" fmla="*/ 2147483647 h 933"/>
              <a:gd name="T14" fmla="*/ 2147483647 w 1794"/>
              <a:gd name="T15" fmla="*/ 2147483647 h 933"/>
              <a:gd name="T16" fmla="*/ 2147483647 w 1794"/>
              <a:gd name="T17" fmla="*/ 2147483647 h 933"/>
              <a:gd name="T18" fmla="*/ 2147483647 w 1794"/>
              <a:gd name="T19" fmla="*/ 2147483647 h 933"/>
              <a:gd name="T20" fmla="*/ 2147483647 w 1794"/>
              <a:gd name="T21" fmla="*/ 2147483647 h 93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794"/>
              <a:gd name="T34" fmla="*/ 0 h 933"/>
              <a:gd name="T35" fmla="*/ 1794 w 1794"/>
              <a:gd name="T36" fmla="*/ 933 h 93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794" h="933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1" name="Freeform 6"/>
          <p:cNvSpPr>
            <a:spLocks/>
          </p:cNvSpPr>
          <p:nvPr/>
        </p:nvSpPr>
        <p:spPr bwMode="auto">
          <a:xfrm>
            <a:off x="4486937" y="5326064"/>
            <a:ext cx="588169" cy="295275"/>
          </a:xfrm>
          <a:custGeom>
            <a:avLst/>
            <a:gdLst>
              <a:gd name="T0" fmla="*/ 0 w 342"/>
              <a:gd name="T1" fmla="*/ 2147483647 h 186"/>
              <a:gd name="T2" fmla="*/ 2147483647 w 342"/>
              <a:gd name="T3" fmla="*/ 0 h 186"/>
              <a:gd name="T4" fmla="*/ 0 60000 65536"/>
              <a:gd name="T5" fmla="*/ 0 60000 65536"/>
              <a:gd name="T6" fmla="*/ 0 w 342"/>
              <a:gd name="T7" fmla="*/ 0 h 186"/>
              <a:gd name="T8" fmla="*/ 342 w 342"/>
              <a:gd name="T9" fmla="*/ 186 h 18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2" h="186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2" name="Freeform 91"/>
          <p:cNvSpPr>
            <a:spLocks/>
          </p:cNvSpPr>
          <p:nvPr/>
        </p:nvSpPr>
        <p:spPr bwMode="auto">
          <a:xfrm>
            <a:off x="5615121" y="5319714"/>
            <a:ext cx="546894" cy="307975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3" name="Freeform 92"/>
          <p:cNvSpPr>
            <a:spLocks/>
          </p:cNvSpPr>
          <p:nvPr/>
        </p:nvSpPr>
        <p:spPr bwMode="auto">
          <a:xfrm>
            <a:off x="4461139" y="5711825"/>
            <a:ext cx="1329400" cy="344488"/>
          </a:xfrm>
          <a:custGeom>
            <a:avLst/>
            <a:gdLst>
              <a:gd name="T0" fmla="*/ 0 w 294"/>
              <a:gd name="T1" fmla="*/ 0 h 174"/>
              <a:gd name="T2" fmla="*/ 2147483647 w 294"/>
              <a:gd name="T3" fmla="*/ 2147483647 h 174"/>
              <a:gd name="T4" fmla="*/ 0 60000 65536"/>
              <a:gd name="T5" fmla="*/ 0 60000 65536"/>
              <a:gd name="T6" fmla="*/ 0 w 294"/>
              <a:gd name="T7" fmla="*/ 0 h 174"/>
              <a:gd name="T8" fmla="*/ 294 w 294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94" h="174">
                <a:moveTo>
                  <a:pt x="0" y="0"/>
                </a:moveTo>
                <a:lnTo>
                  <a:pt x="294" y="17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4" name="Freeform 93"/>
          <p:cNvSpPr>
            <a:spLocks/>
          </p:cNvSpPr>
          <p:nvPr/>
        </p:nvSpPr>
        <p:spPr bwMode="auto">
          <a:xfrm>
            <a:off x="4836054" y="5635625"/>
            <a:ext cx="1074870" cy="641350"/>
          </a:xfrm>
          <a:custGeom>
            <a:avLst/>
            <a:gdLst>
              <a:gd name="T0" fmla="*/ 0 w 378"/>
              <a:gd name="T1" fmla="*/ 2147483647 h 174"/>
              <a:gd name="T2" fmla="*/ 2147483647 w 378"/>
              <a:gd name="T3" fmla="*/ 0 h 174"/>
              <a:gd name="T4" fmla="*/ 0 60000 65536"/>
              <a:gd name="T5" fmla="*/ 0 60000 65536"/>
              <a:gd name="T6" fmla="*/ 0 w 378"/>
              <a:gd name="T7" fmla="*/ 0 h 174"/>
              <a:gd name="T8" fmla="*/ 378 w 378"/>
              <a:gd name="T9" fmla="*/ 174 h 1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8" h="174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5" name="Freeform 94"/>
          <p:cNvSpPr>
            <a:spLocks/>
          </p:cNvSpPr>
          <p:nvPr/>
        </p:nvSpPr>
        <p:spPr bwMode="auto">
          <a:xfrm>
            <a:off x="6020991" y="5699125"/>
            <a:ext cx="87709" cy="414338"/>
          </a:xfrm>
          <a:custGeom>
            <a:avLst/>
            <a:gdLst>
              <a:gd name="T0" fmla="*/ 0 w 118"/>
              <a:gd name="T1" fmla="*/ 2147483647 h 500"/>
              <a:gd name="T2" fmla="*/ 2147483647 w 118"/>
              <a:gd name="T3" fmla="*/ 0 h 500"/>
              <a:gd name="T4" fmla="*/ 0 60000 65536"/>
              <a:gd name="T5" fmla="*/ 0 60000 65536"/>
              <a:gd name="T6" fmla="*/ 0 w 118"/>
              <a:gd name="T7" fmla="*/ 0 h 500"/>
              <a:gd name="T8" fmla="*/ 118 w 118"/>
              <a:gd name="T9" fmla="*/ 500 h 5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8" h="500">
                <a:moveTo>
                  <a:pt x="0" y="500"/>
                </a:moveTo>
                <a:lnTo>
                  <a:pt x="118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6" name="Freeform 95"/>
          <p:cNvSpPr>
            <a:spLocks/>
          </p:cNvSpPr>
          <p:nvPr/>
        </p:nvSpPr>
        <p:spPr bwMode="auto">
          <a:xfrm flipV="1">
            <a:off x="4872171" y="6132513"/>
            <a:ext cx="863335" cy="203200"/>
          </a:xfrm>
          <a:custGeom>
            <a:avLst/>
            <a:gdLst>
              <a:gd name="T0" fmla="*/ 2147483647 w 370"/>
              <a:gd name="T1" fmla="*/ 2147483647 h 32"/>
              <a:gd name="T2" fmla="*/ 0 w 370"/>
              <a:gd name="T3" fmla="*/ 0 h 32"/>
              <a:gd name="T4" fmla="*/ 0 60000 65536"/>
              <a:gd name="T5" fmla="*/ 0 60000 65536"/>
              <a:gd name="T6" fmla="*/ 0 w 370"/>
              <a:gd name="T7" fmla="*/ 0 h 32"/>
              <a:gd name="T8" fmla="*/ 370 w 370"/>
              <a:gd name="T9" fmla="*/ 32 h 3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70" h="32">
                <a:moveTo>
                  <a:pt x="370" y="32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7" name="Freeform 96"/>
          <p:cNvSpPr>
            <a:spLocks/>
          </p:cNvSpPr>
          <p:nvPr/>
        </p:nvSpPr>
        <p:spPr bwMode="auto">
          <a:xfrm>
            <a:off x="4290881" y="5735638"/>
            <a:ext cx="240771" cy="506412"/>
          </a:xfrm>
          <a:custGeom>
            <a:avLst/>
            <a:gdLst>
              <a:gd name="T0" fmla="*/ 2147483647 w 176"/>
              <a:gd name="T1" fmla="*/ 2147483647 h 412"/>
              <a:gd name="T2" fmla="*/ 2147483647 w 176"/>
              <a:gd name="T3" fmla="*/ 2147483647 h 412"/>
              <a:gd name="T4" fmla="*/ 0 w 176"/>
              <a:gd name="T5" fmla="*/ 0 h 412"/>
              <a:gd name="T6" fmla="*/ 0 60000 65536"/>
              <a:gd name="T7" fmla="*/ 0 60000 65536"/>
              <a:gd name="T8" fmla="*/ 0 60000 65536"/>
              <a:gd name="T9" fmla="*/ 0 w 176"/>
              <a:gd name="T10" fmla="*/ 0 h 412"/>
              <a:gd name="T11" fmla="*/ 176 w 176"/>
              <a:gd name="T12" fmla="*/ 412 h 4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76" h="412">
                <a:moveTo>
                  <a:pt x="162" y="408"/>
                </a:moveTo>
                <a:lnTo>
                  <a:pt x="176" y="412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48" name="Rectangle 97"/>
          <p:cNvSpPr>
            <a:spLocks noChangeArrowheads="1"/>
          </p:cNvSpPr>
          <p:nvPr/>
        </p:nvSpPr>
        <p:spPr bwMode="auto">
          <a:xfrm>
            <a:off x="2075789" y="5449889"/>
            <a:ext cx="1307042" cy="23812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49" name="Rectangle 98"/>
          <p:cNvSpPr>
            <a:spLocks noChangeArrowheads="1"/>
          </p:cNvSpPr>
          <p:nvPr/>
        </p:nvSpPr>
        <p:spPr bwMode="auto">
          <a:xfrm>
            <a:off x="2039673" y="5473701"/>
            <a:ext cx="1308762" cy="238125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0" name="Line 99"/>
          <p:cNvSpPr>
            <a:spLocks noChangeShapeType="1"/>
          </p:cNvSpPr>
          <p:nvPr/>
        </p:nvSpPr>
        <p:spPr bwMode="auto">
          <a:xfrm>
            <a:off x="3417227" y="5624513"/>
            <a:ext cx="457465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6751" name="Text Box 101"/>
          <p:cNvSpPr txBox="1">
            <a:spLocks noChangeArrowheads="1"/>
          </p:cNvSpPr>
          <p:nvPr/>
        </p:nvSpPr>
        <p:spPr bwMode="auto">
          <a:xfrm>
            <a:off x="4320117" y="5659438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2</a:t>
            </a:r>
          </a:p>
        </p:txBody>
      </p:sp>
      <p:sp>
        <p:nvSpPr>
          <p:cNvPr id="116752" name="Text Box 102"/>
          <p:cNvSpPr txBox="1">
            <a:spLocks noChangeArrowheads="1"/>
          </p:cNvSpPr>
          <p:nvPr/>
        </p:nvSpPr>
        <p:spPr bwMode="auto">
          <a:xfrm>
            <a:off x="4048390" y="5732463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3</a:t>
            </a:r>
          </a:p>
        </p:txBody>
      </p:sp>
      <p:sp>
        <p:nvSpPr>
          <p:cNvPr id="116753" name="Rectangle 104"/>
          <p:cNvSpPr>
            <a:spLocks noChangeArrowheads="1"/>
          </p:cNvSpPr>
          <p:nvPr/>
        </p:nvSpPr>
        <p:spPr bwMode="auto">
          <a:xfrm>
            <a:off x="2548731" y="5476876"/>
            <a:ext cx="799704" cy="239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16754" name="Text Box 105"/>
          <p:cNvSpPr txBox="1">
            <a:spLocks noChangeArrowheads="1"/>
          </p:cNvSpPr>
          <p:nvPr/>
        </p:nvSpPr>
        <p:spPr bwMode="auto">
          <a:xfrm>
            <a:off x="2469621" y="5467351"/>
            <a:ext cx="102327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</a:rPr>
              <a:t>0100 1101</a:t>
            </a:r>
          </a:p>
        </p:txBody>
      </p:sp>
      <p:sp>
        <p:nvSpPr>
          <p:cNvPr id="116755" name="Text Box 106"/>
          <p:cNvSpPr txBox="1">
            <a:spLocks noChangeArrowheads="1"/>
          </p:cNvSpPr>
          <p:nvPr/>
        </p:nvSpPr>
        <p:spPr bwMode="auto">
          <a:xfrm>
            <a:off x="2092987" y="6105526"/>
            <a:ext cx="1527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</a:rPr>
              <a:t>values in arriving</a:t>
            </a:r>
          </a:p>
          <a:p>
            <a:r>
              <a:rPr lang="en-US" altLang="en-US" sz="1400">
                <a:solidFill>
                  <a:srgbClr val="000000"/>
                </a:solidFill>
              </a:rPr>
              <a:t>packet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s header</a:t>
            </a:r>
            <a:endParaRPr lang="en-US" altLang="en-US" sz="1400">
              <a:solidFill>
                <a:srgbClr val="000000"/>
              </a:solidFill>
            </a:endParaRPr>
          </a:p>
        </p:txBody>
      </p:sp>
      <p:grpSp>
        <p:nvGrpSpPr>
          <p:cNvPr id="116756" name="Group 25"/>
          <p:cNvGrpSpPr>
            <a:grpSpLocks/>
          </p:cNvGrpSpPr>
          <p:nvPr/>
        </p:nvGrpSpPr>
        <p:grpSpPr bwMode="auto">
          <a:xfrm>
            <a:off x="3119702" y="2162176"/>
            <a:ext cx="4741466" cy="392113"/>
            <a:chOff x="2876479" y="1379891"/>
            <a:chExt cx="4376824" cy="393056"/>
          </a:xfrm>
        </p:grpSpPr>
        <p:sp>
          <p:nvSpPr>
            <p:cNvPr id="116977" name="Oval 5"/>
            <p:cNvSpPr>
              <a:spLocks noChangeArrowheads="1"/>
            </p:cNvSpPr>
            <p:nvPr/>
          </p:nvSpPr>
          <p:spPr bwMode="auto">
            <a:xfrm>
              <a:off x="3143886" y="1379891"/>
              <a:ext cx="3785019" cy="39305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78" name="Text Box 108"/>
            <p:cNvSpPr txBox="1">
              <a:spLocks noChangeArrowheads="1"/>
            </p:cNvSpPr>
            <p:nvPr/>
          </p:nvSpPr>
          <p:spPr bwMode="auto">
            <a:xfrm>
              <a:off x="2876479" y="1408113"/>
              <a:ext cx="437682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logically-centralized routing controller</a:t>
              </a:r>
            </a:p>
          </p:txBody>
        </p:sp>
      </p:grpSp>
      <p:sp>
        <p:nvSpPr>
          <p:cNvPr id="116757" name="Line 119"/>
          <p:cNvSpPr>
            <a:spLocks noChangeShapeType="1"/>
          </p:cNvSpPr>
          <p:nvPr/>
        </p:nvSpPr>
        <p:spPr bwMode="auto">
          <a:xfrm flipH="1" flipV="1">
            <a:off x="2973520" y="5772151"/>
            <a:ext cx="0" cy="403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" name="Freeform 122"/>
          <p:cNvSpPr>
            <a:spLocks/>
          </p:cNvSpPr>
          <p:nvPr/>
        </p:nvSpPr>
        <p:spPr bwMode="auto">
          <a:xfrm flipH="1">
            <a:off x="5257404" y="4848226"/>
            <a:ext cx="441986" cy="3714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3" h="816">
                <a:moveTo>
                  <a:pt x="0" y="0"/>
                </a:moveTo>
                <a:cubicBezTo>
                  <a:pt x="571" y="285"/>
                  <a:pt x="856" y="408"/>
                  <a:pt x="1076" y="782"/>
                </a:cubicBezTo>
                <a:cubicBezTo>
                  <a:pt x="1185" y="775"/>
                  <a:pt x="1220" y="816"/>
                  <a:pt x="1320" y="788"/>
                </a:cubicBezTo>
                <a:cubicBezTo>
                  <a:pt x="1264" y="347"/>
                  <a:pt x="1276" y="352"/>
                  <a:pt x="1443" y="5"/>
                </a:cubicBezTo>
                <a:cubicBezTo>
                  <a:pt x="867" y="5"/>
                  <a:pt x="233" y="0"/>
                  <a:pt x="0" y="0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Freeform 122"/>
          <p:cNvSpPr>
            <a:spLocks/>
          </p:cNvSpPr>
          <p:nvPr/>
        </p:nvSpPr>
        <p:spPr bwMode="auto">
          <a:xfrm flipH="1">
            <a:off x="5869650" y="5053014"/>
            <a:ext cx="429948" cy="471487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2860 h 12638"/>
              <a:gd name="connsiteX1" fmla="*/ 7457 w 12434"/>
              <a:gd name="connsiteY1" fmla="*/ 12443 h 12638"/>
              <a:gd name="connsiteX2" fmla="*/ 9148 w 12434"/>
              <a:gd name="connsiteY2" fmla="*/ 12517 h 12638"/>
              <a:gd name="connsiteX3" fmla="*/ 12434 w 12434"/>
              <a:gd name="connsiteY3" fmla="*/ 0 h 12638"/>
              <a:gd name="connsiteX4" fmla="*/ 0 w 12434"/>
              <a:gd name="connsiteY4" fmla="*/ 2860 h 12638"/>
              <a:gd name="connsiteX0" fmla="*/ 0 w 6870"/>
              <a:gd name="connsiteY0" fmla="*/ 0 h 12699"/>
              <a:gd name="connsiteX1" fmla="*/ 1893 w 6870"/>
              <a:gd name="connsiteY1" fmla="*/ 12504 h 12699"/>
              <a:gd name="connsiteX2" fmla="*/ 3584 w 6870"/>
              <a:gd name="connsiteY2" fmla="*/ 12578 h 12699"/>
              <a:gd name="connsiteX3" fmla="*/ 6870 w 6870"/>
              <a:gd name="connsiteY3" fmla="*/ 61 h 12699"/>
              <a:gd name="connsiteX4" fmla="*/ 0 w 6870"/>
              <a:gd name="connsiteY4" fmla="*/ 0 h 12699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2755 w 10000"/>
              <a:gd name="connsiteY1" fmla="*/ 9846 h 10000"/>
              <a:gd name="connsiteX2" fmla="*/ 5217 w 10000"/>
              <a:gd name="connsiteY2" fmla="*/ 9905 h 10000"/>
              <a:gd name="connsiteX3" fmla="*/ 10000 w 10000"/>
              <a:gd name="connsiteY3" fmla="*/ 48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0"/>
                </a:moveTo>
                <a:cubicBezTo>
                  <a:pt x="3229" y="5733"/>
                  <a:pt x="2358" y="5470"/>
                  <a:pt x="2755" y="9846"/>
                </a:cubicBezTo>
                <a:cubicBezTo>
                  <a:pt x="3854" y="9780"/>
                  <a:pt x="4208" y="10175"/>
                  <a:pt x="5217" y="9905"/>
                </a:cubicBezTo>
                <a:cubicBezTo>
                  <a:pt x="5361" y="4711"/>
                  <a:pt x="8316" y="3397"/>
                  <a:pt x="10000" y="48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0" name="Group 77"/>
          <p:cNvGrpSpPr>
            <a:grpSpLocks/>
          </p:cNvGrpSpPr>
          <p:nvPr/>
        </p:nvGrpSpPr>
        <p:grpSpPr bwMode="auto">
          <a:xfrm>
            <a:off x="5790539" y="5478463"/>
            <a:ext cx="543454" cy="233362"/>
            <a:chOff x="3600" y="219"/>
            <a:chExt cx="360" cy="175"/>
          </a:xfrm>
        </p:grpSpPr>
        <p:sp>
          <p:nvSpPr>
            <p:cNvPr id="116964" name="Oval 78"/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65" name="Line 7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66" name="Line 8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67" name="Rectangle 81"/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6968" name="Oval 8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69" name="Group 8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74" name="Line 8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5" name="Line 85"/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6" name="Line 8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70" name="Group 8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71" name="Line 88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2" name="Line 8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73" name="Line 90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" name="Freeform 122"/>
          <p:cNvSpPr>
            <a:spLocks/>
          </p:cNvSpPr>
          <p:nvPr/>
        </p:nvSpPr>
        <p:spPr bwMode="auto">
          <a:xfrm flipH="1">
            <a:off x="6184371" y="5572125"/>
            <a:ext cx="376635" cy="560388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4" h="12711">
                <a:moveTo>
                  <a:pt x="174" y="9049"/>
                </a:moveTo>
                <a:cubicBezTo>
                  <a:pt x="4475" y="9662"/>
                  <a:pt x="4372" y="8900"/>
                  <a:pt x="9897" y="12711"/>
                </a:cubicBezTo>
                <a:cubicBezTo>
                  <a:pt x="9952" y="11889"/>
                  <a:pt x="9533" y="10766"/>
                  <a:pt x="10174" y="10500"/>
                </a:cubicBezTo>
                <a:cubicBezTo>
                  <a:pt x="2742" y="6806"/>
                  <a:pt x="2583" y="3892"/>
                  <a:pt x="53" y="0"/>
                </a:cubicBezTo>
                <a:cubicBezTo>
                  <a:pt x="-167" y="3529"/>
                  <a:pt x="382" y="5436"/>
                  <a:pt x="174" y="9049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" name="Freeform 122"/>
          <p:cNvSpPr>
            <a:spLocks/>
          </p:cNvSpPr>
          <p:nvPr/>
        </p:nvSpPr>
        <p:spPr bwMode="auto">
          <a:xfrm flipH="1">
            <a:off x="2777464" y="5051426"/>
            <a:ext cx="2325158" cy="45402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0151"/>
              <a:gd name="connsiteY0" fmla="*/ 0 h 10495"/>
              <a:gd name="connsiteX1" fmla="*/ 7457 w 10151"/>
              <a:gd name="connsiteY1" fmla="*/ 9583 h 10495"/>
              <a:gd name="connsiteX2" fmla="*/ 10151 w 10151"/>
              <a:gd name="connsiteY2" fmla="*/ 10437 h 10495"/>
              <a:gd name="connsiteX3" fmla="*/ 10000 w 10151"/>
              <a:gd name="connsiteY3" fmla="*/ 61 h 10495"/>
              <a:gd name="connsiteX4" fmla="*/ 0 w 10151"/>
              <a:gd name="connsiteY4" fmla="*/ 0 h 10495"/>
              <a:gd name="connsiteX0" fmla="*/ 0 w 10151"/>
              <a:gd name="connsiteY0" fmla="*/ 0 h 10515"/>
              <a:gd name="connsiteX1" fmla="*/ 6036 w 10151"/>
              <a:gd name="connsiteY1" fmla="*/ 9973 h 10515"/>
              <a:gd name="connsiteX2" fmla="*/ 10151 w 10151"/>
              <a:gd name="connsiteY2" fmla="*/ 10437 h 10515"/>
              <a:gd name="connsiteX3" fmla="*/ 10000 w 10151"/>
              <a:gd name="connsiteY3" fmla="*/ 61 h 10515"/>
              <a:gd name="connsiteX4" fmla="*/ 0 w 10151"/>
              <a:gd name="connsiteY4" fmla="*/ 0 h 10515"/>
              <a:gd name="connsiteX0" fmla="*/ 0 w 11989"/>
              <a:gd name="connsiteY0" fmla="*/ 0 h 15715"/>
              <a:gd name="connsiteX1" fmla="*/ 7874 w 11989"/>
              <a:gd name="connsiteY1" fmla="*/ 15173 h 15715"/>
              <a:gd name="connsiteX2" fmla="*/ 11989 w 11989"/>
              <a:gd name="connsiteY2" fmla="*/ 15637 h 15715"/>
              <a:gd name="connsiteX3" fmla="*/ 11838 w 11989"/>
              <a:gd name="connsiteY3" fmla="*/ 5261 h 15715"/>
              <a:gd name="connsiteX4" fmla="*/ 0 w 11989"/>
              <a:gd name="connsiteY4" fmla="*/ 0 h 15715"/>
              <a:gd name="connsiteX0" fmla="*/ 0 w 13760"/>
              <a:gd name="connsiteY0" fmla="*/ 0 h 15715"/>
              <a:gd name="connsiteX1" fmla="*/ 7874 w 13760"/>
              <a:gd name="connsiteY1" fmla="*/ 15173 h 15715"/>
              <a:gd name="connsiteX2" fmla="*/ 11989 w 13760"/>
              <a:gd name="connsiteY2" fmla="*/ 15637 h 15715"/>
              <a:gd name="connsiteX3" fmla="*/ 13760 w 13760"/>
              <a:gd name="connsiteY3" fmla="*/ 61 h 15715"/>
              <a:gd name="connsiteX4" fmla="*/ 0 w 13760"/>
              <a:gd name="connsiteY4" fmla="*/ 0 h 15715"/>
              <a:gd name="connsiteX0" fmla="*/ 0 w 13760"/>
              <a:gd name="connsiteY0" fmla="*/ 0 h 15758"/>
              <a:gd name="connsiteX1" fmla="*/ 8292 w 13760"/>
              <a:gd name="connsiteY1" fmla="*/ 15563 h 15758"/>
              <a:gd name="connsiteX2" fmla="*/ 11989 w 13760"/>
              <a:gd name="connsiteY2" fmla="*/ 15637 h 15758"/>
              <a:gd name="connsiteX3" fmla="*/ 13760 w 13760"/>
              <a:gd name="connsiteY3" fmla="*/ 61 h 15758"/>
              <a:gd name="connsiteX4" fmla="*/ 0 w 13760"/>
              <a:gd name="connsiteY4" fmla="*/ 0 h 15758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4624"/>
              <a:gd name="connsiteY0" fmla="*/ 849 h 16607"/>
              <a:gd name="connsiteX1" fmla="*/ 8292 w 24624"/>
              <a:gd name="connsiteY1" fmla="*/ 16412 h 16607"/>
              <a:gd name="connsiteX2" fmla="*/ 11989 w 24624"/>
              <a:gd name="connsiteY2" fmla="*/ 16486 h 16607"/>
              <a:gd name="connsiteX3" fmla="*/ 24624 w 24624"/>
              <a:gd name="connsiteY3" fmla="*/ 0 h 16607"/>
              <a:gd name="connsiteX4" fmla="*/ 0 w 24624"/>
              <a:gd name="connsiteY4" fmla="*/ 849 h 16607"/>
              <a:gd name="connsiteX0" fmla="*/ 0 w 28801"/>
              <a:gd name="connsiteY0" fmla="*/ 0 h 18057"/>
              <a:gd name="connsiteX1" fmla="*/ 12469 w 28801"/>
              <a:gd name="connsiteY1" fmla="*/ 17862 h 18057"/>
              <a:gd name="connsiteX2" fmla="*/ 16166 w 28801"/>
              <a:gd name="connsiteY2" fmla="*/ 17936 h 18057"/>
              <a:gd name="connsiteX3" fmla="*/ 28801 w 28801"/>
              <a:gd name="connsiteY3" fmla="*/ 1450 h 18057"/>
              <a:gd name="connsiteX4" fmla="*/ 0 w 28801"/>
              <a:gd name="connsiteY4" fmla="*/ 0 h 18057"/>
              <a:gd name="connsiteX0" fmla="*/ 0 w 37155"/>
              <a:gd name="connsiteY0" fmla="*/ 0 h 18057"/>
              <a:gd name="connsiteX1" fmla="*/ 12469 w 37155"/>
              <a:gd name="connsiteY1" fmla="*/ 17862 h 18057"/>
              <a:gd name="connsiteX2" fmla="*/ 16166 w 37155"/>
              <a:gd name="connsiteY2" fmla="*/ 17936 h 18057"/>
              <a:gd name="connsiteX3" fmla="*/ 37155 w 37155"/>
              <a:gd name="connsiteY3" fmla="*/ 50 h 18057"/>
              <a:gd name="connsiteX4" fmla="*/ 0 w 37155"/>
              <a:gd name="connsiteY4" fmla="*/ 0 h 1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155" h="18057">
                <a:moveTo>
                  <a:pt x="0" y="0"/>
                </a:moveTo>
                <a:cubicBezTo>
                  <a:pt x="3957" y="3493"/>
                  <a:pt x="10944" y="13279"/>
                  <a:pt x="12469" y="17862"/>
                </a:cubicBezTo>
                <a:cubicBezTo>
                  <a:pt x="13224" y="17777"/>
                  <a:pt x="15473" y="18279"/>
                  <a:pt x="16166" y="17936"/>
                </a:cubicBezTo>
                <a:cubicBezTo>
                  <a:pt x="15778" y="12531"/>
                  <a:pt x="29146" y="3783"/>
                  <a:pt x="37155" y="5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63" name="Text Box 100"/>
          <p:cNvSpPr txBox="1">
            <a:spLocks noChangeArrowheads="1"/>
          </p:cNvSpPr>
          <p:nvPr/>
        </p:nvSpPr>
        <p:spPr bwMode="auto">
          <a:xfrm>
            <a:off x="4412986" y="5221288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solidFill>
                  <a:srgbClr val="000000"/>
                </a:solidFill>
              </a:rPr>
              <a:t>1</a:t>
            </a:r>
          </a:p>
        </p:txBody>
      </p:sp>
      <p:grpSp>
        <p:nvGrpSpPr>
          <p:cNvPr id="116764" name="Group 7"/>
          <p:cNvGrpSpPr>
            <a:grpSpLocks/>
          </p:cNvGrpSpPr>
          <p:nvPr/>
        </p:nvGrpSpPr>
        <p:grpSpPr bwMode="auto">
          <a:xfrm>
            <a:off x="3952081" y="5500688"/>
            <a:ext cx="543454" cy="233362"/>
            <a:chOff x="3600" y="219"/>
            <a:chExt cx="360" cy="175"/>
          </a:xfrm>
        </p:grpSpPr>
        <p:sp>
          <p:nvSpPr>
            <p:cNvPr id="116951" name="Oval 8"/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52" name="Line 9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53" name="Line 10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54" name="Rectangle 11"/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6955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56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61" name="Line 14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2" name="Line 15"/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3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57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58" name="Line 18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59" name="Line 19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60" name="Line 20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765" name="Freeform 120"/>
          <p:cNvSpPr>
            <a:spLocks/>
          </p:cNvSpPr>
          <p:nvPr/>
        </p:nvSpPr>
        <p:spPr bwMode="auto">
          <a:xfrm>
            <a:off x="3879850" y="5621338"/>
            <a:ext cx="1064552" cy="215900"/>
          </a:xfrm>
          <a:custGeom>
            <a:avLst/>
            <a:gdLst>
              <a:gd name="T0" fmla="*/ 0 w 10042"/>
              <a:gd name="T1" fmla="*/ 25234610 h 10522"/>
              <a:gd name="T2" fmla="*/ 2147483647 w 10042"/>
              <a:gd name="T3" fmla="*/ 301708329 h 10522"/>
              <a:gd name="T4" fmla="*/ 2147483647 w 10042"/>
              <a:gd name="T5" fmla="*/ 1869572549 h 1052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42" h="10522">
                <a:moveTo>
                  <a:pt x="0" y="142"/>
                </a:moveTo>
                <a:cubicBezTo>
                  <a:pt x="3431" y="-228"/>
                  <a:pt x="4080" y="76"/>
                  <a:pt x="5443" y="1698"/>
                </a:cubicBezTo>
                <a:cubicBezTo>
                  <a:pt x="6937" y="3705"/>
                  <a:pt x="9198" y="6895"/>
                  <a:pt x="10042" y="10522"/>
                </a:cubicBezTo>
              </a:path>
            </a:pathLst>
          </a:custGeom>
          <a:noFill/>
          <a:ln w="57150" cmpd="sng">
            <a:solidFill>
              <a:srgbClr val="FF3300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16766" name="Straight Connector 65"/>
          <p:cNvCxnSpPr>
            <a:cxnSpLocks noChangeShapeType="1"/>
          </p:cNvCxnSpPr>
          <p:nvPr/>
        </p:nvCxnSpPr>
        <p:spPr bwMode="auto">
          <a:xfrm>
            <a:off x="2964921" y="5473701"/>
            <a:ext cx="8600" cy="238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" name="Freeform 122"/>
          <p:cNvSpPr>
            <a:spLocks/>
          </p:cNvSpPr>
          <p:nvPr/>
        </p:nvSpPr>
        <p:spPr bwMode="auto">
          <a:xfrm flipH="1">
            <a:off x="4853253" y="6084889"/>
            <a:ext cx="2362994" cy="396875"/>
          </a:xfrm>
          <a:custGeom>
            <a:avLst/>
            <a:gdLst>
              <a:gd name="T0" fmla="*/ 0 w 1443"/>
              <a:gd name="T1" fmla="*/ 0 h 816"/>
              <a:gd name="T2" fmla="*/ 0 w 1443"/>
              <a:gd name="T3" fmla="*/ 0 h 816"/>
              <a:gd name="T4" fmla="*/ 0 w 1443"/>
              <a:gd name="T5" fmla="*/ 0 h 816"/>
              <a:gd name="T6" fmla="*/ 0 w 1443"/>
              <a:gd name="T7" fmla="*/ 0 h 816"/>
              <a:gd name="T8" fmla="*/ 0 w 1443"/>
              <a:gd name="T9" fmla="*/ 0 h 81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3"/>
              <a:gd name="T16" fmla="*/ 0 h 816"/>
              <a:gd name="T17" fmla="*/ 1443 w 1443"/>
              <a:gd name="T18" fmla="*/ 816 h 816"/>
              <a:gd name="connsiteX0" fmla="*/ 0 w 12434"/>
              <a:gd name="connsiteY0" fmla="*/ 5781 h 9717"/>
              <a:gd name="connsiteX1" fmla="*/ 9891 w 12434"/>
              <a:gd name="connsiteY1" fmla="*/ 9522 h 9717"/>
              <a:gd name="connsiteX2" fmla="*/ 11582 w 12434"/>
              <a:gd name="connsiteY2" fmla="*/ 9596 h 9717"/>
              <a:gd name="connsiteX3" fmla="*/ 12434 w 12434"/>
              <a:gd name="connsiteY3" fmla="*/ 0 h 9717"/>
              <a:gd name="connsiteX4" fmla="*/ 0 w 12434"/>
              <a:gd name="connsiteY4" fmla="*/ 5781 h 9717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918 w 10233"/>
              <a:gd name="connsiteY0" fmla="*/ 8176 h 12226"/>
              <a:gd name="connsiteX1" fmla="*/ 8873 w 10233"/>
              <a:gd name="connsiteY1" fmla="*/ 12026 h 12226"/>
              <a:gd name="connsiteX2" fmla="*/ 10233 w 10233"/>
              <a:gd name="connsiteY2" fmla="*/ 12102 h 12226"/>
              <a:gd name="connsiteX3" fmla="*/ 1241 w 10233"/>
              <a:gd name="connsiteY3" fmla="*/ 0 h 12226"/>
              <a:gd name="connsiteX4" fmla="*/ 918 w 10233"/>
              <a:gd name="connsiteY4" fmla="*/ 8176 h 12226"/>
              <a:gd name="connsiteX0" fmla="*/ 0 w 9315"/>
              <a:gd name="connsiteY0" fmla="*/ 8176 h 12226"/>
              <a:gd name="connsiteX1" fmla="*/ 7955 w 9315"/>
              <a:gd name="connsiteY1" fmla="*/ 12026 h 12226"/>
              <a:gd name="connsiteX2" fmla="*/ 9315 w 9315"/>
              <a:gd name="connsiteY2" fmla="*/ 12102 h 12226"/>
              <a:gd name="connsiteX3" fmla="*/ 323 w 9315"/>
              <a:gd name="connsiteY3" fmla="*/ 0 h 12226"/>
              <a:gd name="connsiteX4" fmla="*/ 0 w 9315"/>
              <a:gd name="connsiteY4" fmla="*/ 8176 h 12226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091"/>
              <a:gd name="connsiteX1" fmla="*/ 8540 w 10000"/>
              <a:gd name="connsiteY1" fmla="*/ 9927 h 10091"/>
              <a:gd name="connsiteX2" fmla="*/ 10000 w 10000"/>
              <a:gd name="connsiteY2" fmla="*/ 9990 h 10091"/>
              <a:gd name="connsiteX3" fmla="*/ 107 w 10000"/>
              <a:gd name="connsiteY3" fmla="*/ 0 h 10091"/>
              <a:gd name="connsiteX4" fmla="*/ 0 w 10000"/>
              <a:gd name="connsiteY4" fmla="*/ 6778 h 10091"/>
              <a:gd name="connsiteX0" fmla="*/ 0 w 10000"/>
              <a:gd name="connsiteY0" fmla="*/ 6778 h 10838"/>
              <a:gd name="connsiteX1" fmla="*/ 8900 w 10000"/>
              <a:gd name="connsiteY1" fmla="*/ 10838 h 10838"/>
              <a:gd name="connsiteX2" fmla="*/ 10000 w 10000"/>
              <a:gd name="connsiteY2" fmla="*/ 9990 h 10838"/>
              <a:gd name="connsiteX3" fmla="*/ 107 w 10000"/>
              <a:gd name="connsiteY3" fmla="*/ 0 h 10838"/>
              <a:gd name="connsiteX4" fmla="*/ 0 w 10000"/>
              <a:gd name="connsiteY4" fmla="*/ 6778 h 10838"/>
              <a:gd name="connsiteX0" fmla="*/ 0 w 9339"/>
              <a:gd name="connsiteY0" fmla="*/ 6778 h 10838"/>
              <a:gd name="connsiteX1" fmla="*/ 8900 w 9339"/>
              <a:gd name="connsiteY1" fmla="*/ 10838 h 10838"/>
              <a:gd name="connsiteX2" fmla="*/ 9339 w 9339"/>
              <a:gd name="connsiteY2" fmla="*/ 8351 h 10838"/>
              <a:gd name="connsiteX3" fmla="*/ 107 w 9339"/>
              <a:gd name="connsiteY3" fmla="*/ 0 h 10838"/>
              <a:gd name="connsiteX4" fmla="*/ 0 w 9339"/>
              <a:gd name="connsiteY4" fmla="*/ 6778 h 10838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0 w 10000"/>
              <a:gd name="connsiteY0" fmla="*/ 6254 h 10000"/>
              <a:gd name="connsiteX1" fmla="*/ 9530 w 10000"/>
              <a:gd name="connsiteY1" fmla="*/ 10000 h 10000"/>
              <a:gd name="connsiteX2" fmla="*/ 10000 w 10000"/>
              <a:gd name="connsiteY2" fmla="*/ 7705 h 10000"/>
              <a:gd name="connsiteX3" fmla="*/ 115 w 10000"/>
              <a:gd name="connsiteY3" fmla="*/ 0 h 10000"/>
              <a:gd name="connsiteX4" fmla="*/ 0 w 10000"/>
              <a:gd name="connsiteY4" fmla="*/ 6254 h 10000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344"/>
              <a:gd name="connsiteX1" fmla="*/ 9550 w 10020"/>
              <a:gd name="connsiteY1" fmla="*/ 11344 h 11344"/>
              <a:gd name="connsiteX2" fmla="*/ 10020 w 10020"/>
              <a:gd name="connsiteY2" fmla="*/ 9049 h 11344"/>
              <a:gd name="connsiteX3" fmla="*/ 71 w 10020"/>
              <a:gd name="connsiteY3" fmla="*/ 0 h 11344"/>
              <a:gd name="connsiteX4" fmla="*/ 20 w 10020"/>
              <a:gd name="connsiteY4" fmla="*/ 7598 h 11344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20 w 10020"/>
              <a:gd name="connsiteY0" fmla="*/ 7598 h 11260"/>
              <a:gd name="connsiteX1" fmla="*/ 9743 w 10020"/>
              <a:gd name="connsiteY1" fmla="*/ 11260 h 11260"/>
              <a:gd name="connsiteX2" fmla="*/ 10020 w 10020"/>
              <a:gd name="connsiteY2" fmla="*/ 9049 h 11260"/>
              <a:gd name="connsiteX3" fmla="*/ 71 w 10020"/>
              <a:gd name="connsiteY3" fmla="*/ 0 h 11260"/>
              <a:gd name="connsiteX4" fmla="*/ 20 w 10020"/>
              <a:gd name="connsiteY4" fmla="*/ 7598 h 11260"/>
              <a:gd name="connsiteX0" fmla="*/ 174 w 10174"/>
              <a:gd name="connsiteY0" fmla="*/ 9049 h 12711"/>
              <a:gd name="connsiteX1" fmla="*/ 9897 w 10174"/>
              <a:gd name="connsiteY1" fmla="*/ 12711 h 12711"/>
              <a:gd name="connsiteX2" fmla="*/ 10174 w 10174"/>
              <a:gd name="connsiteY2" fmla="*/ 10500 h 12711"/>
              <a:gd name="connsiteX3" fmla="*/ 53 w 10174"/>
              <a:gd name="connsiteY3" fmla="*/ 0 h 12711"/>
              <a:gd name="connsiteX4" fmla="*/ 174 w 10174"/>
              <a:gd name="connsiteY4" fmla="*/ 9049 h 12711"/>
              <a:gd name="connsiteX0" fmla="*/ 174 w 45742"/>
              <a:gd name="connsiteY0" fmla="*/ 9049 h 10516"/>
              <a:gd name="connsiteX1" fmla="*/ 45742 w 45742"/>
              <a:gd name="connsiteY1" fmla="*/ 8442 h 10516"/>
              <a:gd name="connsiteX2" fmla="*/ 10174 w 45742"/>
              <a:gd name="connsiteY2" fmla="*/ 10500 h 10516"/>
              <a:gd name="connsiteX3" fmla="*/ 53 w 45742"/>
              <a:gd name="connsiteY3" fmla="*/ 0 h 10516"/>
              <a:gd name="connsiteX4" fmla="*/ 174 w 45742"/>
              <a:gd name="connsiteY4" fmla="*/ 9049 h 10516"/>
              <a:gd name="connsiteX0" fmla="*/ 174 w 45743"/>
              <a:gd name="connsiteY0" fmla="*/ 9049 h 9101"/>
              <a:gd name="connsiteX1" fmla="*/ 45742 w 45743"/>
              <a:gd name="connsiteY1" fmla="*/ 8442 h 9101"/>
              <a:gd name="connsiteX2" fmla="*/ 45245 w 45743"/>
              <a:gd name="connsiteY2" fmla="*/ 6829 h 9101"/>
              <a:gd name="connsiteX3" fmla="*/ 53 w 45743"/>
              <a:gd name="connsiteY3" fmla="*/ 0 h 9101"/>
              <a:gd name="connsiteX4" fmla="*/ 174 w 45743"/>
              <a:gd name="connsiteY4" fmla="*/ 9049 h 9101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00"/>
              <a:gd name="connsiteX1" fmla="*/ 10000 w 10079"/>
              <a:gd name="connsiteY1" fmla="*/ 9276 h 10000"/>
              <a:gd name="connsiteX2" fmla="*/ 10079 w 10079"/>
              <a:gd name="connsiteY2" fmla="*/ 7129 h 10000"/>
              <a:gd name="connsiteX3" fmla="*/ 12 w 10079"/>
              <a:gd name="connsiteY3" fmla="*/ 0 h 10000"/>
              <a:gd name="connsiteX4" fmla="*/ 38 w 10079"/>
              <a:gd name="connsiteY4" fmla="*/ 9943 h 10000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62"/>
              <a:gd name="connsiteX1" fmla="*/ 10000 w 10079"/>
              <a:gd name="connsiteY1" fmla="*/ 9276 h 10062"/>
              <a:gd name="connsiteX2" fmla="*/ 10079 w 10079"/>
              <a:gd name="connsiteY2" fmla="*/ 7129 h 10062"/>
              <a:gd name="connsiteX3" fmla="*/ 12 w 10079"/>
              <a:gd name="connsiteY3" fmla="*/ 0 h 10062"/>
              <a:gd name="connsiteX4" fmla="*/ 38 w 10079"/>
              <a:gd name="connsiteY4" fmla="*/ 9943 h 10062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38 w 10079"/>
              <a:gd name="connsiteY0" fmla="*/ 9943 h 10055"/>
              <a:gd name="connsiteX1" fmla="*/ 10038 w 10079"/>
              <a:gd name="connsiteY1" fmla="*/ 9088 h 10055"/>
              <a:gd name="connsiteX2" fmla="*/ 10079 w 10079"/>
              <a:gd name="connsiteY2" fmla="*/ 7129 h 10055"/>
              <a:gd name="connsiteX3" fmla="*/ 12 w 10079"/>
              <a:gd name="connsiteY3" fmla="*/ 0 h 10055"/>
              <a:gd name="connsiteX4" fmla="*/ 38 w 10079"/>
              <a:gd name="connsiteY4" fmla="*/ 9943 h 10055"/>
              <a:gd name="connsiteX0" fmla="*/ 0 w 10041"/>
              <a:gd name="connsiteY0" fmla="*/ 9005 h 9117"/>
              <a:gd name="connsiteX1" fmla="*/ 10000 w 10041"/>
              <a:gd name="connsiteY1" fmla="*/ 8150 h 9117"/>
              <a:gd name="connsiteX2" fmla="*/ 10041 w 10041"/>
              <a:gd name="connsiteY2" fmla="*/ 6191 h 9117"/>
              <a:gd name="connsiteX3" fmla="*/ 613 w 10041"/>
              <a:gd name="connsiteY3" fmla="*/ 0 h 9117"/>
              <a:gd name="connsiteX4" fmla="*/ 0 w 10041"/>
              <a:gd name="connsiteY4" fmla="*/ 9005 h 9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41" h="9117">
                <a:moveTo>
                  <a:pt x="0" y="9005"/>
                </a:moveTo>
                <a:cubicBezTo>
                  <a:pt x="940" y="9678"/>
                  <a:pt x="2065" y="7058"/>
                  <a:pt x="10000" y="8150"/>
                </a:cubicBezTo>
                <a:cubicBezTo>
                  <a:pt x="10012" y="7247"/>
                  <a:pt x="9901" y="6483"/>
                  <a:pt x="10041" y="6191"/>
                </a:cubicBezTo>
                <a:cubicBezTo>
                  <a:pt x="3022" y="5602"/>
                  <a:pt x="1166" y="4276"/>
                  <a:pt x="613" y="0"/>
                </a:cubicBezTo>
                <a:cubicBezTo>
                  <a:pt x="564" y="3878"/>
                  <a:pt x="46" y="5035"/>
                  <a:pt x="0" y="9005"/>
                </a:cubicBezTo>
                <a:close/>
              </a:path>
            </a:pathLst>
          </a:custGeom>
          <a:gradFill rotWithShape="1">
            <a:gsLst>
              <a:gs pos="0">
                <a:schemeClr val="accent2">
                  <a:lumMod val="40000"/>
                  <a:lumOff val="60000"/>
                  <a:alpha val="61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16768" name="Group 21"/>
          <p:cNvGrpSpPr>
            <a:grpSpLocks/>
          </p:cNvGrpSpPr>
          <p:nvPr/>
        </p:nvGrpSpPr>
        <p:grpSpPr bwMode="auto">
          <a:xfrm>
            <a:off x="4333875" y="6242051"/>
            <a:ext cx="543454" cy="233363"/>
            <a:chOff x="3600" y="219"/>
            <a:chExt cx="360" cy="175"/>
          </a:xfrm>
        </p:grpSpPr>
        <p:sp>
          <p:nvSpPr>
            <p:cNvPr id="116938" name="Oval 22"/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39" name="Line 23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40" name="Line 24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41" name="Rectangle 25"/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6942" name="Oval 26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43" name="Group 27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48" name="Line 2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9" name="Line 29"/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50" name="Line 30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44" name="Group 31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45" name="Line 32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6" name="Line 3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47" name="Line 34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16769" name="Straight Connector 81"/>
          <p:cNvCxnSpPr>
            <a:cxnSpLocks noChangeShapeType="1"/>
          </p:cNvCxnSpPr>
          <p:nvPr/>
        </p:nvCxnSpPr>
        <p:spPr bwMode="auto">
          <a:xfrm>
            <a:off x="1475581" y="3262313"/>
            <a:ext cx="6344312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6770" name="Text Box 106"/>
          <p:cNvSpPr txBox="1">
            <a:spLocks noChangeArrowheads="1"/>
          </p:cNvSpPr>
          <p:nvPr/>
        </p:nvSpPr>
        <p:spPr bwMode="auto">
          <a:xfrm>
            <a:off x="1303602" y="2827339"/>
            <a:ext cx="135806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control plane</a:t>
            </a:r>
          </a:p>
        </p:txBody>
      </p:sp>
      <p:sp>
        <p:nvSpPr>
          <p:cNvPr id="116771" name="Text Box 106"/>
          <p:cNvSpPr txBox="1">
            <a:spLocks noChangeArrowheads="1"/>
          </p:cNvSpPr>
          <p:nvPr/>
        </p:nvSpPr>
        <p:spPr bwMode="auto">
          <a:xfrm>
            <a:off x="1319081" y="3313114"/>
            <a:ext cx="114165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600">
                <a:solidFill>
                  <a:srgbClr val="000000"/>
                </a:solidFill>
              </a:rPr>
              <a:t>data plane</a:t>
            </a:r>
          </a:p>
        </p:txBody>
      </p:sp>
      <p:sp>
        <p:nvSpPr>
          <p:cNvPr id="85" name="AutoShape 118"/>
          <p:cNvSpPr>
            <a:spLocks noChangeArrowheads="1"/>
          </p:cNvSpPr>
          <p:nvPr/>
        </p:nvSpPr>
        <p:spPr bwMode="auto">
          <a:xfrm rot="5400000">
            <a:off x="3480925" y="3042907"/>
            <a:ext cx="992188" cy="132425"/>
          </a:xfrm>
          <a:prstGeom prst="rightArrow">
            <a:avLst>
              <a:gd name="adj1" fmla="val 51167"/>
              <a:gd name="adj2" fmla="val 83902"/>
            </a:avLst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73" name="Freeform 91"/>
          <p:cNvSpPr>
            <a:spLocks/>
          </p:cNvSpPr>
          <p:nvPr/>
        </p:nvSpPr>
        <p:spPr bwMode="auto">
          <a:xfrm>
            <a:off x="5382949" y="5416551"/>
            <a:ext cx="514218" cy="582613"/>
          </a:xfrm>
          <a:custGeom>
            <a:avLst/>
            <a:gdLst>
              <a:gd name="T0" fmla="*/ 0 w 318"/>
              <a:gd name="T1" fmla="*/ 0 h 194"/>
              <a:gd name="T2" fmla="*/ 2147483647 w 318"/>
              <a:gd name="T3" fmla="*/ 2147483647 h 194"/>
              <a:gd name="T4" fmla="*/ 0 60000 65536"/>
              <a:gd name="T5" fmla="*/ 0 60000 65536"/>
              <a:gd name="T6" fmla="*/ 0 w 318"/>
              <a:gd name="T7" fmla="*/ 0 h 194"/>
              <a:gd name="T8" fmla="*/ 318 w 318"/>
              <a:gd name="T9" fmla="*/ 194 h 19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18" h="194">
                <a:moveTo>
                  <a:pt x="0" y="0"/>
                </a:moveTo>
                <a:lnTo>
                  <a:pt x="318" y="194"/>
                </a:ln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6774" name="Group 35"/>
          <p:cNvGrpSpPr>
            <a:grpSpLocks/>
          </p:cNvGrpSpPr>
          <p:nvPr/>
        </p:nvGrpSpPr>
        <p:grpSpPr bwMode="auto">
          <a:xfrm>
            <a:off x="5064787" y="5195888"/>
            <a:ext cx="543454" cy="233362"/>
            <a:chOff x="3600" y="219"/>
            <a:chExt cx="360" cy="175"/>
          </a:xfrm>
        </p:grpSpPr>
        <p:sp>
          <p:nvSpPr>
            <p:cNvPr id="116925" name="Oval 36"/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26" name="Line 3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27" name="Line 3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28" name="Rectangle 39"/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6929" name="Oval 4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30" name="Group 4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35" name="Line 4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6" name="Line 43"/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7" name="Line 4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31" name="Group 4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32" name="Line 46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3" name="Line 4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34" name="Line 48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16775" name="Group 63"/>
          <p:cNvGrpSpPr>
            <a:grpSpLocks/>
          </p:cNvGrpSpPr>
          <p:nvPr/>
        </p:nvGrpSpPr>
        <p:grpSpPr bwMode="auto">
          <a:xfrm>
            <a:off x="5661554" y="5962651"/>
            <a:ext cx="543454" cy="233363"/>
            <a:chOff x="3600" y="219"/>
            <a:chExt cx="360" cy="175"/>
          </a:xfrm>
        </p:grpSpPr>
        <p:sp>
          <p:nvSpPr>
            <p:cNvPr id="116912" name="Oval 64"/>
            <p:cNvSpPr>
              <a:spLocks noChangeArrowheads="1"/>
            </p:cNvSpPr>
            <p:nvPr/>
          </p:nvSpPr>
          <p:spPr bwMode="auto">
            <a:xfrm>
              <a:off x="3603" y="298"/>
              <a:ext cx="357" cy="96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13" name="Line 65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14" name="Line 66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915" name="Rectangle 67"/>
            <p:cNvSpPr>
              <a:spLocks noChangeArrowheads="1"/>
            </p:cNvSpPr>
            <p:nvPr/>
          </p:nvSpPr>
          <p:spPr bwMode="auto">
            <a:xfrm>
              <a:off x="3603" y="289"/>
              <a:ext cx="352" cy="5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endParaRPr lang="en-US" altLang="en-US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16916" name="Oval 68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grpSp>
          <p:nvGrpSpPr>
            <p:cNvPr id="116917" name="Group 69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16922" name="Line 70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3" name="Line 71"/>
              <p:cNvSpPr>
                <a:spLocks noChangeShapeType="1"/>
              </p:cNvSpPr>
              <p:nvPr/>
            </p:nvSpPr>
            <p:spPr bwMode="auto">
              <a:xfrm>
                <a:off x="2944" y="943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4" name="Line 72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6918" name="Group 73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16919" name="Line 74"/>
              <p:cNvSpPr>
                <a:spLocks noChangeShapeType="1"/>
              </p:cNvSpPr>
              <p:nvPr/>
            </p:nvSpPr>
            <p:spPr bwMode="auto">
              <a:xfrm flipV="1">
                <a:off x="2848" y="846"/>
                <a:ext cx="50" cy="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0" name="Line 75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921" name="Line 76"/>
              <p:cNvSpPr>
                <a:spLocks noChangeShapeType="1"/>
              </p:cNvSpPr>
              <p:nvPr/>
            </p:nvSpPr>
            <p:spPr bwMode="auto">
              <a:xfrm>
                <a:off x="2894" y="849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776" name="TextBox 114"/>
          <p:cNvSpPr txBox="1">
            <a:spLocks noChangeArrowheads="1"/>
          </p:cNvSpPr>
          <p:nvPr/>
        </p:nvSpPr>
        <p:spPr bwMode="auto">
          <a:xfrm>
            <a:off x="435108" y="1087438"/>
            <a:ext cx="848545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>
                <a:latin typeface="Gill Sans MT" pitchFamily="34" charset="0"/>
              </a:rPr>
              <a:t>Each router contains a </a:t>
            </a:r>
            <a:r>
              <a:rPr lang="en-US" altLang="en-US" i="1">
                <a:solidFill>
                  <a:srgbClr val="CC0000"/>
                </a:solidFill>
                <a:latin typeface="Gill Sans MT" pitchFamily="34" charset="0"/>
              </a:rPr>
              <a:t>flow table </a:t>
            </a:r>
            <a:r>
              <a:rPr lang="en-US" altLang="en-US">
                <a:latin typeface="Gill Sans MT" pitchFamily="34" charset="0"/>
              </a:rPr>
              <a:t>that is computed and distributed by a </a:t>
            </a:r>
            <a:r>
              <a:rPr lang="en-US" altLang="en-US" i="1">
                <a:latin typeface="Gill Sans MT" pitchFamily="34" charset="0"/>
              </a:rPr>
              <a:t>logically centralized </a:t>
            </a:r>
            <a:r>
              <a:rPr lang="en-US" altLang="en-US">
                <a:latin typeface="Gill Sans MT" pitchFamily="34" charset="0"/>
              </a:rPr>
              <a:t>routing controller</a:t>
            </a:r>
          </a:p>
        </p:txBody>
      </p:sp>
      <p:grpSp>
        <p:nvGrpSpPr>
          <p:cNvPr id="116777" name="Group 115"/>
          <p:cNvGrpSpPr>
            <a:grpSpLocks/>
          </p:cNvGrpSpPr>
          <p:nvPr/>
        </p:nvGrpSpPr>
        <p:grpSpPr bwMode="auto">
          <a:xfrm>
            <a:off x="3790422" y="2647950"/>
            <a:ext cx="355997" cy="247650"/>
            <a:chOff x="8481778" y="1650237"/>
            <a:chExt cx="327460" cy="247650"/>
          </a:xfrm>
        </p:grpSpPr>
        <p:sp>
          <p:nvSpPr>
            <p:cNvPr id="116907" name="Rectangle 129"/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908" name="Line 130"/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09" name="Line 131"/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10" name="Line 132"/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911" name="Line 130"/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78" name="Group 121"/>
          <p:cNvGrpSpPr>
            <a:grpSpLocks/>
          </p:cNvGrpSpPr>
          <p:nvPr/>
        </p:nvGrpSpPr>
        <p:grpSpPr bwMode="auto">
          <a:xfrm>
            <a:off x="2925366" y="3592514"/>
            <a:ext cx="2172096" cy="1449387"/>
            <a:chOff x="1215873" y="2346199"/>
            <a:chExt cx="2004836" cy="1450803"/>
          </a:xfrm>
        </p:grpSpPr>
        <p:sp>
          <p:nvSpPr>
            <p:cNvPr id="116853" name="Rectangle 4"/>
            <p:cNvSpPr>
              <a:spLocks noChangeArrowheads="1"/>
            </p:cNvSpPr>
            <p:nvPr/>
          </p:nvSpPr>
          <p:spPr bwMode="auto">
            <a:xfrm>
              <a:off x="1230309" y="2346199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1933360" y="2662420"/>
              <a:ext cx="661929" cy="106148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1307940" y="2665598"/>
              <a:ext cx="622245" cy="105830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56" name="Rectangle 125"/>
            <p:cNvSpPr>
              <a:spLocks noChangeArrowheads="1"/>
            </p:cNvSpPr>
            <p:nvPr/>
          </p:nvSpPr>
          <p:spPr bwMode="auto">
            <a:xfrm>
              <a:off x="1302231" y="2412920"/>
              <a:ext cx="1855396" cy="2484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7" name="Text Box 110"/>
            <p:cNvSpPr txBox="1">
              <a:spLocks noChangeArrowheads="1"/>
            </p:cNvSpPr>
            <p:nvPr/>
          </p:nvSpPr>
          <p:spPr bwMode="auto">
            <a:xfrm>
              <a:off x="1563547" y="2374246"/>
              <a:ext cx="1254968" cy="308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400">
                  <a:solidFill>
                    <a:srgbClr val="000000"/>
                  </a:solidFill>
                </a:rPr>
                <a:t>local flow table</a:t>
              </a:r>
            </a:p>
          </p:txBody>
        </p:sp>
        <p:sp>
          <p:nvSpPr>
            <p:cNvPr id="116858" name="Rectangle 127"/>
            <p:cNvSpPr>
              <a:spLocks noChangeArrowheads="1"/>
            </p:cNvSpPr>
            <p:nvPr/>
          </p:nvSpPr>
          <p:spPr bwMode="auto">
            <a:xfrm>
              <a:off x="2607523" y="2660713"/>
              <a:ext cx="542081" cy="1060704"/>
            </a:xfrm>
            <a:prstGeom prst="rect">
              <a:avLst/>
            </a:prstGeom>
            <a:solidFill>
              <a:srgbClr val="FF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59" name="Text Box 111"/>
            <p:cNvSpPr txBox="1">
              <a:spLocks noChangeArrowheads="1"/>
            </p:cNvSpPr>
            <p:nvPr/>
          </p:nvSpPr>
          <p:spPr bwMode="auto">
            <a:xfrm>
              <a:off x="1215873" y="2656551"/>
              <a:ext cx="200483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US" altLang="en-US" sz="1200">
                  <a:solidFill>
                    <a:srgbClr val="000000"/>
                  </a:solidFill>
                </a:rPr>
                <a:t>headers  counters  actions</a:t>
              </a:r>
            </a:p>
          </p:txBody>
        </p:sp>
        <p:sp>
          <p:nvSpPr>
            <p:cNvPr id="116860" name="Line 116"/>
            <p:cNvSpPr>
              <a:spLocks noChangeShapeType="1"/>
            </p:cNvSpPr>
            <p:nvPr/>
          </p:nvSpPr>
          <p:spPr bwMode="auto">
            <a:xfrm>
              <a:off x="1297142" y="2927136"/>
              <a:ext cx="186048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6861" name="Group 130"/>
            <p:cNvGrpSpPr>
              <a:grpSpLocks/>
            </p:cNvGrpSpPr>
            <p:nvPr/>
          </p:nvGrpSpPr>
          <p:grpSpPr bwMode="auto">
            <a:xfrm>
              <a:off x="1302231" y="2965801"/>
              <a:ext cx="1840959" cy="207818"/>
              <a:chOff x="1302231" y="2991457"/>
              <a:chExt cx="1840959" cy="207818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95" name="Rectangle 194"/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96" name="Straight Connector 195"/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7" name="Straight Connector 196"/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8" name="Straight Connector 197"/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99" name="Straight Connector 198"/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0" name="Straight Connector 199"/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1" name="Straight Connector 200"/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2" name="Straight Connector 201"/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203" name="Straight Connector 202"/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95" name="Group 182"/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4" name="Oval 191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5" name="Oval 192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6" name="Oval 193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6" name="Group 183"/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901" name="Oval 188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2" name="Oval 189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3" name="Oval 190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97" name="Group 184"/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8" name="Oval 185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9" name="Oval 186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900" name="Oval 187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2" name="Group 131"/>
            <p:cNvGrpSpPr>
              <a:grpSpLocks/>
            </p:cNvGrpSpPr>
            <p:nvPr/>
          </p:nvGrpSpPr>
          <p:grpSpPr bwMode="auto">
            <a:xfrm>
              <a:off x="1300350" y="3205689"/>
              <a:ext cx="1840959" cy="207818"/>
              <a:chOff x="1302231" y="2991457"/>
              <a:chExt cx="1840959" cy="207818"/>
            </a:xfrm>
          </p:grpSpPr>
          <p:grpSp>
            <p:nvGrpSpPr>
              <p:cNvPr id="160" name="Group 159"/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73" name="Rectangle 172"/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74" name="Straight Connector 173"/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5" name="Straight Connector 174"/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6" name="Straight Connector 175"/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7" name="Straight Connector 176"/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8" name="Straight Connector 177"/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79" name="Straight Connector 178"/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0" name="Straight Connector 179"/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81" name="Straight Connector 180"/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82" name="Group 160"/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91" name="Oval 169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2" name="Oval 170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3" name="Oval 171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3" name="Group 161"/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8" name="Oval 166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9" name="Oval 167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90" name="Oval 168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84" name="Group 162"/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85" name="Oval 163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6" name="Oval 164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7" name="Oval 165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grpSp>
          <p:nvGrpSpPr>
            <p:cNvPr id="116863" name="Group 132"/>
            <p:cNvGrpSpPr>
              <a:grpSpLocks/>
            </p:cNvGrpSpPr>
            <p:nvPr/>
          </p:nvGrpSpPr>
          <p:grpSpPr bwMode="auto">
            <a:xfrm>
              <a:off x="1305438" y="3513599"/>
              <a:ext cx="1840959" cy="207818"/>
              <a:chOff x="1302231" y="2991457"/>
              <a:chExt cx="1840959" cy="207818"/>
            </a:xfrm>
          </p:grpSpPr>
          <p:grpSp>
            <p:nvGrpSpPr>
              <p:cNvPr id="138" name="Group 137"/>
              <p:cNvGrpSpPr/>
              <p:nvPr/>
            </p:nvGrpSpPr>
            <p:grpSpPr>
              <a:xfrm>
                <a:off x="1302231" y="2991457"/>
                <a:ext cx="1840959" cy="207818"/>
                <a:chOff x="360121" y="3045496"/>
                <a:chExt cx="627425" cy="207818"/>
              </a:xfrm>
              <a:solidFill>
                <a:schemeClr val="bg1"/>
              </a:solidFill>
            </p:grpSpPr>
            <p:sp>
              <p:nvSpPr>
                <p:cNvPr id="151" name="Rectangle 150"/>
                <p:cNvSpPr/>
                <p:nvPr/>
              </p:nvSpPr>
              <p:spPr bwMode="auto">
                <a:xfrm>
                  <a:off x="360121" y="3045496"/>
                  <a:ext cx="627425" cy="207818"/>
                </a:xfrm>
                <a:prstGeom prst="rect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solidFill>
                      <a:srgbClr val="A6A6A6"/>
                    </a:solidFill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52" name="Straight Connector 151"/>
                <p:cNvCxnSpPr/>
                <p:nvPr/>
              </p:nvCxnSpPr>
              <p:spPr bwMode="auto">
                <a:xfrm>
                  <a:off x="544967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3" name="Straight Connector 152"/>
                <p:cNvCxnSpPr/>
                <p:nvPr/>
              </p:nvCxnSpPr>
              <p:spPr bwMode="auto">
                <a:xfrm>
                  <a:off x="382554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4" name="Straight Connector 153"/>
                <p:cNvCxnSpPr/>
                <p:nvPr/>
              </p:nvCxnSpPr>
              <p:spPr bwMode="auto">
                <a:xfrm>
                  <a:off x="407636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5" name="Straight Connector 154"/>
                <p:cNvCxnSpPr/>
                <p:nvPr/>
              </p:nvCxnSpPr>
              <p:spPr bwMode="auto">
                <a:xfrm>
                  <a:off x="599093" y="3046412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6" name="Straight Connector 155"/>
                <p:cNvCxnSpPr/>
                <p:nvPr/>
              </p:nvCxnSpPr>
              <p:spPr bwMode="auto">
                <a:xfrm>
                  <a:off x="77454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7" name="Straight Connector 156"/>
                <p:cNvCxnSpPr/>
                <p:nvPr/>
              </p:nvCxnSpPr>
              <p:spPr bwMode="auto">
                <a:xfrm>
                  <a:off x="826481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8" name="Straight Connector 157"/>
                <p:cNvCxnSpPr/>
                <p:nvPr/>
              </p:nvCxnSpPr>
              <p:spPr bwMode="auto">
                <a:xfrm>
                  <a:off x="963675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159" name="Straight Connector 158"/>
                <p:cNvCxnSpPr/>
                <p:nvPr/>
              </p:nvCxnSpPr>
              <p:spPr bwMode="auto">
                <a:xfrm>
                  <a:off x="938600" y="3045496"/>
                  <a:ext cx="0" cy="205314"/>
                </a:xfrm>
                <a:prstGeom prst="line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16869" name="Group 138"/>
              <p:cNvGrpSpPr>
                <a:grpSpLocks/>
              </p:cNvGrpSpPr>
              <p:nvPr/>
            </p:nvGrpSpPr>
            <p:grpSpPr bwMode="auto">
              <a:xfrm>
                <a:off x="1526796" y="30772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8" name="Oval 147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9" name="Oval 148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80" name="Oval 149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0" name="Group 139"/>
              <p:cNvGrpSpPr>
                <a:grpSpLocks/>
              </p:cNvGrpSpPr>
              <p:nvPr/>
            </p:nvGrpSpPr>
            <p:grpSpPr bwMode="auto">
              <a:xfrm>
                <a:off x="2145472" y="30774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5" name="Oval 144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6" name="Oval 145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7" name="Oval 146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  <p:grpSp>
            <p:nvGrpSpPr>
              <p:cNvPr id="116871" name="Group 140"/>
              <p:cNvGrpSpPr>
                <a:grpSpLocks/>
              </p:cNvGrpSpPr>
              <p:nvPr/>
            </p:nvGrpSpPr>
            <p:grpSpPr bwMode="auto">
              <a:xfrm>
                <a:off x="2744906" y="3077673"/>
                <a:ext cx="201593" cy="45719"/>
                <a:chOff x="1501140" y="3070859"/>
                <a:chExt cx="201593" cy="45719"/>
              </a:xfrm>
            </p:grpSpPr>
            <p:sp>
              <p:nvSpPr>
                <p:cNvPr id="116872" name="Oval 141"/>
                <p:cNvSpPr>
                  <a:spLocks noChangeArrowheads="1"/>
                </p:cNvSpPr>
                <p:nvPr/>
              </p:nvSpPr>
              <p:spPr bwMode="auto">
                <a:xfrm>
                  <a:off x="1501140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3" name="Oval 142"/>
                <p:cNvSpPr>
                  <a:spLocks noChangeArrowheads="1"/>
                </p:cNvSpPr>
                <p:nvPr/>
              </p:nvSpPr>
              <p:spPr bwMode="auto">
                <a:xfrm>
                  <a:off x="1579077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  <p:sp>
              <p:nvSpPr>
                <p:cNvPr id="116874" name="Oval 143"/>
                <p:cNvSpPr>
                  <a:spLocks noChangeArrowheads="1"/>
                </p:cNvSpPr>
                <p:nvPr/>
              </p:nvSpPr>
              <p:spPr bwMode="auto">
                <a:xfrm>
                  <a:off x="1657014" y="3070859"/>
                  <a:ext cx="45719" cy="45719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/>
                </a:p>
              </p:txBody>
            </p:sp>
          </p:grpSp>
        </p:grpSp>
        <p:sp>
          <p:nvSpPr>
            <p:cNvPr id="116864" name="Line 113"/>
            <p:cNvSpPr>
              <a:spLocks noChangeShapeType="1"/>
            </p:cNvSpPr>
            <p:nvPr/>
          </p:nvSpPr>
          <p:spPr bwMode="auto">
            <a:xfrm>
              <a:off x="1924568" y="2656551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5" name="Line 113"/>
            <p:cNvSpPr>
              <a:spLocks noChangeShapeType="1"/>
            </p:cNvSpPr>
            <p:nvPr/>
          </p:nvSpPr>
          <p:spPr bwMode="auto">
            <a:xfrm>
              <a:off x="2595717" y="2661363"/>
              <a:ext cx="7938" cy="1066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6" name="Line 117"/>
            <p:cNvSpPr>
              <a:spLocks noChangeShapeType="1"/>
            </p:cNvSpPr>
            <p:nvPr/>
          </p:nvSpPr>
          <p:spPr bwMode="auto">
            <a:xfrm flipV="1">
              <a:off x="1297142" y="2661362"/>
              <a:ext cx="186048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67" name="Rectangle 109"/>
            <p:cNvSpPr>
              <a:spLocks noChangeArrowheads="1"/>
            </p:cNvSpPr>
            <p:nvPr/>
          </p:nvSpPr>
          <p:spPr bwMode="auto">
            <a:xfrm>
              <a:off x="1297143" y="2412920"/>
              <a:ext cx="1860484" cy="131524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79" name="Group 203"/>
          <p:cNvGrpSpPr>
            <a:grpSpLocks/>
          </p:cNvGrpSpPr>
          <p:nvPr/>
        </p:nvGrpSpPr>
        <p:grpSpPr bwMode="auto">
          <a:xfrm>
            <a:off x="5842133" y="4759325"/>
            <a:ext cx="466063" cy="306388"/>
            <a:chOff x="355958" y="2437424"/>
            <a:chExt cx="1990400" cy="1450803"/>
          </a:xfrm>
        </p:grpSpPr>
        <p:sp>
          <p:nvSpPr>
            <p:cNvPr id="116843" name="Rectangle 4"/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1061045" y="2753142"/>
              <a:ext cx="661019" cy="10599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429405" y="2760662"/>
              <a:ext cx="624294" cy="105239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46" name="Rectangle 207"/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7" name="Rectangle 208"/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48" name="Line 116"/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9" name="Line 113"/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0" name="Line 113"/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1" name="Line 117"/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52" name="Rectangle 109"/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0" name="Group 214"/>
          <p:cNvGrpSpPr>
            <a:grpSpLocks/>
          </p:cNvGrpSpPr>
          <p:nvPr/>
        </p:nvGrpSpPr>
        <p:grpSpPr bwMode="auto">
          <a:xfrm>
            <a:off x="6557566" y="5583239"/>
            <a:ext cx="466063" cy="376237"/>
            <a:chOff x="355958" y="2437424"/>
            <a:chExt cx="1990400" cy="1450803"/>
          </a:xfrm>
        </p:grpSpPr>
        <p:sp>
          <p:nvSpPr>
            <p:cNvPr id="116833" name="Rectangle 4"/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061045" y="2755744"/>
              <a:ext cx="661019" cy="105902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429405" y="2755744"/>
              <a:ext cx="624294" cy="105902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36" name="Rectangle 218"/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7" name="Rectangle 219"/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38" name="Line 116"/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9" name="Line 113"/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0" name="Line 113"/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1" name="Line 117"/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42" name="Rectangle 109"/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1" name="Group 225"/>
          <p:cNvGrpSpPr>
            <a:grpSpLocks/>
          </p:cNvGrpSpPr>
          <p:nvPr/>
        </p:nvGrpSpPr>
        <p:grpSpPr bwMode="auto">
          <a:xfrm>
            <a:off x="7023629" y="6132513"/>
            <a:ext cx="467783" cy="374650"/>
            <a:chOff x="355958" y="2437424"/>
            <a:chExt cx="1990400" cy="1450803"/>
          </a:xfrm>
        </p:grpSpPr>
        <p:sp>
          <p:nvSpPr>
            <p:cNvPr id="116823" name="Rectangle 4"/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1058452" y="2750943"/>
              <a:ext cx="665908" cy="106351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436454" y="2757092"/>
              <a:ext cx="621998" cy="10573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26" name="Rectangle 229"/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7" name="Rectangle 230"/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28" name="Line 116"/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9" name="Line 113"/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0" name="Line 113"/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1" name="Line 117"/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32" name="Rectangle 109"/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grpSp>
        <p:nvGrpSpPr>
          <p:cNvPr id="116782" name="Group 236"/>
          <p:cNvGrpSpPr>
            <a:grpSpLocks/>
          </p:cNvGrpSpPr>
          <p:nvPr/>
        </p:nvGrpSpPr>
        <p:grpSpPr bwMode="auto">
          <a:xfrm>
            <a:off x="5238486" y="4545014"/>
            <a:ext cx="467783" cy="306387"/>
            <a:chOff x="355958" y="2437424"/>
            <a:chExt cx="1990400" cy="1450803"/>
          </a:xfrm>
        </p:grpSpPr>
        <p:sp>
          <p:nvSpPr>
            <p:cNvPr id="116813" name="Rectangle 4"/>
            <p:cNvSpPr>
              <a:spLocks noChangeArrowheads="1"/>
            </p:cNvSpPr>
            <p:nvPr/>
          </p:nvSpPr>
          <p:spPr bwMode="auto">
            <a:xfrm>
              <a:off x="355958" y="2437424"/>
              <a:ext cx="1990400" cy="145080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1058452" y="2753143"/>
              <a:ext cx="665908" cy="105991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436454" y="2760658"/>
              <a:ext cx="621998" cy="105239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16816" name="Rectangle 240"/>
            <p:cNvSpPr>
              <a:spLocks noChangeArrowheads="1"/>
            </p:cNvSpPr>
            <p:nvPr/>
          </p:nvSpPr>
          <p:spPr bwMode="auto">
            <a:xfrm>
              <a:off x="427880" y="2504145"/>
              <a:ext cx="1855396" cy="24844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7" name="Rectangle 241"/>
            <p:cNvSpPr>
              <a:spLocks noChangeArrowheads="1"/>
            </p:cNvSpPr>
            <p:nvPr/>
          </p:nvSpPr>
          <p:spPr bwMode="auto">
            <a:xfrm>
              <a:off x="1733172" y="2751938"/>
              <a:ext cx="542081" cy="1060704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116818" name="Line 116"/>
            <p:cNvSpPr>
              <a:spLocks noChangeShapeType="1"/>
            </p:cNvSpPr>
            <p:nvPr/>
          </p:nvSpPr>
          <p:spPr bwMode="auto">
            <a:xfrm>
              <a:off x="422791" y="3018361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9" name="Line 113"/>
            <p:cNvSpPr>
              <a:spLocks noChangeShapeType="1"/>
            </p:cNvSpPr>
            <p:nvPr/>
          </p:nvSpPr>
          <p:spPr bwMode="auto">
            <a:xfrm>
              <a:off x="1050217" y="2747776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0" name="Line 113"/>
            <p:cNvSpPr>
              <a:spLocks noChangeShapeType="1"/>
            </p:cNvSpPr>
            <p:nvPr/>
          </p:nvSpPr>
          <p:spPr bwMode="auto">
            <a:xfrm>
              <a:off x="1721366" y="2752588"/>
              <a:ext cx="7938" cy="1066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1" name="Line 117"/>
            <p:cNvSpPr>
              <a:spLocks noChangeShapeType="1"/>
            </p:cNvSpPr>
            <p:nvPr/>
          </p:nvSpPr>
          <p:spPr bwMode="auto">
            <a:xfrm flipV="1">
              <a:off x="422791" y="2752587"/>
              <a:ext cx="18604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22" name="Rectangle 109"/>
            <p:cNvSpPr>
              <a:spLocks noChangeArrowheads="1"/>
            </p:cNvSpPr>
            <p:nvPr/>
          </p:nvSpPr>
          <p:spPr bwMode="auto">
            <a:xfrm>
              <a:off x="422792" y="2504145"/>
              <a:ext cx="1860484" cy="13152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</p:grpSp>
      <p:cxnSp>
        <p:nvCxnSpPr>
          <p:cNvPr id="248" name="Straight Arrow Connector 247"/>
          <p:cNvCxnSpPr>
            <a:cxnSpLocks noChangeShapeType="1"/>
            <a:stCxn id="116793" idx="2"/>
          </p:cNvCxnSpPr>
          <p:nvPr/>
        </p:nvCxnSpPr>
        <p:spPr bwMode="auto">
          <a:xfrm>
            <a:off x="5472377" y="2895601"/>
            <a:ext cx="1720" cy="1895475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9" name="Straight Arrow Connector 248"/>
          <p:cNvCxnSpPr>
            <a:cxnSpLocks noChangeShapeType="1"/>
          </p:cNvCxnSpPr>
          <p:nvPr/>
        </p:nvCxnSpPr>
        <p:spPr bwMode="auto">
          <a:xfrm>
            <a:off x="6027870" y="2903538"/>
            <a:ext cx="48154" cy="2119312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0" name="Straight Arrow Connector 249"/>
          <p:cNvCxnSpPr>
            <a:cxnSpLocks noChangeShapeType="1"/>
          </p:cNvCxnSpPr>
          <p:nvPr/>
        </p:nvCxnSpPr>
        <p:spPr bwMode="auto">
          <a:xfrm>
            <a:off x="6712347" y="2895601"/>
            <a:ext cx="68792" cy="2944813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1" name="Straight Arrow Connector 250"/>
          <p:cNvCxnSpPr>
            <a:cxnSpLocks noChangeShapeType="1"/>
            <a:stCxn id="116808" idx="2"/>
          </p:cNvCxnSpPr>
          <p:nvPr/>
        </p:nvCxnSpPr>
        <p:spPr bwMode="auto">
          <a:xfrm>
            <a:off x="7224846" y="2895600"/>
            <a:ext cx="24077" cy="3492500"/>
          </a:xfrm>
          <a:prstGeom prst="straightConnector1">
            <a:avLst/>
          </a:prstGeom>
          <a:noFill/>
          <a:ln w="9525">
            <a:solidFill>
              <a:srgbClr val="009973"/>
            </a:solidFill>
            <a:round/>
            <a:headEnd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6787" name="Group 251"/>
          <p:cNvGrpSpPr>
            <a:grpSpLocks/>
          </p:cNvGrpSpPr>
          <p:nvPr/>
        </p:nvGrpSpPr>
        <p:grpSpPr bwMode="auto">
          <a:xfrm>
            <a:off x="7047707" y="2647950"/>
            <a:ext cx="354277" cy="247650"/>
            <a:chOff x="8481778" y="1650237"/>
            <a:chExt cx="327460" cy="247650"/>
          </a:xfrm>
        </p:grpSpPr>
        <p:sp>
          <p:nvSpPr>
            <p:cNvPr id="116808" name="Rectangle 129"/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9" name="Line 130"/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0" name="Line 131"/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1" name="Line 132"/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12" name="Line 130"/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88" name="Group 257"/>
          <p:cNvGrpSpPr>
            <a:grpSpLocks/>
          </p:cNvGrpSpPr>
          <p:nvPr/>
        </p:nvGrpSpPr>
        <p:grpSpPr bwMode="auto">
          <a:xfrm>
            <a:off x="6516292" y="2647950"/>
            <a:ext cx="354277" cy="247650"/>
            <a:chOff x="8481778" y="1650237"/>
            <a:chExt cx="327460" cy="247650"/>
          </a:xfrm>
        </p:grpSpPr>
        <p:sp>
          <p:nvSpPr>
            <p:cNvPr id="116803" name="Rectangle 129"/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804" name="Line 130"/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5" name="Line 131"/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6" name="Line 132"/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7" name="Line 130"/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89" name="Group 263"/>
          <p:cNvGrpSpPr>
            <a:grpSpLocks/>
          </p:cNvGrpSpPr>
          <p:nvPr/>
        </p:nvGrpSpPr>
        <p:grpSpPr bwMode="auto">
          <a:xfrm>
            <a:off x="5835254" y="2647950"/>
            <a:ext cx="354277" cy="247650"/>
            <a:chOff x="8481778" y="1650237"/>
            <a:chExt cx="327460" cy="247650"/>
          </a:xfrm>
        </p:grpSpPr>
        <p:sp>
          <p:nvSpPr>
            <p:cNvPr id="116798" name="Rectangle 129"/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9" name="Line 130"/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0" name="Line 131"/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1" name="Line 132"/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802" name="Line 130"/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6790" name="Group 269"/>
          <p:cNvGrpSpPr>
            <a:grpSpLocks/>
          </p:cNvGrpSpPr>
          <p:nvPr/>
        </p:nvGrpSpPr>
        <p:grpSpPr bwMode="auto">
          <a:xfrm>
            <a:off x="5293520" y="2647950"/>
            <a:ext cx="355997" cy="247650"/>
            <a:chOff x="8481778" y="1650237"/>
            <a:chExt cx="327460" cy="247650"/>
          </a:xfrm>
        </p:grpSpPr>
        <p:sp>
          <p:nvSpPr>
            <p:cNvPr id="116793" name="Rectangle 129"/>
            <p:cNvSpPr>
              <a:spLocks noChangeArrowheads="1"/>
            </p:cNvSpPr>
            <p:nvPr/>
          </p:nvSpPr>
          <p:spPr bwMode="auto">
            <a:xfrm>
              <a:off x="8483154" y="1650237"/>
              <a:ext cx="326082" cy="2476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solidFill>
                  <a:srgbClr val="000000"/>
                </a:solidFill>
              </a:endParaRPr>
            </a:p>
          </p:txBody>
        </p:sp>
        <p:sp>
          <p:nvSpPr>
            <p:cNvPr id="116794" name="Line 130"/>
            <p:cNvSpPr>
              <a:spLocks noChangeShapeType="1"/>
            </p:cNvSpPr>
            <p:nvPr/>
          </p:nvSpPr>
          <p:spPr bwMode="auto">
            <a:xfrm>
              <a:off x="8715682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5" name="Line 131"/>
            <p:cNvSpPr>
              <a:spLocks noChangeShapeType="1"/>
            </p:cNvSpPr>
            <p:nvPr/>
          </p:nvSpPr>
          <p:spPr bwMode="auto">
            <a:xfrm>
              <a:off x="8483154" y="1740725"/>
              <a:ext cx="3260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6" name="Line 132"/>
            <p:cNvSpPr>
              <a:spLocks noChangeShapeType="1"/>
            </p:cNvSpPr>
            <p:nvPr/>
          </p:nvSpPr>
          <p:spPr bwMode="auto">
            <a:xfrm flipV="1">
              <a:off x="8481778" y="1691512"/>
              <a:ext cx="327460" cy="15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797" name="Line 130"/>
            <p:cNvSpPr>
              <a:spLocks noChangeShapeType="1"/>
            </p:cNvSpPr>
            <p:nvPr/>
          </p:nvSpPr>
          <p:spPr bwMode="auto">
            <a:xfrm>
              <a:off x="8602857" y="1691512"/>
              <a:ext cx="1376" cy="2063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792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67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99EC5C66-F336-4022-8F40-2EE0DCF0F8E4}" type="slidenum">
              <a:rPr lang="en-US" altLang="en-US" sz="1200">
                <a:latin typeface="Tahoma" pitchFamily="34" charset="0"/>
              </a:rPr>
              <a:pPr/>
              <a:t>76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1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8" y="835025"/>
            <a:ext cx="831003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2" name="Title 1"/>
          <p:cNvSpPr>
            <a:spLocks noGrp="1"/>
          </p:cNvSpPr>
          <p:nvPr>
            <p:ph type="title"/>
          </p:nvPr>
        </p:nvSpPr>
        <p:spPr>
          <a:xfrm>
            <a:off x="490142" y="0"/>
            <a:ext cx="9138973" cy="1143000"/>
          </a:xfrm>
        </p:spPr>
        <p:txBody>
          <a:bodyPr/>
          <a:lstStyle/>
          <a:p>
            <a:r>
              <a:rPr lang="en-US" altLang="en-US">
                <a:latin typeface="Calibri" pitchFamily="34" charset="0"/>
                <a:ea typeface="ＭＳ Ｐゴシック" pitchFamily="34" charset="-128"/>
              </a:rPr>
              <a:t>OpenFlow data plane abstraction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1"/>
          </p:nvPr>
        </p:nvSpPr>
        <p:spPr>
          <a:xfrm>
            <a:off x="467783" y="1243013"/>
            <a:ext cx="916305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</a:rPr>
              <a:t>match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Actions: for matched packet: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Priority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Counters: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#bytes and #packets</a:t>
            </a:r>
          </a:p>
        </p:txBody>
      </p:sp>
      <p:sp>
        <p:nvSpPr>
          <p:cNvPr id="11777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1777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65AB936F-42ED-4A40-BE75-29D989E89BA2}" type="slidenum">
              <a:rPr lang="en-US" altLang="en-US" sz="1200">
                <a:latin typeface="Tahoma" pitchFamily="34" charset="0"/>
              </a:rPr>
              <a:pPr/>
              <a:t>77</a:t>
            </a:fld>
            <a:endParaRPr lang="en-US" altLang="en-US" sz="1200">
              <a:latin typeface="Tahoma" pitchFamily="34" charset="0"/>
            </a:endParaRPr>
          </a:p>
        </p:txBody>
      </p:sp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>
            <a:off x="2593446" y="4635500"/>
            <a:ext cx="1221052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>
            <a:off x="5400146" y="4635500"/>
            <a:ext cx="1221052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7766" name="Group 7"/>
          <p:cNvGrpSpPr>
            <a:grpSpLocks/>
          </p:cNvGrpSpPr>
          <p:nvPr/>
        </p:nvGrpSpPr>
        <p:grpSpPr bwMode="auto">
          <a:xfrm>
            <a:off x="3713031" y="4233863"/>
            <a:ext cx="1790303" cy="868362"/>
            <a:chOff x="1871277" y="1576300"/>
            <a:chExt cx="1128371" cy="437861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4" name="Straight Connector 23"/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>
            <a:off x="5290079" y="4935538"/>
            <a:ext cx="1198695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flipV="1">
            <a:off x="5408746" y="4106863"/>
            <a:ext cx="1470421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7769" name="TextBox 8"/>
          <p:cNvSpPr txBox="1">
            <a:spLocks noChangeArrowheads="1"/>
          </p:cNvSpPr>
          <p:nvPr/>
        </p:nvSpPr>
        <p:spPr bwMode="auto">
          <a:xfrm>
            <a:off x="1031875" y="5691188"/>
            <a:ext cx="84613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i="1"/>
              <a:t>Flow table in a router (computed and distributed by controller) define router’s match+action rules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5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08" y="835025"/>
            <a:ext cx="831003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786" name="Title 1"/>
          <p:cNvSpPr>
            <a:spLocks noGrp="1"/>
          </p:cNvSpPr>
          <p:nvPr>
            <p:ph type="title"/>
          </p:nvPr>
        </p:nvSpPr>
        <p:spPr>
          <a:xfrm>
            <a:off x="490142" y="0"/>
            <a:ext cx="9138973" cy="1143000"/>
          </a:xfrm>
        </p:spPr>
        <p:txBody>
          <a:bodyPr/>
          <a:lstStyle/>
          <a:p>
            <a:r>
              <a:rPr lang="en-US" altLang="en-US">
                <a:latin typeface="Calibri" pitchFamily="34" charset="0"/>
                <a:ea typeface="ＭＳ Ｐゴシック" pitchFamily="34" charset="-128"/>
              </a:rPr>
              <a:t>OpenFlow data plane abstraction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1"/>
          </p:nvPr>
        </p:nvSpPr>
        <p:spPr>
          <a:xfrm>
            <a:off x="467783" y="1243013"/>
            <a:ext cx="9163050" cy="5334000"/>
          </a:xfrm>
        </p:spPr>
        <p:txBody>
          <a:bodyPr/>
          <a:lstStyle/>
          <a:p>
            <a:r>
              <a:rPr lang="en-US" altLang="en-US" i="1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flow</a:t>
            </a:r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: defined by header fields</a:t>
            </a:r>
          </a:p>
          <a:p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  <a:cs typeface="ＭＳ Ｐゴシック" pitchFamily="34" charset="-128"/>
              </a:rPr>
              <a:t>generalized forwarding: simple packet-handling rules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Pattern</a:t>
            </a:r>
            <a:r>
              <a:rPr lang="en-US" altLang="en-US" i="1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</a:rPr>
              <a:t>: </a:t>
            </a:r>
            <a:r>
              <a:rPr lang="en-US" altLang="en-US">
                <a:solidFill>
                  <a:srgbClr val="000090"/>
                </a:solidFill>
                <a:latin typeface="Calibri" pitchFamily="34" charset="0"/>
                <a:ea typeface="ＭＳ Ｐゴシック" pitchFamily="34" charset="-128"/>
              </a:rPr>
              <a:t>match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values in packet header fields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Actions: for matched packet: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drop, forward, modify, matched packet or send matched packet to controller 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Priority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: disambiguate overlapping patterns</a:t>
            </a:r>
          </a:p>
          <a:p>
            <a:pPr lvl="1"/>
            <a:r>
              <a:rPr lang="en-US" altLang="en-US" i="1">
                <a:solidFill>
                  <a:srgbClr val="CC0000"/>
                </a:solidFill>
                <a:latin typeface="Calibri" pitchFamily="34" charset="0"/>
                <a:ea typeface="ＭＳ Ｐゴシック" pitchFamily="34" charset="-128"/>
              </a:rPr>
              <a:t>Counters: </a:t>
            </a:r>
            <a:r>
              <a:rPr lang="en-US" altLang="en-US">
                <a:latin typeface="Calibri" pitchFamily="34" charset="0"/>
                <a:ea typeface="ＭＳ Ｐゴシック" pitchFamily="34" charset="-128"/>
              </a:rPr>
              <a:t>#bytes and #packets</a:t>
            </a:r>
          </a:p>
        </p:txBody>
      </p:sp>
      <p:cxnSp>
        <p:nvCxnSpPr>
          <p:cNvPr id="21" name="Straight Connector 20"/>
          <p:cNvCxnSpPr>
            <a:cxnSpLocks noChangeShapeType="1"/>
          </p:cNvCxnSpPr>
          <p:nvPr/>
        </p:nvCxnSpPr>
        <p:spPr bwMode="auto">
          <a:xfrm>
            <a:off x="2593446" y="4635500"/>
            <a:ext cx="1221052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22"/>
          <p:cNvCxnSpPr>
            <a:cxnSpLocks noChangeShapeType="1"/>
          </p:cNvCxnSpPr>
          <p:nvPr/>
        </p:nvCxnSpPr>
        <p:spPr bwMode="auto">
          <a:xfrm>
            <a:off x="5400146" y="4635500"/>
            <a:ext cx="1221052" cy="1905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8790" name="Group 7"/>
          <p:cNvGrpSpPr>
            <a:grpSpLocks/>
          </p:cNvGrpSpPr>
          <p:nvPr/>
        </p:nvGrpSpPr>
        <p:grpSpPr bwMode="auto">
          <a:xfrm>
            <a:off x="3713031" y="4233863"/>
            <a:ext cx="1790303" cy="868362"/>
            <a:chOff x="1871277" y="1576300"/>
            <a:chExt cx="1128371" cy="437861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 flipV="1">
              <a:off x="1874528" y="1694771"/>
              <a:ext cx="1125120" cy="319390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1871277" y="1739597"/>
              <a:ext cx="1128371" cy="116069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120" cy="319390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2160686" y="1673158"/>
              <a:ext cx="546301" cy="160896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2103238" y="1633134"/>
              <a:ext cx="661197" cy="111267"/>
            </a:xfrm>
            <a:custGeom>
              <a:avLst/>
              <a:gdLst>
                <a:gd name="T0" fmla="*/ 0 w 3723451"/>
                <a:gd name="T1" fmla="*/ 27221 h 932950"/>
                <a:gd name="T2" fmla="*/ 116342 w 3723451"/>
                <a:gd name="T3" fmla="*/ 321 h 932950"/>
                <a:gd name="T4" fmla="*/ 329542 w 3723451"/>
                <a:gd name="T5" fmla="*/ 62084 h 932950"/>
                <a:gd name="T6" fmla="*/ 532938 w 3723451"/>
                <a:gd name="T7" fmla="*/ 0 h 932950"/>
                <a:gd name="T8" fmla="*/ 661197 w 3723451"/>
                <a:gd name="T9" fmla="*/ 24705 h 932950"/>
                <a:gd name="T10" fmla="*/ 565772 w 3723451"/>
                <a:gd name="T11" fmla="*/ 55085 h 932950"/>
                <a:gd name="T12" fmla="*/ 535050 w 3723451"/>
                <a:gd name="T13" fmla="*/ 46894 h 932950"/>
                <a:gd name="T14" fmla="*/ 333288 w 3723451"/>
                <a:gd name="T15" fmla="*/ 111267 h 932950"/>
                <a:gd name="T16" fmla="*/ 126366 w 3723451"/>
                <a:gd name="T17" fmla="*/ 49262 h 932950"/>
                <a:gd name="T18" fmla="*/ 92910 w 3723451"/>
                <a:gd name="T19" fmla="*/ 55954 h 932950"/>
                <a:gd name="T20" fmla="*/ 0 w 3723451"/>
                <a:gd name="T21" fmla="*/ 27221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2538978" y="1727590"/>
              <a:ext cx="241716" cy="96858"/>
            </a:xfrm>
            <a:custGeom>
              <a:avLst/>
              <a:gdLst>
                <a:gd name="T0" fmla="*/ 0 w 1366596"/>
                <a:gd name="T1" fmla="*/ 0 h 809868"/>
                <a:gd name="T2" fmla="*/ 241716 w 1366596"/>
                <a:gd name="T3" fmla="*/ 74845 h 809868"/>
                <a:gd name="T4" fmla="*/ 153005 w 1366596"/>
                <a:gd name="T5" fmla="*/ 96858 h 809868"/>
                <a:gd name="T6" fmla="*/ 814 w 1366596"/>
                <a:gd name="T7" fmla="*/ 51181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2090231" y="1729992"/>
              <a:ext cx="238465" cy="96858"/>
            </a:xfrm>
            <a:custGeom>
              <a:avLst/>
              <a:gdLst>
                <a:gd name="T0" fmla="*/ 235210 w 1348191"/>
                <a:gd name="T1" fmla="*/ 0 h 791462"/>
                <a:gd name="T2" fmla="*/ 238465 w 1348191"/>
                <a:gd name="T3" fmla="*/ 46740 h 791462"/>
                <a:gd name="T4" fmla="*/ 86271 w 1348191"/>
                <a:gd name="T5" fmla="*/ 96858 h 791462"/>
                <a:gd name="T6" fmla="*/ 0 w 1348191"/>
                <a:gd name="T7" fmla="*/ 74896 h 791462"/>
                <a:gd name="T8" fmla="*/ 235210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24" name="Straight Connector 23"/>
            <p:cNvCxnSpPr>
              <a:cxnSpLocks noChangeShapeType="1"/>
              <a:endCxn id="17" idx="2"/>
            </p:cNvCxnSpPr>
            <p:nvPr/>
          </p:nvCxnSpPr>
          <p:spPr bwMode="auto">
            <a:xfrm flipH="1" flipV="1">
              <a:off x="1871277" y="1737196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Straight Connector 24"/>
            <p:cNvCxnSpPr>
              <a:cxnSpLocks noChangeShapeType="1"/>
            </p:cNvCxnSpPr>
            <p:nvPr/>
          </p:nvCxnSpPr>
          <p:spPr bwMode="auto">
            <a:xfrm flipH="1" flipV="1">
              <a:off x="2996397" y="1734795"/>
              <a:ext cx="3251" cy="12327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6" name="Straight Connector 25"/>
          <p:cNvCxnSpPr>
            <a:cxnSpLocks noChangeShapeType="1"/>
          </p:cNvCxnSpPr>
          <p:nvPr/>
        </p:nvCxnSpPr>
        <p:spPr bwMode="auto">
          <a:xfrm>
            <a:off x="5290079" y="4935538"/>
            <a:ext cx="1198695" cy="3556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Straight Connector 26"/>
          <p:cNvCxnSpPr>
            <a:cxnSpLocks noChangeShapeType="1"/>
          </p:cNvCxnSpPr>
          <p:nvPr/>
        </p:nvCxnSpPr>
        <p:spPr bwMode="auto">
          <a:xfrm flipV="1">
            <a:off x="5408746" y="4106863"/>
            <a:ext cx="1470421" cy="304800"/>
          </a:xfrm>
          <a:prstGeom prst="line">
            <a:avLst/>
          </a:prstGeom>
          <a:noFill/>
          <a:ln w="25400">
            <a:solidFill>
              <a:srgbClr val="8E8EE4"/>
            </a:solidFill>
            <a:round/>
            <a:headEnd/>
            <a:tailEnd type="none" w="lg" len="lg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1444625" y="5468938"/>
            <a:ext cx="7099300" cy="1200150"/>
          </a:xfrm>
          <a:prstGeom prst="rect">
            <a:avLst/>
          </a:prstGeom>
          <a:gradFill rotWithShape="1">
            <a:gsLst>
              <a:gs pos="0">
                <a:srgbClr val="E0FFF4"/>
              </a:gs>
              <a:gs pos="64999">
                <a:srgbClr val="B2FFE3"/>
              </a:gs>
              <a:gs pos="100000">
                <a:srgbClr val="90FFDA"/>
              </a:gs>
            </a:gsLst>
            <a:lin ang="5400000" scaled="1"/>
          </a:gradFill>
          <a:ln w="9525">
            <a:solidFill>
              <a:srgbClr val="00CC98"/>
            </a:solidFill>
            <a:miter lim="800000"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</a:rPr>
              <a:t>src=1.2.*.*, dest=3.4.5.* </a:t>
            </a: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 drop                       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src = *.*.*.*, dest=3.4.*.*  forward(2)</a:t>
            </a:r>
          </a:p>
          <a:p>
            <a:pPr marL="457200" indent="-457200">
              <a:defRPr/>
            </a:pPr>
            <a:r>
              <a:rPr lang="en-US" sz="2400">
                <a:solidFill>
                  <a:srgbClr val="000000"/>
                </a:solidFill>
                <a:latin typeface="Calibri" charset="0"/>
                <a:ea typeface="ヒラギノ角ゴ Pro W3" charset="0"/>
                <a:cs typeface="ヒラギノ角ゴ Pro W3" charset="0"/>
                <a:sym typeface="Wingdings" charset="0"/>
              </a:rPr>
              <a:t>3.  src=10.1.2.3, dest=*.*.*.*  send to controller</a:t>
            </a:r>
            <a:endParaRPr lang="en-US" sz="2400">
              <a:solidFill>
                <a:srgbClr val="000000"/>
              </a:solidFill>
              <a:latin typeface="Calibri" charset="0"/>
              <a:ea typeface="ヒラギノ角ゴ Pro W3" charset="0"/>
              <a:cs typeface="ヒラギノ角ゴ Pro W3" charset="0"/>
            </a:endParaRPr>
          </a:p>
        </p:txBody>
      </p:sp>
      <p:sp>
        <p:nvSpPr>
          <p:cNvPr id="118794" name="TextBox 32"/>
          <p:cNvSpPr txBox="1">
            <a:spLocks noChangeArrowheads="1"/>
          </p:cNvSpPr>
          <p:nvPr/>
        </p:nvSpPr>
        <p:spPr bwMode="auto">
          <a:xfrm>
            <a:off x="7297077" y="5106989"/>
            <a:ext cx="1313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/>
              <a:t>* : wildcard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350"/>
            <a:ext cx="8420100" cy="1143000"/>
          </a:xfrm>
        </p:spPr>
        <p:txBody>
          <a:bodyPr/>
          <a:lstStyle/>
          <a:p>
            <a:r>
              <a:rPr lang="en-US" altLang="en-US">
                <a:ea typeface="ＭＳ Ｐゴシック" pitchFamily="34" charset="-128"/>
              </a:rPr>
              <a:t>OpenFlow: Flow Table Entries</a:t>
            </a:r>
          </a:p>
        </p:txBody>
      </p:sp>
      <p:sp>
        <p:nvSpPr>
          <p:cNvPr id="119810" name="Rectangle 2"/>
          <p:cNvSpPr>
            <a:spLocks/>
          </p:cNvSpPr>
          <p:nvPr/>
        </p:nvSpPr>
        <p:spPr bwMode="auto">
          <a:xfrm>
            <a:off x="832380" y="5356226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11" name="Rectangle 3"/>
          <p:cNvSpPr>
            <a:spLocks/>
          </p:cNvSpPr>
          <p:nvPr/>
        </p:nvSpPr>
        <p:spPr bwMode="auto">
          <a:xfrm>
            <a:off x="887413" y="5345441"/>
            <a:ext cx="5806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Switch</a:t>
            </a:r>
          </a:p>
          <a:p>
            <a:r>
              <a:rPr lang="en-US" altLang="en-US" sz="1700">
                <a:latin typeface="Calibri" pitchFamily="34" charset="0"/>
              </a:rPr>
              <a:t>Port</a:t>
            </a:r>
          </a:p>
        </p:txBody>
      </p:sp>
      <p:sp>
        <p:nvSpPr>
          <p:cNvPr id="119812" name="Rectangle 4"/>
          <p:cNvSpPr>
            <a:spLocks/>
          </p:cNvSpPr>
          <p:nvPr/>
        </p:nvSpPr>
        <p:spPr bwMode="auto">
          <a:xfrm>
            <a:off x="2469622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13" name="Rectangle 5"/>
          <p:cNvSpPr>
            <a:spLocks/>
          </p:cNvSpPr>
          <p:nvPr/>
        </p:nvSpPr>
        <p:spPr bwMode="auto">
          <a:xfrm>
            <a:off x="2591727" y="5381953"/>
            <a:ext cx="4280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MAC</a:t>
            </a:r>
          </a:p>
          <a:p>
            <a:r>
              <a:rPr lang="en-US" altLang="en-US" sz="1700">
                <a:latin typeface="Calibri" pitchFamily="34" charset="0"/>
              </a:rPr>
              <a:t>src</a:t>
            </a:r>
          </a:p>
        </p:txBody>
      </p:sp>
      <p:sp>
        <p:nvSpPr>
          <p:cNvPr id="119814" name="Rectangle 6"/>
          <p:cNvSpPr>
            <a:spLocks/>
          </p:cNvSpPr>
          <p:nvPr/>
        </p:nvSpPr>
        <p:spPr bwMode="auto">
          <a:xfrm>
            <a:off x="3291682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15" name="Rectangle 7"/>
          <p:cNvSpPr>
            <a:spLocks/>
          </p:cNvSpPr>
          <p:nvPr/>
        </p:nvSpPr>
        <p:spPr bwMode="auto">
          <a:xfrm>
            <a:off x="3417227" y="5381953"/>
            <a:ext cx="4280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MAC</a:t>
            </a:r>
          </a:p>
          <a:p>
            <a:r>
              <a:rPr lang="en-US" altLang="en-US" sz="1700">
                <a:latin typeface="Calibri" pitchFamily="34" charset="0"/>
              </a:rPr>
              <a:t>dst</a:t>
            </a:r>
          </a:p>
        </p:txBody>
      </p:sp>
      <p:sp>
        <p:nvSpPr>
          <p:cNvPr id="119816" name="Rectangle 8"/>
          <p:cNvSpPr>
            <a:spLocks/>
          </p:cNvSpPr>
          <p:nvPr/>
        </p:nvSpPr>
        <p:spPr bwMode="auto">
          <a:xfrm>
            <a:off x="4082786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17" name="Rectangle 9"/>
          <p:cNvSpPr>
            <a:spLocks/>
          </p:cNvSpPr>
          <p:nvPr/>
        </p:nvSpPr>
        <p:spPr bwMode="auto">
          <a:xfrm>
            <a:off x="4285721" y="5327978"/>
            <a:ext cx="39594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Eth</a:t>
            </a:r>
          </a:p>
          <a:p>
            <a:r>
              <a:rPr lang="en-US" altLang="en-US" sz="1700">
                <a:latin typeface="Calibri" pitchFamily="34" charset="0"/>
              </a:rPr>
              <a:t>type</a:t>
            </a:r>
          </a:p>
        </p:txBody>
      </p:sp>
      <p:sp>
        <p:nvSpPr>
          <p:cNvPr id="119818" name="Rectangle 10"/>
          <p:cNvSpPr>
            <a:spLocks/>
          </p:cNvSpPr>
          <p:nvPr/>
        </p:nvSpPr>
        <p:spPr bwMode="auto">
          <a:xfrm>
            <a:off x="1644122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19" name="Rectangle 11"/>
          <p:cNvSpPr>
            <a:spLocks/>
          </p:cNvSpPr>
          <p:nvPr/>
        </p:nvSpPr>
        <p:spPr bwMode="auto">
          <a:xfrm>
            <a:off x="1731831" y="5381953"/>
            <a:ext cx="4825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VLAN</a:t>
            </a:r>
          </a:p>
          <a:p>
            <a:r>
              <a:rPr lang="en-US" altLang="en-US" sz="1700">
                <a:latin typeface="Calibri" pitchFamily="34" charset="0"/>
              </a:rPr>
              <a:t>ID</a:t>
            </a:r>
          </a:p>
        </p:txBody>
      </p:sp>
      <p:sp>
        <p:nvSpPr>
          <p:cNvPr id="119820" name="Rectangle 12"/>
          <p:cNvSpPr>
            <a:spLocks/>
          </p:cNvSpPr>
          <p:nvPr/>
        </p:nvSpPr>
        <p:spPr bwMode="auto">
          <a:xfrm>
            <a:off x="4894528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21" name="Rectangle 13"/>
          <p:cNvSpPr>
            <a:spLocks/>
          </p:cNvSpPr>
          <p:nvPr/>
        </p:nvSpPr>
        <p:spPr bwMode="auto">
          <a:xfrm>
            <a:off x="5118100" y="5364491"/>
            <a:ext cx="2644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IP</a:t>
            </a:r>
          </a:p>
          <a:p>
            <a:r>
              <a:rPr lang="en-US" altLang="en-US" sz="1700">
                <a:latin typeface="Calibri" pitchFamily="34" charset="0"/>
              </a:rPr>
              <a:t>Src</a:t>
            </a:r>
          </a:p>
        </p:txBody>
      </p:sp>
      <p:sp>
        <p:nvSpPr>
          <p:cNvPr id="119822" name="Rectangle 14"/>
          <p:cNvSpPr>
            <a:spLocks/>
          </p:cNvSpPr>
          <p:nvPr/>
        </p:nvSpPr>
        <p:spPr bwMode="auto">
          <a:xfrm>
            <a:off x="5726907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23" name="Rectangle 15"/>
          <p:cNvSpPr>
            <a:spLocks/>
          </p:cNvSpPr>
          <p:nvPr/>
        </p:nvSpPr>
        <p:spPr bwMode="auto">
          <a:xfrm>
            <a:off x="5921244" y="5364491"/>
            <a:ext cx="2909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IP</a:t>
            </a:r>
          </a:p>
          <a:p>
            <a:r>
              <a:rPr lang="en-US" altLang="en-US" sz="1700">
                <a:latin typeface="Calibri" pitchFamily="34" charset="0"/>
              </a:rPr>
              <a:t>Dst</a:t>
            </a:r>
          </a:p>
        </p:txBody>
      </p:sp>
      <p:sp>
        <p:nvSpPr>
          <p:cNvPr id="119824" name="Rectangle 16"/>
          <p:cNvSpPr>
            <a:spLocks/>
          </p:cNvSpPr>
          <p:nvPr/>
        </p:nvSpPr>
        <p:spPr bwMode="auto">
          <a:xfrm>
            <a:off x="6548967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25" name="Rectangle 17"/>
          <p:cNvSpPr>
            <a:spLocks/>
          </p:cNvSpPr>
          <p:nvPr/>
        </p:nvSpPr>
        <p:spPr bwMode="auto">
          <a:xfrm>
            <a:off x="6712347" y="5364491"/>
            <a:ext cx="373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IP</a:t>
            </a:r>
          </a:p>
          <a:p>
            <a:r>
              <a:rPr lang="en-US" altLang="en-US" sz="1700">
                <a:latin typeface="Calibri" pitchFamily="34" charset="0"/>
              </a:rPr>
              <a:t>Prot</a:t>
            </a:r>
          </a:p>
        </p:txBody>
      </p:sp>
      <p:sp>
        <p:nvSpPr>
          <p:cNvPr id="119826" name="Rectangle 18"/>
          <p:cNvSpPr>
            <a:spLocks/>
          </p:cNvSpPr>
          <p:nvPr/>
        </p:nvSpPr>
        <p:spPr bwMode="auto">
          <a:xfrm>
            <a:off x="7371028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27" name="Rectangle 19"/>
          <p:cNvSpPr>
            <a:spLocks/>
          </p:cNvSpPr>
          <p:nvPr/>
        </p:nvSpPr>
        <p:spPr bwMode="auto">
          <a:xfrm>
            <a:off x="7487973" y="5364491"/>
            <a:ext cx="4632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TCP</a:t>
            </a:r>
          </a:p>
          <a:p>
            <a:r>
              <a:rPr lang="en-US" altLang="en-US" sz="1700">
                <a:latin typeface="Calibri" pitchFamily="34" charset="0"/>
              </a:rPr>
              <a:t>sport</a:t>
            </a:r>
          </a:p>
        </p:txBody>
      </p:sp>
      <p:sp>
        <p:nvSpPr>
          <p:cNvPr id="119828" name="Rectangle 20"/>
          <p:cNvSpPr>
            <a:spLocks/>
          </p:cNvSpPr>
          <p:nvPr/>
        </p:nvSpPr>
        <p:spPr bwMode="auto">
          <a:xfrm>
            <a:off x="8203407" y="5357814"/>
            <a:ext cx="822060" cy="536575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29" name="Rectangle 21"/>
          <p:cNvSpPr>
            <a:spLocks/>
          </p:cNvSpPr>
          <p:nvPr/>
        </p:nvSpPr>
        <p:spPr bwMode="auto">
          <a:xfrm>
            <a:off x="8299715" y="5364491"/>
            <a:ext cx="4921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TCP</a:t>
            </a:r>
          </a:p>
          <a:p>
            <a:r>
              <a:rPr lang="en-US" altLang="en-US" sz="1700">
                <a:latin typeface="Calibri" pitchFamily="34" charset="0"/>
              </a:rPr>
              <a:t>dport</a:t>
            </a:r>
          </a:p>
        </p:txBody>
      </p:sp>
      <p:sp>
        <p:nvSpPr>
          <p:cNvPr id="119830" name="Rectangle 22"/>
          <p:cNvSpPr>
            <a:spLocks/>
          </p:cNvSpPr>
          <p:nvPr/>
        </p:nvSpPr>
        <p:spPr bwMode="auto">
          <a:xfrm>
            <a:off x="851297" y="1687514"/>
            <a:ext cx="1566730" cy="687387"/>
          </a:xfrm>
          <a:prstGeom prst="rect">
            <a:avLst/>
          </a:prstGeom>
          <a:solidFill>
            <a:srgbClr val="BBE0E3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31" name="Rectangle 23"/>
          <p:cNvSpPr>
            <a:spLocks/>
          </p:cNvSpPr>
          <p:nvPr/>
        </p:nvSpPr>
        <p:spPr bwMode="auto">
          <a:xfrm>
            <a:off x="1221052" y="1891119"/>
            <a:ext cx="4151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latin typeface="Calibri" pitchFamily="34" charset="0"/>
              </a:rPr>
              <a:t>Rule</a:t>
            </a:r>
          </a:p>
        </p:txBody>
      </p:sp>
      <p:sp>
        <p:nvSpPr>
          <p:cNvPr id="119832" name="Rectangle 24"/>
          <p:cNvSpPr>
            <a:spLocks/>
          </p:cNvSpPr>
          <p:nvPr/>
        </p:nvSpPr>
        <p:spPr bwMode="auto">
          <a:xfrm>
            <a:off x="2418028" y="1687514"/>
            <a:ext cx="1566731" cy="687387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33" name="Rectangle 25"/>
          <p:cNvSpPr>
            <a:spLocks/>
          </p:cNvSpPr>
          <p:nvPr/>
        </p:nvSpPr>
        <p:spPr bwMode="auto">
          <a:xfrm>
            <a:off x="2605485" y="1891119"/>
            <a:ext cx="6043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latin typeface="Calibri" pitchFamily="34" charset="0"/>
              </a:rPr>
              <a:t>Action</a:t>
            </a:r>
          </a:p>
        </p:txBody>
      </p:sp>
      <p:sp>
        <p:nvSpPr>
          <p:cNvPr id="119834" name="Rectangle 26"/>
          <p:cNvSpPr>
            <a:spLocks/>
          </p:cNvSpPr>
          <p:nvPr/>
        </p:nvSpPr>
        <p:spPr bwMode="auto">
          <a:xfrm>
            <a:off x="3984758" y="1687514"/>
            <a:ext cx="1568450" cy="687387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35" name="Rectangle 27"/>
          <p:cNvSpPr>
            <a:spLocks/>
          </p:cNvSpPr>
          <p:nvPr/>
        </p:nvSpPr>
        <p:spPr bwMode="auto">
          <a:xfrm>
            <a:off x="4332156" y="1891119"/>
            <a:ext cx="4551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latin typeface="Calibri" pitchFamily="34" charset="0"/>
              </a:rPr>
              <a:t>Stats</a:t>
            </a:r>
          </a:p>
        </p:txBody>
      </p:sp>
      <p:sp>
        <p:nvSpPr>
          <p:cNvPr id="119836" name="Rectangle 28"/>
          <p:cNvSpPr>
            <a:spLocks/>
          </p:cNvSpPr>
          <p:nvPr/>
        </p:nvSpPr>
        <p:spPr bwMode="auto">
          <a:xfrm>
            <a:off x="2041394" y="3152776"/>
            <a:ext cx="6103540" cy="1776413"/>
          </a:xfrm>
          <a:prstGeom prst="rect">
            <a:avLst/>
          </a:prstGeom>
          <a:solidFill>
            <a:srgbClr val="CBE97B"/>
          </a:solidFill>
          <a:ln w="12700">
            <a:solidFill>
              <a:srgbClr val="697D3A"/>
            </a:solidFill>
            <a:miter lim="800000"/>
            <a:headEnd/>
            <a:tailEnd/>
          </a:ln>
        </p:spPr>
        <p:txBody>
          <a:bodyPr lIns="0" tIns="0" rIns="0" bIns="0" anchor="ctr"/>
          <a:lstStyle>
            <a:lvl1pPr marL="357188" indent="-3302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200">
                <a:latin typeface="Calibri" pitchFamily="34" charset="0"/>
              </a:rPr>
              <a:t>Forward packet to port(s)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itchFamily="34" charset="0"/>
              </a:rPr>
              <a:t>Encapsulate and forward to controller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itchFamily="34" charset="0"/>
              </a:rPr>
              <a:t>Drop packet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itchFamily="34" charset="0"/>
              </a:rPr>
              <a:t>Send to normal processing pipeline</a:t>
            </a:r>
          </a:p>
          <a:p>
            <a:pPr>
              <a:buFontTx/>
              <a:buAutoNum type="arabicPeriod"/>
            </a:pPr>
            <a:r>
              <a:rPr lang="en-US" altLang="en-US" sz="2200">
                <a:latin typeface="Calibri" pitchFamily="34" charset="0"/>
              </a:rPr>
              <a:t>Modify Fields</a:t>
            </a:r>
          </a:p>
        </p:txBody>
      </p:sp>
      <p:sp>
        <p:nvSpPr>
          <p:cNvPr id="119837" name="Line 30"/>
          <p:cNvSpPr>
            <a:spLocks noChangeShapeType="1"/>
          </p:cNvSpPr>
          <p:nvPr/>
        </p:nvSpPr>
        <p:spPr bwMode="auto">
          <a:xfrm>
            <a:off x="851298" y="2455864"/>
            <a:ext cx="1719" cy="28924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9838" name="Line 31"/>
          <p:cNvSpPr>
            <a:spLocks noChangeShapeType="1"/>
          </p:cNvSpPr>
          <p:nvPr/>
        </p:nvSpPr>
        <p:spPr bwMode="auto">
          <a:xfrm>
            <a:off x="2988998" y="2374901"/>
            <a:ext cx="1720" cy="75882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sp>
        <p:nvSpPr>
          <p:cNvPr id="119839" name="Rectangle 32"/>
          <p:cNvSpPr>
            <a:spLocks/>
          </p:cNvSpPr>
          <p:nvPr/>
        </p:nvSpPr>
        <p:spPr bwMode="auto">
          <a:xfrm>
            <a:off x="4149859" y="2625726"/>
            <a:ext cx="3298560" cy="384175"/>
          </a:xfrm>
          <a:prstGeom prst="rect">
            <a:avLst/>
          </a:prstGeom>
          <a:solidFill>
            <a:srgbClr val="FA90AB"/>
          </a:solidFill>
          <a:ln w="12700">
            <a:solidFill>
              <a:srgbClr val="800000"/>
            </a:solidFill>
            <a:miter lim="800000"/>
            <a:headEnd/>
            <a:tailEnd/>
          </a:ln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 sz="1800">
              <a:latin typeface="Calibri" pitchFamily="34" charset="0"/>
            </a:endParaRPr>
          </a:p>
        </p:txBody>
      </p:sp>
      <p:sp>
        <p:nvSpPr>
          <p:cNvPr id="119840" name="Rectangle 33"/>
          <p:cNvSpPr>
            <a:spLocks/>
          </p:cNvSpPr>
          <p:nvPr/>
        </p:nvSpPr>
        <p:spPr bwMode="auto">
          <a:xfrm>
            <a:off x="4304640" y="2647742"/>
            <a:ext cx="2581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>
                <a:latin typeface="Calibri" pitchFamily="34" charset="0"/>
              </a:rPr>
              <a:t>Packet + byte counters</a:t>
            </a:r>
          </a:p>
        </p:txBody>
      </p:sp>
      <p:sp>
        <p:nvSpPr>
          <p:cNvPr id="119841" name="Line 34"/>
          <p:cNvSpPr>
            <a:spLocks noChangeShapeType="1"/>
          </p:cNvSpPr>
          <p:nvPr/>
        </p:nvSpPr>
        <p:spPr bwMode="auto">
          <a:xfrm rot="10800000" flipH="1">
            <a:off x="4566048" y="2374901"/>
            <a:ext cx="1719" cy="231775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4291" tIns="32146" rIns="64291" bIns="32146"/>
          <a:lstStyle/>
          <a:p>
            <a:endParaRPr lang="en-US"/>
          </a:p>
        </p:txBody>
      </p:sp>
      <p:pic>
        <p:nvPicPr>
          <p:cNvPr id="119842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54" y="835025"/>
            <a:ext cx="7546446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43" name="文字方塊 29"/>
          <p:cNvSpPr txBox="1">
            <a:spLocks noChangeArrowheads="1"/>
          </p:cNvSpPr>
          <p:nvPr/>
        </p:nvSpPr>
        <p:spPr bwMode="auto">
          <a:xfrm>
            <a:off x="2658798" y="6291263"/>
            <a:ext cx="10704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itchFamily="34" charset="0"/>
              </a:rPr>
              <a:t>Link layer</a:t>
            </a:r>
            <a:endParaRPr lang="zh-TW" altLang="en-US" sz="1800">
              <a:solidFill>
                <a:srgbClr val="000000"/>
              </a:solidFill>
              <a:latin typeface="Calibri" pitchFamily="34" charset="0"/>
            </a:endParaRPr>
          </a:p>
        </p:txBody>
      </p:sp>
      <p:grpSp>
        <p:nvGrpSpPr>
          <p:cNvPr id="119844" name="Group 37"/>
          <p:cNvGrpSpPr>
            <a:grpSpLocks/>
          </p:cNvGrpSpPr>
          <p:nvPr/>
        </p:nvGrpSpPr>
        <p:grpSpPr bwMode="auto">
          <a:xfrm>
            <a:off x="1680238" y="6029325"/>
            <a:ext cx="3160977" cy="234950"/>
            <a:chOff x="1392851" y="2310653"/>
            <a:chExt cx="3302446" cy="234913"/>
          </a:xfrm>
        </p:grpSpPr>
        <p:cxnSp>
          <p:nvCxnSpPr>
            <p:cNvPr id="119857" name="Straight Connector 38"/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8" name="Straight Connector 39"/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9" name="Straight Connector 40"/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60" name="Straight Connector 41"/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5" name="Group 42"/>
          <p:cNvGrpSpPr>
            <a:grpSpLocks/>
          </p:cNvGrpSpPr>
          <p:nvPr/>
        </p:nvGrpSpPr>
        <p:grpSpPr bwMode="auto">
          <a:xfrm>
            <a:off x="4944402" y="6030913"/>
            <a:ext cx="2395669" cy="234950"/>
            <a:chOff x="1392851" y="2310653"/>
            <a:chExt cx="3302446" cy="234913"/>
          </a:xfrm>
        </p:grpSpPr>
        <p:cxnSp>
          <p:nvCxnSpPr>
            <p:cNvPr id="119853" name="Straight Connector 43"/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4" name="Straight Connector 44"/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5" name="Straight Connector 45"/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6" name="Straight Connector 46"/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19846" name="Group 47"/>
          <p:cNvGrpSpPr>
            <a:grpSpLocks/>
          </p:cNvGrpSpPr>
          <p:nvPr/>
        </p:nvGrpSpPr>
        <p:grpSpPr bwMode="auto">
          <a:xfrm>
            <a:off x="7520649" y="6029326"/>
            <a:ext cx="1491059" cy="214313"/>
            <a:chOff x="1392851" y="2310653"/>
            <a:chExt cx="3302446" cy="234913"/>
          </a:xfrm>
        </p:grpSpPr>
        <p:cxnSp>
          <p:nvCxnSpPr>
            <p:cNvPr id="119849" name="Straight Connector 48"/>
            <p:cNvCxnSpPr>
              <a:cxnSpLocks noChangeShapeType="1"/>
            </p:cNvCxnSpPr>
            <p:nvPr/>
          </p:nvCxnSpPr>
          <p:spPr bwMode="auto">
            <a:xfrm>
              <a:off x="1394004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0" name="Straight Connector 49"/>
            <p:cNvCxnSpPr>
              <a:cxnSpLocks noChangeShapeType="1"/>
            </p:cNvCxnSpPr>
            <p:nvPr/>
          </p:nvCxnSpPr>
          <p:spPr bwMode="auto">
            <a:xfrm>
              <a:off x="1392851" y="2427111"/>
              <a:ext cx="330244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1" name="Straight Connector 50"/>
            <p:cNvCxnSpPr>
              <a:cxnSpLocks noChangeShapeType="1"/>
            </p:cNvCxnSpPr>
            <p:nvPr/>
          </p:nvCxnSpPr>
          <p:spPr bwMode="auto">
            <a:xfrm>
              <a:off x="4695297" y="2310653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9852" name="Straight Connector 51"/>
            <p:cNvCxnSpPr>
              <a:cxnSpLocks noChangeShapeType="1"/>
            </p:cNvCxnSpPr>
            <p:nvPr/>
          </p:nvCxnSpPr>
          <p:spPr bwMode="auto">
            <a:xfrm>
              <a:off x="3042374" y="2429108"/>
              <a:ext cx="0" cy="1164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19847" name="文字方塊 29"/>
          <p:cNvSpPr txBox="1">
            <a:spLocks noChangeArrowheads="1"/>
          </p:cNvSpPr>
          <p:nvPr/>
        </p:nvSpPr>
        <p:spPr bwMode="auto">
          <a:xfrm>
            <a:off x="5248805" y="6283325"/>
            <a:ext cx="15031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zh-TW" sz="1800">
                <a:solidFill>
                  <a:srgbClr val="000000"/>
                </a:solidFill>
                <a:latin typeface="Calibri" pitchFamily="34" charset="0"/>
              </a:rPr>
              <a:t>Network layer</a:t>
            </a:r>
            <a:endParaRPr lang="zh-TW" altLang="en-US" sz="18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19848" name="文字方塊 29"/>
          <p:cNvSpPr txBox="1">
            <a:spLocks noChangeArrowheads="1"/>
          </p:cNvSpPr>
          <p:nvPr/>
        </p:nvSpPr>
        <p:spPr bwMode="auto">
          <a:xfrm>
            <a:off x="6925601" y="6232525"/>
            <a:ext cx="254529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zh-TW" sz="1800">
                <a:solidFill>
                  <a:srgbClr val="000000"/>
                </a:solidFill>
                <a:latin typeface="Calibri" pitchFamily="34" charset="0"/>
              </a:rPr>
              <a:t>Transport layer</a:t>
            </a:r>
            <a:endParaRPr lang="zh-TW" altLang="en-US" sz="18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2"/>
          <p:cNvSpPr>
            <a:spLocks/>
          </p:cNvSpPr>
          <p:nvPr/>
        </p:nvSpPr>
        <p:spPr bwMode="auto">
          <a:xfrm>
            <a:off x="725753" y="1194078"/>
            <a:ext cx="37513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itchFamily="34" charset="0"/>
              </a:rPr>
              <a:t>Destination-based forwarding:</a:t>
            </a:r>
          </a:p>
        </p:txBody>
      </p:sp>
      <p:sp>
        <p:nvSpPr>
          <p:cNvPr id="121858" name="Rectangle 3"/>
          <p:cNvSpPr>
            <a:spLocks/>
          </p:cNvSpPr>
          <p:nvPr/>
        </p:nvSpPr>
        <p:spPr bwMode="auto">
          <a:xfrm>
            <a:off x="742950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grpSp>
        <p:nvGrpSpPr>
          <p:cNvPr id="121859" name="Group 4"/>
          <p:cNvGrpSpPr>
            <a:grpSpLocks/>
          </p:cNvGrpSpPr>
          <p:nvPr/>
        </p:nvGrpSpPr>
        <p:grpSpPr bwMode="auto">
          <a:xfrm>
            <a:off x="744671" y="1644650"/>
            <a:ext cx="8107098" cy="571500"/>
            <a:chOff x="0" y="0"/>
            <a:chExt cx="6704" cy="512"/>
          </a:xfrm>
        </p:grpSpPr>
        <p:sp>
          <p:nvSpPr>
            <p:cNvPr id="121944" name="Rectangle 5"/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45" name="Rectangle 6"/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itchFamily="34" charset="0"/>
                </a:rPr>
                <a:t>Port</a:t>
              </a:r>
            </a:p>
          </p:txBody>
        </p:sp>
        <p:sp>
          <p:nvSpPr>
            <p:cNvPr id="121946" name="Rectangle 7"/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47" name="Rectangle 8"/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48" name="Rectangle 9"/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49" name="Rectangle 10"/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50" name="Rectangle 11"/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51" name="Rectangle 12"/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Eth</a:t>
              </a:r>
            </a:p>
            <a:p>
              <a:r>
                <a:rPr lang="en-US" altLang="en-US" sz="1700">
                  <a:latin typeface="Calibri" pitchFamily="34" charset="0"/>
                </a:rPr>
                <a:t>type</a:t>
              </a:r>
            </a:p>
          </p:txBody>
        </p:sp>
        <p:sp>
          <p:nvSpPr>
            <p:cNvPr id="121952" name="Rectangle 13"/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53" name="Rectangle 14"/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VLAN</a:t>
              </a:r>
            </a:p>
            <a:p>
              <a:r>
                <a:rPr lang="en-US" altLang="en-US" sz="1700">
                  <a:latin typeface="Calibri" pitchFamily="34" charset="0"/>
                </a:rPr>
                <a:t>ID</a:t>
              </a:r>
            </a:p>
          </p:txBody>
        </p:sp>
        <p:sp>
          <p:nvSpPr>
            <p:cNvPr id="121954" name="Rectangle 15"/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55" name="Rectangle 16"/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56" name="Rectangle 17"/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57" name="Rectangle 18"/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58" name="Rectangle 19"/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59" name="Rectangle 20"/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Prot</a:t>
              </a:r>
            </a:p>
          </p:txBody>
        </p:sp>
        <p:sp>
          <p:nvSpPr>
            <p:cNvPr id="121960" name="Rectangle 21"/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61" name="Rectangle 22"/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sport</a:t>
              </a:r>
            </a:p>
          </p:txBody>
        </p:sp>
        <p:sp>
          <p:nvSpPr>
            <p:cNvPr id="121962" name="Rectangle 23"/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63" name="Rectangle 24"/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dport</a:t>
              </a:r>
            </a:p>
          </p:txBody>
        </p:sp>
        <p:sp>
          <p:nvSpPr>
            <p:cNvPr id="121964" name="Rectangle 25"/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65" name="Rectangle 26"/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Action</a:t>
              </a:r>
            </a:p>
          </p:txBody>
        </p:sp>
      </p:grpSp>
      <p:sp>
        <p:nvSpPr>
          <p:cNvPr id="121860" name="Rectangle 27"/>
          <p:cNvSpPr>
            <a:spLocks/>
          </p:cNvSpPr>
          <p:nvPr/>
        </p:nvSpPr>
        <p:spPr bwMode="auto">
          <a:xfrm>
            <a:off x="1458383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1" name="Rectangle 28"/>
          <p:cNvSpPr>
            <a:spLocks/>
          </p:cNvSpPr>
          <p:nvPr/>
        </p:nvSpPr>
        <p:spPr bwMode="auto">
          <a:xfrm>
            <a:off x="1922728" y="2312989"/>
            <a:ext cx="1227931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2" name="Rectangle 29"/>
          <p:cNvSpPr>
            <a:spLocks/>
          </p:cNvSpPr>
          <p:nvPr/>
        </p:nvSpPr>
        <p:spPr bwMode="auto">
          <a:xfrm>
            <a:off x="2889250" y="2312989"/>
            <a:ext cx="717154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3" name="Rectangle 30"/>
          <p:cNvSpPr>
            <a:spLocks/>
          </p:cNvSpPr>
          <p:nvPr/>
        </p:nvSpPr>
        <p:spPr bwMode="auto">
          <a:xfrm>
            <a:off x="3606404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4" name="Rectangle 31"/>
          <p:cNvSpPr>
            <a:spLocks/>
          </p:cNvSpPr>
          <p:nvPr/>
        </p:nvSpPr>
        <p:spPr bwMode="auto">
          <a:xfrm>
            <a:off x="4321837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5" name="Rectangle 32"/>
          <p:cNvSpPr>
            <a:spLocks/>
          </p:cNvSpPr>
          <p:nvPr/>
        </p:nvSpPr>
        <p:spPr bwMode="auto">
          <a:xfrm>
            <a:off x="5037270" y="2276476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>
                <a:latin typeface="Calibri" pitchFamily="34" charset="0"/>
              </a:rPr>
              <a:t>51.6.0.8</a:t>
            </a:r>
          </a:p>
        </p:txBody>
      </p:sp>
      <p:sp>
        <p:nvSpPr>
          <p:cNvPr id="121866" name="Rectangle 33"/>
          <p:cNvSpPr>
            <a:spLocks/>
          </p:cNvSpPr>
          <p:nvPr/>
        </p:nvSpPr>
        <p:spPr bwMode="auto">
          <a:xfrm>
            <a:off x="5763023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7" name="Rectangle 34"/>
          <p:cNvSpPr>
            <a:spLocks/>
          </p:cNvSpPr>
          <p:nvPr/>
        </p:nvSpPr>
        <p:spPr bwMode="auto">
          <a:xfrm>
            <a:off x="6478456" y="2312989"/>
            <a:ext cx="71715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8" name="Rectangle 35"/>
          <p:cNvSpPr>
            <a:spLocks/>
          </p:cNvSpPr>
          <p:nvPr/>
        </p:nvSpPr>
        <p:spPr bwMode="auto">
          <a:xfrm>
            <a:off x="7195609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69" name="Rectangle 36"/>
          <p:cNvSpPr>
            <a:spLocks/>
          </p:cNvSpPr>
          <p:nvPr/>
        </p:nvSpPr>
        <p:spPr bwMode="auto">
          <a:xfrm>
            <a:off x="8017669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port6</a:t>
            </a:r>
          </a:p>
        </p:txBody>
      </p:sp>
      <p:pic>
        <p:nvPicPr>
          <p:cNvPr id="121870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2" y="814389"/>
            <a:ext cx="2550452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71" name="Rectangle 1"/>
          <p:cNvSpPr txBox="1">
            <a:spLocks noChangeArrowheads="1"/>
          </p:cNvSpPr>
          <p:nvPr/>
        </p:nvSpPr>
        <p:spPr bwMode="auto">
          <a:xfrm>
            <a:off x="577850" y="-12700"/>
            <a:ext cx="304575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itchFamily="34" charset="0"/>
              </a:rPr>
              <a:t>Examples</a:t>
            </a:r>
            <a:endParaRPr lang="en-US" altLang="en-US" sz="3900">
              <a:solidFill>
                <a:srgbClr val="000099"/>
              </a:solidFill>
              <a:latin typeface="Gill Sans MT" pitchFamily="34" charset="0"/>
            </a:endParaRPr>
          </a:p>
        </p:txBody>
      </p:sp>
      <p:sp>
        <p:nvSpPr>
          <p:cNvPr id="121872" name="Rectangle 2"/>
          <p:cNvSpPr>
            <a:spLocks/>
          </p:cNvSpPr>
          <p:nvPr/>
        </p:nvSpPr>
        <p:spPr bwMode="auto">
          <a:xfrm>
            <a:off x="3302001" y="2671763"/>
            <a:ext cx="554976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itchFamily="34" charset="0"/>
              </a:rPr>
              <a:t>IP datagrams destined to IP address  51.6.0.8 should be forwarded to router output port </a:t>
            </a:r>
            <a:r>
              <a:rPr lang="en-US" altLang="en-US" sz="2000">
                <a:latin typeface="Gill Sans MT" pitchFamily="34" charset="0"/>
              </a:rPr>
              <a:t>6 </a:t>
            </a:r>
          </a:p>
        </p:txBody>
      </p:sp>
      <p:sp>
        <p:nvSpPr>
          <p:cNvPr id="121873" name="Rectangle 73"/>
          <p:cNvSpPr>
            <a:spLocks/>
          </p:cNvSpPr>
          <p:nvPr/>
        </p:nvSpPr>
        <p:spPr bwMode="auto">
          <a:xfrm>
            <a:off x="742950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grpSp>
        <p:nvGrpSpPr>
          <p:cNvPr id="121874" name="Group 74"/>
          <p:cNvGrpSpPr>
            <a:grpSpLocks/>
          </p:cNvGrpSpPr>
          <p:nvPr/>
        </p:nvGrpSpPr>
        <p:grpSpPr bwMode="auto">
          <a:xfrm>
            <a:off x="744671" y="3684588"/>
            <a:ext cx="8107098" cy="571500"/>
            <a:chOff x="0" y="0"/>
            <a:chExt cx="6704" cy="512"/>
          </a:xfrm>
        </p:grpSpPr>
        <p:sp>
          <p:nvSpPr>
            <p:cNvPr id="121922" name="Rectangle 75"/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23" name="Rectangle 76"/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itchFamily="34" charset="0"/>
                </a:rPr>
                <a:t>Port</a:t>
              </a:r>
            </a:p>
          </p:txBody>
        </p:sp>
        <p:sp>
          <p:nvSpPr>
            <p:cNvPr id="121924" name="Rectangle 77"/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25" name="Rectangle 78"/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26" name="Rectangle 79"/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27" name="Rectangle 80"/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28" name="Rectangle 81"/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29" name="Rectangle 82"/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Eth</a:t>
              </a:r>
            </a:p>
            <a:p>
              <a:r>
                <a:rPr lang="en-US" altLang="en-US" sz="1700">
                  <a:latin typeface="Calibri" pitchFamily="34" charset="0"/>
                </a:rPr>
                <a:t>type</a:t>
              </a:r>
            </a:p>
          </p:txBody>
        </p:sp>
        <p:sp>
          <p:nvSpPr>
            <p:cNvPr id="121930" name="Rectangle 83"/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31" name="Rectangle 84"/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VLAN</a:t>
              </a:r>
            </a:p>
            <a:p>
              <a:r>
                <a:rPr lang="en-US" altLang="en-US" sz="1700">
                  <a:latin typeface="Calibri" pitchFamily="34" charset="0"/>
                </a:rPr>
                <a:t>ID</a:t>
              </a:r>
            </a:p>
          </p:txBody>
        </p:sp>
        <p:sp>
          <p:nvSpPr>
            <p:cNvPr id="121932" name="Rectangle 85"/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33" name="Rectangle 86"/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34" name="Rectangle 87"/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35" name="Rectangle 88"/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36" name="Rectangle 89"/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37" name="Rectangle 90"/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Prot</a:t>
              </a:r>
            </a:p>
          </p:txBody>
        </p:sp>
        <p:sp>
          <p:nvSpPr>
            <p:cNvPr id="121938" name="Rectangle 91"/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39" name="Rectangle 92"/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sport</a:t>
              </a:r>
            </a:p>
          </p:txBody>
        </p:sp>
        <p:sp>
          <p:nvSpPr>
            <p:cNvPr id="121940" name="Rectangle 93"/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41" name="Rectangle 94"/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dport</a:t>
              </a:r>
            </a:p>
          </p:txBody>
        </p:sp>
        <p:sp>
          <p:nvSpPr>
            <p:cNvPr id="121942" name="Rectangle 95"/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43" name="Rectangle 96"/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Forward</a:t>
              </a:r>
            </a:p>
          </p:txBody>
        </p:sp>
      </p:grpSp>
      <p:sp>
        <p:nvSpPr>
          <p:cNvPr id="121875" name="Rectangle 97"/>
          <p:cNvSpPr>
            <a:spLocks/>
          </p:cNvSpPr>
          <p:nvPr/>
        </p:nvSpPr>
        <p:spPr bwMode="auto">
          <a:xfrm>
            <a:off x="1458383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76" name="Rectangle 98"/>
          <p:cNvSpPr>
            <a:spLocks/>
          </p:cNvSpPr>
          <p:nvPr/>
        </p:nvSpPr>
        <p:spPr bwMode="auto">
          <a:xfrm>
            <a:off x="1922728" y="4351338"/>
            <a:ext cx="1227931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77" name="Rectangle 99"/>
          <p:cNvSpPr>
            <a:spLocks/>
          </p:cNvSpPr>
          <p:nvPr/>
        </p:nvSpPr>
        <p:spPr bwMode="auto">
          <a:xfrm>
            <a:off x="2889250" y="4351338"/>
            <a:ext cx="717154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78" name="Rectangle 100"/>
          <p:cNvSpPr>
            <a:spLocks/>
          </p:cNvSpPr>
          <p:nvPr/>
        </p:nvSpPr>
        <p:spPr bwMode="auto">
          <a:xfrm>
            <a:off x="3606404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79" name="Rectangle 101"/>
          <p:cNvSpPr>
            <a:spLocks/>
          </p:cNvSpPr>
          <p:nvPr/>
        </p:nvSpPr>
        <p:spPr bwMode="auto">
          <a:xfrm>
            <a:off x="4321837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80" name="Rectangle 102"/>
          <p:cNvSpPr>
            <a:spLocks/>
          </p:cNvSpPr>
          <p:nvPr/>
        </p:nvSpPr>
        <p:spPr bwMode="auto">
          <a:xfrm>
            <a:off x="5037270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81" name="Rectangle 103"/>
          <p:cNvSpPr>
            <a:spLocks/>
          </p:cNvSpPr>
          <p:nvPr/>
        </p:nvSpPr>
        <p:spPr bwMode="auto">
          <a:xfrm>
            <a:off x="5763023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82" name="Rectangle 104"/>
          <p:cNvSpPr>
            <a:spLocks/>
          </p:cNvSpPr>
          <p:nvPr/>
        </p:nvSpPr>
        <p:spPr bwMode="auto">
          <a:xfrm>
            <a:off x="6478456" y="4351338"/>
            <a:ext cx="71715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83" name="Rectangle 105"/>
          <p:cNvSpPr>
            <a:spLocks/>
          </p:cNvSpPr>
          <p:nvPr/>
        </p:nvSpPr>
        <p:spPr bwMode="auto">
          <a:xfrm>
            <a:off x="7195609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22</a:t>
            </a:r>
          </a:p>
        </p:txBody>
      </p:sp>
      <p:sp>
        <p:nvSpPr>
          <p:cNvPr id="121884" name="Rectangle 106"/>
          <p:cNvSpPr>
            <a:spLocks/>
          </p:cNvSpPr>
          <p:nvPr/>
        </p:nvSpPr>
        <p:spPr bwMode="auto">
          <a:xfrm>
            <a:off x="8017669" y="4351338"/>
            <a:ext cx="715433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drop</a:t>
            </a:r>
          </a:p>
        </p:txBody>
      </p:sp>
      <p:sp>
        <p:nvSpPr>
          <p:cNvPr id="121885" name="Rectangle 2"/>
          <p:cNvSpPr>
            <a:spLocks/>
          </p:cNvSpPr>
          <p:nvPr/>
        </p:nvSpPr>
        <p:spPr bwMode="auto">
          <a:xfrm>
            <a:off x="729192" y="3187978"/>
            <a:ext cx="1024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itchFamily="34" charset="0"/>
              </a:rPr>
              <a:t>Firewall:</a:t>
            </a:r>
          </a:p>
        </p:txBody>
      </p:sp>
      <p:sp>
        <p:nvSpPr>
          <p:cNvPr id="121886" name="Rectangle 2"/>
          <p:cNvSpPr>
            <a:spLocks/>
          </p:cNvSpPr>
          <p:nvPr/>
        </p:nvSpPr>
        <p:spPr bwMode="auto">
          <a:xfrm>
            <a:off x="1903810" y="4672014"/>
            <a:ext cx="6975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itchFamily="34" charset="0"/>
              </a:rPr>
              <a:t>do not forward (block) all datagrams destined to TCP  port 22</a:t>
            </a:r>
          </a:p>
        </p:txBody>
      </p:sp>
      <p:sp>
        <p:nvSpPr>
          <p:cNvPr id="121887" name="Rectangle 73"/>
          <p:cNvSpPr>
            <a:spLocks/>
          </p:cNvSpPr>
          <p:nvPr/>
        </p:nvSpPr>
        <p:spPr bwMode="auto">
          <a:xfrm>
            <a:off x="701675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grpSp>
        <p:nvGrpSpPr>
          <p:cNvPr id="121888" name="Group 74"/>
          <p:cNvGrpSpPr>
            <a:grpSpLocks/>
          </p:cNvGrpSpPr>
          <p:nvPr/>
        </p:nvGrpSpPr>
        <p:grpSpPr bwMode="auto">
          <a:xfrm>
            <a:off x="703396" y="5372100"/>
            <a:ext cx="8107098" cy="571500"/>
            <a:chOff x="0" y="0"/>
            <a:chExt cx="6704" cy="512"/>
          </a:xfrm>
        </p:grpSpPr>
        <p:sp>
          <p:nvSpPr>
            <p:cNvPr id="121900" name="Rectangle 75"/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01" name="Rectangle 76"/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itchFamily="34" charset="0"/>
                </a:rPr>
                <a:t>Port</a:t>
              </a:r>
            </a:p>
          </p:txBody>
        </p:sp>
        <p:sp>
          <p:nvSpPr>
            <p:cNvPr id="121902" name="Rectangle 77"/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03" name="Rectangle 78"/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04" name="Rectangle 79"/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05" name="Rectangle 80"/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06" name="Rectangle 81"/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07" name="Rectangle 82"/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Eth</a:t>
              </a:r>
            </a:p>
            <a:p>
              <a:r>
                <a:rPr lang="en-US" altLang="en-US" sz="1700">
                  <a:latin typeface="Calibri" pitchFamily="34" charset="0"/>
                </a:rPr>
                <a:t>type</a:t>
              </a:r>
            </a:p>
          </p:txBody>
        </p:sp>
        <p:sp>
          <p:nvSpPr>
            <p:cNvPr id="121908" name="Rectangle 83"/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09" name="Rectangle 84"/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VLAN</a:t>
              </a:r>
            </a:p>
            <a:p>
              <a:r>
                <a:rPr lang="en-US" altLang="en-US" sz="1700">
                  <a:latin typeface="Calibri" pitchFamily="34" charset="0"/>
                </a:rPr>
                <a:t>ID</a:t>
              </a:r>
            </a:p>
          </p:txBody>
        </p:sp>
        <p:sp>
          <p:nvSpPr>
            <p:cNvPr id="121910" name="Rectangle 85"/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11" name="Rectangle 86"/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1912" name="Rectangle 87"/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13" name="Rectangle 88"/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1914" name="Rectangle 89"/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15" name="Rectangle 90"/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Prot</a:t>
              </a:r>
            </a:p>
          </p:txBody>
        </p:sp>
        <p:sp>
          <p:nvSpPr>
            <p:cNvPr id="121916" name="Rectangle 91"/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17" name="Rectangle 92"/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sport</a:t>
              </a:r>
            </a:p>
          </p:txBody>
        </p:sp>
        <p:sp>
          <p:nvSpPr>
            <p:cNvPr id="121918" name="Rectangle 93"/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19" name="Rectangle 94"/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dport</a:t>
              </a:r>
            </a:p>
          </p:txBody>
        </p:sp>
        <p:sp>
          <p:nvSpPr>
            <p:cNvPr id="121920" name="Rectangle 95"/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1921" name="Rectangle 96"/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Forward</a:t>
              </a:r>
            </a:p>
          </p:txBody>
        </p:sp>
      </p:grpSp>
      <p:sp>
        <p:nvSpPr>
          <p:cNvPr id="121889" name="Rectangle 97"/>
          <p:cNvSpPr>
            <a:spLocks/>
          </p:cNvSpPr>
          <p:nvPr/>
        </p:nvSpPr>
        <p:spPr bwMode="auto">
          <a:xfrm>
            <a:off x="1417109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0" name="Rectangle 98"/>
          <p:cNvSpPr>
            <a:spLocks/>
          </p:cNvSpPr>
          <p:nvPr/>
        </p:nvSpPr>
        <p:spPr bwMode="auto">
          <a:xfrm>
            <a:off x="1881453" y="6038851"/>
            <a:ext cx="1227931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1" name="Rectangle 99"/>
          <p:cNvSpPr>
            <a:spLocks/>
          </p:cNvSpPr>
          <p:nvPr/>
        </p:nvSpPr>
        <p:spPr bwMode="auto">
          <a:xfrm>
            <a:off x="2847975" y="6038851"/>
            <a:ext cx="717154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2" name="Rectangle 100"/>
          <p:cNvSpPr>
            <a:spLocks/>
          </p:cNvSpPr>
          <p:nvPr/>
        </p:nvSpPr>
        <p:spPr bwMode="auto">
          <a:xfrm>
            <a:off x="3565129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3" name="Rectangle 101"/>
          <p:cNvSpPr>
            <a:spLocks/>
          </p:cNvSpPr>
          <p:nvPr/>
        </p:nvSpPr>
        <p:spPr bwMode="auto">
          <a:xfrm>
            <a:off x="4277123" y="6021388"/>
            <a:ext cx="648361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900">
                <a:latin typeface="Calibri" pitchFamily="34" charset="0"/>
              </a:rPr>
              <a:t>128.119.1.1</a:t>
            </a:r>
          </a:p>
        </p:txBody>
      </p:sp>
      <p:sp>
        <p:nvSpPr>
          <p:cNvPr id="121894" name="Rectangle 102"/>
          <p:cNvSpPr>
            <a:spLocks/>
          </p:cNvSpPr>
          <p:nvPr/>
        </p:nvSpPr>
        <p:spPr bwMode="auto">
          <a:xfrm>
            <a:off x="4995996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5" name="Rectangle 103"/>
          <p:cNvSpPr>
            <a:spLocks/>
          </p:cNvSpPr>
          <p:nvPr/>
        </p:nvSpPr>
        <p:spPr bwMode="auto">
          <a:xfrm>
            <a:off x="5721748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6" name="Rectangle 104"/>
          <p:cNvSpPr>
            <a:spLocks/>
          </p:cNvSpPr>
          <p:nvPr/>
        </p:nvSpPr>
        <p:spPr bwMode="auto">
          <a:xfrm>
            <a:off x="6437181" y="6038851"/>
            <a:ext cx="71715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7" name="Rectangle 105"/>
          <p:cNvSpPr>
            <a:spLocks/>
          </p:cNvSpPr>
          <p:nvPr/>
        </p:nvSpPr>
        <p:spPr bwMode="auto">
          <a:xfrm>
            <a:off x="7154334" y="60388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1898" name="Rectangle 106"/>
          <p:cNvSpPr>
            <a:spLocks/>
          </p:cNvSpPr>
          <p:nvPr/>
        </p:nvSpPr>
        <p:spPr bwMode="auto">
          <a:xfrm>
            <a:off x="7976394" y="5975351"/>
            <a:ext cx="715433" cy="32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drop</a:t>
            </a:r>
          </a:p>
        </p:txBody>
      </p:sp>
      <p:sp>
        <p:nvSpPr>
          <p:cNvPr id="121899" name="Rectangle 2"/>
          <p:cNvSpPr>
            <a:spLocks/>
          </p:cNvSpPr>
          <p:nvPr/>
        </p:nvSpPr>
        <p:spPr bwMode="auto">
          <a:xfrm>
            <a:off x="2206493" y="6296026"/>
            <a:ext cx="670030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itchFamily="34" charset="0"/>
              </a:rPr>
              <a:t>do not forward (block) all datagrams sent by host 128.119.1.1</a:t>
            </a: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2"/>
          <p:cNvSpPr>
            <a:spLocks/>
          </p:cNvSpPr>
          <p:nvPr/>
        </p:nvSpPr>
        <p:spPr bwMode="auto">
          <a:xfrm>
            <a:off x="725752" y="1194078"/>
            <a:ext cx="57384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>
                <a:solidFill>
                  <a:srgbClr val="000090"/>
                </a:solidFill>
                <a:latin typeface="Gill Sans MT" pitchFamily="34" charset="0"/>
              </a:rPr>
              <a:t>Destination-based layer 2 (switch) forwarding:</a:t>
            </a:r>
          </a:p>
        </p:txBody>
      </p:sp>
      <p:sp>
        <p:nvSpPr>
          <p:cNvPr id="122882" name="Rectangle 3"/>
          <p:cNvSpPr>
            <a:spLocks/>
          </p:cNvSpPr>
          <p:nvPr/>
        </p:nvSpPr>
        <p:spPr bwMode="auto">
          <a:xfrm>
            <a:off x="742950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grpSp>
        <p:nvGrpSpPr>
          <p:cNvPr id="122883" name="Group 4"/>
          <p:cNvGrpSpPr>
            <a:grpSpLocks/>
          </p:cNvGrpSpPr>
          <p:nvPr/>
        </p:nvGrpSpPr>
        <p:grpSpPr bwMode="auto">
          <a:xfrm>
            <a:off x="744671" y="1644650"/>
            <a:ext cx="8107098" cy="571500"/>
            <a:chOff x="0" y="0"/>
            <a:chExt cx="6704" cy="512"/>
          </a:xfrm>
        </p:grpSpPr>
        <p:sp>
          <p:nvSpPr>
            <p:cNvPr id="122899" name="Rectangle 5"/>
            <p:cNvSpPr>
              <a:spLocks/>
            </p:cNvSpPr>
            <p:nvPr/>
          </p:nvSpPr>
          <p:spPr bwMode="auto">
            <a:xfrm>
              <a:off x="0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00" name="Rectangle 6"/>
            <p:cNvSpPr>
              <a:spLocks/>
            </p:cNvSpPr>
            <p:nvPr/>
          </p:nvSpPr>
          <p:spPr bwMode="auto">
            <a:xfrm>
              <a:off x="3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Switch</a:t>
              </a:r>
            </a:p>
            <a:p>
              <a:r>
                <a:rPr lang="en-US" altLang="en-US" sz="1700">
                  <a:latin typeface="Calibri" pitchFamily="34" charset="0"/>
                </a:rPr>
                <a:t>Port</a:t>
              </a:r>
            </a:p>
          </p:txBody>
        </p:sp>
        <p:sp>
          <p:nvSpPr>
            <p:cNvPr id="122901" name="Rectangle 7"/>
            <p:cNvSpPr>
              <a:spLocks/>
            </p:cNvSpPr>
            <p:nvPr/>
          </p:nvSpPr>
          <p:spPr bwMode="auto">
            <a:xfrm>
              <a:off x="592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02" name="Rectangle 8"/>
            <p:cNvSpPr>
              <a:spLocks/>
            </p:cNvSpPr>
            <p:nvPr/>
          </p:nvSpPr>
          <p:spPr bwMode="auto">
            <a:xfrm>
              <a:off x="588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2903" name="Rectangle 9"/>
            <p:cNvSpPr>
              <a:spLocks/>
            </p:cNvSpPr>
            <p:nvPr/>
          </p:nvSpPr>
          <p:spPr bwMode="auto">
            <a:xfrm>
              <a:off x="11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04" name="Rectangle 10"/>
            <p:cNvSpPr>
              <a:spLocks/>
            </p:cNvSpPr>
            <p:nvPr/>
          </p:nvSpPr>
          <p:spPr bwMode="auto">
            <a:xfrm>
              <a:off x="1212" y="0"/>
              <a:ext cx="56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MAC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2905" name="Rectangle 11"/>
            <p:cNvSpPr>
              <a:spLocks/>
            </p:cNvSpPr>
            <p:nvPr/>
          </p:nvSpPr>
          <p:spPr bwMode="auto">
            <a:xfrm>
              <a:off x="1785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06" name="Rectangle 12"/>
            <p:cNvSpPr>
              <a:spLocks/>
            </p:cNvSpPr>
            <p:nvPr/>
          </p:nvSpPr>
          <p:spPr bwMode="auto">
            <a:xfrm>
              <a:off x="1783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Eth</a:t>
              </a:r>
            </a:p>
            <a:p>
              <a:r>
                <a:rPr lang="en-US" altLang="en-US" sz="1700">
                  <a:latin typeface="Calibri" pitchFamily="34" charset="0"/>
                </a:rPr>
                <a:t>type</a:t>
              </a:r>
            </a:p>
          </p:txBody>
        </p:sp>
        <p:sp>
          <p:nvSpPr>
            <p:cNvPr id="122907" name="Rectangle 13"/>
            <p:cNvSpPr>
              <a:spLocks/>
            </p:cNvSpPr>
            <p:nvPr/>
          </p:nvSpPr>
          <p:spPr bwMode="auto">
            <a:xfrm>
              <a:off x="2378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08" name="Rectangle 14"/>
            <p:cNvSpPr>
              <a:spLocks/>
            </p:cNvSpPr>
            <p:nvPr/>
          </p:nvSpPr>
          <p:spPr bwMode="auto">
            <a:xfrm>
              <a:off x="2380" y="0"/>
              <a:ext cx="59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VLAN</a:t>
              </a:r>
            </a:p>
            <a:p>
              <a:r>
                <a:rPr lang="en-US" altLang="en-US" sz="1700">
                  <a:latin typeface="Calibri" pitchFamily="34" charset="0"/>
                </a:rPr>
                <a:t>ID</a:t>
              </a:r>
            </a:p>
          </p:txBody>
        </p:sp>
        <p:sp>
          <p:nvSpPr>
            <p:cNvPr id="122909" name="Rectangle 15"/>
            <p:cNvSpPr>
              <a:spLocks/>
            </p:cNvSpPr>
            <p:nvPr/>
          </p:nvSpPr>
          <p:spPr bwMode="auto">
            <a:xfrm>
              <a:off x="29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10" name="Rectangle 16"/>
            <p:cNvSpPr>
              <a:spLocks/>
            </p:cNvSpPr>
            <p:nvPr/>
          </p:nvSpPr>
          <p:spPr bwMode="auto">
            <a:xfrm>
              <a:off x="2977" y="0"/>
              <a:ext cx="589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Src</a:t>
              </a:r>
            </a:p>
          </p:txBody>
        </p:sp>
        <p:sp>
          <p:nvSpPr>
            <p:cNvPr id="122911" name="Rectangle 17"/>
            <p:cNvSpPr>
              <a:spLocks/>
            </p:cNvSpPr>
            <p:nvPr/>
          </p:nvSpPr>
          <p:spPr bwMode="auto">
            <a:xfrm>
              <a:off x="3571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12" name="Rectangle 18"/>
            <p:cNvSpPr>
              <a:spLocks/>
            </p:cNvSpPr>
            <p:nvPr/>
          </p:nvSpPr>
          <p:spPr bwMode="auto">
            <a:xfrm>
              <a:off x="3567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Dst</a:t>
              </a:r>
            </a:p>
          </p:txBody>
        </p:sp>
        <p:sp>
          <p:nvSpPr>
            <p:cNvPr id="122913" name="Rectangle 19"/>
            <p:cNvSpPr>
              <a:spLocks/>
            </p:cNvSpPr>
            <p:nvPr/>
          </p:nvSpPr>
          <p:spPr bwMode="auto">
            <a:xfrm>
              <a:off x="4164" y="15"/>
              <a:ext cx="592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14" name="Rectangle 20"/>
            <p:cNvSpPr>
              <a:spLocks/>
            </p:cNvSpPr>
            <p:nvPr/>
          </p:nvSpPr>
          <p:spPr bwMode="auto">
            <a:xfrm>
              <a:off x="4165" y="0"/>
              <a:ext cx="583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IP</a:t>
              </a:r>
            </a:p>
            <a:p>
              <a:r>
                <a:rPr lang="en-US" altLang="en-US" sz="1700">
                  <a:latin typeface="Calibri" pitchFamily="34" charset="0"/>
                </a:rPr>
                <a:t>Prot</a:t>
              </a:r>
            </a:p>
          </p:txBody>
        </p:sp>
        <p:sp>
          <p:nvSpPr>
            <p:cNvPr id="122915" name="Rectangle 21"/>
            <p:cNvSpPr>
              <a:spLocks/>
            </p:cNvSpPr>
            <p:nvPr/>
          </p:nvSpPr>
          <p:spPr bwMode="auto">
            <a:xfrm>
              <a:off x="47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16" name="Rectangle 22"/>
            <p:cNvSpPr>
              <a:spLocks/>
            </p:cNvSpPr>
            <p:nvPr/>
          </p:nvSpPr>
          <p:spPr bwMode="auto">
            <a:xfrm>
              <a:off x="4760" y="0"/>
              <a:ext cx="596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sport</a:t>
              </a:r>
            </a:p>
          </p:txBody>
        </p:sp>
        <p:sp>
          <p:nvSpPr>
            <p:cNvPr id="122917" name="Rectangle 23"/>
            <p:cNvSpPr>
              <a:spLocks/>
            </p:cNvSpPr>
            <p:nvPr/>
          </p:nvSpPr>
          <p:spPr bwMode="auto">
            <a:xfrm>
              <a:off x="5356" y="15"/>
              <a:ext cx="593" cy="480"/>
            </a:xfrm>
            <a:prstGeom prst="rect">
              <a:avLst/>
            </a:prstGeom>
            <a:solidFill>
              <a:srgbClr val="BBE0E3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18" name="Rectangle 24"/>
            <p:cNvSpPr>
              <a:spLocks/>
            </p:cNvSpPr>
            <p:nvPr/>
          </p:nvSpPr>
          <p:spPr bwMode="auto">
            <a:xfrm>
              <a:off x="5351" y="0"/>
              <a:ext cx="597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TCP</a:t>
              </a:r>
            </a:p>
            <a:p>
              <a:r>
                <a:rPr lang="en-US" altLang="en-US" sz="1700">
                  <a:latin typeface="Calibri" pitchFamily="34" charset="0"/>
                </a:rPr>
                <a:t>dport</a:t>
              </a:r>
            </a:p>
          </p:txBody>
        </p:sp>
        <p:sp>
          <p:nvSpPr>
            <p:cNvPr id="122919" name="Rectangle 25"/>
            <p:cNvSpPr>
              <a:spLocks/>
            </p:cNvSpPr>
            <p:nvPr/>
          </p:nvSpPr>
          <p:spPr bwMode="auto">
            <a:xfrm>
              <a:off x="5956" y="12"/>
              <a:ext cx="748" cy="488"/>
            </a:xfrm>
            <a:prstGeom prst="rect">
              <a:avLst/>
            </a:prstGeom>
            <a:solidFill>
              <a:srgbClr val="CBE97B"/>
            </a:solidFill>
            <a:ln w="12700">
              <a:solidFill>
                <a:srgbClr val="697D3A"/>
              </a:solidFill>
              <a:miter lim="800000"/>
              <a:headEnd/>
              <a:tailEnd/>
            </a:ln>
          </p:spPr>
          <p:txBody>
            <a:bodyPr lIns="0" tIns="0" rIns="0" bIns="0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>
                <a:latin typeface="Calibri" pitchFamily="34" charset="0"/>
              </a:endParaRPr>
            </a:p>
          </p:txBody>
        </p:sp>
        <p:sp>
          <p:nvSpPr>
            <p:cNvPr id="122920" name="Rectangle 26"/>
            <p:cNvSpPr>
              <a:spLocks/>
            </p:cNvSpPr>
            <p:nvPr/>
          </p:nvSpPr>
          <p:spPr bwMode="auto">
            <a:xfrm>
              <a:off x="5948" y="111"/>
              <a:ext cx="7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defTabSz="4572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700">
                  <a:latin typeface="Calibri" pitchFamily="34" charset="0"/>
                </a:rPr>
                <a:t>Action</a:t>
              </a:r>
            </a:p>
          </p:txBody>
        </p:sp>
      </p:grpSp>
      <p:sp>
        <p:nvSpPr>
          <p:cNvPr id="122884" name="Rectangle 28"/>
          <p:cNvSpPr>
            <a:spLocks/>
          </p:cNvSpPr>
          <p:nvPr/>
        </p:nvSpPr>
        <p:spPr bwMode="auto">
          <a:xfrm>
            <a:off x="2175538" y="2312989"/>
            <a:ext cx="1227931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85" name="Rectangle 29"/>
          <p:cNvSpPr>
            <a:spLocks/>
          </p:cNvSpPr>
          <p:nvPr/>
        </p:nvSpPr>
        <p:spPr bwMode="auto">
          <a:xfrm>
            <a:off x="2889250" y="2312989"/>
            <a:ext cx="717154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86" name="Rectangle 30"/>
          <p:cNvSpPr>
            <a:spLocks/>
          </p:cNvSpPr>
          <p:nvPr/>
        </p:nvSpPr>
        <p:spPr bwMode="auto">
          <a:xfrm>
            <a:off x="3606404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87" name="Rectangle 31"/>
          <p:cNvSpPr>
            <a:spLocks/>
          </p:cNvSpPr>
          <p:nvPr/>
        </p:nvSpPr>
        <p:spPr bwMode="auto">
          <a:xfrm>
            <a:off x="4321837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88" name="Rectangle 32"/>
          <p:cNvSpPr>
            <a:spLocks/>
          </p:cNvSpPr>
          <p:nvPr/>
        </p:nvSpPr>
        <p:spPr bwMode="auto">
          <a:xfrm>
            <a:off x="5037270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89" name="Rectangle 33"/>
          <p:cNvSpPr>
            <a:spLocks/>
          </p:cNvSpPr>
          <p:nvPr/>
        </p:nvSpPr>
        <p:spPr bwMode="auto">
          <a:xfrm>
            <a:off x="5763023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90" name="Rectangle 34"/>
          <p:cNvSpPr>
            <a:spLocks/>
          </p:cNvSpPr>
          <p:nvPr/>
        </p:nvSpPr>
        <p:spPr bwMode="auto">
          <a:xfrm>
            <a:off x="6478456" y="2312989"/>
            <a:ext cx="71715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91" name="Rectangle 35"/>
          <p:cNvSpPr>
            <a:spLocks/>
          </p:cNvSpPr>
          <p:nvPr/>
        </p:nvSpPr>
        <p:spPr bwMode="auto">
          <a:xfrm>
            <a:off x="7195609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*</a:t>
            </a:r>
          </a:p>
        </p:txBody>
      </p:sp>
      <p:sp>
        <p:nvSpPr>
          <p:cNvPr id="122892" name="Rectangle 36"/>
          <p:cNvSpPr>
            <a:spLocks/>
          </p:cNvSpPr>
          <p:nvPr/>
        </p:nvSpPr>
        <p:spPr bwMode="auto">
          <a:xfrm>
            <a:off x="8017669" y="2312989"/>
            <a:ext cx="71543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700">
                <a:latin typeface="Calibri" pitchFamily="34" charset="0"/>
              </a:rPr>
              <a:t>port3</a:t>
            </a:r>
          </a:p>
        </p:txBody>
      </p:sp>
      <p:pic>
        <p:nvPicPr>
          <p:cNvPr id="122893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02" y="814389"/>
            <a:ext cx="2550452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4" name="Rectangle 1"/>
          <p:cNvSpPr txBox="1">
            <a:spLocks noChangeArrowheads="1"/>
          </p:cNvSpPr>
          <p:nvPr/>
        </p:nvSpPr>
        <p:spPr bwMode="auto">
          <a:xfrm>
            <a:off x="577850" y="-12700"/>
            <a:ext cx="304575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>
                <a:solidFill>
                  <a:srgbClr val="000099"/>
                </a:solidFill>
                <a:latin typeface="Gill Sans MT" pitchFamily="34" charset="0"/>
              </a:rPr>
              <a:t>Examples</a:t>
            </a:r>
            <a:endParaRPr lang="en-US" altLang="en-US" sz="3900">
              <a:solidFill>
                <a:srgbClr val="000099"/>
              </a:solidFill>
              <a:latin typeface="Gill Sans MT" pitchFamily="34" charset="0"/>
            </a:endParaRPr>
          </a:p>
        </p:txBody>
      </p:sp>
      <p:sp>
        <p:nvSpPr>
          <p:cNvPr id="122895" name="Rectangle 2"/>
          <p:cNvSpPr>
            <a:spLocks/>
          </p:cNvSpPr>
          <p:nvPr/>
        </p:nvSpPr>
        <p:spPr bwMode="auto">
          <a:xfrm>
            <a:off x="3049192" y="2692400"/>
            <a:ext cx="580257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2000" i="1">
                <a:latin typeface="Gill Sans MT" pitchFamily="34" charset="0"/>
              </a:rPr>
              <a:t>layer 2 frames from MAC address 22:A7:23:11:E1:02 should be forwarded to output port </a:t>
            </a:r>
            <a:r>
              <a:rPr lang="en-US" altLang="en-US" sz="2000">
                <a:latin typeface="Gill Sans MT" pitchFamily="34" charset="0"/>
              </a:rPr>
              <a:t>6 </a:t>
            </a:r>
          </a:p>
        </p:txBody>
      </p:sp>
      <p:sp>
        <p:nvSpPr>
          <p:cNvPr id="122896" name="Rectangle 28"/>
          <p:cNvSpPr>
            <a:spLocks/>
          </p:cNvSpPr>
          <p:nvPr/>
        </p:nvSpPr>
        <p:spPr bwMode="auto">
          <a:xfrm>
            <a:off x="1430867" y="2298700"/>
            <a:ext cx="713714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100">
                <a:latin typeface="Calibri" pitchFamily="34" charset="0"/>
              </a:rPr>
              <a:t>22:A7:23:</a:t>
            </a:r>
          </a:p>
          <a:p>
            <a:r>
              <a:rPr lang="en-US" altLang="en-US" sz="1100">
                <a:latin typeface="Calibri" pitchFamily="34" charset="0"/>
              </a:rPr>
              <a:t>11:E1:02</a:t>
            </a:r>
          </a:p>
        </p:txBody>
      </p:sp>
      <p:sp>
        <p:nvSpPr>
          <p:cNvPr id="122898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228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25631CBC-A609-45EC-82BC-1662F9578AE7}" type="slidenum">
              <a:rPr lang="en-US" altLang="en-US" sz="1200">
                <a:latin typeface="Tahoma" pitchFamily="34" charset="0"/>
              </a:rPr>
              <a:pPr/>
              <a:t>81</a:t>
            </a:fld>
            <a:endParaRPr lang="en-US" altLang="en-US" sz="1200">
              <a:latin typeface="Tahoma" pitchFamily="34" charset="0"/>
            </a:endParaRP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5" name="Picture 12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2" y="808038"/>
            <a:ext cx="5603081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06" name="Title 1"/>
          <p:cNvSpPr>
            <a:spLocks noGrp="1"/>
          </p:cNvSpPr>
          <p:nvPr>
            <p:ph type="title"/>
          </p:nvPr>
        </p:nvSpPr>
        <p:spPr>
          <a:xfrm>
            <a:off x="577850" y="-1588"/>
            <a:ext cx="8420100" cy="1143001"/>
          </a:xfrm>
        </p:spPr>
        <p:txBody>
          <a:bodyPr/>
          <a:lstStyle/>
          <a:p>
            <a:r>
              <a:rPr lang="en-US" altLang="en-US">
                <a:latin typeface="Calibri" pitchFamily="34" charset="0"/>
                <a:ea typeface="ＭＳ Ｐゴシック" pitchFamily="34" charset="-128"/>
              </a:rPr>
              <a:t>OpenFlow abstraction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7850" y="1854200"/>
            <a:ext cx="4127500" cy="46482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</a:rPr>
              <a:t>Router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match: </a:t>
            </a:r>
            <a:r>
              <a:rPr lang="en-US" sz="2800" dirty="0">
                <a:latin typeface="Calibri" charset="0"/>
              </a:rPr>
              <a:t>longest destination IP prefix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1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action: </a:t>
            </a:r>
            <a:r>
              <a:rPr lang="en-US" sz="2800" dirty="0">
                <a:latin typeface="Calibri" charset="0"/>
              </a:rPr>
              <a:t>forward out a link</a:t>
            </a:r>
          </a:p>
          <a:p>
            <a:pPr marL="338138" indent="-338138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</a:rPr>
              <a:t>Switch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match: </a:t>
            </a:r>
            <a:r>
              <a:rPr lang="en-US" sz="2800" dirty="0">
                <a:latin typeface="Calibri" charset="0"/>
              </a:rPr>
              <a:t>destination MAC address</a:t>
            </a:r>
          </a:p>
          <a:p>
            <a:pPr marL="677863" lvl="1" indent="-215900">
              <a:spcBef>
                <a:spcPts val="0"/>
              </a:spcBef>
              <a:buClr>
                <a:srgbClr val="000090"/>
              </a:buClr>
              <a:buSzPct val="100000"/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action: </a:t>
            </a:r>
            <a:r>
              <a:rPr lang="en-US" sz="2800" dirty="0">
                <a:latin typeface="Calibri" charset="0"/>
              </a:rPr>
              <a:t>forward or flood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870450" y="1874838"/>
            <a:ext cx="4127500" cy="4648200"/>
          </a:xfrm>
        </p:spPr>
        <p:txBody>
          <a:bodyPr>
            <a:normAutofit/>
          </a:bodyPr>
          <a:lstStyle/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</a:rPr>
              <a:t>Firewall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match</a:t>
            </a:r>
            <a:r>
              <a:rPr lang="en-US" sz="2800" dirty="0">
                <a:latin typeface="Calibri" charset="0"/>
              </a:rPr>
              <a:t>: IP addresses and TCP/UDP port numbers</a:t>
            </a:r>
          </a:p>
          <a:p>
            <a:pPr marL="508000" lvl="1" indent="-219075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action: </a:t>
            </a:r>
            <a:r>
              <a:rPr lang="en-US" sz="2800" dirty="0">
                <a:latin typeface="Calibri" charset="0"/>
              </a:rPr>
              <a:t>permit or deny </a:t>
            </a:r>
          </a:p>
          <a:p>
            <a:pPr marL="296863" indent="-296863">
              <a:spcBef>
                <a:spcPts val="0"/>
              </a:spcBef>
              <a:buClr>
                <a:srgbClr val="000090"/>
              </a:buClr>
              <a:buFont typeface="Wingdings" charset="2"/>
              <a:buChar char="§"/>
              <a:defRPr/>
            </a:pPr>
            <a:r>
              <a:rPr lang="en-US" dirty="0">
                <a:latin typeface="Calibri" charset="0"/>
              </a:rPr>
              <a:t>NAT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match: </a:t>
            </a:r>
            <a:r>
              <a:rPr lang="en-US" sz="2800" dirty="0">
                <a:latin typeface="Calibri" charset="0"/>
              </a:rPr>
              <a:t>IP address and port</a:t>
            </a:r>
          </a:p>
          <a:p>
            <a:pPr marL="519113" lvl="1" indent="-230188">
              <a:spcBef>
                <a:spcPts val="0"/>
              </a:spcBef>
              <a:buClr>
                <a:srgbClr val="000090"/>
              </a:buClr>
              <a:buFont typeface="Arial"/>
              <a:buChar char="•"/>
              <a:defRPr/>
            </a:pPr>
            <a:r>
              <a:rPr lang="en-US" sz="2800" i="1" dirty="0">
                <a:solidFill>
                  <a:srgbClr val="000090"/>
                </a:solidFill>
                <a:latin typeface="Calibri" charset="0"/>
              </a:rPr>
              <a:t>action: </a:t>
            </a:r>
            <a:r>
              <a:rPr lang="en-US" sz="2800" dirty="0">
                <a:latin typeface="Calibri" charset="0"/>
              </a:rPr>
              <a:t>rewrite address and port</a:t>
            </a:r>
          </a:p>
          <a:p>
            <a:pPr marL="0">
              <a:spcBef>
                <a:spcPts val="0"/>
              </a:spcBef>
              <a:buFont typeface="Wingdings" charset="0"/>
              <a:buChar char="§"/>
              <a:defRPr/>
            </a:pPr>
            <a:endParaRPr lang="en-US" sz="3200" dirty="0">
              <a:latin typeface="Calibri" charset="0"/>
            </a:endParaRPr>
          </a:p>
        </p:txBody>
      </p:sp>
      <p:sp>
        <p:nvSpPr>
          <p:cNvPr id="123911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239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F6951C2C-109E-44D6-907D-252C160535A1}" type="slidenum">
              <a:rPr lang="en-US" altLang="en-US" sz="1200">
                <a:latin typeface="Tahoma" pitchFamily="34" charset="0"/>
              </a:rPr>
              <a:pPr/>
              <a:t>82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23909" name="TextBox 1"/>
          <p:cNvSpPr txBox="1">
            <a:spLocks noChangeArrowheads="1"/>
          </p:cNvSpPr>
          <p:nvPr/>
        </p:nvSpPr>
        <p:spPr bwMode="auto">
          <a:xfrm>
            <a:off x="586450" y="1214439"/>
            <a:ext cx="75241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Clr>
                <a:srgbClr val="000090"/>
              </a:buClr>
              <a:buSzPct val="100000"/>
              <a:buFont typeface="Wingdings" pitchFamily="2" charset="2"/>
              <a:buChar char="§"/>
            </a:pPr>
            <a:r>
              <a:rPr lang="en-US" altLang="en-US" sz="2800" i="1">
                <a:solidFill>
                  <a:srgbClr val="CC0000"/>
                </a:solidFill>
                <a:latin typeface="Calibri" pitchFamily="34" charset="0"/>
              </a:rPr>
              <a:t>match+action: </a:t>
            </a:r>
            <a:r>
              <a:rPr lang="en-US" altLang="en-US" sz="2800">
                <a:latin typeface="Calibri" pitchFamily="34" charset="0"/>
              </a:rPr>
              <a:t>unifies different kinds of devices</a:t>
            </a:r>
            <a:endParaRPr lang="en-US" altLang="en-US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691356" y="1263651"/>
            <a:ext cx="3246967" cy="1262063"/>
            <a:chOff x="637575" y="1263648"/>
            <a:chExt cx="2998252" cy="1261939"/>
          </a:xfrm>
        </p:grpSpPr>
        <p:sp>
          <p:nvSpPr>
            <p:cNvPr id="197" name="Freeform 196"/>
            <p:cNvSpPr/>
            <p:nvPr/>
          </p:nvSpPr>
          <p:spPr>
            <a:xfrm flipV="1">
              <a:off x="678864" y="2160498"/>
              <a:ext cx="2956963" cy="36508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3018 w 2975668"/>
                <a:gd name="connsiteY0" fmla="*/ 443744 h 443744"/>
                <a:gd name="connsiteX1" fmla="*/ 2225518 w 2975668"/>
                <a:gd name="connsiteY1" fmla="*/ 210910 h 443744"/>
                <a:gd name="connsiteX2" fmla="*/ 2957279 w 2975668"/>
                <a:gd name="connsiteY2" fmla="*/ 79158 h 443744"/>
                <a:gd name="connsiteX3" fmla="*/ 2754685 w 2975668"/>
                <a:gd name="connsiteY3" fmla="*/ 20410 h 443744"/>
                <a:gd name="connsiteX4" fmla="*/ 2747322 w 2975668"/>
                <a:gd name="connsiteY4" fmla="*/ 436381 h 443744"/>
                <a:gd name="connsiteX5" fmla="*/ 3018 w 2975668"/>
                <a:gd name="connsiteY5" fmla="*/ 443744 h 443744"/>
                <a:gd name="connsiteX0" fmla="*/ 3018 w 2957279"/>
                <a:gd name="connsiteY0" fmla="*/ 454405 h 454405"/>
                <a:gd name="connsiteX1" fmla="*/ 2225518 w 2957279"/>
                <a:gd name="connsiteY1" fmla="*/ 221571 h 454405"/>
                <a:gd name="connsiteX2" fmla="*/ 2957279 w 2957279"/>
                <a:gd name="connsiteY2" fmla="*/ 89819 h 454405"/>
                <a:gd name="connsiteX3" fmla="*/ 2754685 w 2957279"/>
                <a:gd name="connsiteY3" fmla="*/ 31071 h 454405"/>
                <a:gd name="connsiteX4" fmla="*/ 2747322 w 2957279"/>
                <a:gd name="connsiteY4" fmla="*/ 447042 h 454405"/>
                <a:gd name="connsiteX5" fmla="*/ 3018 w 2957279"/>
                <a:gd name="connsiteY5" fmla="*/ 454405 h 454405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54685 w 2957279"/>
                <a:gd name="connsiteY3" fmla="*/ 7282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496161 h 496161"/>
                <a:gd name="connsiteX1" fmla="*/ 2225518 w 2957279"/>
                <a:gd name="connsiteY1" fmla="*/ 263327 h 496161"/>
                <a:gd name="connsiteX2" fmla="*/ 2957279 w 2957279"/>
                <a:gd name="connsiteY2" fmla="*/ 131575 h 496161"/>
                <a:gd name="connsiteX3" fmla="*/ 2780603 w 2957279"/>
                <a:gd name="connsiteY3" fmla="*/ 269807 h 496161"/>
                <a:gd name="connsiteX4" fmla="*/ 2747322 w 2957279"/>
                <a:gd name="connsiteY4" fmla="*/ 488798 h 496161"/>
                <a:gd name="connsiteX5" fmla="*/ 3018 w 2957279"/>
                <a:gd name="connsiteY5" fmla="*/ 496161 h 496161"/>
                <a:gd name="connsiteX0" fmla="*/ 3018 w 2957279"/>
                <a:gd name="connsiteY0" fmla="*/ 364586 h 364586"/>
                <a:gd name="connsiteX1" fmla="*/ 2225518 w 2957279"/>
                <a:gd name="connsiteY1" fmla="*/ 131752 h 364586"/>
                <a:gd name="connsiteX2" fmla="*/ 2957279 w 2957279"/>
                <a:gd name="connsiteY2" fmla="*/ 0 h 364586"/>
                <a:gd name="connsiteX3" fmla="*/ 2780603 w 2957279"/>
                <a:gd name="connsiteY3" fmla="*/ 138232 h 364586"/>
                <a:gd name="connsiteX4" fmla="*/ 2747322 w 2957279"/>
                <a:gd name="connsiteY4" fmla="*/ 357223 h 364586"/>
                <a:gd name="connsiteX5" fmla="*/ 3018 w 2957279"/>
                <a:gd name="connsiteY5" fmla="*/ 364586 h 364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7279" h="364586">
                  <a:moveTo>
                    <a:pt x="3018" y="364586"/>
                  </a:moveTo>
                  <a:cubicBezTo>
                    <a:pt x="-83949" y="327008"/>
                    <a:pt x="1733141" y="192516"/>
                    <a:pt x="2225518" y="131752"/>
                  </a:cubicBezTo>
                  <a:cubicBezTo>
                    <a:pt x="2717895" y="70988"/>
                    <a:pt x="2402554" y="114689"/>
                    <a:pt x="2957279" y="0"/>
                  </a:cubicBezTo>
                  <a:cubicBezTo>
                    <a:pt x="2832942" y="71922"/>
                    <a:pt x="2815596" y="78695"/>
                    <a:pt x="2780603" y="138232"/>
                  </a:cubicBezTo>
                  <a:cubicBezTo>
                    <a:pt x="2745610" y="197769"/>
                    <a:pt x="2727394" y="213043"/>
                    <a:pt x="2747322" y="357223"/>
                  </a:cubicBezTo>
                  <a:lnTo>
                    <a:pt x="3018" y="364586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 dirty="0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75" name="Group 188"/>
            <p:cNvGrpSpPr>
              <a:grpSpLocks/>
            </p:cNvGrpSpPr>
            <p:nvPr/>
          </p:nvGrpSpPr>
          <p:grpSpPr bwMode="auto">
            <a:xfrm>
              <a:off x="637575" y="1263648"/>
              <a:ext cx="2794000" cy="915898"/>
              <a:chOff x="-994833" y="4042832"/>
              <a:chExt cx="2794000" cy="915898"/>
            </a:xfrm>
          </p:grpSpPr>
          <p:sp>
            <p:nvSpPr>
              <p:cNvPr id="190" name="Rectangle 189"/>
              <p:cNvSpPr/>
              <p:nvPr/>
            </p:nvSpPr>
            <p:spPr bwMode="auto">
              <a:xfrm>
                <a:off x="-977364" y="4042832"/>
                <a:ext cx="2775924" cy="91589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77" name="TextBox 190"/>
              <p:cNvSpPr txBox="1">
                <a:spLocks noChangeArrowheads="1"/>
              </p:cNvSpPr>
              <p:nvPr/>
            </p:nvSpPr>
            <p:spPr bwMode="auto">
              <a:xfrm>
                <a:off x="-931177" y="4360336"/>
                <a:ext cx="1524444" cy="5847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78" name="TextBox 191"/>
              <p:cNvSpPr txBox="1">
                <a:spLocks noChangeArrowheads="1"/>
              </p:cNvSpPr>
              <p:nvPr/>
            </p:nvSpPr>
            <p:spPr bwMode="auto">
              <a:xfrm>
                <a:off x="718763" y="4491568"/>
                <a:ext cx="1034966" cy="338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79" name="Straight Connector 192"/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80" name="TextBox 193"/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687115" cy="338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81" name="TextBox 194"/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675274" cy="3385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82" name="Straight Connector 195"/>
              <p:cNvCxnSpPr>
                <a:cxnSpLocks noChangeShapeType="1"/>
              </p:cNvCxnSpPr>
              <p:nvPr/>
            </p:nvCxnSpPr>
            <p:spPr bwMode="auto">
              <a:xfrm>
                <a:off x="738264" y="4049182"/>
                <a:ext cx="1" cy="90487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77" name="Group 76"/>
          <p:cNvGrpSpPr>
            <a:grpSpLocks/>
          </p:cNvGrpSpPr>
          <p:nvPr/>
        </p:nvGrpSpPr>
        <p:grpSpPr bwMode="auto">
          <a:xfrm>
            <a:off x="6452659" y="4510089"/>
            <a:ext cx="3135181" cy="2022290"/>
            <a:chOff x="5956617" y="4509743"/>
            <a:chExt cx="2893901" cy="2021942"/>
          </a:xfrm>
        </p:grpSpPr>
        <p:sp>
          <p:nvSpPr>
            <p:cNvPr id="208" name="Freeform 207"/>
            <p:cNvSpPr/>
            <p:nvPr/>
          </p:nvSpPr>
          <p:spPr>
            <a:xfrm flipH="1">
              <a:off x="5956617" y="4509743"/>
              <a:ext cx="2838340" cy="630129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979 w 2839117"/>
                <a:gd name="connsiteY0" fmla="*/ 630630 h 630630"/>
                <a:gd name="connsiteX1" fmla="*/ 2225479 w 2839117"/>
                <a:gd name="connsiteY1" fmla="*/ 397796 h 630630"/>
                <a:gd name="connsiteX2" fmla="*/ 2808948 w 2839117"/>
                <a:gd name="connsiteY2" fmla="*/ 4836 h 630630"/>
                <a:gd name="connsiteX3" fmla="*/ 2754646 w 2839117"/>
                <a:gd name="connsiteY3" fmla="*/ 207296 h 630630"/>
                <a:gd name="connsiteX4" fmla="*/ 2747283 w 2839117"/>
                <a:gd name="connsiteY4" fmla="*/ 623267 h 630630"/>
                <a:gd name="connsiteX5" fmla="*/ 2979 w 2839117"/>
                <a:gd name="connsiteY5" fmla="*/ 630630 h 630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839117" h="630630">
                  <a:moveTo>
                    <a:pt x="2979" y="630630"/>
                  </a:moveTo>
                  <a:cubicBezTo>
                    <a:pt x="-83988" y="593052"/>
                    <a:pt x="1757818" y="502095"/>
                    <a:pt x="2225479" y="397796"/>
                  </a:cubicBezTo>
                  <a:cubicBezTo>
                    <a:pt x="2693140" y="293497"/>
                    <a:pt x="2720754" y="36586"/>
                    <a:pt x="2808948" y="4836"/>
                  </a:cubicBezTo>
                  <a:cubicBezTo>
                    <a:pt x="2897142" y="-26914"/>
                    <a:pt x="2764923" y="104224"/>
                    <a:pt x="2754646" y="207296"/>
                  </a:cubicBezTo>
                  <a:cubicBezTo>
                    <a:pt x="2744369" y="310368"/>
                    <a:pt x="2727355" y="479087"/>
                    <a:pt x="2747283" y="623267"/>
                  </a:cubicBezTo>
                  <a:lnTo>
                    <a:pt x="2979" y="63063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64" name="Group 197"/>
            <p:cNvGrpSpPr>
              <a:grpSpLocks/>
            </p:cNvGrpSpPr>
            <p:nvPr/>
          </p:nvGrpSpPr>
          <p:grpSpPr bwMode="auto">
            <a:xfrm>
              <a:off x="6031592" y="5136697"/>
              <a:ext cx="2818926" cy="1394988"/>
              <a:chOff x="-999973" y="4042381"/>
              <a:chExt cx="2818926" cy="1394988"/>
            </a:xfrm>
          </p:grpSpPr>
          <p:sp>
            <p:nvSpPr>
              <p:cNvPr id="199" name="Rectangle 198"/>
              <p:cNvSpPr/>
              <p:nvPr/>
            </p:nvSpPr>
            <p:spPr bwMode="auto">
              <a:xfrm>
                <a:off x="-978114" y="4042381"/>
                <a:ext cx="2778018" cy="134438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66" name="TextBox 199"/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585994" cy="10770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10.2.0.3</a:t>
                </a:r>
              </a:p>
              <a:p>
                <a:r>
                  <a:rPr lang="en-US" altLang="en-US" sz="1600"/>
                  <a:t>ingress port = 2</a:t>
                </a:r>
              </a:p>
              <a:p>
                <a:r>
                  <a:rPr lang="en-US" altLang="en-US" sz="1600"/>
                  <a:t>IP Dst = 10.2.0.4</a:t>
                </a:r>
              </a:p>
            </p:txBody>
          </p:sp>
          <p:sp>
            <p:nvSpPr>
              <p:cNvPr id="125067" name="TextBox 200"/>
              <p:cNvSpPr txBox="1">
                <a:spLocks noChangeArrowheads="1"/>
              </p:cNvSpPr>
              <p:nvPr/>
            </p:nvSpPr>
            <p:spPr bwMode="auto">
              <a:xfrm>
                <a:off x="671327" y="4474229"/>
                <a:ext cx="1034563" cy="338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forward(3)</a:t>
                </a:r>
              </a:p>
            </p:txBody>
          </p:sp>
          <p:cxnSp>
            <p:nvCxnSpPr>
              <p:cNvPr id="125068" name="Straight Connector 201"/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9" name="TextBox 202"/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686848" cy="338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70" name="TextBox 203"/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675011" cy="338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71" name="Straight Connector 204"/>
              <p:cNvCxnSpPr>
                <a:cxnSpLocks noChangeShapeType="1"/>
              </p:cNvCxnSpPr>
              <p:nvPr/>
            </p:nvCxnSpPr>
            <p:spPr bwMode="auto">
              <a:xfrm>
                <a:off x="660503" y="4042833"/>
                <a:ext cx="4690" cy="13494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5072" name="Straight Connector 205"/>
              <p:cNvCxnSpPr>
                <a:cxnSpLocks noChangeShapeType="1"/>
              </p:cNvCxnSpPr>
              <p:nvPr/>
            </p:nvCxnSpPr>
            <p:spPr bwMode="auto">
              <a:xfrm>
                <a:off x="-975047" y="4896787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73" name="TextBox 206"/>
              <p:cNvSpPr txBox="1">
                <a:spLocks noChangeArrowheads="1"/>
              </p:cNvSpPr>
              <p:nvPr/>
            </p:nvSpPr>
            <p:spPr bwMode="auto">
              <a:xfrm>
                <a:off x="670712" y="4973448"/>
                <a:ext cx="1034563" cy="338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</p:grp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636323" y="4570414"/>
            <a:ext cx="3346715" cy="2001837"/>
            <a:chOff x="587526" y="4569769"/>
            <a:chExt cx="3089750" cy="2002482"/>
          </a:xfrm>
        </p:grpSpPr>
        <p:sp>
          <p:nvSpPr>
            <p:cNvPr id="52" name="Freeform 51"/>
            <p:cNvSpPr/>
            <p:nvPr/>
          </p:nvSpPr>
          <p:spPr>
            <a:xfrm>
              <a:off x="631983" y="4569769"/>
              <a:ext cx="3045293" cy="849586"/>
            </a:xfrm>
            <a:custGeom>
              <a:avLst/>
              <a:gdLst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30500 w 3026833"/>
                <a:gd name="connsiteY4" fmla="*/ 825500 h 846667"/>
                <a:gd name="connsiteX5" fmla="*/ 0 w 3026833"/>
                <a:gd name="connsiteY5" fmla="*/ 846667 h 846667"/>
                <a:gd name="connsiteX0" fmla="*/ 0 w 3026833"/>
                <a:gd name="connsiteY0" fmla="*/ 846667 h 846667"/>
                <a:gd name="connsiteX1" fmla="*/ 2222500 w 3026833"/>
                <a:gd name="connsiteY1" fmla="*/ 613833 h 846667"/>
                <a:gd name="connsiteX2" fmla="*/ 3026833 w 3026833"/>
                <a:gd name="connsiteY2" fmla="*/ 0 h 846667"/>
                <a:gd name="connsiteX3" fmla="*/ 2751667 w 3026833"/>
                <a:gd name="connsiteY3" fmla="*/ 423333 h 846667"/>
                <a:gd name="connsiteX4" fmla="*/ 2744304 w 3026833"/>
                <a:gd name="connsiteY4" fmla="*/ 839304 h 846667"/>
                <a:gd name="connsiteX5" fmla="*/ 0 w 3026833"/>
                <a:gd name="connsiteY5" fmla="*/ 846667 h 846667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0 w 3042275"/>
                <a:gd name="connsiteY0" fmla="*/ 848898 h 848898"/>
                <a:gd name="connsiteX1" fmla="*/ 2222500 w 3042275"/>
                <a:gd name="connsiteY1" fmla="*/ 616064 h 848898"/>
                <a:gd name="connsiteX2" fmla="*/ 3026833 w 3042275"/>
                <a:gd name="connsiteY2" fmla="*/ 2231 h 848898"/>
                <a:gd name="connsiteX3" fmla="*/ 2751667 w 3042275"/>
                <a:gd name="connsiteY3" fmla="*/ 425564 h 848898"/>
                <a:gd name="connsiteX4" fmla="*/ 2744304 w 3042275"/>
                <a:gd name="connsiteY4" fmla="*/ 841535 h 848898"/>
                <a:gd name="connsiteX5" fmla="*/ 0 w 3042275"/>
                <a:gd name="connsiteY5" fmla="*/ 848898 h 848898"/>
                <a:gd name="connsiteX0" fmla="*/ 3038 w 3045313"/>
                <a:gd name="connsiteY0" fmla="*/ 848898 h 848898"/>
                <a:gd name="connsiteX1" fmla="*/ 2225538 w 3045313"/>
                <a:gd name="connsiteY1" fmla="*/ 616064 h 848898"/>
                <a:gd name="connsiteX2" fmla="*/ 3029871 w 3045313"/>
                <a:gd name="connsiteY2" fmla="*/ 2231 h 848898"/>
                <a:gd name="connsiteX3" fmla="*/ 2754705 w 3045313"/>
                <a:gd name="connsiteY3" fmla="*/ 425564 h 848898"/>
                <a:gd name="connsiteX4" fmla="*/ 2747342 w 3045313"/>
                <a:gd name="connsiteY4" fmla="*/ 841535 h 848898"/>
                <a:gd name="connsiteX5" fmla="*/ 3038 w 3045313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  <a:gd name="connsiteX0" fmla="*/ 2799 w 3045074"/>
                <a:gd name="connsiteY0" fmla="*/ 848898 h 848898"/>
                <a:gd name="connsiteX1" fmla="*/ 2225299 w 3045074"/>
                <a:gd name="connsiteY1" fmla="*/ 616064 h 848898"/>
                <a:gd name="connsiteX2" fmla="*/ 3029632 w 3045074"/>
                <a:gd name="connsiteY2" fmla="*/ 2231 h 848898"/>
                <a:gd name="connsiteX3" fmla="*/ 2754466 w 3045074"/>
                <a:gd name="connsiteY3" fmla="*/ 425564 h 848898"/>
                <a:gd name="connsiteX4" fmla="*/ 2747103 w 3045074"/>
                <a:gd name="connsiteY4" fmla="*/ 841535 h 848898"/>
                <a:gd name="connsiteX5" fmla="*/ 2799 w 3045074"/>
                <a:gd name="connsiteY5" fmla="*/ 848898 h 848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45074" h="848898">
                  <a:moveTo>
                    <a:pt x="2799" y="848898"/>
                  </a:moveTo>
                  <a:cubicBezTo>
                    <a:pt x="-84168" y="811320"/>
                    <a:pt x="1881874" y="743370"/>
                    <a:pt x="2225299" y="616064"/>
                  </a:cubicBezTo>
                  <a:cubicBezTo>
                    <a:pt x="2568724" y="488758"/>
                    <a:pt x="2941438" y="33981"/>
                    <a:pt x="3029632" y="2231"/>
                  </a:cubicBezTo>
                  <a:cubicBezTo>
                    <a:pt x="3117826" y="-29519"/>
                    <a:pt x="2801554" y="285680"/>
                    <a:pt x="2754466" y="425564"/>
                  </a:cubicBezTo>
                  <a:cubicBezTo>
                    <a:pt x="2707378" y="565448"/>
                    <a:pt x="2727175" y="697355"/>
                    <a:pt x="2747103" y="841535"/>
                  </a:cubicBezTo>
                  <a:lnTo>
                    <a:pt x="2799" y="84889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p:spPr>
          <p:txBody>
            <a:bodyPr wrap="none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125055" name="Group 50"/>
            <p:cNvGrpSpPr>
              <a:grpSpLocks/>
            </p:cNvGrpSpPr>
            <p:nvPr/>
          </p:nvGrpSpPr>
          <p:grpSpPr bwMode="auto">
            <a:xfrm>
              <a:off x="587526" y="5408084"/>
              <a:ext cx="2799193" cy="1164167"/>
              <a:chOff x="-999973" y="4042833"/>
              <a:chExt cx="2799193" cy="1164167"/>
            </a:xfrm>
          </p:grpSpPr>
          <p:sp>
            <p:nvSpPr>
              <p:cNvPr id="11" name="Rectangle 10"/>
              <p:cNvSpPr/>
              <p:nvPr/>
            </p:nvSpPr>
            <p:spPr bwMode="auto">
              <a:xfrm>
                <a:off x="-977745" y="4042988"/>
                <a:ext cx="2776965" cy="1164012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 w="9525" cap="flat" cmpd="sng" algn="ctr">
                <a:solidFill>
                  <a:schemeClr val="accent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/>
              <a:lstStyle/>
              <a:p>
                <a:pPr>
                  <a:defRPr/>
                </a:pPr>
                <a:endParaRPr lang="en-US"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25057" name="TextBox 8"/>
              <p:cNvSpPr txBox="1">
                <a:spLocks noChangeArrowheads="1"/>
              </p:cNvSpPr>
              <p:nvPr/>
            </p:nvSpPr>
            <p:spPr bwMode="auto">
              <a:xfrm>
                <a:off x="-999973" y="4360336"/>
                <a:ext cx="1524143" cy="8312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ingress port = 1</a:t>
                </a:r>
              </a:p>
              <a:p>
                <a:r>
                  <a:rPr lang="en-US" altLang="en-US" sz="1600"/>
                  <a:t>IP Src = 10.3.*.*</a:t>
                </a:r>
              </a:p>
              <a:p>
                <a:r>
                  <a:rPr lang="en-US" altLang="en-US" sz="1600"/>
                  <a:t>IP Dst = 10.2.*.*</a:t>
                </a:r>
              </a:p>
            </p:txBody>
          </p:sp>
          <p:sp>
            <p:nvSpPr>
              <p:cNvPr id="125058" name="TextBox 183"/>
              <p:cNvSpPr txBox="1">
                <a:spLocks noChangeArrowheads="1"/>
              </p:cNvSpPr>
              <p:nvPr/>
            </p:nvSpPr>
            <p:spPr bwMode="auto">
              <a:xfrm>
                <a:off x="676427" y="4576235"/>
                <a:ext cx="1034762" cy="338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forward(4)</a:t>
                </a:r>
              </a:p>
            </p:txBody>
          </p:sp>
          <p:cxnSp>
            <p:nvCxnSpPr>
              <p:cNvPr id="125059" name="Straight Connector 14"/>
              <p:cNvCxnSpPr>
                <a:cxnSpLocks noChangeShapeType="1"/>
              </p:cNvCxnSpPr>
              <p:nvPr/>
            </p:nvCxnSpPr>
            <p:spPr bwMode="auto">
              <a:xfrm>
                <a:off x="-994833" y="4402666"/>
                <a:ext cx="2794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25060" name="TextBox 185"/>
              <p:cNvSpPr txBox="1">
                <a:spLocks noChangeArrowheads="1"/>
              </p:cNvSpPr>
              <p:nvPr/>
            </p:nvSpPr>
            <p:spPr bwMode="auto">
              <a:xfrm>
                <a:off x="-674004" y="4051301"/>
                <a:ext cx="686980" cy="338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match</a:t>
                </a:r>
              </a:p>
            </p:txBody>
          </p:sp>
          <p:sp>
            <p:nvSpPr>
              <p:cNvPr id="125061" name="TextBox 186"/>
              <p:cNvSpPr txBox="1">
                <a:spLocks noChangeArrowheads="1"/>
              </p:cNvSpPr>
              <p:nvPr/>
            </p:nvSpPr>
            <p:spPr bwMode="auto">
              <a:xfrm>
                <a:off x="875396" y="4055535"/>
                <a:ext cx="675141" cy="338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600"/>
                  <a:t>action</a:t>
                </a:r>
              </a:p>
            </p:txBody>
          </p:sp>
          <p:cxnSp>
            <p:nvCxnSpPr>
              <p:cNvPr id="125062" name="Straight Connector 187"/>
              <p:cNvCxnSpPr>
                <a:cxnSpLocks noChangeShapeType="1"/>
              </p:cNvCxnSpPr>
              <p:nvPr/>
            </p:nvCxnSpPr>
            <p:spPr bwMode="auto">
              <a:xfrm>
                <a:off x="634998" y="4042833"/>
                <a:ext cx="0" cy="116416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124932" name="Picture 12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" y="808038"/>
            <a:ext cx="4830895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3" name="Title 1"/>
          <p:cNvSpPr>
            <a:spLocks noGrp="1"/>
          </p:cNvSpPr>
          <p:nvPr>
            <p:ph type="title"/>
          </p:nvPr>
        </p:nvSpPr>
        <p:spPr>
          <a:xfrm>
            <a:off x="577850" y="-1588"/>
            <a:ext cx="8420100" cy="1143001"/>
          </a:xfrm>
        </p:spPr>
        <p:txBody>
          <a:bodyPr/>
          <a:lstStyle/>
          <a:p>
            <a:r>
              <a:rPr lang="en-US" altLang="en-US">
                <a:latin typeface="Calibri" pitchFamily="34" charset="0"/>
                <a:ea typeface="ＭＳ Ｐゴシック" pitchFamily="34" charset="-128"/>
              </a:rPr>
              <a:t>OpenFlow example</a:t>
            </a:r>
          </a:p>
        </p:txBody>
      </p:sp>
      <p:cxnSp>
        <p:nvCxnSpPr>
          <p:cNvPr id="124934" name="Straight Connector 13"/>
          <p:cNvCxnSpPr>
            <a:cxnSpLocks noChangeShapeType="1"/>
          </p:cNvCxnSpPr>
          <p:nvPr/>
        </p:nvCxnSpPr>
        <p:spPr bwMode="auto">
          <a:xfrm>
            <a:off x="4074187" y="2562226"/>
            <a:ext cx="2337196" cy="184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5" name="Straight Connector 11"/>
          <p:cNvCxnSpPr>
            <a:cxnSpLocks noChangeShapeType="1"/>
          </p:cNvCxnSpPr>
          <p:nvPr/>
        </p:nvCxnSpPr>
        <p:spPr bwMode="auto">
          <a:xfrm>
            <a:off x="4376871" y="4497388"/>
            <a:ext cx="221681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6" name="Straight Connector 6"/>
          <p:cNvCxnSpPr>
            <a:cxnSpLocks noChangeShapeType="1"/>
          </p:cNvCxnSpPr>
          <p:nvPr/>
        </p:nvCxnSpPr>
        <p:spPr bwMode="auto">
          <a:xfrm>
            <a:off x="4161896" y="2690813"/>
            <a:ext cx="0" cy="157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37" name="Straight Connector 64"/>
          <p:cNvCxnSpPr>
            <a:cxnSpLocks noChangeShapeType="1"/>
          </p:cNvCxnSpPr>
          <p:nvPr/>
        </p:nvCxnSpPr>
        <p:spPr bwMode="auto">
          <a:xfrm flipH="1">
            <a:off x="4292600" y="3154364"/>
            <a:ext cx="1601127" cy="13112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8" name="Straight Connector 57"/>
          <p:cNvCxnSpPr/>
          <p:nvPr/>
        </p:nvCxnSpPr>
        <p:spPr>
          <a:xfrm flipH="1" flipV="1">
            <a:off x="4235848" y="4567239"/>
            <a:ext cx="6879" cy="65722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200533" y="4524375"/>
            <a:ext cx="576130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0" name="Group 44"/>
          <p:cNvGrpSpPr>
            <a:grpSpLocks/>
          </p:cNvGrpSpPr>
          <p:nvPr/>
        </p:nvGrpSpPr>
        <p:grpSpPr bwMode="auto">
          <a:xfrm>
            <a:off x="2552171" y="4043363"/>
            <a:ext cx="820341" cy="628650"/>
            <a:chOff x="-44" y="1473"/>
            <a:chExt cx="981" cy="1105"/>
          </a:xfrm>
        </p:grpSpPr>
        <p:pic>
          <p:nvPicPr>
            <p:cNvPr id="125052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3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41" name="Group 44"/>
          <p:cNvGrpSpPr>
            <a:grpSpLocks/>
          </p:cNvGrpSpPr>
          <p:nvPr/>
        </p:nvGrpSpPr>
        <p:grpSpPr bwMode="auto">
          <a:xfrm>
            <a:off x="3704431" y="4892675"/>
            <a:ext cx="820341" cy="628650"/>
            <a:chOff x="188" y="1473"/>
            <a:chExt cx="981" cy="1105"/>
          </a:xfrm>
        </p:grpSpPr>
        <p:pic>
          <p:nvPicPr>
            <p:cNvPr id="125050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88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51" name="Freeform 46"/>
            <p:cNvSpPr>
              <a:spLocks/>
            </p:cNvSpPr>
            <p:nvPr/>
          </p:nvSpPr>
          <p:spPr bwMode="auto">
            <a:xfrm flipH="1">
              <a:off x="598" y="1587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42" name="TextBox 9"/>
          <p:cNvSpPr txBox="1">
            <a:spLocks noChangeArrowheads="1"/>
          </p:cNvSpPr>
          <p:nvPr/>
        </p:nvSpPr>
        <p:spPr bwMode="auto">
          <a:xfrm>
            <a:off x="2744780" y="4548189"/>
            <a:ext cx="83067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Host h1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10.1.0.1</a:t>
            </a:r>
          </a:p>
          <a:p>
            <a:pPr algn="ctr"/>
            <a:endParaRPr lang="en-US" altLang="en-US" sz="1400">
              <a:cs typeface="Arial" pitchFamily="34" charset="0"/>
            </a:endParaRPr>
          </a:p>
        </p:txBody>
      </p:sp>
      <p:sp>
        <p:nvSpPr>
          <p:cNvPr id="124943" name="TextBox 58"/>
          <p:cNvSpPr txBox="1">
            <a:spLocks noChangeArrowheads="1"/>
          </p:cNvSpPr>
          <p:nvPr/>
        </p:nvSpPr>
        <p:spPr bwMode="auto">
          <a:xfrm>
            <a:off x="4443942" y="4949825"/>
            <a:ext cx="830677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>
                <a:cs typeface="Arial" pitchFamily="34" charset="0"/>
              </a:rPr>
              <a:t>Host h2</a:t>
            </a:r>
          </a:p>
          <a:p>
            <a:r>
              <a:rPr lang="en-US" altLang="en-US" sz="1400">
                <a:cs typeface="Arial" pitchFamily="34" charset="0"/>
              </a:rPr>
              <a:t>10.1.0.2</a:t>
            </a:r>
          </a:p>
          <a:p>
            <a:endParaRPr lang="en-US" altLang="en-US" sz="1800">
              <a:cs typeface="Arial" pitchFamily="34" charset="0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6076025" y="4568825"/>
            <a:ext cx="331919" cy="490538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892925" y="4448175"/>
            <a:ext cx="576131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46" name="Group 44"/>
          <p:cNvGrpSpPr>
            <a:grpSpLocks/>
          </p:cNvGrpSpPr>
          <p:nvPr/>
        </p:nvGrpSpPr>
        <p:grpSpPr bwMode="auto">
          <a:xfrm>
            <a:off x="7116498" y="4221163"/>
            <a:ext cx="820341" cy="628650"/>
            <a:chOff x="-44" y="1473"/>
            <a:chExt cx="981" cy="1105"/>
          </a:xfrm>
        </p:grpSpPr>
        <p:pic>
          <p:nvPicPr>
            <p:cNvPr id="125048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9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47" name="Group 44"/>
          <p:cNvGrpSpPr>
            <a:grpSpLocks/>
          </p:cNvGrpSpPr>
          <p:nvPr/>
        </p:nvGrpSpPr>
        <p:grpSpPr bwMode="auto">
          <a:xfrm>
            <a:off x="5515373" y="4835525"/>
            <a:ext cx="820340" cy="628650"/>
            <a:chOff x="-44" y="1473"/>
            <a:chExt cx="981" cy="1105"/>
          </a:xfrm>
        </p:grpSpPr>
        <p:pic>
          <p:nvPicPr>
            <p:cNvPr id="125046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7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48" name="TextBox 70"/>
          <p:cNvSpPr txBox="1">
            <a:spLocks noChangeArrowheads="1"/>
          </p:cNvSpPr>
          <p:nvPr/>
        </p:nvSpPr>
        <p:spPr bwMode="auto">
          <a:xfrm>
            <a:off x="7938558" y="4249738"/>
            <a:ext cx="830677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>
                <a:cs typeface="Arial" pitchFamily="34" charset="0"/>
              </a:rPr>
              <a:t>Host h4</a:t>
            </a:r>
          </a:p>
          <a:p>
            <a:r>
              <a:rPr lang="en-US" altLang="en-US" sz="1400">
                <a:cs typeface="Arial" pitchFamily="34" charset="0"/>
              </a:rPr>
              <a:t>10.2.0.4</a:t>
            </a:r>
          </a:p>
          <a:p>
            <a:endParaRPr lang="en-US" altLang="en-US" sz="1800">
              <a:cs typeface="Arial" pitchFamily="34" charset="0"/>
            </a:endParaRPr>
          </a:p>
        </p:txBody>
      </p:sp>
      <p:sp>
        <p:nvSpPr>
          <p:cNvPr id="124949" name="TextBox 71"/>
          <p:cNvSpPr txBox="1">
            <a:spLocks noChangeArrowheads="1"/>
          </p:cNvSpPr>
          <p:nvPr/>
        </p:nvSpPr>
        <p:spPr bwMode="auto">
          <a:xfrm>
            <a:off x="5396706" y="5389563"/>
            <a:ext cx="830677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400">
                <a:cs typeface="Arial" pitchFamily="34" charset="0"/>
              </a:rPr>
              <a:t>Host h3</a:t>
            </a:r>
          </a:p>
          <a:p>
            <a:r>
              <a:rPr lang="en-US" altLang="en-US" sz="1400">
                <a:cs typeface="Arial" pitchFamily="34" charset="0"/>
              </a:rPr>
              <a:t>10.2.0.3</a:t>
            </a:r>
          </a:p>
          <a:p>
            <a:endParaRPr lang="en-US" altLang="en-US" sz="1800">
              <a:cs typeface="Arial" pitchFamily="34" charset="0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>
            <a:off x="3212571" y="2681288"/>
            <a:ext cx="765308" cy="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4271963" y="2014538"/>
            <a:ext cx="0" cy="474662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4952" name="Group 44"/>
          <p:cNvGrpSpPr>
            <a:grpSpLocks/>
          </p:cNvGrpSpPr>
          <p:nvPr/>
        </p:nvGrpSpPr>
        <p:grpSpPr bwMode="auto">
          <a:xfrm>
            <a:off x="3750867" y="1622425"/>
            <a:ext cx="820340" cy="628650"/>
            <a:chOff x="-44" y="1473"/>
            <a:chExt cx="981" cy="1105"/>
          </a:xfrm>
        </p:grpSpPr>
        <p:pic>
          <p:nvPicPr>
            <p:cNvPr id="125044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5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124953" name="Group 44"/>
          <p:cNvGrpSpPr>
            <a:grpSpLocks/>
          </p:cNvGrpSpPr>
          <p:nvPr/>
        </p:nvGrpSpPr>
        <p:grpSpPr bwMode="auto">
          <a:xfrm>
            <a:off x="2608925" y="2455863"/>
            <a:ext cx="820340" cy="628650"/>
            <a:chOff x="-44" y="1473"/>
            <a:chExt cx="981" cy="1105"/>
          </a:xfrm>
        </p:grpSpPr>
        <p:pic>
          <p:nvPicPr>
            <p:cNvPr id="125042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5043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5595 w 356"/>
                <a:gd name="T3" fmla="*/ 341 h 368"/>
                <a:gd name="T4" fmla="*/ 6638 w 356"/>
                <a:gd name="T5" fmla="*/ 7113 h 368"/>
                <a:gd name="T6" fmla="*/ 1463 w 356"/>
                <a:gd name="T7" fmla="*/ 8895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124954" name="TextBox 83"/>
          <p:cNvSpPr txBox="1">
            <a:spLocks noChangeArrowheads="1"/>
          </p:cNvSpPr>
          <p:nvPr/>
        </p:nvSpPr>
        <p:spPr bwMode="auto">
          <a:xfrm>
            <a:off x="2741340" y="2959101"/>
            <a:ext cx="8306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Host h5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10.3.0.5</a:t>
            </a:r>
          </a:p>
        </p:txBody>
      </p:sp>
      <p:sp>
        <p:nvSpPr>
          <p:cNvPr id="124955" name="TextBox 92"/>
          <p:cNvSpPr txBox="1">
            <a:spLocks noChangeArrowheads="1"/>
          </p:cNvSpPr>
          <p:nvPr/>
        </p:nvSpPr>
        <p:spPr bwMode="auto">
          <a:xfrm>
            <a:off x="4230688" y="3949700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cs typeface="Arial" pitchFamily="34" charset="0"/>
              </a:rPr>
              <a:t>s1</a:t>
            </a:r>
          </a:p>
        </p:txBody>
      </p:sp>
      <p:sp>
        <p:nvSpPr>
          <p:cNvPr id="124956" name="TextBox 93"/>
          <p:cNvSpPr txBox="1">
            <a:spLocks noChangeArrowheads="1"/>
          </p:cNvSpPr>
          <p:nvPr/>
        </p:nvSpPr>
        <p:spPr bwMode="auto">
          <a:xfrm>
            <a:off x="6571325" y="3976689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cs typeface="Arial" pitchFamily="34" charset="0"/>
              </a:rPr>
              <a:t>s2</a:t>
            </a:r>
          </a:p>
        </p:txBody>
      </p:sp>
      <p:sp>
        <p:nvSpPr>
          <p:cNvPr id="124957" name="TextBox 94"/>
          <p:cNvSpPr txBox="1">
            <a:spLocks noChangeArrowheads="1"/>
          </p:cNvSpPr>
          <p:nvPr/>
        </p:nvSpPr>
        <p:spPr bwMode="auto">
          <a:xfrm>
            <a:off x="4466300" y="2168525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>
                <a:cs typeface="Arial" pitchFamily="34" charset="0"/>
              </a:rPr>
              <a:t>s3</a:t>
            </a:r>
          </a:p>
        </p:txBody>
      </p:sp>
      <p:cxnSp>
        <p:nvCxnSpPr>
          <p:cNvPr id="124958" name="Straight Connector 99"/>
          <p:cNvCxnSpPr>
            <a:cxnSpLocks noChangeShapeType="1"/>
          </p:cNvCxnSpPr>
          <p:nvPr/>
        </p:nvCxnSpPr>
        <p:spPr bwMode="auto">
          <a:xfrm>
            <a:off x="4292600" y="2871789"/>
            <a:ext cx="1508258" cy="219075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4959" name="Straight Connector 102"/>
          <p:cNvCxnSpPr>
            <a:cxnSpLocks noChangeShapeType="1"/>
          </p:cNvCxnSpPr>
          <p:nvPr/>
        </p:nvCxnSpPr>
        <p:spPr bwMode="auto">
          <a:xfrm>
            <a:off x="5893727" y="3154363"/>
            <a:ext cx="577850" cy="976312"/>
          </a:xfrm>
          <a:prstGeom prst="line">
            <a:avLst/>
          </a:prstGeom>
          <a:noFill/>
          <a:ln w="12700">
            <a:solidFill>
              <a:srgbClr val="CC0000">
                <a:alpha val="50195"/>
              </a:srgb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4960" name="TextBox 108"/>
          <p:cNvSpPr txBox="1">
            <a:spLocks noChangeArrowheads="1"/>
          </p:cNvSpPr>
          <p:nvPr/>
        </p:nvSpPr>
        <p:spPr bwMode="auto">
          <a:xfrm>
            <a:off x="4044951" y="2173289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1</a:t>
            </a:r>
          </a:p>
        </p:txBody>
      </p:sp>
      <p:sp>
        <p:nvSpPr>
          <p:cNvPr id="124961" name="TextBox 109"/>
          <p:cNvSpPr txBox="1">
            <a:spLocks noChangeArrowheads="1"/>
          </p:cNvSpPr>
          <p:nvPr/>
        </p:nvSpPr>
        <p:spPr bwMode="auto">
          <a:xfrm>
            <a:off x="3537612" y="241935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2</a:t>
            </a:r>
          </a:p>
        </p:txBody>
      </p:sp>
      <p:sp>
        <p:nvSpPr>
          <p:cNvPr id="124962" name="TextBox 110"/>
          <p:cNvSpPr txBox="1">
            <a:spLocks noChangeArrowheads="1"/>
          </p:cNvSpPr>
          <p:nvPr/>
        </p:nvSpPr>
        <p:spPr bwMode="auto">
          <a:xfrm>
            <a:off x="3936604" y="2751138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3</a:t>
            </a:r>
          </a:p>
        </p:txBody>
      </p:sp>
      <p:sp>
        <p:nvSpPr>
          <p:cNvPr id="124963" name="TextBox 111"/>
          <p:cNvSpPr txBox="1">
            <a:spLocks noChangeArrowheads="1"/>
          </p:cNvSpPr>
          <p:nvPr/>
        </p:nvSpPr>
        <p:spPr bwMode="auto">
          <a:xfrm>
            <a:off x="4454260" y="2687638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4</a:t>
            </a:r>
          </a:p>
        </p:txBody>
      </p:sp>
      <p:sp>
        <p:nvSpPr>
          <p:cNvPr id="124964" name="TextBox 112"/>
          <p:cNvSpPr txBox="1">
            <a:spLocks noChangeArrowheads="1"/>
          </p:cNvSpPr>
          <p:nvPr/>
        </p:nvSpPr>
        <p:spPr bwMode="auto">
          <a:xfrm>
            <a:off x="3940044" y="400685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1</a:t>
            </a:r>
          </a:p>
        </p:txBody>
      </p:sp>
      <p:sp>
        <p:nvSpPr>
          <p:cNvPr id="124965" name="TextBox 113"/>
          <p:cNvSpPr txBox="1">
            <a:spLocks noChangeArrowheads="1"/>
          </p:cNvSpPr>
          <p:nvPr/>
        </p:nvSpPr>
        <p:spPr bwMode="auto">
          <a:xfrm>
            <a:off x="3553089" y="4276726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2</a:t>
            </a:r>
          </a:p>
        </p:txBody>
      </p:sp>
      <p:sp>
        <p:nvSpPr>
          <p:cNvPr id="124966" name="TextBox 114"/>
          <p:cNvSpPr txBox="1">
            <a:spLocks noChangeArrowheads="1"/>
          </p:cNvSpPr>
          <p:nvPr/>
        </p:nvSpPr>
        <p:spPr bwMode="auto">
          <a:xfrm>
            <a:off x="3967560" y="4624389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3</a:t>
            </a:r>
          </a:p>
        </p:txBody>
      </p:sp>
      <p:sp>
        <p:nvSpPr>
          <p:cNvPr id="124967" name="TextBox 115"/>
          <p:cNvSpPr txBox="1">
            <a:spLocks noChangeArrowheads="1"/>
          </p:cNvSpPr>
          <p:nvPr/>
        </p:nvSpPr>
        <p:spPr bwMode="auto">
          <a:xfrm>
            <a:off x="4517893" y="4437063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4</a:t>
            </a:r>
          </a:p>
        </p:txBody>
      </p:sp>
      <p:sp>
        <p:nvSpPr>
          <p:cNvPr id="124968" name="TextBox 117"/>
          <p:cNvSpPr txBox="1">
            <a:spLocks noChangeArrowheads="1"/>
          </p:cNvSpPr>
          <p:nvPr/>
        </p:nvSpPr>
        <p:spPr bwMode="auto">
          <a:xfrm>
            <a:off x="5879969" y="408940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1</a:t>
            </a:r>
          </a:p>
        </p:txBody>
      </p:sp>
      <p:sp>
        <p:nvSpPr>
          <p:cNvPr id="124969" name="TextBox 118"/>
          <p:cNvSpPr txBox="1">
            <a:spLocks noChangeArrowheads="1"/>
          </p:cNvSpPr>
          <p:nvPr/>
        </p:nvSpPr>
        <p:spPr bwMode="auto">
          <a:xfrm>
            <a:off x="5849013" y="4437064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2</a:t>
            </a:r>
          </a:p>
        </p:txBody>
      </p:sp>
      <p:sp>
        <p:nvSpPr>
          <p:cNvPr id="124970" name="TextBox 119"/>
          <p:cNvSpPr txBox="1">
            <a:spLocks noChangeArrowheads="1"/>
          </p:cNvSpPr>
          <p:nvPr/>
        </p:nvSpPr>
        <p:spPr bwMode="auto">
          <a:xfrm>
            <a:off x="6246284" y="464185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3</a:t>
            </a:r>
          </a:p>
        </p:txBody>
      </p:sp>
      <p:sp>
        <p:nvSpPr>
          <p:cNvPr id="124971" name="TextBox 120"/>
          <p:cNvSpPr txBox="1">
            <a:spLocks noChangeArrowheads="1"/>
          </p:cNvSpPr>
          <p:nvPr/>
        </p:nvSpPr>
        <p:spPr bwMode="auto">
          <a:xfrm>
            <a:off x="6851650" y="4394201"/>
            <a:ext cx="26962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cs typeface="Arial" pitchFamily="34" charset="0"/>
              </a:rPr>
              <a:t>4</a:t>
            </a:r>
          </a:p>
        </p:txBody>
      </p:sp>
      <p:sp>
        <p:nvSpPr>
          <p:cNvPr id="124972" name="TextBox 150"/>
          <p:cNvSpPr txBox="1">
            <a:spLocks noChangeArrowheads="1"/>
          </p:cNvSpPr>
          <p:nvPr/>
        </p:nvSpPr>
        <p:spPr bwMode="auto">
          <a:xfrm>
            <a:off x="4577218" y="1639889"/>
            <a:ext cx="8306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1400">
                <a:cs typeface="Arial" pitchFamily="34" charset="0"/>
              </a:rPr>
              <a:t>Host h6</a:t>
            </a:r>
          </a:p>
          <a:p>
            <a:pPr algn="ctr"/>
            <a:r>
              <a:rPr lang="en-US" altLang="en-US" sz="1400">
                <a:cs typeface="Arial" pitchFamily="34" charset="0"/>
              </a:rPr>
              <a:t>10.3.0.6</a:t>
            </a:r>
          </a:p>
        </p:txBody>
      </p:sp>
      <p:grpSp>
        <p:nvGrpSpPr>
          <p:cNvPr id="124973" name="Group 7"/>
          <p:cNvGrpSpPr>
            <a:grpSpLocks/>
          </p:cNvGrpSpPr>
          <p:nvPr/>
        </p:nvGrpSpPr>
        <p:grpSpPr bwMode="auto">
          <a:xfrm>
            <a:off x="3804179" y="4257676"/>
            <a:ext cx="758429" cy="398463"/>
            <a:chOff x="1871277" y="1576300"/>
            <a:chExt cx="1128371" cy="437861"/>
          </a:xfrm>
        </p:grpSpPr>
        <p:sp>
          <p:nvSpPr>
            <p:cNvPr id="155" name="Oval 154"/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7" name="Oval 156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58" name="Freeform 157"/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9" name="Freeform 158"/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0" name="Freeform 159"/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61" name="Freeform 160"/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62" name="Straight Connector 161"/>
            <p:cNvCxnSpPr>
              <a:cxnSpLocks noChangeShapeType="1"/>
              <a:endCxn id="15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3" name="Straight Connector 162"/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4" name="Group 7"/>
          <p:cNvGrpSpPr>
            <a:grpSpLocks/>
          </p:cNvGrpSpPr>
          <p:nvPr/>
        </p:nvGrpSpPr>
        <p:grpSpPr bwMode="auto">
          <a:xfrm>
            <a:off x="6079464" y="4262438"/>
            <a:ext cx="758428" cy="398462"/>
            <a:chOff x="1871277" y="1576300"/>
            <a:chExt cx="1128371" cy="437861"/>
          </a:xfrm>
        </p:grpSpPr>
        <p:sp>
          <p:nvSpPr>
            <p:cNvPr id="165" name="Oval 164"/>
            <p:cNvSpPr>
              <a:spLocks noChangeArrowheads="1"/>
            </p:cNvSpPr>
            <p:nvPr/>
          </p:nvSpPr>
          <p:spPr bwMode="auto">
            <a:xfrm flipV="1">
              <a:off x="1873835" y="1694924"/>
              <a:ext cx="1125813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7" name="Oval 166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3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68" name="Freeform 167"/>
            <p:cNvSpPr/>
            <p:nvPr/>
          </p:nvSpPr>
          <p:spPr bwMode="auto">
            <a:xfrm>
              <a:off x="2160405" y="1673990"/>
              <a:ext cx="547555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69" name="Freeform 168"/>
            <p:cNvSpPr>
              <a:spLocks/>
            </p:cNvSpPr>
            <p:nvPr/>
          </p:nvSpPr>
          <p:spPr bwMode="auto">
            <a:xfrm>
              <a:off x="2104115" y="1633867"/>
              <a:ext cx="660136" cy="109902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4 w 3723451"/>
                <a:gd name="T5" fmla="*/ 61322 h 932950"/>
                <a:gd name="T6" fmla="*/ 532082 w 3723451"/>
                <a:gd name="T7" fmla="*/ 0 h 932950"/>
                <a:gd name="T8" fmla="*/ 660136 w 3723451"/>
                <a:gd name="T9" fmla="*/ 24402 h 932950"/>
                <a:gd name="T10" fmla="*/ 564865 w 3723451"/>
                <a:gd name="T11" fmla="*/ 54409 h 932950"/>
                <a:gd name="T12" fmla="*/ 534191 w 3723451"/>
                <a:gd name="T13" fmla="*/ 46319 h 932950"/>
                <a:gd name="T14" fmla="*/ 332754 w 3723451"/>
                <a:gd name="T15" fmla="*/ 109902 h 932950"/>
                <a:gd name="T16" fmla="*/ 126163 w 3723451"/>
                <a:gd name="T17" fmla="*/ 48658 h 932950"/>
                <a:gd name="T18" fmla="*/ 92761 w 3723451"/>
                <a:gd name="T19" fmla="*/ 55268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0" name="Freeform 169"/>
            <p:cNvSpPr>
              <a:spLocks/>
            </p:cNvSpPr>
            <p:nvPr/>
          </p:nvSpPr>
          <p:spPr bwMode="auto">
            <a:xfrm>
              <a:off x="2539088" y="1728068"/>
              <a:ext cx="240515" cy="95946"/>
            </a:xfrm>
            <a:custGeom>
              <a:avLst/>
              <a:gdLst>
                <a:gd name="T0" fmla="*/ 0 w 1366596"/>
                <a:gd name="T1" fmla="*/ 0 h 809868"/>
                <a:gd name="T2" fmla="*/ 240515 w 1366596"/>
                <a:gd name="T3" fmla="*/ 74140 h 809868"/>
                <a:gd name="T4" fmla="*/ 152245 w 1366596"/>
                <a:gd name="T5" fmla="*/ 95946 h 809868"/>
                <a:gd name="T6" fmla="*/ 810 w 1366596"/>
                <a:gd name="T7" fmla="*/ 50699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1" name="Freeform 170"/>
            <p:cNvSpPr>
              <a:spLocks/>
            </p:cNvSpPr>
            <p:nvPr/>
          </p:nvSpPr>
          <p:spPr bwMode="auto">
            <a:xfrm>
              <a:off x="2091322" y="1729813"/>
              <a:ext cx="237955" cy="97690"/>
            </a:xfrm>
            <a:custGeom>
              <a:avLst/>
              <a:gdLst>
                <a:gd name="T0" fmla="*/ 234707 w 1348191"/>
                <a:gd name="T1" fmla="*/ 0 h 791462"/>
                <a:gd name="T2" fmla="*/ 237955 w 1348191"/>
                <a:gd name="T3" fmla="*/ 47141 h 791462"/>
                <a:gd name="T4" fmla="*/ 86086 w 1348191"/>
                <a:gd name="T5" fmla="*/ 97690 h 791462"/>
                <a:gd name="T6" fmla="*/ 0 w 1348191"/>
                <a:gd name="T7" fmla="*/ 75539 h 791462"/>
                <a:gd name="T8" fmla="*/ 234707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72" name="Straight Connector 171"/>
            <p:cNvCxnSpPr>
              <a:cxnSpLocks noChangeShapeType="1"/>
              <a:endCxn id="167" idx="2"/>
            </p:cNvCxnSpPr>
            <p:nvPr/>
          </p:nvCxnSpPr>
          <p:spPr bwMode="auto">
            <a:xfrm flipH="1" flipV="1">
              <a:off x="1871277" y="1736791"/>
              <a:ext cx="2558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 flipH="1" flipV="1">
              <a:off x="2997090" y="1735046"/>
              <a:ext cx="2558" cy="122113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5" name="Group 7"/>
          <p:cNvGrpSpPr>
            <a:grpSpLocks/>
          </p:cNvGrpSpPr>
          <p:nvPr/>
        </p:nvGrpSpPr>
        <p:grpSpPr bwMode="auto">
          <a:xfrm>
            <a:off x="3859212" y="2403476"/>
            <a:ext cx="758429" cy="398463"/>
            <a:chOff x="1871277" y="1576300"/>
            <a:chExt cx="1128371" cy="437861"/>
          </a:xfrm>
        </p:grpSpPr>
        <p:sp>
          <p:nvSpPr>
            <p:cNvPr id="175" name="Oval 174"/>
            <p:cNvSpPr>
              <a:spLocks noChangeArrowheads="1"/>
            </p:cNvSpPr>
            <p:nvPr/>
          </p:nvSpPr>
          <p:spPr bwMode="auto">
            <a:xfrm flipV="1">
              <a:off x="1873836" y="1694924"/>
              <a:ext cx="1125812" cy="319237"/>
            </a:xfrm>
            <a:prstGeom prst="ellipse">
              <a:avLst/>
            </a:prstGeom>
            <a:gradFill rotWithShape="1">
              <a:gsLst>
                <a:gs pos="0">
                  <a:srgbClr val="262699"/>
                </a:gs>
                <a:gs pos="53000">
                  <a:srgbClr val="8585E0"/>
                </a:gs>
                <a:gs pos="100000">
                  <a:srgbClr val="262699"/>
                </a:gs>
              </a:gsLst>
              <a:lin ang="0" scaled="1"/>
            </a:gra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1871277" y="1740280"/>
              <a:ext cx="1128371" cy="115135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7" name="Oval 176"/>
            <p:cNvSpPr>
              <a:spLocks noChangeArrowheads="1"/>
            </p:cNvSpPr>
            <p:nvPr/>
          </p:nvSpPr>
          <p:spPr bwMode="auto">
            <a:xfrm flipV="1">
              <a:off x="1871277" y="1576300"/>
              <a:ext cx="1125812" cy="319237"/>
            </a:xfrm>
            <a:prstGeom prst="ellipse">
              <a:avLst/>
            </a:prstGeom>
            <a:solidFill>
              <a:srgbClr val="BFBFBF"/>
            </a:solidFill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78" name="Freeform 177"/>
            <p:cNvSpPr/>
            <p:nvPr/>
          </p:nvSpPr>
          <p:spPr bwMode="auto">
            <a:xfrm>
              <a:off x="2160407" y="1673990"/>
              <a:ext cx="547554" cy="160491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9" name="Freeform 178"/>
            <p:cNvSpPr>
              <a:spLocks/>
            </p:cNvSpPr>
            <p:nvPr/>
          </p:nvSpPr>
          <p:spPr bwMode="auto">
            <a:xfrm>
              <a:off x="2104116" y="1633868"/>
              <a:ext cx="660135" cy="109901"/>
            </a:xfrm>
            <a:custGeom>
              <a:avLst/>
              <a:gdLst>
                <a:gd name="T0" fmla="*/ 0 w 3723451"/>
                <a:gd name="T1" fmla="*/ 26887 h 932950"/>
                <a:gd name="T2" fmla="*/ 116156 w 3723451"/>
                <a:gd name="T3" fmla="*/ 317 h 932950"/>
                <a:gd name="T4" fmla="*/ 329013 w 3723451"/>
                <a:gd name="T5" fmla="*/ 61322 h 932950"/>
                <a:gd name="T6" fmla="*/ 532082 w 3723451"/>
                <a:gd name="T7" fmla="*/ 0 h 932950"/>
                <a:gd name="T8" fmla="*/ 660135 w 3723451"/>
                <a:gd name="T9" fmla="*/ 24402 h 932950"/>
                <a:gd name="T10" fmla="*/ 564864 w 3723451"/>
                <a:gd name="T11" fmla="*/ 54409 h 932950"/>
                <a:gd name="T12" fmla="*/ 534190 w 3723451"/>
                <a:gd name="T13" fmla="*/ 46319 h 932950"/>
                <a:gd name="T14" fmla="*/ 332753 w 3723451"/>
                <a:gd name="T15" fmla="*/ 109901 h 932950"/>
                <a:gd name="T16" fmla="*/ 126163 w 3723451"/>
                <a:gd name="T17" fmla="*/ 48658 h 932950"/>
                <a:gd name="T18" fmla="*/ 92761 w 3723451"/>
                <a:gd name="T19" fmla="*/ 55267 h 932950"/>
                <a:gd name="T20" fmla="*/ 0 w 3723451"/>
                <a:gd name="T21" fmla="*/ 26887 h 9329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0" name="Freeform 179"/>
            <p:cNvSpPr>
              <a:spLocks/>
            </p:cNvSpPr>
            <p:nvPr/>
          </p:nvSpPr>
          <p:spPr bwMode="auto">
            <a:xfrm>
              <a:off x="2539089" y="1728069"/>
              <a:ext cx="240514" cy="95945"/>
            </a:xfrm>
            <a:custGeom>
              <a:avLst/>
              <a:gdLst>
                <a:gd name="T0" fmla="*/ 0 w 1366596"/>
                <a:gd name="T1" fmla="*/ 0 h 809868"/>
                <a:gd name="T2" fmla="*/ 240514 w 1366596"/>
                <a:gd name="T3" fmla="*/ 74139 h 809868"/>
                <a:gd name="T4" fmla="*/ 152244 w 1366596"/>
                <a:gd name="T5" fmla="*/ 95945 h 809868"/>
                <a:gd name="T6" fmla="*/ 810 w 1366596"/>
                <a:gd name="T7" fmla="*/ 50698 h 809868"/>
                <a:gd name="T8" fmla="*/ 0 w 1366596"/>
                <a:gd name="T9" fmla="*/ 0 h 8098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1" name="Freeform 180"/>
            <p:cNvSpPr>
              <a:spLocks/>
            </p:cNvSpPr>
            <p:nvPr/>
          </p:nvSpPr>
          <p:spPr bwMode="auto">
            <a:xfrm>
              <a:off x="2091322" y="1729813"/>
              <a:ext cx="237956" cy="97690"/>
            </a:xfrm>
            <a:custGeom>
              <a:avLst/>
              <a:gdLst>
                <a:gd name="T0" fmla="*/ 234708 w 1348191"/>
                <a:gd name="T1" fmla="*/ 0 h 791462"/>
                <a:gd name="T2" fmla="*/ 237956 w 1348191"/>
                <a:gd name="T3" fmla="*/ 47141 h 791462"/>
                <a:gd name="T4" fmla="*/ 86087 w 1348191"/>
                <a:gd name="T5" fmla="*/ 97690 h 791462"/>
                <a:gd name="T6" fmla="*/ 0 w 1348191"/>
                <a:gd name="T7" fmla="*/ 75539 h 791462"/>
                <a:gd name="T8" fmla="*/ 234708 w 1348191"/>
                <a:gd name="T9" fmla="*/ 0 h 7914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  <p:cxnSp>
          <p:nvCxnSpPr>
            <p:cNvPr id="182" name="Straight Connector 181"/>
            <p:cNvCxnSpPr>
              <a:cxnSpLocks noChangeShapeType="1"/>
              <a:endCxn id="177" idx="2"/>
            </p:cNvCxnSpPr>
            <p:nvPr/>
          </p:nvCxnSpPr>
          <p:spPr bwMode="auto">
            <a:xfrm flipH="1" flipV="1">
              <a:off x="1871277" y="1736791"/>
              <a:ext cx="2559" cy="123857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3" name="Straight Connector 182"/>
            <p:cNvCxnSpPr>
              <a:cxnSpLocks noChangeShapeType="1"/>
            </p:cNvCxnSpPr>
            <p:nvPr/>
          </p:nvCxnSpPr>
          <p:spPr bwMode="auto">
            <a:xfrm flipH="1" flipV="1">
              <a:off x="2997089" y="1735047"/>
              <a:ext cx="2559" cy="122112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ffectLst>
              <a:outerShdw blurRad="40005" dist="19939" dir="5400000" algn="tl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4976" name="Group 88"/>
          <p:cNvGrpSpPr>
            <a:grpSpLocks/>
          </p:cNvGrpSpPr>
          <p:nvPr/>
        </p:nvGrpSpPr>
        <p:grpSpPr bwMode="auto">
          <a:xfrm>
            <a:off x="5434542" y="1862139"/>
            <a:ext cx="1375833" cy="1482725"/>
            <a:chOff x="5418667" y="1587500"/>
            <a:chExt cx="1270000" cy="1481667"/>
          </a:xfrm>
        </p:grpSpPr>
        <p:grpSp>
          <p:nvGrpSpPr>
            <p:cNvPr id="124978" name="Group 79"/>
            <p:cNvGrpSpPr>
              <a:grpSpLocks/>
            </p:cNvGrpSpPr>
            <p:nvPr/>
          </p:nvGrpSpPr>
          <p:grpSpPr bwMode="auto">
            <a:xfrm>
              <a:off x="5440087" y="1742411"/>
              <a:ext cx="1039824" cy="1163369"/>
              <a:chOff x="5440087" y="1742411"/>
              <a:chExt cx="1039824" cy="1163369"/>
            </a:xfrm>
          </p:grpSpPr>
          <p:grpSp>
            <p:nvGrpSpPr>
              <p:cNvPr id="124980" name="Group 950"/>
              <p:cNvGrpSpPr>
                <a:grpSpLocks/>
              </p:cNvGrpSpPr>
              <p:nvPr/>
            </p:nvGrpSpPr>
            <p:grpSpPr bwMode="auto">
              <a:xfrm>
                <a:off x="5838397" y="2273382"/>
                <a:ext cx="350328" cy="632398"/>
                <a:chOff x="4140" y="429"/>
                <a:chExt cx="1425" cy="2396"/>
              </a:xfrm>
            </p:grpSpPr>
            <p:sp>
              <p:nvSpPr>
                <p:cNvPr id="124983" name="Freeform 951"/>
                <p:cNvSpPr>
                  <a:spLocks/>
                </p:cNvSpPr>
                <p:nvPr/>
              </p:nvSpPr>
              <p:spPr bwMode="auto">
                <a:xfrm>
                  <a:off x="5268" y="433"/>
                  <a:ext cx="283" cy="2286"/>
                </a:xfrm>
                <a:custGeom>
                  <a:avLst/>
                  <a:gdLst>
                    <a:gd name="T0" fmla="*/ 2 w 354"/>
                    <a:gd name="T1" fmla="*/ 0 h 2742"/>
                    <a:gd name="T2" fmla="*/ 12 w 354"/>
                    <a:gd name="T3" fmla="*/ 23 h 2742"/>
                    <a:gd name="T4" fmla="*/ 12 w 354"/>
                    <a:gd name="T5" fmla="*/ 171 h 2742"/>
                    <a:gd name="T6" fmla="*/ 0 w 354"/>
                    <a:gd name="T7" fmla="*/ 179 h 2742"/>
                    <a:gd name="T8" fmla="*/ 2 w 354"/>
                    <a:gd name="T9" fmla="*/ 0 h 274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54"/>
                    <a:gd name="T16" fmla="*/ 0 h 2742"/>
                    <a:gd name="T17" fmla="*/ 354 w 354"/>
                    <a:gd name="T18" fmla="*/ 2742 h 274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54" h="2742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4" name="Rectangle 952"/>
                <p:cNvSpPr>
                  <a:spLocks noChangeArrowheads="1"/>
                </p:cNvSpPr>
                <p:nvPr/>
              </p:nvSpPr>
              <p:spPr bwMode="auto">
                <a:xfrm>
                  <a:off x="4210" y="429"/>
                  <a:ext cx="1046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4985" name="Freeform 953"/>
                <p:cNvSpPr>
                  <a:spLocks/>
                </p:cNvSpPr>
                <p:nvPr/>
              </p:nvSpPr>
              <p:spPr bwMode="auto">
                <a:xfrm>
                  <a:off x="5321" y="570"/>
                  <a:ext cx="169" cy="2115"/>
                </a:xfrm>
                <a:custGeom>
                  <a:avLst/>
                  <a:gdLst>
                    <a:gd name="T0" fmla="*/ 2 w 211"/>
                    <a:gd name="T1" fmla="*/ 0 h 2537"/>
                    <a:gd name="T2" fmla="*/ 7 w 211"/>
                    <a:gd name="T3" fmla="*/ 15 h 2537"/>
                    <a:gd name="T4" fmla="*/ 2 w 211"/>
                    <a:gd name="T5" fmla="*/ 163 h 2537"/>
                    <a:gd name="T6" fmla="*/ 2 w 211"/>
                    <a:gd name="T7" fmla="*/ 0 h 2537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211"/>
                    <a:gd name="T13" fmla="*/ 0 h 2537"/>
                    <a:gd name="T14" fmla="*/ 211 w 211"/>
                    <a:gd name="T15" fmla="*/ 2537 h 2537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1" h="2537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6" name="Freeform 954"/>
                <p:cNvSpPr>
                  <a:spLocks/>
                </p:cNvSpPr>
                <p:nvPr/>
              </p:nvSpPr>
              <p:spPr bwMode="auto">
                <a:xfrm>
                  <a:off x="5284" y="1640"/>
                  <a:ext cx="263" cy="189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9 h 226"/>
                    <a:gd name="T4" fmla="*/ 11 w 328"/>
                    <a:gd name="T5" fmla="*/ 16 h 226"/>
                    <a:gd name="T6" fmla="*/ 0 w 328"/>
                    <a:gd name="T7" fmla="*/ 7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87" name="Rectangle 955"/>
                <p:cNvSpPr>
                  <a:spLocks noChangeArrowheads="1"/>
                </p:cNvSpPr>
                <p:nvPr/>
              </p:nvSpPr>
              <p:spPr bwMode="auto"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grpSp>
              <p:nvGrpSpPr>
                <p:cNvPr id="124988" name="Group 956"/>
                <p:cNvGrpSpPr>
                  <a:grpSpLocks/>
                </p:cNvGrpSpPr>
                <p:nvPr/>
              </p:nvGrpSpPr>
              <p:grpSpPr bwMode="auto">
                <a:xfrm>
                  <a:off x="4749" y="668"/>
                  <a:ext cx="581" cy="145"/>
                  <a:chOff x="614" y="2568"/>
                  <a:chExt cx="725" cy="139"/>
                </a:xfrm>
              </p:grpSpPr>
              <p:sp>
                <p:nvSpPr>
                  <p:cNvPr id="125013" name="AutoShape 957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66"/>
                    <a:ext cx="721" cy="14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25014" name="AutoShape 958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1"/>
                    <a:ext cx="696" cy="114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24989" name="Rectangle 959"/>
                <p:cNvSpPr>
                  <a:spLocks noChangeArrowheads="1"/>
                </p:cNvSpPr>
                <p:nvPr/>
              </p:nvSpPr>
              <p:spPr bwMode="auto"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grpSp>
              <p:nvGrpSpPr>
                <p:cNvPr id="124990" name="Group 960"/>
                <p:cNvGrpSpPr>
                  <a:grpSpLocks/>
                </p:cNvGrpSpPr>
                <p:nvPr/>
              </p:nvGrpSpPr>
              <p:grpSpPr bwMode="auto">
                <a:xfrm>
                  <a:off x="4747" y="994"/>
                  <a:ext cx="581" cy="134"/>
                  <a:chOff x="614" y="2568"/>
                  <a:chExt cx="725" cy="139"/>
                </a:xfrm>
              </p:grpSpPr>
              <p:sp>
                <p:nvSpPr>
                  <p:cNvPr id="125011" name="AutoShape 961"/>
                  <p:cNvSpPr>
                    <a:spLocks noChangeArrowheads="1"/>
                  </p:cNvSpPr>
                  <p:nvPr/>
                </p:nvSpPr>
                <p:spPr bwMode="auto">
                  <a:xfrm>
                    <a:off x="615" y="2564"/>
                    <a:ext cx="721" cy="139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25012" name="AutoShape 962"/>
                  <p:cNvSpPr>
                    <a:spLocks noChangeArrowheads="1"/>
                  </p:cNvSpPr>
                  <p:nvPr/>
                </p:nvSpPr>
                <p:spPr bwMode="auto">
                  <a:xfrm>
                    <a:off x="628" y="2581"/>
                    <a:ext cx="696" cy="107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24991" name="Rectangle 963"/>
                <p:cNvSpPr>
                  <a:spLocks noChangeArrowheads="1"/>
                </p:cNvSpPr>
                <p:nvPr/>
              </p:nvSpPr>
              <p:spPr bwMode="auto"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4992" name="Rectangle 964"/>
                <p:cNvSpPr>
                  <a:spLocks noChangeArrowheads="1"/>
                </p:cNvSpPr>
                <p:nvPr/>
              </p:nvSpPr>
              <p:spPr bwMode="auto"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grpSp>
              <p:nvGrpSpPr>
                <p:cNvPr id="124993" name="Group 965"/>
                <p:cNvGrpSpPr>
                  <a:grpSpLocks/>
                </p:cNvGrpSpPr>
                <p:nvPr/>
              </p:nvGrpSpPr>
              <p:grpSpPr bwMode="auto">
                <a:xfrm>
                  <a:off x="4735" y="1627"/>
                  <a:ext cx="582" cy="151"/>
                  <a:chOff x="614" y="2568"/>
                  <a:chExt cx="725" cy="139"/>
                </a:xfrm>
              </p:grpSpPr>
              <p:sp>
                <p:nvSpPr>
                  <p:cNvPr id="125009" name="AutoShape 966"/>
                  <p:cNvSpPr>
                    <a:spLocks noChangeArrowheads="1"/>
                  </p:cNvSpPr>
                  <p:nvPr/>
                </p:nvSpPr>
                <p:spPr bwMode="auto">
                  <a:xfrm>
                    <a:off x="618" y="2586"/>
                    <a:ext cx="720" cy="12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25010" name="AutoShape 967"/>
                  <p:cNvSpPr>
                    <a:spLocks noChangeArrowheads="1"/>
                  </p:cNvSpPr>
                  <p:nvPr/>
                </p:nvSpPr>
                <p:spPr bwMode="auto">
                  <a:xfrm>
                    <a:off x="630" y="2586"/>
                    <a:ext cx="695" cy="109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24994" name="Freeform 968"/>
                <p:cNvSpPr>
                  <a:spLocks/>
                </p:cNvSpPr>
                <p:nvPr/>
              </p:nvSpPr>
              <p:spPr bwMode="auto">
                <a:xfrm>
                  <a:off x="5288" y="1354"/>
                  <a:ext cx="263" cy="188"/>
                </a:xfrm>
                <a:custGeom>
                  <a:avLst/>
                  <a:gdLst>
                    <a:gd name="T0" fmla="*/ 2 w 328"/>
                    <a:gd name="T1" fmla="*/ 0 h 226"/>
                    <a:gd name="T2" fmla="*/ 11 w 328"/>
                    <a:gd name="T3" fmla="*/ 8 h 226"/>
                    <a:gd name="T4" fmla="*/ 11 w 328"/>
                    <a:gd name="T5" fmla="*/ 14 h 226"/>
                    <a:gd name="T6" fmla="*/ 0 w 328"/>
                    <a:gd name="T7" fmla="*/ 6 h 226"/>
                    <a:gd name="T8" fmla="*/ 2 w 328"/>
                    <a:gd name="T9" fmla="*/ 0 h 22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28"/>
                    <a:gd name="T16" fmla="*/ 0 h 226"/>
                    <a:gd name="T17" fmla="*/ 328 w 328"/>
                    <a:gd name="T18" fmla="*/ 226 h 22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28" h="226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24995" name="Group 969"/>
                <p:cNvGrpSpPr>
                  <a:grpSpLocks/>
                </p:cNvGrpSpPr>
                <p:nvPr/>
              </p:nvGrpSpPr>
              <p:grpSpPr bwMode="auto">
                <a:xfrm>
                  <a:off x="4739" y="1327"/>
                  <a:ext cx="582" cy="139"/>
                  <a:chOff x="614" y="2568"/>
                  <a:chExt cx="725" cy="139"/>
                </a:xfrm>
              </p:grpSpPr>
              <p:sp>
                <p:nvSpPr>
                  <p:cNvPr id="125007" name="AutoShape 970"/>
                  <p:cNvSpPr>
                    <a:spLocks noChangeArrowheads="1"/>
                  </p:cNvSpPr>
                  <p:nvPr/>
                </p:nvSpPr>
                <p:spPr bwMode="auto">
                  <a:xfrm>
                    <a:off x="613" y="2571"/>
                    <a:ext cx="732" cy="134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tx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  <p:sp>
                <p:nvSpPr>
                  <p:cNvPr id="125008" name="AutoShape 971"/>
                  <p:cNvSpPr>
                    <a:spLocks noChangeArrowheads="1"/>
                  </p:cNvSpPr>
                  <p:nvPr/>
                </p:nvSpPr>
                <p:spPr bwMode="auto">
                  <a:xfrm>
                    <a:off x="625" y="2587"/>
                    <a:ext cx="720" cy="103"/>
                  </a:xfrm>
                  <a:prstGeom prst="roundRect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1pPr>
                    <a:lvl2pPr marL="742950" indent="-28575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2pPr>
                    <a:lvl3pPr marL="11430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3pPr>
                    <a:lvl4pPr marL="16002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4pPr>
                    <a:lvl5pPr marL="2057400" indent="-228600"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Arial" pitchFamily="34" charset="0"/>
                        <a:ea typeface="ＭＳ Ｐゴシック" pitchFamily="34" charset="-128"/>
                      </a:defRPr>
                    </a:lvl9pPr>
                  </a:lstStyle>
                  <a:p>
                    <a:endParaRPr lang="en-US" altLang="en-US" sz="1800">
                      <a:cs typeface="Arial" pitchFamily="34" charset="0"/>
                    </a:endParaRPr>
                  </a:p>
                </p:txBody>
              </p:sp>
            </p:grpSp>
            <p:sp>
              <p:nvSpPr>
                <p:cNvPr id="124996" name="Rectangle 972"/>
                <p:cNvSpPr>
                  <a:spLocks noChangeArrowheads="1"/>
                </p:cNvSpPr>
                <p:nvPr/>
              </p:nvSpPr>
              <p:spPr bwMode="auto">
                <a:xfrm>
                  <a:off x="5246" y="429"/>
                  <a:ext cx="70" cy="2285"/>
                </a:xfrm>
                <a:prstGeom prst="rect">
                  <a:avLst/>
                </a:prstGeom>
                <a:gradFill rotWithShape="1"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4997" name="Freeform 973"/>
                <p:cNvSpPr>
                  <a:spLocks/>
                </p:cNvSpPr>
                <p:nvPr/>
              </p:nvSpPr>
              <p:spPr bwMode="auto">
                <a:xfrm>
                  <a:off x="5312" y="1007"/>
                  <a:ext cx="237" cy="213"/>
                </a:xfrm>
                <a:custGeom>
                  <a:avLst/>
                  <a:gdLst>
                    <a:gd name="T0" fmla="*/ 2 w 296"/>
                    <a:gd name="T1" fmla="*/ 0 h 256"/>
                    <a:gd name="T2" fmla="*/ 11 w 296"/>
                    <a:gd name="T3" fmla="*/ 8 h 256"/>
                    <a:gd name="T4" fmla="*/ 11 w 296"/>
                    <a:gd name="T5" fmla="*/ 16 h 256"/>
                    <a:gd name="T6" fmla="*/ 0 w 296"/>
                    <a:gd name="T7" fmla="*/ 6 h 256"/>
                    <a:gd name="T8" fmla="*/ 2 w 296"/>
                    <a:gd name="T9" fmla="*/ 0 h 25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96"/>
                    <a:gd name="T16" fmla="*/ 0 h 256"/>
                    <a:gd name="T17" fmla="*/ 296 w 296"/>
                    <a:gd name="T18" fmla="*/ 256 h 25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96" h="25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98" name="Freeform 974"/>
                <p:cNvSpPr>
                  <a:spLocks/>
                </p:cNvSpPr>
                <p:nvPr/>
              </p:nvSpPr>
              <p:spPr bwMode="auto">
                <a:xfrm>
                  <a:off x="5315" y="680"/>
                  <a:ext cx="244" cy="240"/>
                </a:xfrm>
                <a:custGeom>
                  <a:avLst/>
                  <a:gdLst>
                    <a:gd name="T0" fmla="*/ 0 w 304"/>
                    <a:gd name="T1" fmla="*/ 0 h 288"/>
                    <a:gd name="T2" fmla="*/ 11 w 304"/>
                    <a:gd name="T3" fmla="*/ 11 h 288"/>
                    <a:gd name="T4" fmla="*/ 10 w 304"/>
                    <a:gd name="T5" fmla="*/ 19 h 288"/>
                    <a:gd name="T6" fmla="*/ 2 w 304"/>
                    <a:gd name="T7" fmla="*/ 8 h 288"/>
                    <a:gd name="T8" fmla="*/ 0 w 304"/>
                    <a:gd name="T9" fmla="*/ 0 h 28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4"/>
                    <a:gd name="T16" fmla="*/ 0 h 288"/>
                    <a:gd name="T17" fmla="*/ 304 w 304"/>
                    <a:gd name="T18" fmla="*/ 288 h 28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4" h="288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999" name="Oval 975"/>
                <p:cNvSpPr>
                  <a:spLocks noChangeArrowheads="1"/>
                </p:cNvSpPr>
                <p:nvPr/>
              </p:nvSpPr>
              <p:spPr bwMode="auto"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5000" name="Freeform 976"/>
                <p:cNvSpPr>
                  <a:spLocks/>
                </p:cNvSpPr>
                <p:nvPr/>
              </p:nvSpPr>
              <p:spPr bwMode="auto">
                <a:xfrm>
                  <a:off x="5302" y="2614"/>
                  <a:ext cx="245" cy="200"/>
                </a:xfrm>
                <a:custGeom>
                  <a:avLst/>
                  <a:gdLst>
                    <a:gd name="T0" fmla="*/ 0 w 306"/>
                    <a:gd name="T1" fmla="*/ 8 h 240"/>
                    <a:gd name="T2" fmla="*/ 2 w 306"/>
                    <a:gd name="T3" fmla="*/ 16 h 240"/>
                    <a:gd name="T4" fmla="*/ 11 w 306"/>
                    <a:gd name="T5" fmla="*/ 8 h 240"/>
                    <a:gd name="T6" fmla="*/ 11 w 306"/>
                    <a:gd name="T7" fmla="*/ 0 h 240"/>
                    <a:gd name="T8" fmla="*/ 0 w 306"/>
                    <a:gd name="T9" fmla="*/ 8 h 24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06"/>
                    <a:gd name="T16" fmla="*/ 0 h 240"/>
                    <a:gd name="T17" fmla="*/ 306 w 306"/>
                    <a:gd name="T18" fmla="*/ 240 h 24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06" h="240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001" name="AutoShape 977"/>
                <p:cNvSpPr>
                  <a:spLocks noChangeArrowheads="1"/>
                </p:cNvSpPr>
                <p:nvPr/>
              </p:nvSpPr>
              <p:spPr bwMode="auto">
                <a:xfrm>
                  <a:off x="4140" y="2675"/>
                  <a:ext cx="1196" cy="15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DDDDDD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5002" name="AutoShape 978"/>
                <p:cNvSpPr>
                  <a:spLocks noChangeArrowheads="1"/>
                </p:cNvSpPr>
                <p:nvPr/>
              </p:nvSpPr>
              <p:spPr bwMode="auto">
                <a:xfrm>
                  <a:off x="4210" y="2714"/>
                  <a:ext cx="1066" cy="79"/>
                </a:xfrm>
                <a:prstGeom prst="roundRect">
                  <a:avLst>
                    <a:gd name="adj" fmla="val 50000"/>
                  </a:avLst>
                </a:prstGeom>
                <a:gradFill rotWithShape="1">
                  <a:gsLst>
                    <a:gs pos="0">
                      <a:schemeClr val="tx2"/>
                    </a:gs>
                    <a:gs pos="100000">
                      <a:schemeClr val="bg2"/>
                    </a:gs>
                  </a:gsLst>
                  <a:lin ang="0" scaled="1"/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5003" name="Oval 979"/>
                <p:cNvSpPr>
                  <a:spLocks noChangeArrowheads="1"/>
                </p:cNvSpPr>
                <p:nvPr/>
              </p:nvSpPr>
              <p:spPr bwMode="auto"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5004" name="Oval 980"/>
                <p:cNvSpPr>
                  <a:spLocks noChangeArrowheads="1"/>
                </p:cNvSpPr>
                <p:nvPr/>
              </p:nvSpPr>
              <p:spPr bwMode="auto"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ctr" eaLnBrk="1" hangingPunct="1"/>
                  <a:endParaRPr lang="en-US" altLang="en-US" sz="1800">
                    <a:solidFill>
                      <a:srgbClr val="FF0000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125005" name="Oval 981"/>
                <p:cNvSpPr>
                  <a:spLocks noChangeArrowheads="1"/>
                </p:cNvSpPr>
                <p:nvPr/>
              </p:nvSpPr>
              <p:spPr bwMode="auto"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  <p:sp>
              <p:nvSpPr>
                <p:cNvPr id="125006" name="Rectangle 982"/>
                <p:cNvSpPr>
                  <a:spLocks noChangeArrowheads="1"/>
                </p:cNvSpPr>
                <p:nvPr/>
              </p:nvSpPr>
              <p:spPr bwMode="auto"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 sz="1800">
                    <a:cs typeface="Arial" pitchFamily="34" charset="0"/>
                  </a:endParaRPr>
                </a:p>
              </p:txBody>
            </p:sp>
          </p:grpSp>
          <p:pic>
            <p:nvPicPr>
              <p:cNvPr id="124981" name="Picture 4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40087" y="1742411"/>
                <a:ext cx="1039824" cy="3097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4982" name="TextBox 149"/>
              <p:cNvSpPr txBox="1">
                <a:spLocks noChangeArrowheads="1"/>
              </p:cNvSpPr>
              <p:nvPr/>
            </p:nvSpPr>
            <p:spPr bwMode="auto">
              <a:xfrm>
                <a:off x="5558972" y="1947149"/>
                <a:ext cx="849642" cy="5843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400">
                    <a:cs typeface="Arial" pitchFamily="34" charset="0"/>
                  </a:rPr>
                  <a:t>controller</a:t>
                </a:r>
              </a:p>
              <a:p>
                <a:endParaRPr lang="en-US" altLang="en-US" sz="1800">
                  <a:cs typeface="Arial" pitchFamily="34" charset="0"/>
                </a:endParaRPr>
              </a:p>
            </p:txBody>
          </p:sp>
        </p:grpSp>
        <p:sp>
          <p:nvSpPr>
            <p:cNvPr id="124979" name="Rectangle 82"/>
            <p:cNvSpPr>
              <a:spLocks noChangeArrowheads="1"/>
            </p:cNvSpPr>
            <p:nvPr/>
          </p:nvSpPr>
          <p:spPr bwMode="auto">
            <a:xfrm>
              <a:off x="5418667" y="1587500"/>
              <a:ext cx="1270000" cy="1481667"/>
            </a:xfrm>
            <a:prstGeom prst="rect">
              <a:avLst/>
            </a:prstGeom>
            <a:solidFill>
              <a:schemeClr val="bg1">
                <a:alpha val="65881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124977" name="TextBox 211"/>
          <p:cNvSpPr txBox="1">
            <a:spLocks noChangeArrowheads="1"/>
          </p:cNvSpPr>
          <p:nvPr/>
        </p:nvSpPr>
        <p:spPr bwMode="auto">
          <a:xfrm>
            <a:off x="6076025" y="317501"/>
            <a:ext cx="3394869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000" i="1">
                <a:solidFill>
                  <a:srgbClr val="CC0000"/>
                </a:solidFill>
              </a:rPr>
              <a:t>Example: </a:t>
            </a:r>
            <a:r>
              <a:rPr lang="en-US" altLang="en-US" sz="2000"/>
              <a:t>datagrams from hosts h5 and h6 should be sent to h3 or h4, via s1 and from there to s2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2"/>
          <p:cNvSpPr>
            <a:spLocks noChangeArrowheads="1"/>
          </p:cNvSpPr>
          <p:nvPr/>
        </p:nvSpPr>
        <p:spPr bwMode="auto">
          <a:xfrm>
            <a:off x="577850" y="228600"/>
            <a:ext cx="84201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4400" dirty="0">
                <a:solidFill>
                  <a:srgbClr val="000099"/>
                </a:solidFill>
                <a:latin typeface="Gill Sans MT" pitchFamily="34" charset="0"/>
              </a:rPr>
              <a:t>Chapter 5: </a:t>
            </a:r>
            <a:r>
              <a:rPr lang="en-US" altLang="en-US" sz="4400" i="1" dirty="0">
                <a:solidFill>
                  <a:srgbClr val="000099"/>
                </a:solidFill>
                <a:latin typeface="Gill Sans MT" pitchFamily="34" charset="0"/>
              </a:rPr>
              <a:t>Summary!</a:t>
            </a:r>
          </a:p>
        </p:txBody>
      </p:sp>
      <p:pic>
        <p:nvPicPr>
          <p:cNvPr id="126978" name="Picture 8" descr="underline_base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966" y="1055689"/>
            <a:ext cx="4455980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9" name="Content Placeholder 1"/>
          <p:cNvSpPr>
            <a:spLocks noGrp="1"/>
          </p:cNvSpPr>
          <p:nvPr>
            <p:ph sz="half" idx="1"/>
          </p:nvPr>
        </p:nvSpPr>
        <p:spPr>
          <a:xfrm>
            <a:off x="4586685" y="3873500"/>
            <a:ext cx="4953000" cy="1798638"/>
          </a:xfrm>
        </p:spPr>
        <p:txBody>
          <a:bodyPr>
            <a:normAutofit fontScale="925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altLang="en-US" sz="2400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Question: 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how do forwarding tables (destination-based forwarding) or flow tables (generalized forwarding) computed?</a:t>
            </a:r>
          </a:p>
          <a:p>
            <a:pPr marL="0" indent="0">
              <a:buFont typeface="Wingdings" pitchFamily="2" charset="2"/>
              <a:buNone/>
            </a:pPr>
            <a:r>
              <a:rPr lang="en-US" altLang="en-US" sz="2400" i="1" dirty="0">
                <a:solidFill>
                  <a:srgbClr val="CC0000"/>
                </a:solidFill>
                <a:ea typeface="ＭＳ Ｐゴシック" pitchFamily="34" charset="-128"/>
                <a:cs typeface="ＭＳ Ｐゴシック" pitchFamily="34" charset="-128"/>
              </a:rPr>
              <a:t>Answer: </a:t>
            </a:r>
            <a:r>
              <a:rPr lang="en-US" altLang="en-US" sz="2400" dirty="0">
                <a:ea typeface="ＭＳ Ｐゴシック" pitchFamily="34" charset="-128"/>
                <a:cs typeface="ＭＳ Ｐゴシック" pitchFamily="34" charset="-128"/>
              </a:rPr>
              <a:t>by the control plane (next section)</a:t>
            </a:r>
          </a:p>
        </p:txBody>
      </p:sp>
      <p:sp>
        <p:nvSpPr>
          <p:cNvPr id="126983" name="Footer Placeholder 2"/>
          <p:cNvSpPr>
            <a:spLocks noGrp="1"/>
          </p:cNvSpPr>
          <p:nvPr>
            <p:ph type="ftr" sz="quarter" idx="11"/>
          </p:nvPr>
        </p:nvSpPr>
        <p:spPr bwMode="auto">
          <a:xfrm>
            <a:off x="6906683" y="6475413"/>
            <a:ext cx="2359554" cy="241300"/>
          </a:xfr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/>
            <a:r>
              <a:rPr lang="en-US" altLang="en-US" sz="1200">
                <a:solidFill>
                  <a:srgbClr val="000000"/>
                </a:solidFill>
                <a:latin typeface="Tahoma" pitchFamily="34" charset="0"/>
                <a:cs typeface="Arial" pitchFamily="34" charset="0"/>
              </a:rPr>
              <a:t>Network Layer: Data Plane</a:t>
            </a:r>
          </a:p>
        </p:txBody>
      </p:sp>
      <p:sp>
        <p:nvSpPr>
          <p:cNvPr id="12698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1331" y="6475413"/>
            <a:ext cx="608806" cy="2730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200">
                <a:latin typeface="Tahoma" pitchFamily="34" charset="0"/>
              </a:rPr>
              <a:t>4-</a:t>
            </a:r>
            <a:fld id="{8EDF8F5E-84DA-4587-BC82-61EC17822C94}" type="slidenum">
              <a:rPr lang="en-US" altLang="en-US" sz="1200">
                <a:latin typeface="Tahoma" pitchFamily="34" charset="0"/>
              </a:rPr>
              <a:pPr/>
              <a:t>84</a:t>
            </a:fld>
            <a:endParaRPr lang="en-US" altLang="en-US" sz="1200">
              <a:latin typeface="Tahoma" pitchFamily="34" charset="0"/>
            </a:endParaRPr>
          </a:p>
        </p:txBody>
      </p:sp>
      <p:sp>
        <p:nvSpPr>
          <p:cNvPr id="126980" name="Rectangle 3"/>
          <p:cNvSpPr txBox="1">
            <a:spLocks noChangeArrowheads="1"/>
          </p:cNvSpPr>
          <p:nvPr/>
        </p:nvSpPr>
        <p:spPr bwMode="auto">
          <a:xfrm>
            <a:off x="577850" y="1600200"/>
            <a:ext cx="4203171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None/>
            </a:pPr>
            <a:r>
              <a:rPr lang="en-US" altLang="en-US">
                <a:latin typeface="Gill Sans MT" pitchFamily="34" charset="0"/>
              </a:rPr>
              <a:t>4.1 Overview of Network layer: data plane and control plane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None/>
            </a:pPr>
            <a:r>
              <a:rPr lang="en-US" altLang="en-US">
                <a:latin typeface="Gill Sans MT" pitchFamily="34" charset="0"/>
              </a:rPr>
              <a:t>4.2 What</a:t>
            </a:r>
            <a:r>
              <a:rPr lang="ja-JP" altLang="en-US">
                <a:latin typeface="Gill Sans MT" pitchFamily="34" charset="0"/>
              </a:rPr>
              <a:t>’</a:t>
            </a:r>
            <a:r>
              <a:rPr lang="en-US" altLang="ja-JP">
                <a:latin typeface="Gill Sans MT" pitchFamily="34" charset="0"/>
              </a:rPr>
              <a:t>s inside a router</a:t>
            </a:r>
          </a:p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None/>
            </a:pPr>
            <a:r>
              <a:rPr lang="en-US" altLang="en-US">
                <a:latin typeface="Gill Sans MT" pitchFamily="34" charset="0"/>
              </a:rPr>
              <a:t>4.3 IP: Internet Protocol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datagram format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fragmentation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IPv4 addressing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NAT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IPv6</a:t>
            </a:r>
          </a:p>
        </p:txBody>
      </p:sp>
      <p:sp>
        <p:nvSpPr>
          <p:cNvPr id="126981" name="Rectangle 4"/>
          <p:cNvSpPr txBox="1">
            <a:spLocks noChangeArrowheads="1"/>
          </p:cNvSpPr>
          <p:nvPr/>
        </p:nvSpPr>
        <p:spPr bwMode="auto">
          <a:xfrm>
            <a:off x="4870450" y="1600201"/>
            <a:ext cx="4127500" cy="23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688975" indent="-231775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pitchFamily="2" charset="2"/>
              <a:buNone/>
            </a:pPr>
            <a:r>
              <a:rPr lang="en-US" altLang="en-US">
                <a:latin typeface="Gill Sans MT" pitchFamily="34" charset="0"/>
              </a:rPr>
              <a:t>4.4 Generalized Forward and SDN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match plus action</a:t>
            </a:r>
          </a:p>
          <a:p>
            <a:pPr lvl="1">
              <a:lnSpc>
                <a:spcPct val="85000"/>
              </a:lnSpc>
              <a:spcBef>
                <a:spcPct val="20000"/>
              </a:spcBef>
              <a:buClr>
                <a:srgbClr val="000099"/>
              </a:buClr>
              <a:buFont typeface="Arial" pitchFamily="34" charset="0"/>
              <a:buChar char="•"/>
            </a:pPr>
            <a:r>
              <a:rPr lang="en-US" altLang="en-US">
                <a:latin typeface="Gill Sans MT" pitchFamily="34" charset="0"/>
              </a:rPr>
              <a:t>OpenFlow example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vku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17322</TotalTime>
  <Words>6648</Words>
  <Application>Microsoft Macintosh PowerPoint</Application>
  <PresentationFormat>A4 Paper (210x297 mm)</PresentationFormat>
  <Paragraphs>1871</Paragraphs>
  <Slides>84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84</vt:i4>
      </vt:variant>
    </vt:vector>
  </HeadingPairs>
  <TitlesOfParts>
    <vt:vector size="98" baseType="lpstr">
      <vt:lpstr>Arial</vt:lpstr>
      <vt:lpstr>Arial Narrow</vt:lpstr>
      <vt:lpstr>Calibri</vt:lpstr>
      <vt:lpstr>Comic Sans MS</vt:lpstr>
      <vt:lpstr>Courier New</vt:lpstr>
      <vt:lpstr>Gill Sans MT</vt:lpstr>
      <vt:lpstr>Tahoma</vt:lpstr>
      <vt:lpstr>Times</vt:lpstr>
      <vt:lpstr>Times New Roman</vt:lpstr>
      <vt:lpstr>Wingdings</vt:lpstr>
      <vt:lpstr>ZapfDingbats</vt:lpstr>
      <vt:lpstr>1_Default Design</vt:lpstr>
      <vt:lpstr>2_Default Design</vt:lpstr>
      <vt:lpstr>vku_theme</vt:lpstr>
      <vt:lpstr>COMPUTER NETWORKS</vt:lpstr>
      <vt:lpstr>PowerPoint Presentation</vt:lpstr>
      <vt:lpstr>Network layer</vt:lpstr>
      <vt:lpstr>Two key network-layer functions</vt:lpstr>
      <vt:lpstr>Network layer: data plane, control plane</vt:lpstr>
      <vt:lpstr>PowerPoint Presentation</vt:lpstr>
      <vt:lpstr>PowerPoint Presentation</vt:lpstr>
      <vt:lpstr>Network service model</vt:lpstr>
      <vt:lpstr>Network layer service models:</vt:lpstr>
      <vt:lpstr>PowerPoint Presentation</vt:lpstr>
      <vt:lpstr>Router architecture overview</vt:lpstr>
      <vt:lpstr>Input port functions</vt:lpstr>
      <vt:lpstr>Input port functions</vt:lpstr>
      <vt:lpstr>Destination-based forwarding</vt:lpstr>
      <vt:lpstr>Longest prefix matching</vt:lpstr>
      <vt:lpstr>Longest prefix matching</vt:lpstr>
      <vt:lpstr>Switching fabrics</vt:lpstr>
      <vt:lpstr>Switching via memory</vt:lpstr>
      <vt:lpstr>Switching via a bus</vt:lpstr>
      <vt:lpstr>Switching via interconnection network</vt:lpstr>
      <vt:lpstr>Input port queuing</vt:lpstr>
      <vt:lpstr>Output ports</vt:lpstr>
      <vt:lpstr>Output port queueing</vt:lpstr>
      <vt:lpstr>How much buffering?</vt:lpstr>
      <vt:lpstr>Scheduling mechanisms</vt:lpstr>
      <vt:lpstr>Scheduling policies: priority</vt:lpstr>
      <vt:lpstr>Scheduling policies: still more</vt:lpstr>
      <vt:lpstr>Scheduling policies: still more</vt:lpstr>
      <vt:lpstr>PowerPoint Presentation</vt:lpstr>
      <vt:lpstr>The Internet network layer</vt:lpstr>
      <vt:lpstr>IP datagram format</vt:lpstr>
      <vt:lpstr>IP fragmentation, reassembly</vt:lpstr>
      <vt:lpstr>IP fragmentation, reassembly</vt:lpstr>
      <vt:lpstr>PowerPoint Presentation</vt:lpstr>
      <vt:lpstr>IP addressing: introduction</vt:lpstr>
      <vt:lpstr>IP addressing: introduction</vt:lpstr>
      <vt:lpstr>IP Address Classes</vt:lpstr>
      <vt:lpstr>Special IP addresses</vt:lpstr>
      <vt:lpstr>Net &amp; Subnet</vt:lpstr>
      <vt:lpstr>Subnet</vt:lpstr>
      <vt:lpstr>Subnet</vt:lpstr>
      <vt:lpstr>Subnet</vt:lpstr>
      <vt:lpstr>Subnet</vt:lpstr>
      <vt:lpstr>Classless Inter-Domain Routing (CIDR)</vt:lpstr>
      <vt:lpstr>Public/Private IP</vt:lpstr>
      <vt:lpstr>IP addressing: CIDR</vt:lpstr>
      <vt:lpstr>IP addresses: how to get one?</vt:lpstr>
      <vt:lpstr>Exercise</vt:lpstr>
      <vt:lpstr>DHCP: Dynamic Host Configuration Protocol</vt:lpstr>
      <vt:lpstr>DHCP client-server scenario</vt:lpstr>
      <vt:lpstr>DHCP client-server scenario</vt:lpstr>
      <vt:lpstr>DHCP: more than IP addresses</vt:lpstr>
      <vt:lpstr>DHCP: example</vt:lpstr>
      <vt:lpstr>DHCP: example</vt:lpstr>
      <vt:lpstr>DHCP: Wireshark output (home LAN)</vt:lpstr>
      <vt:lpstr>IP addresses: how to get one?</vt:lpstr>
      <vt:lpstr>Hierarchical addressing: route aggregation</vt:lpstr>
      <vt:lpstr>Hierarchical addressing: more specific routes</vt:lpstr>
      <vt:lpstr>IP addressing: the last word...</vt:lpstr>
      <vt:lpstr>PowerPoint Presentation</vt:lpstr>
      <vt:lpstr>NAT: network address translation</vt:lpstr>
      <vt:lpstr>NAT: network address translation</vt:lpstr>
      <vt:lpstr>NAT: network address translation</vt:lpstr>
      <vt:lpstr>NAT: network address translation</vt:lpstr>
      <vt:lpstr>NAT: network address translation</vt:lpstr>
      <vt:lpstr>PowerPoint Presentation</vt:lpstr>
      <vt:lpstr>IPv6: motivation</vt:lpstr>
      <vt:lpstr>IPv6 datagram format</vt:lpstr>
      <vt:lpstr>Other changes from IPv4</vt:lpstr>
      <vt:lpstr>Transition from IPv4 to IPv6</vt:lpstr>
      <vt:lpstr>Tunneling</vt:lpstr>
      <vt:lpstr>Tunneling</vt:lpstr>
      <vt:lpstr>IPv6: adoption</vt:lpstr>
      <vt:lpstr>PowerPoint Presentation</vt:lpstr>
      <vt:lpstr>PowerPoint Presentation</vt:lpstr>
      <vt:lpstr>PowerPoint Presentation</vt:lpstr>
      <vt:lpstr>OpenFlow data plane abstraction</vt:lpstr>
      <vt:lpstr>OpenFlow data plane abstraction</vt:lpstr>
      <vt:lpstr>OpenFlow: Flow Table Entries</vt:lpstr>
      <vt:lpstr>PowerPoint Presentation</vt:lpstr>
      <vt:lpstr>PowerPoint Presentation</vt:lpstr>
      <vt:lpstr>OpenFlow abstraction</vt:lpstr>
      <vt:lpstr>OpenFlow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Huu Nhat Minh Nguyen</cp:lastModifiedBy>
  <cp:revision>459</cp:revision>
  <dcterms:created xsi:type="dcterms:W3CDTF">1999-10-08T19:08:27Z</dcterms:created>
  <dcterms:modified xsi:type="dcterms:W3CDTF">2023-03-12T14:02:14Z</dcterms:modified>
</cp:coreProperties>
</file>