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0"/>
  </p:notesMasterIdLst>
  <p:handoutMasterIdLst>
    <p:handoutMasterId r:id="rId111"/>
  </p:handoutMasterIdLst>
  <p:sldIdLst>
    <p:sldId id="502" r:id="rId2"/>
    <p:sldId id="256" r:id="rId3"/>
    <p:sldId id="365" r:id="rId4"/>
    <p:sldId id="258" r:id="rId5"/>
    <p:sldId id="368" r:id="rId6"/>
    <p:sldId id="259" r:id="rId7"/>
    <p:sldId id="466" r:id="rId8"/>
    <p:sldId id="467" r:id="rId9"/>
    <p:sldId id="261" r:id="rId10"/>
    <p:sldId id="371" r:id="rId11"/>
    <p:sldId id="372" r:id="rId12"/>
    <p:sldId id="373" r:id="rId13"/>
    <p:sldId id="468" r:id="rId14"/>
    <p:sldId id="469" r:id="rId15"/>
    <p:sldId id="470" r:id="rId16"/>
    <p:sldId id="263" r:id="rId17"/>
    <p:sldId id="264" r:id="rId18"/>
    <p:sldId id="265" r:id="rId19"/>
    <p:sldId id="445" r:id="rId20"/>
    <p:sldId id="471" r:id="rId21"/>
    <p:sldId id="408" r:id="rId22"/>
    <p:sldId id="446" r:id="rId23"/>
    <p:sldId id="447" r:id="rId24"/>
    <p:sldId id="409" r:id="rId25"/>
    <p:sldId id="410" r:id="rId26"/>
    <p:sldId id="411" r:id="rId27"/>
    <p:sldId id="412" r:id="rId28"/>
    <p:sldId id="477" r:id="rId29"/>
    <p:sldId id="413" r:id="rId30"/>
    <p:sldId id="414" r:id="rId31"/>
    <p:sldId id="415" r:id="rId32"/>
    <p:sldId id="454" r:id="rId33"/>
    <p:sldId id="417" r:id="rId34"/>
    <p:sldId id="418" r:id="rId35"/>
    <p:sldId id="419" r:id="rId36"/>
    <p:sldId id="420" r:id="rId37"/>
    <p:sldId id="453" r:id="rId38"/>
    <p:sldId id="452" r:id="rId39"/>
    <p:sldId id="423" r:id="rId40"/>
    <p:sldId id="472" r:id="rId41"/>
    <p:sldId id="473" r:id="rId42"/>
    <p:sldId id="456" r:id="rId43"/>
    <p:sldId id="427" r:id="rId44"/>
    <p:sldId id="428" r:id="rId45"/>
    <p:sldId id="429" r:id="rId46"/>
    <p:sldId id="457" r:id="rId47"/>
    <p:sldId id="458" r:id="rId48"/>
    <p:sldId id="431" r:id="rId49"/>
    <p:sldId id="432" r:id="rId50"/>
    <p:sldId id="433" r:id="rId51"/>
    <p:sldId id="434" r:id="rId52"/>
    <p:sldId id="459" r:id="rId53"/>
    <p:sldId id="436" r:id="rId54"/>
    <p:sldId id="437" r:id="rId55"/>
    <p:sldId id="474" r:id="rId56"/>
    <p:sldId id="475" r:id="rId57"/>
    <p:sldId id="320" r:id="rId58"/>
    <p:sldId id="321" r:id="rId59"/>
    <p:sldId id="322" r:id="rId60"/>
    <p:sldId id="485" r:id="rId61"/>
    <p:sldId id="378" r:id="rId62"/>
    <p:sldId id="379" r:id="rId63"/>
    <p:sldId id="381" r:id="rId64"/>
    <p:sldId id="476" r:id="rId65"/>
    <p:sldId id="383" r:id="rId66"/>
    <p:sldId id="384" r:id="rId67"/>
    <p:sldId id="478" r:id="rId68"/>
    <p:sldId id="326" r:id="rId69"/>
    <p:sldId id="480" r:id="rId70"/>
    <p:sldId id="325" r:id="rId71"/>
    <p:sldId id="386" r:id="rId72"/>
    <p:sldId id="451" r:id="rId73"/>
    <p:sldId id="481" r:id="rId74"/>
    <p:sldId id="482" r:id="rId75"/>
    <p:sldId id="483" r:id="rId76"/>
    <p:sldId id="484" r:id="rId77"/>
    <p:sldId id="486" r:id="rId78"/>
    <p:sldId id="487" r:id="rId79"/>
    <p:sldId id="488" r:id="rId80"/>
    <p:sldId id="489" r:id="rId81"/>
    <p:sldId id="490" r:id="rId82"/>
    <p:sldId id="492" r:id="rId83"/>
    <p:sldId id="491" r:id="rId84"/>
    <p:sldId id="493" r:id="rId85"/>
    <p:sldId id="334" r:id="rId86"/>
    <p:sldId id="494" r:id="rId87"/>
    <p:sldId id="495" r:id="rId88"/>
    <p:sldId id="461" r:id="rId89"/>
    <p:sldId id="496" r:id="rId90"/>
    <p:sldId id="497" r:id="rId91"/>
    <p:sldId id="464" r:id="rId92"/>
    <p:sldId id="465" r:id="rId93"/>
    <p:sldId id="338" r:id="rId94"/>
    <p:sldId id="339" r:id="rId95"/>
    <p:sldId id="498" r:id="rId96"/>
    <p:sldId id="395" r:id="rId97"/>
    <p:sldId id="394" r:id="rId98"/>
    <p:sldId id="398" r:id="rId99"/>
    <p:sldId id="397" r:id="rId100"/>
    <p:sldId id="399" r:id="rId101"/>
    <p:sldId id="400" r:id="rId102"/>
    <p:sldId id="443" r:id="rId103"/>
    <p:sldId id="444" r:id="rId104"/>
    <p:sldId id="347" r:id="rId105"/>
    <p:sldId id="348" r:id="rId106"/>
    <p:sldId id="401" r:id="rId107"/>
    <p:sldId id="501" r:id="rId108"/>
    <p:sldId id="354" r:id="rId109"/>
  </p:sldIdLst>
  <p:sldSz cx="9144000" cy="6858000" type="screen4x3"/>
  <p:notesSz cx="70485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00"/>
    <a:srgbClr val="DDDDDD"/>
    <a:srgbClr val="FFCCFF"/>
    <a:srgbClr val="FF99CC"/>
    <a:srgbClr val="CC0000"/>
    <a:srgbClr val="FF66F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5"/>
    <p:restoredTop sz="94481"/>
  </p:normalViewPr>
  <p:slideViewPr>
    <p:cSldViewPr snapToGrid="0">
      <p:cViewPr varScale="1">
        <p:scale>
          <a:sx n="151" d="100"/>
          <a:sy n="151" d="100"/>
        </p:scale>
        <p:origin x="25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05435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5435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831263"/>
            <a:ext cx="305435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18" charset="0"/>
              </a:defRPr>
            </a:lvl1pPr>
          </a:lstStyle>
          <a:p>
            <a:fld id="{1A1F1231-28DB-448F-BC6C-4D70976EE7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5469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435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4150" y="0"/>
            <a:ext cx="305435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9800" y="4416425"/>
            <a:ext cx="51689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5435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l" defTabSz="93345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4150" y="8831263"/>
            <a:ext cx="305435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97" tIns="46698" rIns="93397" bIns="46698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>
                <a:latin typeface="Times New Roman" pitchFamily="18" charset="0"/>
              </a:defRPr>
            </a:lvl1pPr>
          </a:lstStyle>
          <a:p>
            <a:fld id="{86AC80B0-7D5D-4819-89AB-88D6FDF58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116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no-frills:</a:t>
            </a:r>
            <a:r>
              <a:rPr lang="en-US" altLang="en-US" baseline="0" dirty="0"/>
              <a:t> </a:t>
            </a:r>
            <a:r>
              <a:rPr lang="en-US" altLang="en-US" baseline="0" dirty="0" err="1"/>
              <a:t>ko</a:t>
            </a:r>
            <a:r>
              <a:rPr lang="en-US" altLang="en-US" baseline="0" dirty="0"/>
              <a:t> </a:t>
            </a:r>
            <a:r>
              <a:rPr lang="en-US" altLang="en-US" baseline="0" dirty="0" err="1"/>
              <a:t>rườm</a:t>
            </a:r>
            <a:r>
              <a:rPr lang="en-US" altLang="en-US" baseline="0" dirty="0"/>
              <a:t> </a:t>
            </a:r>
            <a:r>
              <a:rPr lang="en-US" altLang="en-US" baseline="0" dirty="0" err="1"/>
              <a:t>rà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4304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281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fld id="{6FCD2B00-025D-4611-974D-97846C77D38B}" type="slidenum">
              <a:rPr lang="en-US" altLang="en-US" sz="1200">
                <a:latin typeface="Times New Roman" pitchFamily="18" charset="0"/>
              </a:rPr>
              <a:pPr/>
              <a:t>19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latin typeface="Times New Roman" charset="0"/>
                <a:ea typeface="ＭＳ Ｐゴシック" charset="0"/>
                <a:cs typeface="+mn-cs"/>
              </a:rPr>
              <a:t>Kurose and Ross forgot to say anything about wrapping the carry and adding it to low order bit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fld id="{1C696160-DCBF-44B8-9F13-5B9793AB7598}" type="slidenum">
              <a:rPr lang="en-US" altLang="en-US" sz="1200">
                <a:latin typeface="Times New Roman" pitchFamily="18" charset="0"/>
              </a:rPr>
              <a:pPr/>
              <a:t>68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defTabSz="9334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defTabSz="9334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fld id="{54428126-D2B1-4B3D-AEAA-7146B2BD65F8}" type="slidenum">
              <a:rPr lang="en-US" altLang="en-US" sz="1200">
                <a:latin typeface="Times New Roman" pitchFamily="18" charset="0"/>
              </a:rPr>
              <a:pPr/>
              <a:t>69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86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913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87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060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88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7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89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0761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288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813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723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735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265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661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KR" dirty="0"/>
              <a:t>Optional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610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687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0560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99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6578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1432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9760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474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1862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281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8815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99387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KR" dirty="0"/>
              <a:t>Optional</a:t>
            </a:r>
          </a:p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795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C80B0-7D5D-4819-89AB-88D6FDF58602}" type="slidenum">
              <a:rPr lang="en-US" altLang="en-US" smtClean="0"/>
              <a:pPr/>
              <a:t>108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25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6-</a:t>
            </a:r>
            <a:fld id="{39DB71F2-93C7-4B29-8229-7838FE3A68C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5008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6-</a:t>
            </a:r>
            <a:fld id="{6086AEDD-8356-4551-BD48-D7FADE136EF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323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6-</a:t>
            </a:r>
            <a:fld id="{CACC2016-9441-4173-8AF8-1C5A3C31E6C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281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6-</a:t>
            </a:r>
            <a:fld id="{C21E9C1E-2B0F-4C1D-8FBC-A1C2BE383AF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39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3-</a:t>
            </a:r>
            <a:fld id="{0399E396-75FE-491F-BB48-89EFB2ABFF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137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3-</a:t>
            </a:r>
            <a:fld id="{C5854539-866D-48A4-A81F-A37349241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99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3-</a:t>
            </a:r>
            <a:fld id="{0D84B66A-FA9D-4E8A-8A7B-206AAD3E88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00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3-</a:t>
            </a:r>
            <a:fld id="{23960511-6F81-438D-993A-53DE06F9F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38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3-</a:t>
            </a:r>
            <a:fld id="{FD5CE797-42A2-44D0-8B1C-BE4C817836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90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3-</a:t>
            </a:r>
            <a:fld id="{A8E8258A-3406-4501-8EB5-49F86CE852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581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3-</a:t>
            </a:r>
            <a:fld id="{17AA1CA0-239F-4D0A-93BA-AA28BC0CE8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938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76888" y="6445250"/>
            <a:ext cx="28956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en-US" altLang="en-US" dirty="0"/>
              <a:t>6-</a:t>
            </a:r>
            <a:fld id="{6C409379-D9FC-4DA2-93B4-A0C98B09345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MS PGothic" pitchFamily="34" charset="-128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284163" indent="-284163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687388" indent="-230188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 pitchFamily="34" charset="0"/>
        <a:buChar char="•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1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4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40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COMPUTER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THE TRANSPORTATION LAYER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39DB71F2-93C7-4B29-8229-7838FE3A68C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281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1028700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6: Transport Layer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49388"/>
            <a:ext cx="35814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dirty="0">
                <a:solidFill>
                  <a:srgbClr val="CC0000"/>
                </a:solidFill>
                <a:ea typeface="ＭＳ Ｐゴシック" charset="0"/>
                <a:cs typeface="+mn-cs"/>
              </a:rPr>
              <a:t>our goals: 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understand principles behind transport layer services: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multiplexing, de-multiplexing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reliable data transfer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flow control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congestion control</a:t>
            </a:r>
            <a:endParaRPr lang="en-US" sz="2800" dirty="0">
              <a:ea typeface="ＭＳ Ｐゴシック" charset="0"/>
            </a:endParaRPr>
          </a:p>
        </p:txBody>
      </p:sp>
      <p:sp>
        <p:nvSpPr>
          <p:cNvPr id="20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48163" y="1501775"/>
            <a:ext cx="4267200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endParaRPr lang="en-US" dirty="0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learn about Internet transport layer protocols: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UDP: connectionless transport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TCP: connection-oriented reliable transport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TCP congestion control</a:t>
            </a:r>
            <a:endParaRPr lang="en-US" sz="2000" dirty="0">
              <a:ea typeface="ＭＳ Ｐゴシック" charset="0"/>
            </a:endParaRPr>
          </a:p>
          <a:p>
            <a:pPr>
              <a:buFont typeface="Wingdings" charset="2"/>
              <a:buChar char="§"/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  <a:cs typeface="+mn-cs"/>
              </a:rPr>
              <a:t>3.2 multiplexing and </a:t>
            </a:r>
            <a:r>
              <a:rPr lang="en-US" dirty="0" err="1">
                <a:solidFill>
                  <a:srgbClr val="C00000"/>
                </a:solidFill>
                <a:ea typeface="ＭＳ Ｐゴシック" charset="0"/>
                <a:cs typeface="+mn-cs"/>
              </a:rPr>
              <a:t>demultiplexing</a:t>
            </a:r>
            <a:endParaRPr lang="en-US" dirty="0">
              <a:solidFill>
                <a:srgbClr val="C00000"/>
              </a:solidFill>
              <a:ea typeface="ＭＳ Ｐゴシック" charset="0"/>
              <a:cs typeface="+mn-cs"/>
            </a:endParaRP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solidFill>
                  <a:srgbClr val="C00000"/>
                </a:solidFill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3.7 TCP congestion control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Group 894"/>
          <p:cNvGrpSpPr>
            <a:grpSpLocks/>
          </p:cNvGrpSpPr>
          <p:nvPr/>
        </p:nvGrpSpPr>
        <p:grpSpPr bwMode="auto">
          <a:xfrm>
            <a:off x="5102225" y="1601788"/>
            <a:ext cx="3540125" cy="4545012"/>
            <a:chOff x="3277" y="974"/>
            <a:chExt cx="2230" cy="2863"/>
          </a:xfrm>
        </p:grpSpPr>
        <p:sp>
          <p:nvSpPr>
            <p:cNvPr id="18464" name="Freeform 895"/>
            <p:cNvSpPr>
              <a:spLocks/>
            </p:cNvSpPr>
            <p:nvPr/>
          </p:nvSpPr>
          <p:spPr bwMode="auto">
            <a:xfrm>
              <a:off x="3277" y="1079"/>
              <a:ext cx="1094" cy="675"/>
            </a:xfrm>
            <a:custGeom>
              <a:avLst/>
              <a:gdLst>
                <a:gd name="T0" fmla="*/ 1116 w 1036"/>
                <a:gd name="T1" fmla="*/ 11 h 675"/>
                <a:gd name="T2" fmla="*/ 673 w 1036"/>
                <a:gd name="T3" fmla="*/ 53 h 675"/>
                <a:gd name="T4" fmla="*/ 356 w 1036"/>
                <a:gd name="T5" fmla="*/ 129 h 675"/>
                <a:gd name="T6" fmla="*/ 264 w 1036"/>
                <a:gd name="T7" fmla="*/ 229 h 675"/>
                <a:gd name="T8" fmla="*/ 37 w 1036"/>
                <a:gd name="T9" fmla="*/ 297 h 675"/>
                <a:gd name="T10" fmla="*/ 29 w 1036"/>
                <a:gd name="T11" fmla="*/ 459 h 675"/>
                <a:gd name="T12" fmla="*/ 227 w 1036"/>
                <a:gd name="T13" fmla="*/ 489 h 675"/>
                <a:gd name="T14" fmla="*/ 792 w 1036"/>
                <a:gd name="T15" fmla="*/ 489 h 675"/>
                <a:gd name="T16" fmla="*/ 1030 w 1036"/>
                <a:gd name="T17" fmla="*/ 555 h 675"/>
                <a:gd name="T18" fmla="*/ 1296 w 1036"/>
                <a:gd name="T19" fmla="*/ 657 h 675"/>
                <a:gd name="T20" fmla="*/ 1499 w 1036"/>
                <a:gd name="T21" fmla="*/ 661 h 675"/>
                <a:gd name="T22" fmla="*/ 1640 w 1036"/>
                <a:gd name="T23" fmla="*/ 603 h 675"/>
                <a:gd name="T24" fmla="*/ 1711 w 1036"/>
                <a:gd name="T25" fmla="*/ 445 h 675"/>
                <a:gd name="T26" fmla="*/ 1755 w 1036"/>
                <a:gd name="T27" fmla="*/ 291 h 675"/>
                <a:gd name="T28" fmla="*/ 1760 w 1036"/>
                <a:gd name="T29" fmla="*/ 107 h 675"/>
                <a:gd name="T30" fmla="*/ 1611 w 1036"/>
                <a:gd name="T31" fmla="*/ 17 h 675"/>
                <a:gd name="T32" fmla="*/ 1337 w 1036"/>
                <a:gd name="T33" fmla="*/ 3 h 675"/>
                <a:gd name="T34" fmla="*/ 1116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465" name="Group 896"/>
            <p:cNvGrpSpPr>
              <a:grpSpLocks/>
            </p:cNvGrpSpPr>
            <p:nvPr/>
          </p:nvGrpSpPr>
          <p:grpSpPr bwMode="auto"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4508" name="Rectangle 89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09" name="AutoShape 89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srgbClr val="00CCFF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8466" name="Freeform 899"/>
            <p:cNvSpPr>
              <a:spLocks/>
            </p:cNvSpPr>
            <p:nvPr/>
          </p:nvSpPr>
          <p:spPr bwMode="auto">
            <a:xfrm>
              <a:off x="3379" y="2788"/>
              <a:ext cx="2032" cy="1049"/>
            </a:xfrm>
            <a:custGeom>
              <a:avLst/>
              <a:gdLst>
                <a:gd name="T0" fmla="*/ 1044 w 2032"/>
                <a:gd name="T1" fmla="*/ 26 h 1049"/>
                <a:gd name="T2" fmla="*/ 847 w 2032"/>
                <a:gd name="T3" fmla="*/ 125 h 1049"/>
                <a:gd name="T4" fmla="*/ 580 w 2032"/>
                <a:gd name="T5" fmla="*/ 68 h 1049"/>
                <a:gd name="T6" fmla="*/ 143 w 2032"/>
                <a:gd name="T7" fmla="*/ 170 h 1049"/>
                <a:gd name="T8" fmla="*/ 48 w 2032"/>
                <a:gd name="T9" fmla="*/ 374 h 1049"/>
                <a:gd name="T10" fmla="*/ 41 w 2032"/>
                <a:gd name="T11" fmla="*/ 680 h 1049"/>
                <a:gd name="T12" fmla="*/ 294 w 2032"/>
                <a:gd name="T13" fmla="*/ 744 h 1049"/>
                <a:gd name="T14" fmla="*/ 660 w 2032"/>
                <a:gd name="T15" fmla="*/ 893 h 1049"/>
                <a:gd name="T16" fmla="*/ 1088 w 2032"/>
                <a:gd name="T17" fmla="*/ 1014 h 1049"/>
                <a:gd name="T18" fmla="*/ 1525 w 2032"/>
                <a:gd name="T19" fmla="*/ 1031 h 1049"/>
                <a:gd name="T20" fmla="*/ 1831 w 2032"/>
                <a:gd name="T21" fmla="*/ 907 h 1049"/>
                <a:gd name="T22" fmla="*/ 2015 w 2032"/>
                <a:gd name="T23" fmla="*/ 714 h 1049"/>
                <a:gd name="T24" fmla="*/ 1931 w 2032"/>
                <a:gd name="T25" fmla="*/ 251 h 1049"/>
                <a:gd name="T26" fmla="*/ 1658 w 2032"/>
                <a:gd name="T27" fmla="*/ 114 h 1049"/>
                <a:gd name="T28" fmla="*/ 1355 w 2032"/>
                <a:gd name="T29" fmla="*/ 15 h 1049"/>
                <a:gd name="T30" fmla="*/ 1044 w 2032"/>
                <a:gd name="T31" fmla="*/ 26 h 10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32" h="1049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" name="Line 900"/>
            <p:cNvSpPr>
              <a:spLocks noChangeShapeType="1"/>
            </p:cNvSpPr>
            <p:nvPr/>
          </p:nvSpPr>
          <p:spPr bwMode="auto">
            <a:xfrm rot="-5400000">
              <a:off x="4942" y="3252"/>
              <a:ext cx="330" cy="8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33" name="Line 901"/>
            <p:cNvSpPr>
              <a:spLocks noChangeShapeType="1"/>
            </p:cNvSpPr>
            <p:nvPr/>
          </p:nvSpPr>
          <p:spPr bwMode="auto">
            <a:xfrm rot="5400000" flipV="1">
              <a:off x="5034" y="3429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34" name="Line 902"/>
            <p:cNvSpPr>
              <a:spLocks noChangeShapeType="1"/>
            </p:cNvSpPr>
            <p:nvPr/>
          </p:nvSpPr>
          <p:spPr bwMode="auto">
            <a:xfrm rot="-5400000">
              <a:off x="5151" y="3225"/>
              <a:ext cx="0" cy="7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35" name="Line 903"/>
            <p:cNvSpPr>
              <a:spLocks noChangeShapeType="1"/>
            </p:cNvSpPr>
            <p:nvPr/>
          </p:nvSpPr>
          <p:spPr bwMode="auto">
            <a:xfrm flipH="1">
              <a:off x="3827" y="2977"/>
              <a:ext cx="160" cy="29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36" name="Line 904"/>
            <p:cNvSpPr>
              <a:spLocks noChangeShapeType="1"/>
            </p:cNvSpPr>
            <p:nvPr/>
          </p:nvSpPr>
          <p:spPr bwMode="auto">
            <a:xfrm>
              <a:off x="3843" y="3009"/>
              <a:ext cx="124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37" name="Line 905"/>
            <p:cNvSpPr>
              <a:spLocks noChangeShapeType="1"/>
            </p:cNvSpPr>
            <p:nvPr/>
          </p:nvSpPr>
          <p:spPr bwMode="auto">
            <a:xfrm>
              <a:off x="3680" y="3221"/>
              <a:ext cx="17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38" name="Line 906"/>
            <p:cNvSpPr>
              <a:spLocks noChangeShapeType="1"/>
            </p:cNvSpPr>
            <p:nvPr/>
          </p:nvSpPr>
          <p:spPr bwMode="auto">
            <a:xfrm>
              <a:off x="3914" y="3271"/>
              <a:ext cx="30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39" name="Line 907"/>
            <p:cNvSpPr>
              <a:spLocks noChangeShapeType="1"/>
            </p:cNvSpPr>
            <p:nvPr/>
          </p:nvSpPr>
          <p:spPr bwMode="auto">
            <a:xfrm flipH="1">
              <a:off x="4065" y="3213"/>
              <a:ext cx="34" cy="5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40" name="Line 908"/>
            <p:cNvSpPr>
              <a:spLocks noChangeShapeType="1"/>
            </p:cNvSpPr>
            <p:nvPr/>
          </p:nvSpPr>
          <p:spPr bwMode="auto">
            <a:xfrm>
              <a:off x="3947" y="3269"/>
              <a:ext cx="1" cy="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41" name="Line 909"/>
            <p:cNvSpPr>
              <a:spLocks noChangeShapeType="1"/>
            </p:cNvSpPr>
            <p:nvPr/>
          </p:nvSpPr>
          <p:spPr bwMode="auto">
            <a:xfrm flipH="1" flipV="1">
              <a:off x="4197" y="3274"/>
              <a:ext cx="0" cy="4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42" name="Line 910"/>
            <p:cNvSpPr>
              <a:spLocks noChangeShapeType="1"/>
            </p:cNvSpPr>
            <p:nvPr/>
          </p:nvSpPr>
          <p:spPr bwMode="auto">
            <a:xfrm>
              <a:off x="4248" y="3185"/>
              <a:ext cx="317" cy="17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43" name="Line 911"/>
            <p:cNvSpPr>
              <a:spLocks noChangeShapeType="1"/>
            </p:cNvSpPr>
            <p:nvPr/>
          </p:nvSpPr>
          <p:spPr bwMode="auto">
            <a:xfrm>
              <a:off x="3901" y="3144"/>
              <a:ext cx="51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44" name="Line 912"/>
            <p:cNvSpPr>
              <a:spLocks noChangeShapeType="1"/>
            </p:cNvSpPr>
            <p:nvPr/>
          </p:nvSpPr>
          <p:spPr bwMode="auto">
            <a:xfrm>
              <a:off x="3809" y="2257"/>
              <a:ext cx="148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45" name="Line 913"/>
            <p:cNvSpPr>
              <a:spLocks noChangeShapeType="1"/>
            </p:cNvSpPr>
            <p:nvPr/>
          </p:nvSpPr>
          <p:spPr bwMode="auto">
            <a:xfrm flipV="1">
              <a:off x="3711" y="2354"/>
              <a:ext cx="106" cy="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481" name="Group 914"/>
            <p:cNvGrpSpPr>
              <a:grpSpLocks/>
            </p:cNvGrpSpPr>
            <p:nvPr/>
          </p:nvGrpSpPr>
          <p:grpSpPr bwMode="auto"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id="18841" name="Picture 915" descr="access_point_stylized_small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842" name="Picture 916" descr="antenna_radiation_stylize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482" name="Freeform 917"/>
            <p:cNvSpPr>
              <a:spLocks/>
            </p:cNvSpPr>
            <p:nvPr/>
          </p:nvSpPr>
          <p:spPr bwMode="auto">
            <a:xfrm>
              <a:off x="4419" y="2224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3" name="Freeform 918"/>
            <p:cNvSpPr>
              <a:spLocks/>
            </p:cNvSpPr>
            <p:nvPr/>
          </p:nvSpPr>
          <p:spPr bwMode="auto">
            <a:xfrm>
              <a:off x="4417" y="1263"/>
              <a:ext cx="1090" cy="709"/>
            </a:xfrm>
            <a:custGeom>
              <a:avLst/>
              <a:gdLst>
                <a:gd name="T0" fmla="*/ 14627 w 765"/>
                <a:gd name="T1" fmla="*/ 763 h 459"/>
                <a:gd name="T2" fmla="*/ 9913 w 765"/>
                <a:gd name="T3" fmla="*/ 5420 h 459"/>
                <a:gd name="T4" fmla="*/ 3316 w 765"/>
                <a:gd name="T5" fmla="*/ 7714 h 459"/>
                <a:gd name="T6" fmla="*/ 474 w 765"/>
                <a:gd name="T7" fmla="*/ 25995 h 459"/>
                <a:gd name="T8" fmla="*/ 6202 w 765"/>
                <a:gd name="T9" fmla="*/ 34346 h 459"/>
                <a:gd name="T10" fmla="*/ 11922 w 765"/>
                <a:gd name="T11" fmla="*/ 32921 h 459"/>
                <a:gd name="T12" fmla="*/ 20124 w 765"/>
                <a:gd name="T13" fmla="*/ 34346 h 459"/>
                <a:gd name="T14" fmla="*/ 24081 w 765"/>
                <a:gd name="T15" fmla="*/ 33549 h 459"/>
                <a:gd name="T16" fmla="*/ 25921 w 765"/>
                <a:gd name="T17" fmla="*/ 28785 h 459"/>
                <a:gd name="T18" fmla="*/ 25875 w 765"/>
                <a:gd name="T19" fmla="*/ 12218 h 459"/>
                <a:gd name="T20" fmla="*/ 22836 w 765"/>
                <a:gd name="T21" fmla="*/ 2665 h 459"/>
                <a:gd name="T22" fmla="*/ 14627 w 765"/>
                <a:gd name="T23" fmla="*/ 763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919"/>
            <p:cNvSpPr>
              <a:spLocks noChangeShapeType="1"/>
            </p:cNvSpPr>
            <p:nvPr/>
          </p:nvSpPr>
          <p:spPr bwMode="auto">
            <a:xfrm>
              <a:off x="4659" y="2404"/>
              <a:ext cx="103" cy="7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0" name="Line 920"/>
            <p:cNvSpPr>
              <a:spLocks noChangeShapeType="1"/>
            </p:cNvSpPr>
            <p:nvPr/>
          </p:nvSpPr>
          <p:spPr bwMode="auto">
            <a:xfrm>
              <a:off x="4720" y="2354"/>
              <a:ext cx="17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1" name="Line 921"/>
            <p:cNvSpPr>
              <a:spLocks noChangeShapeType="1"/>
            </p:cNvSpPr>
            <p:nvPr/>
          </p:nvSpPr>
          <p:spPr bwMode="auto">
            <a:xfrm flipV="1">
              <a:off x="4869" y="2408"/>
              <a:ext cx="85" cy="6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2" name="Line 922"/>
            <p:cNvSpPr>
              <a:spLocks noChangeShapeType="1"/>
            </p:cNvSpPr>
            <p:nvPr/>
          </p:nvSpPr>
          <p:spPr bwMode="auto">
            <a:xfrm>
              <a:off x="4235" y="1632"/>
              <a:ext cx="321" cy="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3" name="Line 923"/>
            <p:cNvSpPr>
              <a:spLocks noChangeShapeType="1"/>
            </p:cNvSpPr>
            <p:nvPr/>
          </p:nvSpPr>
          <p:spPr bwMode="auto">
            <a:xfrm>
              <a:off x="4635" y="2961"/>
              <a:ext cx="246" cy="1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4" name="Line 924"/>
            <p:cNvSpPr>
              <a:spLocks noChangeShapeType="1"/>
            </p:cNvSpPr>
            <p:nvPr/>
          </p:nvSpPr>
          <p:spPr bwMode="auto">
            <a:xfrm flipV="1">
              <a:off x="4244" y="2953"/>
              <a:ext cx="203" cy="12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5" name="Line 925"/>
            <p:cNvSpPr>
              <a:spLocks noChangeShapeType="1"/>
            </p:cNvSpPr>
            <p:nvPr/>
          </p:nvSpPr>
          <p:spPr bwMode="auto">
            <a:xfrm flipV="1">
              <a:off x="4271" y="3137"/>
              <a:ext cx="6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6" name="Line 926"/>
            <p:cNvSpPr>
              <a:spLocks noChangeShapeType="1"/>
            </p:cNvSpPr>
            <p:nvPr/>
          </p:nvSpPr>
          <p:spPr bwMode="auto">
            <a:xfrm flipV="1">
              <a:off x="4773" y="1572"/>
              <a:ext cx="78" cy="5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7" name="Line 927"/>
            <p:cNvSpPr>
              <a:spLocks noChangeShapeType="1"/>
            </p:cNvSpPr>
            <p:nvPr/>
          </p:nvSpPr>
          <p:spPr bwMode="auto">
            <a:xfrm>
              <a:off x="4665" y="1681"/>
              <a:ext cx="0" cy="5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8" name="Line 928"/>
            <p:cNvSpPr>
              <a:spLocks noChangeShapeType="1"/>
            </p:cNvSpPr>
            <p:nvPr/>
          </p:nvSpPr>
          <p:spPr bwMode="auto">
            <a:xfrm flipV="1">
              <a:off x="4773" y="1616"/>
              <a:ext cx="166" cy="18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59" name="Line 929"/>
            <p:cNvSpPr>
              <a:spLocks noChangeShapeType="1"/>
            </p:cNvSpPr>
            <p:nvPr/>
          </p:nvSpPr>
          <p:spPr bwMode="auto">
            <a:xfrm>
              <a:off x="5003" y="1615"/>
              <a:ext cx="0" cy="1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60" name="Line 930"/>
            <p:cNvSpPr>
              <a:spLocks noChangeShapeType="1"/>
            </p:cNvSpPr>
            <p:nvPr/>
          </p:nvSpPr>
          <p:spPr bwMode="auto">
            <a:xfrm>
              <a:off x="4785" y="1808"/>
              <a:ext cx="11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61" name="Line 931"/>
            <p:cNvSpPr>
              <a:spLocks noChangeShapeType="1"/>
            </p:cNvSpPr>
            <p:nvPr/>
          </p:nvSpPr>
          <p:spPr bwMode="auto">
            <a:xfrm>
              <a:off x="5134" y="1802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62" name="Line 932"/>
            <p:cNvSpPr>
              <a:spLocks noChangeShapeType="1"/>
            </p:cNvSpPr>
            <p:nvPr/>
          </p:nvSpPr>
          <p:spPr bwMode="auto">
            <a:xfrm flipH="1">
              <a:off x="4596" y="1850"/>
              <a:ext cx="62" cy="4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63" name="Line 933"/>
            <p:cNvSpPr>
              <a:spLocks noChangeShapeType="1"/>
            </p:cNvSpPr>
            <p:nvPr/>
          </p:nvSpPr>
          <p:spPr bwMode="auto">
            <a:xfrm flipH="1">
              <a:off x="4969" y="1850"/>
              <a:ext cx="70" cy="45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64" name="Line 934"/>
            <p:cNvSpPr>
              <a:spLocks noChangeShapeType="1"/>
            </p:cNvSpPr>
            <p:nvPr/>
          </p:nvSpPr>
          <p:spPr bwMode="auto">
            <a:xfrm flipV="1">
              <a:off x="4581" y="2569"/>
              <a:ext cx="143" cy="27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65" name="Line 935"/>
            <p:cNvSpPr>
              <a:spLocks noChangeShapeType="1"/>
            </p:cNvSpPr>
            <p:nvPr/>
          </p:nvSpPr>
          <p:spPr bwMode="auto">
            <a:xfrm>
              <a:off x="5257" y="1801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501" name="Group 936"/>
            <p:cNvGrpSpPr>
              <a:grpSpLocks/>
            </p:cNvGrpSpPr>
            <p:nvPr/>
          </p:nvGrpSpPr>
          <p:grpSpPr bwMode="auto">
            <a:xfrm>
              <a:off x="3813" y="1163"/>
              <a:ext cx="295" cy="391"/>
              <a:chOff x="1653" y="3023"/>
              <a:chExt cx="622" cy="911"/>
            </a:xfrm>
          </p:grpSpPr>
          <p:sp>
            <p:nvSpPr>
              <p:cNvPr id="18824" name="Line 270"/>
              <p:cNvSpPr>
                <a:spLocks noChangeShapeType="1"/>
              </p:cNvSpPr>
              <p:nvPr/>
            </p:nvSpPr>
            <p:spPr bwMode="auto">
              <a:xfrm flipH="1">
                <a:off x="1766" y="3287"/>
                <a:ext cx="188" cy="586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25" name="Line 271"/>
              <p:cNvSpPr>
                <a:spLocks noChangeShapeType="1"/>
              </p:cNvSpPr>
              <p:nvPr/>
            </p:nvSpPr>
            <p:spPr bwMode="auto">
              <a:xfrm>
                <a:off x="1954" y="3287"/>
                <a:ext cx="188" cy="58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26" name="Line 272"/>
              <p:cNvSpPr>
                <a:spLocks noChangeShapeType="1"/>
              </p:cNvSpPr>
              <p:nvPr/>
            </p:nvSpPr>
            <p:spPr bwMode="auto">
              <a:xfrm>
                <a:off x="1766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27" name="Line 273"/>
              <p:cNvSpPr>
                <a:spLocks noChangeShapeType="1"/>
              </p:cNvSpPr>
              <p:nvPr/>
            </p:nvSpPr>
            <p:spPr bwMode="auto">
              <a:xfrm flipH="1">
                <a:off x="1954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28" name="Line 274"/>
              <p:cNvSpPr>
                <a:spLocks noChangeShapeType="1"/>
              </p:cNvSpPr>
              <p:nvPr/>
            </p:nvSpPr>
            <p:spPr bwMode="auto">
              <a:xfrm>
                <a:off x="1954" y="3300"/>
                <a:ext cx="0" cy="63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29" name="Line 275"/>
              <p:cNvSpPr>
                <a:spLocks noChangeShapeType="1"/>
              </p:cNvSpPr>
              <p:nvPr/>
            </p:nvSpPr>
            <p:spPr bwMode="auto">
              <a:xfrm flipV="1">
                <a:off x="1766" y="3810"/>
                <a:ext cx="188" cy="6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0" name="Line 276"/>
              <p:cNvSpPr>
                <a:spLocks noChangeShapeType="1"/>
              </p:cNvSpPr>
              <p:nvPr/>
            </p:nvSpPr>
            <p:spPr bwMode="auto">
              <a:xfrm flipH="1" flipV="1">
                <a:off x="1954" y="3810"/>
                <a:ext cx="188" cy="6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1" name="Line 277"/>
              <p:cNvSpPr>
                <a:spLocks noChangeShapeType="1"/>
              </p:cNvSpPr>
              <p:nvPr/>
            </p:nvSpPr>
            <p:spPr bwMode="auto">
              <a:xfrm>
                <a:off x="1846" y="3618"/>
                <a:ext cx="108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2" name="Line 278"/>
              <p:cNvSpPr>
                <a:spLocks noChangeShapeType="1"/>
              </p:cNvSpPr>
              <p:nvPr/>
            </p:nvSpPr>
            <p:spPr bwMode="auto">
              <a:xfrm flipV="1">
                <a:off x="1954" y="3618"/>
                <a:ext cx="114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3" name="Line 279"/>
              <p:cNvSpPr>
                <a:spLocks noChangeShapeType="1"/>
              </p:cNvSpPr>
              <p:nvPr/>
            </p:nvSpPr>
            <p:spPr bwMode="auto">
              <a:xfrm>
                <a:off x="1810" y="3704"/>
                <a:ext cx="139" cy="65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4" name="Line 280"/>
              <p:cNvSpPr>
                <a:spLocks noChangeShapeType="1"/>
              </p:cNvSpPr>
              <p:nvPr/>
            </p:nvSpPr>
            <p:spPr bwMode="auto">
              <a:xfrm flipV="1">
                <a:off x="1954" y="3717"/>
                <a:ext cx="140" cy="5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5" name="Line 281"/>
              <p:cNvSpPr>
                <a:spLocks noChangeShapeType="1"/>
              </p:cNvSpPr>
              <p:nvPr/>
            </p:nvSpPr>
            <p:spPr bwMode="auto">
              <a:xfrm flipV="1">
                <a:off x="1954" y="3530"/>
                <a:ext cx="72" cy="2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6" name="Line 282"/>
              <p:cNvSpPr>
                <a:spLocks noChangeShapeType="1"/>
              </p:cNvSpPr>
              <p:nvPr/>
            </p:nvSpPr>
            <p:spPr bwMode="auto">
              <a:xfrm flipV="1">
                <a:off x="1954" y="3409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7" name="Line 283"/>
              <p:cNvSpPr>
                <a:spLocks noChangeShapeType="1"/>
              </p:cNvSpPr>
              <p:nvPr/>
            </p:nvSpPr>
            <p:spPr bwMode="auto">
              <a:xfrm>
                <a:off x="1873" y="3522"/>
                <a:ext cx="87" cy="3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838" name="Line 284"/>
              <p:cNvSpPr>
                <a:spLocks noChangeShapeType="1"/>
              </p:cNvSpPr>
              <p:nvPr/>
            </p:nvSpPr>
            <p:spPr bwMode="auto">
              <a:xfrm>
                <a:off x="1912" y="3404"/>
                <a:ext cx="50" cy="31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04" name="Oval 952"/>
              <p:cNvSpPr>
                <a:spLocks noChangeArrowheads="1"/>
              </p:cNvSpPr>
              <p:nvPr/>
            </p:nvSpPr>
            <p:spPr bwMode="auto"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pic>
            <p:nvPicPr>
              <p:cNvPr id="18840" name="Picture 953" descr="cell_tower_radiation_gray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502" name="Group 954"/>
            <p:cNvGrpSpPr>
              <a:grpSpLocks/>
            </p:cNvGrpSpPr>
            <p:nvPr/>
          </p:nvGrpSpPr>
          <p:grpSpPr bwMode="auto">
            <a:xfrm>
              <a:off x="3962" y="1516"/>
              <a:ext cx="286" cy="160"/>
              <a:chOff x="3843" y="1516"/>
              <a:chExt cx="286" cy="160"/>
            </a:xfrm>
          </p:grpSpPr>
          <p:sp>
            <p:nvSpPr>
              <p:cNvPr id="4480" name="Line 955"/>
              <p:cNvSpPr>
                <a:spLocks noChangeShapeType="1"/>
              </p:cNvSpPr>
              <p:nvPr/>
            </p:nvSpPr>
            <p:spPr bwMode="auto">
              <a:xfrm>
                <a:off x="3843" y="1516"/>
                <a:ext cx="96" cy="60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816" name="Oval 407"/>
              <p:cNvSpPr>
                <a:spLocks noChangeArrowheads="1"/>
              </p:cNvSpPr>
              <p:nvPr/>
            </p:nvSpPr>
            <p:spPr bwMode="auto">
              <a:xfrm>
                <a:off x="3884" y="1616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817" name="Rectangle 410"/>
              <p:cNvSpPr>
                <a:spLocks noChangeArrowheads="1"/>
              </p:cNvSpPr>
              <p:nvPr/>
            </p:nvSpPr>
            <p:spPr bwMode="auto">
              <a:xfrm>
                <a:off x="3884" y="1610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818" name="Oval 411"/>
              <p:cNvSpPr>
                <a:spLocks noChangeArrowheads="1"/>
              </p:cNvSpPr>
              <p:nvPr/>
            </p:nvSpPr>
            <p:spPr bwMode="auto">
              <a:xfrm>
                <a:off x="3883" y="1569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819" name="Group 959"/>
              <p:cNvGrpSpPr>
                <a:grpSpLocks/>
              </p:cNvGrpSpPr>
              <p:nvPr/>
            </p:nvGrpSpPr>
            <p:grpSpPr bwMode="auto"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18822" name="Freeform 96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23" name="Freeform 96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85" name="Line 962"/>
              <p:cNvSpPr>
                <a:spLocks noChangeShapeType="1"/>
              </p:cNvSpPr>
              <p:nvPr/>
            </p:nvSpPr>
            <p:spPr bwMode="auto">
              <a:xfrm>
                <a:off x="3884" y="1602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86" name="Line 963"/>
              <p:cNvSpPr>
                <a:spLocks noChangeShapeType="1"/>
              </p:cNvSpPr>
              <p:nvPr/>
            </p:nvSpPr>
            <p:spPr bwMode="auto">
              <a:xfrm>
                <a:off x="4127" y="160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03" name="Group 964"/>
            <p:cNvGrpSpPr>
              <a:grpSpLocks/>
            </p:cNvGrpSpPr>
            <p:nvPr/>
          </p:nvGrpSpPr>
          <p:grpSpPr bwMode="auto"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18807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808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809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810" name="Group 968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813" name="Freeform 96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14" name="Freeform 97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76" name="Line 971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77" name="Line 972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04" name="Group 973"/>
            <p:cNvGrpSpPr>
              <a:grpSpLocks/>
            </p:cNvGrpSpPr>
            <p:nvPr/>
          </p:nvGrpSpPr>
          <p:grpSpPr bwMode="auto"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18799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800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801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802" name="Group 977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805" name="Freeform 97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06" name="Freeform 97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68" name="Line 980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69" name="Line 981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05" name="Group 982"/>
            <p:cNvGrpSpPr>
              <a:grpSpLocks/>
            </p:cNvGrpSpPr>
            <p:nvPr/>
          </p:nvGrpSpPr>
          <p:grpSpPr bwMode="auto"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18791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92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93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94" name="Group 986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97" name="Freeform 98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98" name="Freeform 98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60" name="Line 989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61" name="Line 990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06" name="Group 991"/>
            <p:cNvGrpSpPr>
              <a:grpSpLocks/>
            </p:cNvGrpSpPr>
            <p:nvPr/>
          </p:nvGrpSpPr>
          <p:grpSpPr bwMode="auto"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18783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84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85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86" name="Group 995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89" name="Freeform 99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90" name="Freeform 99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52" name="Line 998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53" name="Line 999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07" name="Group 1000"/>
            <p:cNvGrpSpPr>
              <a:grpSpLocks/>
            </p:cNvGrpSpPr>
            <p:nvPr/>
          </p:nvGrpSpPr>
          <p:grpSpPr bwMode="auto"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18775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76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77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78" name="Group 1004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81" name="Freeform 100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82" name="Freeform 100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44" name="Line 1007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45" name="Line 1008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173" name="Line 1009"/>
            <p:cNvSpPr>
              <a:spLocks noChangeShapeType="1"/>
            </p:cNvSpPr>
            <p:nvPr/>
          </p:nvSpPr>
          <p:spPr bwMode="auto">
            <a:xfrm>
              <a:off x="4049" y="2358"/>
              <a:ext cx="42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509" name="Group 1010"/>
            <p:cNvGrpSpPr>
              <a:grpSpLocks/>
            </p:cNvGrpSpPr>
            <p:nvPr/>
          </p:nvGrpSpPr>
          <p:grpSpPr bwMode="auto"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18767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68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69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70" name="Group 1014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73" name="Freeform 101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74" name="Freeform 101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36" name="Line 1017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37" name="Line 1018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10" name="Group 1019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18759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60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61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62" name="Group 1023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65" name="Freeform 102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66" name="Freeform 102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28" name="Line 1026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29" name="Line 1027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11" name="Group 1028"/>
            <p:cNvGrpSpPr>
              <a:grpSpLocks/>
            </p:cNvGrpSpPr>
            <p:nvPr/>
          </p:nvGrpSpPr>
          <p:grpSpPr bwMode="auto"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18751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52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53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54" name="Group 1032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57" name="Freeform 1033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58" name="Freeform 1034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20" name="Line 1035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21" name="Line 1036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12" name="Group 1037"/>
            <p:cNvGrpSpPr>
              <a:grpSpLocks/>
            </p:cNvGrpSpPr>
            <p:nvPr/>
          </p:nvGrpSpPr>
          <p:grpSpPr bwMode="auto"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18743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44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45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46" name="Group 1041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49" name="Freeform 104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50" name="Freeform 104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12" name="Line 1044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13" name="Line 1045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13" name="Group 1046"/>
            <p:cNvGrpSpPr>
              <a:grpSpLocks/>
            </p:cNvGrpSpPr>
            <p:nvPr/>
          </p:nvGrpSpPr>
          <p:grpSpPr bwMode="auto"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18735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36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37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38" name="Group 1050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41" name="Freeform 105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42" name="Freeform 105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404" name="Line 1053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405" name="Line 1054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14" name="Group 1055"/>
            <p:cNvGrpSpPr>
              <a:grpSpLocks/>
            </p:cNvGrpSpPr>
            <p:nvPr/>
          </p:nvGrpSpPr>
          <p:grpSpPr bwMode="auto"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18727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28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8729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8730" name="Group 1059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18733" name="Freeform 106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34" name="Freeform 106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396" name="Line 1062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97" name="Line 1063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15" name="Group 1064"/>
            <p:cNvGrpSpPr>
              <a:grpSpLocks/>
            </p:cNvGrpSpPr>
            <p:nvPr/>
          </p:nvGrpSpPr>
          <p:grpSpPr bwMode="auto"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18713" name="Group 1065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18715" name="Freeform 1066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6" name="Freeform 1067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7" name="Freeform 1068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8" name="Freeform 1069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9" name="Freeform 1070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0" name="Freeform 1071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1" name="Freeform 1072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2" name="Freeform 1073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3" name="Freeform 1074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4" name="Freeform 1075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5" name="Freeform 1076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26" name="Freeform 1077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18714" name="Picture 1078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516" name="Group 1079"/>
            <p:cNvGrpSpPr>
              <a:grpSpLocks/>
            </p:cNvGrpSpPr>
            <p:nvPr/>
          </p:nvGrpSpPr>
          <p:grpSpPr bwMode="auto"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18699" name="Group 1080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18701" name="Freeform 1081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2" name="Freeform 1082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3" name="Freeform 1083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4" name="Freeform 1084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5" name="Freeform 1085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6" name="Freeform 1086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7" name="Freeform 1087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8" name="Freeform 1088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09" name="Freeform 1089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0" name="Freeform 1090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1" name="Freeform 1091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12" name="Freeform 1092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18700" name="Picture 1093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82" name="Line 1094"/>
            <p:cNvSpPr>
              <a:spLocks noChangeShapeType="1"/>
            </p:cNvSpPr>
            <p:nvPr/>
          </p:nvSpPr>
          <p:spPr bwMode="auto">
            <a:xfrm rot="5400000" flipV="1">
              <a:off x="5034" y="3427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8518" name="Group 1095"/>
            <p:cNvGrpSpPr>
              <a:grpSpLocks/>
            </p:cNvGrpSpPr>
            <p:nvPr/>
          </p:nvGrpSpPr>
          <p:grpSpPr bwMode="auto"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id="18697" name="Picture 109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698" name="Freeform 1097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519" name="Group 1098"/>
            <p:cNvGrpSpPr>
              <a:grpSpLocks/>
            </p:cNvGrpSpPr>
            <p:nvPr/>
          </p:nvGrpSpPr>
          <p:grpSpPr bwMode="auto"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id="18695" name="Picture 109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696" name="Freeform 1100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520" name="Group 1101"/>
            <p:cNvGrpSpPr>
              <a:grpSpLocks/>
            </p:cNvGrpSpPr>
            <p:nvPr/>
          </p:nvGrpSpPr>
          <p:grpSpPr bwMode="auto"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id="18693" name="Picture 110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694" name="Freeform 1103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521" name="Group 1104"/>
            <p:cNvGrpSpPr>
              <a:grpSpLocks/>
            </p:cNvGrpSpPr>
            <p:nvPr/>
          </p:nvGrpSpPr>
          <p:grpSpPr bwMode="auto"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id="18691" name="Picture 110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692" name="Freeform 1106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pic>
          <p:nvPicPr>
            <p:cNvPr id="18522" name="Picture 1107" descr="car_icon_small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523" name="Group 1108"/>
            <p:cNvGrpSpPr>
              <a:grpSpLocks/>
            </p:cNvGrpSpPr>
            <p:nvPr/>
          </p:nvGrpSpPr>
          <p:grpSpPr bwMode="auto"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id="18689" name="Picture 1109" descr="iphone_stylized_small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90" name="Picture 1110" descr="antenna_radiation_stylized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524" name="Group 1111"/>
            <p:cNvGrpSpPr>
              <a:grpSpLocks/>
            </p:cNvGrpSpPr>
            <p:nvPr/>
          </p:nvGrpSpPr>
          <p:grpSpPr bwMode="auto"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18657" name="Freeform 111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3" name="Rectangle 1113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659" name="Freeform 111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60" name="Freeform 111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6" name="Rectangle 1116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18662" name="Group 111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352" name="AutoShape 1118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53" name="AutoShape 1119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4328" name="Rectangle 1120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18664" name="Group 112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350" name="AutoShape 1122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51" name="AutoShape 1123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4330" name="Rectangle 1124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31" name="Rectangle 1125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18667" name="Group 112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348" name="AutoShape 1127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49" name="AutoShape 1128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8668" name="Freeform 112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669" name="Group 113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346" name="AutoShape 1131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47" name="AutoShape 1132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4335" name="Rectangle 1133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671" name="Freeform 113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72" name="Freeform 113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38" name="Oval 1136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674" name="Freeform 113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40" name="AutoShape 1138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41" name="AutoShape 1139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42" name="Oval 1140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43" name="Oval 1141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4344" name="Oval 1142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45" name="Rectangle 1143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25" name="Group 1144"/>
            <p:cNvGrpSpPr>
              <a:grpSpLocks/>
            </p:cNvGrpSpPr>
            <p:nvPr/>
          </p:nvGrpSpPr>
          <p:grpSpPr bwMode="auto"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18625" name="Freeform 1145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1" name="Rectangle 1146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627" name="Freeform 1147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28" name="Freeform 1148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4" name="Rectangle 1149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18630" name="Group 1150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320" name="AutoShape 1151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21" name="AutoShape 1152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4296" name="Rectangle 1153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18632" name="Group 1154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318" name="AutoShape 1155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19" name="AutoShape 1156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4298" name="Rectangle 1157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299" name="Rectangle 1158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18635" name="Group 1159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316" name="AutoShape 1160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17" name="AutoShape 1161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8636" name="Freeform 1162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637" name="Group 1163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314" name="AutoShape 1164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4315" name="AutoShape 1165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4303" name="Rectangle 1166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639" name="Freeform 1167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40" name="Freeform 1168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" name="Oval 1169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642" name="Freeform 1170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" name="AutoShape 1171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09" name="AutoShape 1172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10" name="Oval 1173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11" name="Oval 1174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4312" name="Oval 1175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313" name="Rectangle 1176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526" name="Group 1177"/>
            <p:cNvGrpSpPr>
              <a:grpSpLocks/>
            </p:cNvGrpSpPr>
            <p:nvPr/>
          </p:nvGrpSpPr>
          <p:grpSpPr bwMode="auto">
            <a:xfrm>
              <a:off x="3340" y="1287"/>
              <a:ext cx="337" cy="257"/>
              <a:chOff x="877" y="1008"/>
              <a:chExt cx="2747" cy="2591"/>
            </a:xfrm>
          </p:grpSpPr>
          <p:pic>
            <p:nvPicPr>
              <p:cNvPr id="18602" name="Picture 1178" descr="antenna_stylized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603" name="Picture 1179" descr="laptop_keyboard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604" name="Freeform 1180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605" name="Picture 1181" descr="screen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606" name="Freeform 1182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7" name="Freeform 1183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8" name="Freeform 1184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9" name="Freeform 1185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10" name="Freeform 1186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11" name="Freeform 1187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612" name="Group 1188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8619" name="Freeform 1189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20" name="Freeform 1190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21" name="Freeform 1191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22" name="Freeform 1192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23" name="Freeform 1193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24" name="Freeform 1194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8613" name="Freeform 1195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14" name="Freeform 1196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15" name="Freeform 1197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16" name="Freeform 1198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17" name="Freeform 1199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18" name="Freeform 1200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527" name="Group 1201"/>
            <p:cNvGrpSpPr>
              <a:grpSpLocks/>
            </p:cNvGrpSpPr>
            <p:nvPr/>
          </p:nvGrpSpPr>
          <p:grpSpPr bwMode="auto">
            <a:xfrm>
              <a:off x="4329" y="3456"/>
              <a:ext cx="299" cy="257"/>
              <a:chOff x="877" y="1008"/>
              <a:chExt cx="2747" cy="2591"/>
            </a:xfrm>
          </p:grpSpPr>
          <p:pic>
            <p:nvPicPr>
              <p:cNvPr id="18579" name="Picture 1202" descr="antenna_stylized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80" name="Picture 1203" descr="laptop_keyboar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81" name="Freeform 1204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82" name="Picture 1205" descr="screen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83" name="Freeform 1206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84" name="Freeform 1207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85" name="Freeform 1208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86" name="Freeform 1209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87" name="Freeform 1210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88" name="Freeform 1211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589" name="Group 1212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8596" name="Freeform 1213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97" name="Freeform 1214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98" name="Freeform 1215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99" name="Freeform 1216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00" name="Freeform 1217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01" name="Freeform 1218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8590" name="Freeform 1219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1" name="Freeform 1220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2" name="Freeform 1221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3" name="Freeform 1222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4" name="Freeform 1223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5" name="Freeform 1224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528" name="Group 1225"/>
            <p:cNvGrpSpPr>
              <a:grpSpLocks/>
            </p:cNvGrpSpPr>
            <p:nvPr/>
          </p:nvGrpSpPr>
          <p:grpSpPr bwMode="auto">
            <a:xfrm>
              <a:off x="3503" y="1916"/>
              <a:ext cx="280" cy="257"/>
              <a:chOff x="877" y="1008"/>
              <a:chExt cx="2747" cy="2591"/>
            </a:xfrm>
          </p:grpSpPr>
          <p:pic>
            <p:nvPicPr>
              <p:cNvPr id="18556" name="Picture 1226" descr="antenna_stylized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57" name="Picture 1227" descr="laptop_keyboard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58" name="Freeform 1228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59" name="Picture 1229" descr="screen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60" name="Freeform 1230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61" name="Freeform 1231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62" name="Freeform 1232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63" name="Freeform 1233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64" name="Freeform 1234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65" name="Freeform 1235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566" name="Group 1236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8573" name="Freeform 1237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74" name="Freeform 1238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75" name="Freeform 1239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76" name="Freeform 1240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77" name="Freeform 1241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78" name="Freeform 1242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8567" name="Freeform 1243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68" name="Freeform 1244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69" name="Freeform 1245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70" name="Freeform 1246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71" name="Freeform 1247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72" name="Freeform 1248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529" name="Group 1249"/>
            <p:cNvGrpSpPr>
              <a:grpSpLocks/>
            </p:cNvGrpSpPr>
            <p:nvPr/>
          </p:nvGrpSpPr>
          <p:grpSpPr bwMode="auto"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id="18554" name="Picture 12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55" name="Freeform 1251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530" name="Group 1252"/>
            <p:cNvGrpSpPr>
              <a:grpSpLocks/>
            </p:cNvGrpSpPr>
            <p:nvPr/>
          </p:nvGrpSpPr>
          <p:grpSpPr bwMode="auto">
            <a:xfrm>
              <a:off x="4603" y="3416"/>
              <a:ext cx="299" cy="257"/>
              <a:chOff x="877" y="1008"/>
              <a:chExt cx="2747" cy="2591"/>
            </a:xfrm>
          </p:grpSpPr>
          <p:pic>
            <p:nvPicPr>
              <p:cNvPr id="18531" name="Picture 1253" descr="antenna_stylized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32" name="Picture 1254" descr="laptop_keyboar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33" name="Freeform 1255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34" name="Picture 1256" descr="screen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535" name="Freeform 1257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36" name="Freeform 1258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37" name="Freeform 1259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38" name="Freeform 1260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39" name="Freeform 1261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0" name="Freeform 1262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8541" name="Group 1263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8548" name="Freeform 1264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49" name="Freeform 1265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50" name="Freeform 1266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51" name="Freeform 1267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52" name="Freeform 1268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53" name="Freeform 1269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8542" name="Freeform 1270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3" name="Freeform 1271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4" name="Freeform 1272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5" name="Freeform 1273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6" name="Freeform 1274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7" name="Freeform 1275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8436" name="Picture 864" descr="underline_base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03505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Transport services and protocols</a:t>
            </a:r>
          </a:p>
        </p:txBody>
      </p:sp>
      <p:sp>
        <p:nvSpPr>
          <p:cNvPr id="41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511300"/>
            <a:ext cx="4086225" cy="51149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+mn-cs"/>
              </a:rPr>
              <a:t>provide</a:t>
            </a:r>
            <a:r>
              <a:rPr lang="en-US" sz="2400" i="1" dirty="0">
                <a:solidFill>
                  <a:srgbClr val="FF0000"/>
                </a:solidFill>
                <a:ea typeface="ＭＳ Ｐゴシック" charset="0"/>
                <a:cs typeface="+mn-cs"/>
              </a:rPr>
              <a:t> </a:t>
            </a:r>
            <a:r>
              <a:rPr lang="en-US" sz="2400" i="1" dirty="0">
                <a:solidFill>
                  <a:srgbClr val="CC0000"/>
                </a:solidFill>
                <a:ea typeface="ＭＳ Ｐゴシック" charset="0"/>
                <a:cs typeface="+mn-cs"/>
              </a:rPr>
              <a:t>logical communication</a:t>
            </a:r>
            <a:r>
              <a:rPr lang="en-US" sz="2400" dirty="0">
                <a:ea typeface="ＭＳ Ｐゴシック" charset="0"/>
                <a:cs typeface="+mn-cs"/>
              </a:rPr>
              <a:t> between app processes running on different hosts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+mn-cs"/>
              </a:rPr>
              <a:t>transport protocols run in end systems 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send side: breaks app messages into </a:t>
            </a:r>
            <a:r>
              <a:rPr lang="en-US" i="1" dirty="0">
                <a:solidFill>
                  <a:srgbClr val="CC0000"/>
                </a:solidFill>
                <a:ea typeface="ＭＳ Ｐゴシック" charset="0"/>
              </a:rPr>
              <a:t>segments</a:t>
            </a:r>
            <a:r>
              <a:rPr lang="en-US" dirty="0">
                <a:ea typeface="ＭＳ Ｐゴシック" charset="0"/>
              </a:rPr>
              <a:t>, passes to  network layer</a:t>
            </a:r>
          </a:p>
          <a:p>
            <a:pPr lvl="1">
              <a:buFont typeface="Arial"/>
              <a:buChar char="•"/>
              <a:defRPr/>
            </a:pPr>
            <a:r>
              <a:rPr lang="en-US" dirty="0" err="1">
                <a:ea typeface="ＭＳ Ｐゴシック" charset="0"/>
              </a:rPr>
              <a:t>rcv</a:t>
            </a:r>
            <a:r>
              <a:rPr lang="en-US" dirty="0">
                <a:ea typeface="ＭＳ Ｐゴシック" charset="0"/>
              </a:rPr>
              <a:t> side: reassembles segments into messages, passes to app layer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+mn-cs"/>
              </a:rPr>
              <a:t>more than one transport protocol available to apps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Internet: </a:t>
            </a:r>
            <a:r>
              <a:rPr lang="en-US" b="1" dirty="0">
                <a:ea typeface="ＭＳ Ｐゴシック" charset="0"/>
              </a:rPr>
              <a:t>TCP</a:t>
            </a:r>
            <a:r>
              <a:rPr lang="en-US" dirty="0">
                <a:ea typeface="ＭＳ Ｐゴシック" charset="0"/>
              </a:rPr>
              <a:t> and </a:t>
            </a:r>
            <a:r>
              <a:rPr lang="en-US" b="1" dirty="0">
                <a:ea typeface="ＭＳ Ｐゴシック" charset="0"/>
              </a:rPr>
              <a:t>UDP</a:t>
            </a:r>
          </a:p>
        </p:txBody>
      </p:sp>
      <p:grpSp>
        <p:nvGrpSpPr>
          <p:cNvPr id="35485" name="Group 669"/>
          <p:cNvGrpSpPr>
            <a:grpSpLocks/>
          </p:cNvGrpSpPr>
          <p:nvPr/>
        </p:nvGrpSpPr>
        <p:grpSpPr bwMode="auto">
          <a:xfrm>
            <a:off x="7856538" y="4454525"/>
            <a:ext cx="1057275" cy="957263"/>
            <a:chOff x="-153" y="1680"/>
            <a:chExt cx="666" cy="603"/>
          </a:xfrm>
        </p:grpSpPr>
        <p:grpSp>
          <p:nvGrpSpPr>
            <p:cNvPr id="18455" name="Group 670"/>
            <p:cNvGrpSpPr>
              <a:grpSpLocks/>
            </p:cNvGrpSpPr>
            <p:nvPr/>
          </p:nvGrpSpPr>
          <p:grpSpPr bwMode="auto">
            <a:xfrm>
              <a:off x="0" y="1680"/>
              <a:ext cx="513" cy="538"/>
              <a:chOff x="4180" y="744"/>
              <a:chExt cx="513" cy="538"/>
            </a:xfrm>
          </p:grpSpPr>
          <p:sp>
            <p:nvSpPr>
              <p:cNvPr id="4122" name="Rectangle 671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23" name="Rectangle 672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24" name="Rectangle 673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25" name="Text Box 674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/>
                  <a:t>application</a:t>
                </a:r>
              </a:p>
              <a:p>
                <a:pPr>
                  <a:defRPr/>
                </a:pPr>
                <a:r>
                  <a:rPr lang="en-US" sz="1000">
                    <a:solidFill>
                      <a:schemeClr val="bg1"/>
                    </a:solidFill>
                  </a:rPr>
                  <a:t>transport</a:t>
                </a:r>
                <a:endParaRPr lang="en-US" sz="1000"/>
              </a:p>
              <a:p>
                <a:pPr>
                  <a:defRPr/>
                </a:pPr>
                <a:r>
                  <a:rPr lang="en-US" sz="1000"/>
                  <a:t>network</a:t>
                </a:r>
              </a:p>
              <a:p>
                <a:pPr>
                  <a:defRPr/>
                </a:pPr>
                <a:r>
                  <a:rPr lang="en-US" sz="1000"/>
                  <a:t>data link</a:t>
                </a:r>
              </a:p>
              <a:p>
                <a:pPr>
                  <a:defRPr/>
                </a:pPr>
                <a:r>
                  <a:rPr lang="en-US" sz="1000"/>
                  <a:t>physical</a:t>
                </a:r>
                <a:endParaRPr lang="en-US" sz="2400"/>
              </a:p>
            </p:txBody>
          </p:sp>
          <p:sp>
            <p:nvSpPr>
              <p:cNvPr id="4126" name="Line 675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27" name="Line 676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28" name="Line 677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456" name="Freeform 678"/>
            <p:cNvSpPr>
              <a:spLocks/>
            </p:cNvSpPr>
            <p:nvPr/>
          </p:nvSpPr>
          <p:spPr bwMode="auto">
            <a:xfrm>
              <a:off x="-153" y="1689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114" name="Group 298"/>
          <p:cNvGrpSpPr>
            <a:grpSpLocks/>
          </p:cNvGrpSpPr>
          <p:nvPr/>
        </p:nvGrpSpPr>
        <p:grpSpPr bwMode="auto">
          <a:xfrm rot="2937887">
            <a:off x="5389563" y="3022600"/>
            <a:ext cx="3781425" cy="434975"/>
            <a:chOff x="2937" y="3579"/>
            <a:chExt cx="2382" cy="274"/>
          </a:xfrm>
        </p:grpSpPr>
        <p:sp>
          <p:nvSpPr>
            <p:cNvPr id="4116" name="Rectangle 295"/>
            <p:cNvSpPr>
              <a:spLocks noChangeArrowheads="1"/>
            </p:cNvSpPr>
            <p:nvPr/>
          </p:nvSpPr>
          <p:spPr bwMode="auto">
            <a:xfrm>
              <a:off x="3165" y="3631"/>
              <a:ext cx="1920" cy="17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17" name="Text Box 293"/>
            <p:cNvSpPr txBox="1">
              <a:spLocks noChangeArrowheads="1"/>
            </p:cNvSpPr>
            <p:nvPr/>
          </p:nvSpPr>
          <p:spPr bwMode="auto">
            <a:xfrm>
              <a:off x="3384" y="3612"/>
              <a:ext cx="15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chemeClr val="bg1"/>
                  </a:solidFill>
                </a:rPr>
                <a:t>logical end-end transport</a:t>
              </a:r>
              <a:endParaRPr lang="en-US"/>
            </a:p>
          </p:txBody>
        </p:sp>
        <p:sp>
          <p:nvSpPr>
            <p:cNvPr id="18453" name="Freeform 296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4" name="Freeform 297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681" name="Group 865"/>
          <p:cNvGrpSpPr>
            <a:grpSpLocks/>
          </p:cNvGrpSpPr>
          <p:nvPr/>
        </p:nvGrpSpPr>
        <p:grpSpPr bwMode="auto">
          <a:xfrm>
            <a:off x="5462588" y="1296988"/>
            <a:ext cx="1057275" cy="957262"/>
            <a:chOff x="-153" y="1680"/>
            <a:chExt cx="666" cy="603"/>
          </a:xfrm>
        </p:grpSpPr>
        <p:grpSp>
          <p:nvGrpSpPr>
            <p:cNvPr id="18442" name="Group 866"/>
            <p:cNvGrpSpPr>
              <a:grpSpLocks/>
            </p:cNvGrpSpPr>
            <p:nvPr/>
          </p:nvGrpSpPr>
          <p:grpSpPr bwMode="auto">
            <a:xfrm>
              <a:off x="0" y="1680"/>
              <a:ext cx="513" cy="538"/>
              <a:chOff x="4180" y="744"/>
              <a:chExt cx="513" cy="538"/>
            </a:xfrm>
          </p:grpSpPr>
          <p:sp>
            <p:nvSpPr>
              <p:cNvPr id="4109" name="Rectangle 867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0" name="Rectangle 868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1" name="Rectangle 869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2" name="Text Box 870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/>
                  <a:t>application</a:t>
                </a:r>
              </a:p>
              <a:p>
                <a:pPr>
                  <a:defRPr/>
                </a:pPr>
                <a:r>
                  <a:rPr lang="en-US" sz="1000">
                    <a:solidFill>
                      <a:schemeClr val="bg1"/>
                    </a:solidFill>
                  </a:rPr>
                  <a:t>transport</a:t>
                </a:r>
                <a:endParaRPr lang="en-US" sz="1000"/>
              </a:p>
              <a:p>
                <a:pPr>
                  <a:defRPr/>
                </a:pPr>
                <a:r>
                  <a:rPr lang="en-US" sz="1000"/>
                  <a:t>network</a:t>
                </a:r>
              </a:p>
              <a:p>
                <a:pPr>
                  <a:defRPr/>
                </a:pPr>
                <a:r>
                  <a:rPr lang="en-US" sz="1000"/>
                  <a:t>data link</a:t>
                </a:r>
              </a:p>
              <a:p>
                <a:pPr>
                  <a:defRPr/>
                </a:pPr>
                <a:r>
                  <a:rPr lang="en-US" sz="1000"/>
                  <a:t>physical</a:t>
                </a:r>
                <a:endParaRPr lang="en-US" sz="2400"/>
              </a:p>
            </p:txBody>
          </p:sp>
          <p:sp>
            <p:nvSpPr>
              <p:cNvPr id="4113" name="Line 871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4" name="Line 872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115" name="Line 873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8443" name="Freeform 874"/>
            <p:cNvSpPr>
              <a:spLocks/>
            </p:cNvSpPr>
            <p:nvPr/>
          </p:nvSpPr>
          <p:spPr bwMode="auto">
            <a:xfrm>
              <a:off x="-153" y="1689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5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039813"/>
            <a:ext cx="65817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Transport vs. network layer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89088"/>
            <a:ext cx="3810000" cy="4648200"/>
          </a:xfrm>
        </p:spPr>
        <p:txBody>
          <a:bodyPr/>
          <a:lstStyle/>
          <a:p>
            <a:pPr>
              <a:lnSpc>
                <a:spcPct val="70000"/>
              </a:lnSpc>
              <a:buFont typeface="Wingdings" charset="2"/>
              <a:buChar char="§"/>
              <a:defRPr/>
            </a:pPr>
            <a:r>
              <a:rPr lang="en-US" sz="3200" i="1">
                <a:solidFill>
                  <a:srgbClr val="000099"/>
                </a:solidFill>
                <a:ea typeface="ＭＳ Ｐゴシック" charset="0"/>
                <a:cs typeface="+mn-cs"/>
              </a:rPr>
              <a:t>network layer:</a:t>
            </a:r>
            <a:r>
              <a:rPr lang="en-US" sz="3200">
                <a:ea typeface="ＭＳ Ｐゴシック" charset="0"/>
                <a:cs typeface="+mn-cs"/>
              </a:rPr>
              <a:t> logical communication between hosts</a:t>
            </a:r>
          </a:p>
          <a:p>
            <a:pPr>
              <a:lnSpc>
                <a:spcPct val="70000"/>
              </a:lnSpc>
              <a:buFont typeface="Wingdings" charset="2"/>
              <a:buChar char="§"/>
              <a:defRPr/>
            </a:pPr>
            <a:r>
              <a:rPr lang="en-US" sz="3200" i="1">
                <a:solidFill>
                  <a:srgbClr val="000099"/>
                </a:solidFill>
                <a:ea typeface="ＭＳ Ｐゴシック" charset="0"/>
                <a:cs typeface="+mn-cs"/>
              </a:rPr>
              <a:t>transport layer:</a:t>
            </a:r>
            <a:r>
              <a:rPr lang="en-US" sz="3200">
                <a:ea typeface="ＭＳ Ｐゴシック" charset="0"/>
                <a:cs typeface="+mn-cs"/>
              </a:rPr>
              <a:t> logical communication between processes</a:t>
            </a:r>
            <a:r>
              <a:rPr lang="en-US">
                <a:ea typeface="ＭＳ Ｐゴシック" charset="0"/>
                <a:cs typeface="+mn-cs"/>
              </a:rPr>
              <a:t> </a:t>
            </a:r>
          </a:p>
          <a:p>
            <a:pPr lvl="1">
              <a:lnSpc>
                <a:spcPct val="70000"/>
              </a:lnSpc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relies on, enhances, network layer services</a:t>
            </a:r>
          </a:p>
        </p:txBody>
      </p:sp>
      <p:sp>
        <p:nvSpPr>
          <p:cNvPr id="512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60913" y="2230438"/>
            <a:ext cx="3967162" cy="4249737"/>
          </a:xfrm>
          <a:extLst>
            <a:ext uri="{91240B29-F687-4F45-9708-019B960494DF}">
              <a14:hiddenLine xmlns:a14="http://schemas.microsoft.com/office/drawing/2010/main" w="19050" cmpd="sng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2400" i="1"/>
              <a:t>12 kids in Ann</a:t>
            </a:r>
            <a:r>
              <a:rPr lang="ja-JP" altLang="en-US" sz="2400" i="1"/>
              <a:t>’</a:t>
            </a:r>
            <a:r>
              <a:rPr lang="en-US" altLang="ja-JP" sz="2400" i="1"/>
              <a:t>s house sending letters to 12 kids in Bill</a:t>
            </a:r>
            <a:r>
              <a:rPr lang="ja-JP" altLang="en-US" sz="2400" i="1"/>
              <a:t>’</a:t>
            </a:r>
            <a:r>
              <a:rPr lang="en-US" altLang="ja-JP" sz="2400" i="1"/>
              <a:t>s house:</a:t>
            </a:r>
            <a:endParaRPr lang="en-US" altLang="ja-JP" sz="2400"/>
          </a:p>
          <a:p>
            <a:pPr>
              <a:lnSpc>
                <a:spcPct val="70000"/>
              </a:lnSpc>
            </a:pPr>
            <a:r>
              <a:rPr lang="en-US" altLang="en-US" sz="2400"/>
              <a:t>hosts = houses</a:t>
            </a:r>
          </a:p>
          <a:p>
            <a:pPr>
              <a:lnSpc>
                <a:spcPct val="70000"/>
              </a:lnSpc>
            </a:pPr>
            <a:r>
              <a:rPr lang="en-US" altLang="en-US" sz="2400"/>
              <a:t>processes = kids</a:t>
            </a:r>
          </a:p>
          <a:p>
            <a:pPr>
              <a:lnSpc>
                <a:spcPct val="70000"/>
              </a:lnSpc>
            </a:pPr>
            <a:r>
              <a:rPr lang="en-US" altLang="en-US" sz="2400"/>
              <a:t>app messages = letters in envelopes</a:t>
            </a:r>
          </a:p>
          <a:p>
            <a:pPr>
              <a:lnSpc>
                <a:spcPct val="70000"/>
              </a:lnSpc>
            </a:pPr>
            <a:r>
              <a:rPr lang="en-US" altLang="en-US" sz="2400"/>
              <a:t>transport protocol = Ann and Bill who demux to in-house siblings</a:t>
            </a:r>
          </a:p>
          <a:p>
            <a:pPr>
              <a:lnSpc>
                <a:spcPct val="70000"/>
              </a:lnSpc>
            </a:pPr>
            <a:r>
              <a:rPr lang="en-US" altLang="en-US" sz="2400"/>
              <a:t>network-layer protocol = postal service</a:t>
            </a:r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endParaRPr lang="en-US" altLang="en-US" sz="2400"/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4779963" y="1947863"/>
            <a:ext cx="4016375" cy="3836987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9" name="Text Box 11"/>
          <p:cNvSpPr txBox="1">
            <a:spLocks noChangeArrowheads="1"/>
          </p:cNvSpPr>
          <p:nvPr/>
        </p:nvSpPr>
        <p:spPr bwMode="auto">
          <a:xfrm>
            <a:off x="4900613" y="1724025"/>
            <a:ext cx="2695575" cy="433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45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1">
                <a:solidFill>
                  <a:srgbClr val="000099"/>
                </a:solidFill>
                <a:latin typeface="Gill Sans MT" charset="0"/>
              </a:rPr>
              <a:t>household analogy:</a:t>
            </a:r>
            <a:endParaRPr lang="en-US" sz="2800" i="1">
              <a:latin typeface="Gill Sans MT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Group 940"/>
          <p:cNvGrpSpPr>
            <a:grpSpLocks/>
          </p:cNvGrpSpPr>
          <p:nvPr/>
        </p:nvGrpSpPr>
        <p:grpSpPr bwMode="auto">
          <a:xfrm>
            <a:off x="5048250" y="1524000"/>
            <a:ext cx="3540125" cy="4545013"/>
            <a:chOff x="3277" y="974"/>
            <a:chExt cx="2230" cy="2863"/>
          </a:xfrm>
        </p:grpSpPr>
        <p:sp>
          <p:nvSpPr>
            <p:cNvPr id="20613" name="Freeform 941"/>
            <p:cNvSpPr>
              <a:spLocks/>
            </p:cNvSpPr>
            <p:nvPr/>
          </p:nvSpPr>
          <p:spPr bwMode="auto">
            <a:xfrm>
              <a:off x="3277" y="1079"/>
              <a:ext cx="1094" cy="675"/>
            </a:xfrm>
            <a:custGeom>
              <a:avLst/>
              <a:gdLst>
                <a:gd name="T0" fmla="*/ 1116 w 1036"/>
                <a:gd name="T1" fmla="*/ 11 h 675"/>
                <a:gd name="T2" fmla="*/ 673 w 1036"/>
                <a:gd name="T3" fmla="*/ 53 h 675"/>
                <a:gd name="T4" fmla="*/ 356 w 1036"/>
                <a:gd name="T5" fmla="*/ 129 h 675"/>
                <a:gd name="T6" fmla="*/ 264 w 1036"/>
                <a:gd name="T7" fmla="*/ 229 h 675"/>
                <a:gd name="T8" fmla="*/ 37 w 1036"/>
                <a:gd name="T9" fmla="*/ 297 h 675"/>
                <a:gd name="T10" fmla="*/ 29 w 1036"/>
                <a:gd name="T11" fmla="*/ 459 h 675"/>
                <a:gd name="T12" fmla="*/ 227 w 1036"/>
                <a:gd name="T13" fmla="*/ 489 h 675"/>
                <a:gd name="T14" fmla="*/ 792 w 1036"/>
                <a:gd name="T15" fmla="*/ 489 h 675"/>
                <a:gd name="T16" fmla="*/ 1030 w 1036"/>
                <a:gd name="T17" fmla="*/ 555 h 675"/>
                <a:gd name="T18" fmla="*/ 1296 w 1036"/>
                <a:gd name="T19" fmla="*/ 657 h 675"/>
                <a:gd name="T20" fmla="*/ 1499 w 1036"/>
                <a:gd name="T21" fmla="*/ 661 h 675"/>
                <a:gd name="T22" fmla="*/ 1640 w 1036"/>
                <a:gd name="T23" fmla="*/ 603 h 675"/>
                <a:gd name="T24" fmla="*/ 1711 w 1036"/>
                <a:gd name="T25" fmla="*/ 445 h 675"/>
                <a:gd name="T26" fmla="*/ 1755 w 1036"/>
                <a:gd name="T27" fmla="*/ 291 h 675"/>
                <a:gd name="T28" fmla="*/ 1760 w 1036"/>
                <a:gd name="T29" fmla="*/ 107 h 675"/>
                <a:gd name="T30" fmla="*/ 1611 w 1036"/>
                <a:gd name="T31" fmla="*/ 17 h 675"/>
                <a:gd name="T32" fmla="*/ 1337 w 1036"/>
                <a:gd name="T33" fmla="*/ 3 h 675"/>
                <a:gd name="T34" fmla="*/ 1116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14" name="Group 942"/>
            <p:cNvGrpSpPr>
              <a:grpSpLocks/>
            </p:cNvGrpSpPr>
            <p:nvPr/>
          </p:nvGrpSpPr>
          <p:grpSpPr bwMode="auto">
            <a:xfrm>
              <a:off x="3383" y="1920"/>
              <a:ext cx="919" cy="588"/>
              <a:chOff x="2889" y="1631"/>
              <a:chExt cx="980" cy="743"/>
            </a:xfrm>
          </p:grpSpPr>
          <p:sp>
            <p:nvSpPr>
              <p:cNvPr id="6657" name="Rectangle 943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658" name="AutoShape 944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>
                  <a:solidFill>
                    <a:srgbClr val="00CCFF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0615" name="Freeform 945"/>
            <p:cNvSpPr>
              <a:spLocks/>
            </p:cNvSpPr>
            <p:nvPr/>
          </p:nvSpPr>
          <p:spPr bwMode="auto">
            <a:xfrm>
              <a:off x="3379" y="2788"/>
              <a:ext cx="2032" cy="1049"/>
            </a:xfrm>
            <a:custGeom>
              <a:avLst/>
              <a:gdLst>
                <a:gd name="T0" fmla="*/ 1044 w 2032"/>
                <a:gd name="T1" fmla="*/ 26 h 1049"/>
                <a:gd name="T2" fmla="*/ 847 w 2032"/>
                <a:gd name="T3" fmla="*/ 125 h 1049"/>
                <a:gd name="T4" fmla="*/ 580 w 2032"/>
                <a:gd name="T5" fmla="*/ 68 h 1049"/>
                <a:gd name="T6" fmla="*/ 143 w 2032"/>
                <a:gd name="T7" fmla="*/ 170 h 1049"/>
                <a:gd name="T8" fmla="*/ 48 w 2032"/>
                <a:gd name="T9" fmla="*/ 374 h 1049"/>
                <a:gd name="T10" fmla="*/ 41 w 2032"/>
                <a:gd name="T11" fmla="*/ 680 h 1049"/>
                <a:gd name="T12" fmla="*/ 294 w 2032"/>
                <a:gd name="T13" fmla="*/ 744 h 1049"/>
                <a:gd name="T14" fmla="*/ 660 w 2032"/>
                <a:gd name="T15" fmla="*/ 893 h 1049"/>
                <a:gd name="T16" fmla="*/ 1088 w 2032"/>
                <a:gd name="T17" fmla="*/ 1014 h 1049"/>
                <a:gd name="T18" fmla="*/ 1525 w 2032"/>
                <a:gd name="T19" fmla="*/ 1031 h 1049"/>
                <a:gd name="T20" fmla="*/ 1831 w 2032"/>
                <a:gd name="T21" fmla="*/ 907 h 1049"/>
                <a:gd name="T22" fmla="*/ 2015 w 2032"/>
                <a:gd name="T23" fmla="*/ 714 h 1049"/>
                <a:gd name="T24" fmla="*/ 1931 w 2032"/>
                <a:gd name="T25" fmla="*/ 251 h 1049"/>
                <a:gd name="T26" fmla="*/ 1658 w 2032"/>
                <a:gd name="T27" fmla="*/ 114 h 1049"/>
                <a:gd name="T28" fmla="*/ 1355 w 2032"/>
                <a:gd name="T29" fmla="*/ 15 h 1049"/>
                <a:gd name="T30" fmla="*/ 1044 w 2032"/>
                <a:gd name="T31" fmla="*/ 26 h 10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32" h="1049">
                  <a:moveTo>
                    <a:pt x="1044" y="26"/>
                  </a:moveTo>
                  <a:cubicBezTo>
                    <a:pt x="959" y="45"/>
                    <a:pt x="924" y="118"/>
                    <a:pt x="847" y="125"/>
                  </a:cubicBezTo>
                  <a:cubicBezTo>
                    <a:pt x="770" y="132"/>
                    <a:pt x="697" y="61"/>
                    <a:pt x="580" y="68"/>
                  </a:cubicBezTo>
                  <a:cubicBezTo>
                    <a:pt x="463" y="75"/>
                    <a:pt x="232" y="119"/>
                    <a:pt x="143" y="170"/>
                  </a:cubicBezTo>
                  <a:cubicBezTo>
                    <a:pt x="54" y="221"/>
                    <a:pt x="65" y="289"/>
                    <a:pt x="48" y="374"/>
                  </a:cubicBezTo>
                  <a:cubicBezTo>
                    <a:pt x="31" y="459"/>
                    <a:pt x="0" y="618"/>
                    <a:pt x="41" y="680"/>
                  </a:cubicBezTo>
                  <a:cubicBezTo>
                    <a:pt x="82" y="742"/>
                    <a:pt x="191" y="709"/>
                    <a:pt x="294" y="744"/>
                  </a:cubicBezTo>
                  <a:cubicBezTo>
                    <a:pt x="397" y="779"/>
                    <a:pt x="527" y="849"/>
                    <a:pt x="660" y="893"/>
                  </a:cubicBezTo>
                  <a:cubicBezTo>
                    <a:pt x="793" y="938"/>
                    <a:pt x="944" y="991"/>
                    <a:pt x="1088" y="1014"/>
                  </a:cubicBezTo>
                  <a:cubicBezTo>
                    <a:pt x="1232" y="1036"/>
                    <a:pt x="1401" y="1049"/>
                    <a:pt x="1525" y="1031"/>
                  </a:cubicBezTo>
                  <a:cubicBezTo>
                    <a:pt x="1649" y="1012"/>
                    <a:pt x="1749" y="960"/>
                    <a:pt x="1831" y="907"/>
                  </a:cubicBezTo>
                  <a:cubicBezTo>
                    <a:pt x="1913" y="855"/>
                    <a:pt x="1998" y="824"/>
                    <a:pt x="2015" y="714"/>
                  </a:cubicBezTo>
                  <a:cubicBezTo>
                    <a:pt x="2032" y="604"/>
                    <a:pt x="1990" y="350"/>
                    <a:pt x="1931" y="251"/>
                  </a:cubicBezTo>
                  <a:cubicBezTo>
                    <a:pt x="1872" y="151"/>
                    <a:pt x="1754" y="153"/>
                    <a:pt x="1658" y="114"/>
                  </a:cubicBezTo>
                  <a:cubicBezTo>
                    <a:pt x="1562" y="76"/>
                    <a:pt x="1457" y="30"/>
                    <a:pt x="1355" y="15"/>
                  </a:cubicBezTo>
                  <a:cubicBezTo>
                    <a:pt x="1253" y="0"/>
                    <a:pt x="1129" y="8"/>
                    <a:pt x="1044" y="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1" name="Line 946"/>
            <p:cNvSpPr>
              <a:spLocks noChangeShapeType="1"/>
            </p:cNvSpPr>
            <p:nvPr/>
          </p:nvSpPr>
          <p:spPr bwMode="auto">
            <a:xfrm rot="-5400000">
              <a:off x="4942" y="3252"/>
              <a:ext cx="330" cy="8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2" name="Line 947"/>
            <p:cNvSpPr>
              <a:spLocks noChangeShapeType="1"/>
            </p:cNvSpPr>
            <p:nvPr/>
          </p:nvSpPr>
          <p:spPr bwMode="auto">
            <a:xfrm rot="5400000" flipV="1">
              <a:off x="5034" y="3429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3" name="Line 948"/>
            <p:cNvSpPr>
              <a:spLocks noChangeShapeType="1"/>
            </p:cNvSpPr>
            <p:nvPr/>
          </p:nvSpPr>
          <p:spPr bwMode="auto">
            <a:xfrm rot="-5400000">
              <a:off x="5151" y="3225"/>
              <a:ext cx="0" cy="7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4" name="Line 949"/>
            <p:cNvSpPr>
              <a:spLocks noChangeShapeType="1"/>
            </p:cNvSpPr>
            <p:nvPr/>
          </p:nvSpPr>
          <p:spPr bwMode="auto">
            <a:xfrm flipH="1">
              <a:off x="3827" y="2977"/>
              <a:ext cx="160" cy="29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5" name="Line 950"/>
            <p:cNvSpPr>
              <a:spLocks noChangeShapeType="1"/>
            </p:cNvSpPr>
            <p:nvPr/>
          </p:nvSpPr>
          <p:spPr bwMode="auto">
            <a:xfrm>
              <a:off x="3843" y="3009"/>
              <a:ext cx="124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6" name="Line 951"/>
            <p:cNvSpPr>
              <a:spLocks noChangeShapeType="1"/>
            </p:cNvSpPr>
            <p:nvPr/>
          </p:nvSpPr>
          <p:spPr bwMode="auto">
            <a:xfrm>
              <a:off x="3680" y="3221"/>
              <a:ext cx="17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7" name="Line 952"/>
            <p:cNvSpPr>
              <a:spLocks noChangeShapeType="1"/>
            </p:cNvSpPr>
            <p:nvPr/>
          </p:nvSpPr>
          <p:spPr bwMode="auto">
            <a:xfrm>
              <a:off x="3914" y="3271"/>
              <a:ext cx="30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8" name="Line 953"/>
            <p:cNvSpPr>
              <a:spLocks noChangeShapeType="1"/>
            </p:cNvSpPr>
            <p:nvPr/>
          </p:nvSpPr>
          <p:spPr bwMode="auto">
            <a:xfrm flipH="1">
              <a:off x="4065" y="3213"/>
              <a:ext cx="34" cy="5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89" name="Line 954"/>
            <p:cNvSpPr>
              <a:spLocks noChangeShapeType="1"/>
            </p:cNvSpPr>
            <p:nvPr/>
          </p:nvSpPr>
          <p:spPr bwMode="auto">
            <a:xfrm>
              <a:off x="3947" y="3269"/>
              <a:ext cx="1" cy="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90" name="Line 955"/>
            <p:cNvSpPr>
              <a:spLocks noChangeShapeType="1"/>
            </p:cNvSpPr>
            <p:nvPr/>
          </p:nvSpPr>
          <p:spPr bwMode="auto">
            <a:xfrm flipH="1" flipV="1">
              <a:off x="4197" y="3274"/>
              <a:ext cx="0" cy="4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91" name="Line 956"/>
            <p:cNvSpPr>
              <a:spLocks noChangeShapeType="1"/>
            </p:cNvSpPr>
            <p:nvPr/>
          </p:nvSpPr>
          <p:spPr bwMode="auto">
            <a:xfrm>
              <a:off x="4248" y="3185"/>
              <a:ext cx="317" cy="17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92" name="Line 957"/>
            <p:cNvSpPr>
              <a:spLocks noChangeShapeType="1"/>
            </p:cNvSpPr>
            <p:nvPr/>
          </p:nvSpPr>
          <p:spPr bwMode="auto">
            <a:xfrm>
              <a:off x="3901" y="3144"/>
              <a:ext cx="51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93" name="Line 958"/>
            <p:cNvSpPr>
              <a:spLocks noChangeShapeType="1"/>
            </p:cNvSpPr>
            <p:nvPr/>
          </p:nvSpPr>
          <p:spPr bwMode="auto">
            <a:xfrm>
              <a:off x="3809" y="2257"/>
              <a:ext cx="148" cy="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94" name="Line 959"/>
            <p:cNvSpPr>
              <a:spLocks noChangeShapeType="1"/>
            </p:cNvSpPr>
            <p:nvPr/>
          </p:nvSpPr>
          <p:spPr bwMode="auto">
            <a:xfrm flipV="1">
              <a:off x="3711" y="2354"/>
              <a:ext cx="106" cy="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0630" name="Group 960"/>
            <p:cNvGrpSpPr>
              <a:grpSpLocks/>
            </p:cNvGrpSpPr>
            <p:nvPr/>
          </p:nvGrpSpPr>
          <p:grpSpPr bwMode="auto">
            <a:xfrm>
              <a:off x="3535" y="2207"/>
              <a:ext cx="319" cy="222"/>
              <a:chOff x="2967" y="478"/>
              <a:chExt cx="788" cy="625"/>
            </a:xfrm>
          </p:grpSpPr>
          <p:pic>
            <p:nvPicPr>
              <p:cNvPr id="20990" name="Picture 961" descr="access_point_stylized_small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91" name="Picture 962" descr="antenna_radiation_stylized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631" name="Freeform 963"/>
            <p:cNvSpPr>
              <a:spLocks/>
            </p:cNvSpPr>
            <p:nvPr/>
          </p:nvSpPr>
          <p:spPr bwMode="auto">
            <a:xfrm>
              <a:off x="4419" y="2224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32" name="Freeform 964"/>
            <p:cNvSpPr>
              <a:spLocks/>
            </p:cNvSpPr>
            <p:nvPr/>
          </p:nvSpPr>
          <p:spPr bwMode="auto">
            <a:xfrm>
              <a:off x="4417" y="1263"/>
              <a:ext cx="1090" cy="709"/>
            </a:xfrm>
            <a:custGeom>
              <a:avLst/>
              <a:gdLst>
                <a:gd name="T0" fmla="*/ 14627 w 765"/>
                <a:gd name="T1" fmla="*/ 763 h 459"/>
                <a:gd name="T2" fmla="*/ 9913 w 765"/>
                <a:gd name="T3" fmla="*/ 5420 h 459"/>
                <a:gd name="T4" fmla="*/ 3316 w 765"/>
                <a:gd name="T5" fmla="*/ 7714 h 459"/>
                <a:gd name="T6" fmla="*/ 474 w 765"/>
                <a:gd name="T7" fmla="*/ 25995 h 459"/>
                <a:gd name="T8" fmla="*/ 6202 w 765"/>
                <a:gd name="T9" fmla="*/ 34346 h 459"/>
                <a:gd name="T10" fmla="*/ 11922 w 765"/>
                <a:gd name="T11" fmla="*/ 32921 h 459"/>
                <a:gd name="T12" fmla="*/ 20124 w 765"/>
                <a:gd name="T13" fmla="*/ 34346 h 459"/>
                <a:gd name="T14" fmla="*/ 24081 w 765"/>
                <a:gd name="T15" fmla="*/ 33549 h 459"/>
                <a:gd name="T16" fmla="*/ 25921 w 765"/>
                <a:gd name="T17" fmla="*/ 28785 h 459"/>
                <a:gd name="T18" fmla="*/ 25875 w 765"/>
                <a:gd name="T19" fmla="*/ 12218 h 459"/>
                <a:gd name="T20" fmla="*/ 22836 w 765"/>
                <a:gd name="T21" fmla="*/ 2665 h 459"/>
                <a:gd name="T22" fmla="*/ 14627 w 765"/>
                <a:gd name="T23" fmla="*/ 763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8" name="Line 965"/>
            <p:cNvSpPr>
              <a:spLocks noChangeShapeType="1"/>
            </p:cNvSpPr>
            <p:nvPr/>
          </p:nvSpPr>
          <p:spPr bwMode="auto">
            <a:xfrm>
              <a:off x="4659" y="2404"/>
              <a:ext cx="103" cy="7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99" name="Line 966"/>
            <p:cNvSpPr>
              <a:spLocks noChangeShapeType="1"/>
            </p:cNvSpPr>
            <p:nvPr/>
          </p:nvSpPr>
          <p:spPr bwMode="auto">
            <a:xfrm>
              <a:off x="4720" y="2354"/>
              <a:ext cx="17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0" name="Line 967"/>
            <p:cNvSpPr>
              <a:spLocks noChangeShapeType="1"/>
            </p:cNvSpPr>
            <p:nvPr/>
          </p:nvSpPr>
          <p:spPr bwMode="auto">
            <a:xfrm flipV="1">
              <a:off x="4869" y="2408"/>
              <a:ext cx="85" cy="6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1" name="Line 968"/>
            <p:cNvSpPr>
              <a:spLocks noChangeShapeType="1"/>
            </p:cNvSpPr>
            <p:nvPr/>
          </p:nvSpPr>
          <p:spPr bwMode="auto">
            <a:xfrm>
              <a:off x="4235" y="1632"/>
              <a:ext cx="321" cy="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2" name="Line 969"/>
            <p:cNvSpPr>
              <a:spLocks noChangeShapeType="1"/>
            </p:cNvSpPr>
            <p:nvPr/>
          </p:nvSpPr>
          <p:spPr bwMode="auto">
            <a:xfrm>
              <a:off x="4635" y="2961"/>
              <a:ext cx="246" cy="1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3" name="Line 970"/>
            <p:cNvSpPr>
              <a:spLocks noChangeShapeType="1"/>
            </p:cNvSpPr>
            <p:nvPr/>
          </p:nvSpPr>
          <p:spPr bwMode="auto">
            <a:xfrm flipV="1">
              <a:off x="4244" y="2953"/>
              <a:ext cx="203" cy="12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4" name="Line 971"/>
            <p:cNvSpPr>
              <a:spLocks noChangeShapeType="1"/>
            </p:cNvSpPr>
            <p:nvPr/>
          </p:nvSpPr>
          <p:spPr bwMode="auto">
            <a:xfrm flipV="1">
              <a:off x="4271" y="3137"/>
              <a:ext cx="6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5" name="Line 972"/>
            <p:cNvSpPr>
              <a:spLocks noChangeShapeType="1"/>
            </p:cNvSpPr>
            <p:nvPr/>
          </p:nvSpPr>
          <p:spPr bwMode="auto">
            <a:xfrm flipV="1">
              <a:off x="4773" y="1572"/>
              <a:ext cx="78" cy="5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6" name="Line 973"/>
            <p:cNvSpPr>
              <a:spLocks noChangeShapeType="1"/>
            </p:cNvSpPr>
            <p:nvPr/>
          </p:nvSpPr>
          <p:spPr bwMode="auto">
            <a:xfrm>
              <a:off x="4665" y="1681"/>
              <a:ext cx="0" cy="52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7" name="Line 974"/>
            <p:cNvSpPr>
              <a:spLocks noChangeShapeType="1"/>
            </p:cNvSpPr>
            <p:nvPr/>
          </p:nvSpPr>
          <p:spPr bwMode="auto">
            <a:xfrm flipV="1">
              <a:off x="4773" y="1616"/>
              <a:ext cx="166" cy="18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8" name="Line 975"/>
            <p:cNvSpPr>
              <a:spLocks noChangeShapeType="1"/>
            </p:cNvSpPr>
            <p:nvPr/>
          </p:nvSpPr>
          <p:spPr bwMode="auto">
            <a:xfrm>
              <a:off x="5003" y="1615"/>
              <a:ext cx="0" cy="1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09" name="Line 976"/>
            <p:cNvSpPr>
              <a:spLocks noChangeShapeType="1"/>
            </p:cNvSpPr>
            <p:nvPr/>
          </p:nvSpPr>
          <p:spPr bwMode="auto">
            <a:xfrm>
              <a:off x="4785" y="1808"/>
              <a:ext cx="11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10" name="Line 977"/>
            <p:cNvSpPr>
              <a:spLocks noChangeShapeType="1"/>
            </p:cNvSpPr>
            <p:nvPr/>
          </p:nvSpPr>
          <p:spPr bwMode="auto">
            <a:xfrm>
              <a:off x="5134" y="1802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11" name="Line 978"/>
            <p:cNvSpPr>
              <a:spLocks noChangeShapeType="1"/>
            </p:cNvSpPr>
            <p:nvPr/>
          </p:nvSpPr>
          <p:spPr bwMode="auto">
            <a:xfrm flipH="1">
              <a:off x="4596" y="1850"/>
              <a:ext cx="62" cy="4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12" name="Line 979"/>
            <p:cNvSpPr>
              <a:spLocks noChangeShapeType="1"/>
            </p:cNvSpPr>
            <p:nvPr/>
          </p:nvSpPr>
          <p:spPr bwMode="auto">
            <a:xfrm flipH="1">
              <a:off x="4969" y="1850"/>
              <a:ext cx="70" cy="45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13" name="Line 980"/>
            <p:cNvSpPr>
              <a:spLocks noChangeShapeType="1"/>
            </p:cNvSpPr>
            <p:nvPr/>
          </p:nvSpPr>
          <p:spPr bwMode="auto">
            <a:xfrm flipV="1">
              <a:off x="4581" y="2569"/>
              <a:ext cx="143" cy="27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14" name="Line 981"/>
            <p:cNvSpPr>
              <a:spLocks noChangeShapeType="1"/>
            </p:cNvSpPr>
            <p:nvPr/>
          </p:nvSpPr>
          <p:spPr bwMode="auto">
            <a:xfrm>
              <a:off x="5257" y="1801"/>
              <a:ext cx="11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0650" name="Group 982"/>
            <p:cNvGrpSpPr>
              <a:grpSpLocks/>
            </p:cNvGrpSpPr>
            <p:nvPr/>
          </p:nvGrpSpPr>
          <p:grpSpPr bwMode="auto">
            <a:xfrm>
              <a:off x="3813" y="1163"/>
              <a:ext cx="295" cy="391"/>
              <a:chOff x="1653" y="3023"/>
              <a:chExt cx="622" cy="911"/>
            </a:xfrm>
          </p:grpSpPr>
          <p:sp>
            <p:nvSpPr>
              <p:cNvPr id="20973" name="Line 270"/>
              <p:cNvSpPr>
                <a:spLocks noChangeShapeType="1"/>
              </p:cNvSpPr>
              <p:nvPr/>
            </p:nvSpPr>
            <p:spPr bwMode="auto">
              <a:xfrm flipH="1">
                <a:off x="1766" y="3287"/>
                <a:ext cx="188" cy="586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74" name="Line 271"/>
              <p:cNvSpPr>
                <a:spLocks noChangeShapeType="1"/>
              </p:cNvSpPr>
              <p:nvPr/>
            </p:nvSpPr>
            <p:spPr bwMode="auto">
              <a:xfrm>
                <a:off x="1954" y="3287"/>
                <a:ext cx="188" cy="58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75" name="Line 272"/>
              <p:cNvSpPr>
                <a:spLocks noChangeShapeType="1"/>
              </p:cNvSpPr>
              <p:nvPr/>
            </p:nvSpPr>
            <p:spPr bwMode="auto">
              <a:xfrm>
                <a:off x="1766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76" name="Line 273"/>
              <p:cNvSpPr>
                <a:spLocks noChangeShapeType="1"/>
              </p:cNvSpPr>
              <p:nvPr/>
            </p:nvSpPr>
            <p:spPr bwMode="auto">
              <a:xfrm flipH="1">
                <a:off x="1954" y="3870"/>
                <a:ext cx="188" cy="6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77" name="Line 274"/>
              <p:cNvSpPr>
                <a:spLocks noChangeShapeType="1"/>
              </p:cNvSpPr>
              <p:nvPr/>
            </p:nvSpPr>
            <p:spPr bwMode="auto">
              <a:xfrm>
                <a:off x="1954" y="3300"/>
                <a:ext cx="0" cy="63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78" name="Line 275"/>
              <p:cNvSpPr>
                <a:spLocks noChangeShapeType="1"/>
              </p:cNvSpPr>
              <p:nvPr/>
            </p:nvSpPr>
            <p:spPr bwMode="auto">
              <a:xfrm flipV="1">
                <a:off x="1766" y="3810"/>
                <a:ext cx="188" cy="6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79" name="Line 276"/>
              <p:cNvSpPr>
                <a:spLocks noChangeShapeType="1"/>
              </p:cNvSpPr>
              <p:nvPr/>
            </p:nvSpPr>
            <p:spPr bwMode="auto">
              <a:xfrm flipH="1" flipV="1">
                <a:off x="1954" y="3810"/>
                <a:ext cx="188" cy="6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0" name="Line 277"/>
              <p:cNvSpPr>
                <a:spLocks noChangeShapeType="1"/>
              </p:cNvSpPr>
              <p:nvPr/>
            </p:nvSpPr>
            <p:spPr bwMode="auto">
              <a:xfrm>
                <a:off x="1846" y="3618"/>
                <a:ext cx="108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1" name="Line 278"/>
              <p:cNvSpPr>
                <a:spLocks noChangeShapeType="1"/>
              </p:cNvSpPr>
              <p:nvPr/>
            </p:nvSpPr>
            <p:spPr bwMode="auto">
              <a:xfrm flipV="1">
                <a:off x="1954" y="3618"/>
                <a:ext cx="114" cy="4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2" name="Line 279"/>
              <p:cNvSpPr>
                <a:spLocks noChangeShapeType="1"/>
              </p:cNvSpPr>
              <p:nvPr/>
            </p:nvSpPr>
            <p:spPr bwMode="auto">
              <a:xfrm>
                <a:off x="1810" y="3704"/>
                <a:ext cx="139" cy="65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3" name="Line 280"/>
              <p:cNvSpPr>
                <a:spLocks noChangeShapeType="1"/>
              </p:cNvSpPr>
              <p:nvPr/>
            </p:nvSpPr>
            <p:spPr bwMode="auto">
              <a:xfrm flipV="1">
                <a:off x="1954" y="3717"/>
                <a:ext cx="140" cy="5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4" name="Line 281"/>
              <p:cNvSpPr>
                <a:spLocks noChangeShapeType="1"/>
              </p:cNvSpPr>
              <p:nvPr/>
            </p:nvSpPr>
            <p:spPr bwMode="auto">
              <a:xfrm flipV="1">
                <a:off x="1954" y="3530"/>
                <a:ext cx="72" cy="2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5" name="Line 282"/>
              <p:cNvSpPr>
                <a:spLocks noChangeShapeType="1"/>
              </p:cNvSpPr>
              <p:nvPr/>
            </p:nvSpPr>
            <p:spPr bwMode="auto">
              <a:xfrm flipV="1">
                <a:off x="1954" y="3409"/>
                <a:ext cx="45" cy="18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6" name="Line 283"/>
              <p:cNvSpPr>
                <a:spLocks noChangeShapeType="1"/>
              </p:cNvSpPr>
              <p:nvPr/>
            </p:nvSpPr>
            <p:spPr bwMode="auto">
              <a:xfrm>
                <a:off x="1873" y="3522"/>
                <a:ext cx="87" cy="3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0987" name="Line 284"/>
              <p:cNvSpPr>
                <a:spLocks noChangeShapeType="1"/>
              </p:cNvSpPr>
              <p:nvPr/>
            </p:nvSpPr>
            <p:spPr bwMode="auto">
              <a:xfrm>
                <a:off x="1912" y="3404"/>
                <a:ext cx="50" cy="31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653" name="Oval 998"/>
              <p:cNvSpPr>
                <a:spLocks noChangeArrowheads="1"/>
              </p:cNvSpPr>
              <p:nvPr/>
            </p:nvSpPr>
            <p:spPr bwMode="auto">
              <a:xfrm>
                <a:off x="1921" y="3233"/>
                <a:ext cx="63" cy="68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pic>
            <p:nvPicPr>
              <p:cNvPr id="20989" name="Picture 999" descr="cell_tower_radiation_gray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3" y="3023"/>
                <a:ext cx="622" cy="5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651" name="Group 1000"/>
            <p:cNvGrpSpPr>
              <a:grpSpLocks/>
            </p:cNvGrpSpPr>
            <p:nvPr/>
          </p:nvGrpSpPr>
          <p:grpSpPr bwMode="auto">
            <a:xfrm>
              <a:off x="3962" y="1516"/>
              <a:ext cx="286" cy="160"/>
              <a:chOff x="3843" y="1516"/>
              <a:chExt cx="286" cy="160"/>
            </a:xfrm>
          </p:grpSpPr>
          <p:sp>
            <p:nvSpPr>
              <p:cNvPr id="6629" name="Line 1001"/>
              <p:cNvSpPr>
                <a:spLocks noChangeShapeType="1"/>
              </p:cNvSpPr>
              <p:nvPr/>
            </p:nvSpPr>
            <p:spPr bwMode="auto">
              <a:xfrm>
                <a:off x="3843" y="1516"/>
                <a:ext cx="96" cy="60"/>
              </a:xfrm>
              <a:prstGeom prst="line">
                <a:avLst/>
              </a:prstGeom>
              <a:noFill/>
              <a:ln w="9525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965" name="Oval 407"/>
              <p:cNvSpPr>
                <a:spLocks noChangeArrowheads="1"/>
              </p:cNvSpPr>
              <p:nvPr/>
            </p:nvSpPr>
            <p:spPr bwMode="auto">
              <a:xfrm>
                <a:off x="3884" y="1616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66" name="Rectangle 410"/>
              <p:cNvSpPr>
                <a:spLocks noChangeArrowheads="1"/>
              </p:cNvSpPr>
              <p:nvPr/>
            </p:nvSpPr>
            <p:spPr bwMode="auto">
              <a:xfrm>
                <a:off x="3884" y="1610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67" name="Oval 411"/>
              <p:cNvSpPr>
                <a:spLocks noChangeArrowheads="1"/>
              </p:cNvSpPr>
              <p:nvPr/>
            </p:nvSpPr>
            <p:spPr bwMode="auto">
              <a:xfrm>
                <a:off x="3883" y="1569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68" name="Group 1005"/>
              <p:cNvGrpSpPr>
                <a:grpSpLocks/>
              </p:cNvGrpSpPr>
              <p:nvPr/>
            </p:nvGrpSpPr>
            <p:grpSpPr bwMode="auto">
              <a:xfrm>
                <a:off x="3932" y="1587"/>
                <a:ext cx="138" cy="33"/>
                <a:chOff x="2468" y="1332"/>
                <a:chExt cx="310" cy="60"/>
              </a:xfrm>
            </p:grpSpPr>
            <p:sp>
              <p:nvSpPr>
                <p:cNvPr id="20971" name="Freeform 100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72" name="Freeform 100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634" name="Line 1008"/>
              <p:cNvSpPr>
                <a:spLocks noChangeShapeType="1"/>
              </p:cNvSpPr>
              <p:nvPr/>
            </p:nvSpPr>
            <p:spPr bwMode="auto">
              <a:xfrm>
                <a:off x="3884" y="1602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635" name="Line 1009"/>
              <p:cNvSpPr>
                <a:spLocks noChangeShapeType="1"/>
              </p:cNvSpPr>
              <p:nvPr/>
            </p:nvSpPr>
            <p:spPr bwMode="auto">
              <a:xfrm>
                <a:off x="4127" y="1604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52" name="Group 1010"/>
            <p:cNvGrpSpPr>
              <a:grpSpLocks/>
            </p:cNvGrpSpPr>
            <p:nvPr/>
          </p:nvGrpSpPr>
          <p:grpSpPr bwMode="auto">
            <a:xfrm>
              <a:off x="4537" y="1571"/>
              <a:ext cx="246" cy="110"/>
              <a:chOff x="4334" y="1470"/>
              <a:chExt cx="246" cy="107"/>
            </a:xfrm>
          </p:grpSpPr>
          <p:sp>
            <p:nvSpPr>
              <p:cNvPr id="2095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5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5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59" name="Group 1014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62" name="Freeform 101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63" name="Freeform 101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625" name="Line 1017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626" name="Line 1018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53" name="Group 1019"/>
            <p:cNvGrpSpPr>
              <a:grpSpLocks/>
            </p:cNvGrpSpPr>
            <p:nvPr/>
          </p:nvGrpSpPr>
          <p:grpSpPr bwMode="auto">
            <a:xfrm>
              <a:off x="4544" y="1737"/>
              <a:ext cx="246" cy="110"/>
              <a:chOff x="4334" y="1470"/>
              <a:chExt cx="246" cy="107"/>
            </a:xfrm>
          </p:grpSpPr>
          <p:sp>
            <p:nvSpPr>
              <p:cNvPr id="2094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4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5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51" name="Group 1023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54" name="Freeform 1024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55" name="Freeform 1025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617" name="Line 1026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618" name="Line 1027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54" name="Group 1028"/>
            <p:cNvGrpSpPr>
              <a:grpSpLocks/>
            </p:cNvGrpSpPr>
            <p:nvPr/>
          </p:nvGrpSpPr>
          <p:grpSpPr bwMode="auto">
            <a:xfrm>
              <a:off x="4890" y="1738"/>
              <a:ext cx="246" cy="110"/>
              <a:chOff x="4334" y="1470"/>
              <a:chExt cx="246" cy="107"/>
            </a:xfrm>
          </p:grpSpPr>
          <p:sp>
            <p:nvSpPr>
              <p:cNvPr id="2094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4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4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43" name="Group 1032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46" name="Freeform 1033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47" name="Freeform 1034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609" name="Line 1035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610" name="Line 1036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55" name="Group 1037"/>
            <p:cNvGrpSpPr>
              <a:grpSpLocks/>
            </p:cNvGrpSpPr>
            <p:nvPr/>
          </p:nvGrpSpPr>
          <p:grpSpPr bwMode="auto">
            <a:xfrm>
              <a:off x="4844" y="1508"/>
              <a:ext cx="246" cy="110"/>
              <a:chOff x="4334" y="1470"/>
              <a:chExt cx="246" cy="107"/>
            </a:xfrm>
          </p:grpSpPr>
          <p:sp>
            <p:nvSpPr>
              <p:cNvPr id="2093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3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3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35" name="Group 1041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38" name="Freeform 1042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39" name="Freeform 1043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601" name="Line 1044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602" name="Line 1045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56" name="Group 1046"/>
            <p:cNvGrpSpPr>
              <a:grpSpLocks/>
            </p:cNvGrpSpPr>
            <p:nvPr/>
          </p:nvGrpSpPr>
          <p:grpSpPr bwMode="auto">
            <a:xfrm>
              <a:off x="4874" y="2296"/>
              <a:ext cx="310" cy="130"/>
              <a:chOff x="4334" y="1470"/>
              <a:chExt cx="246" cy="107"/>
            </a:xfrm>
          </p:grpSpPr>
          <p:sp>
            <p:nvSpPr>
              <p:cNvPr id="2092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2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2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27" name="Group 1050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30" name="Freeform 105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31" name="Freeform 105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93" name="Line 1053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94" name="Line 1054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6322" name="Line 1055"/>
            <p:cNvSpPr>
              <a:spLocks noChangeShapeType="1"/>
            </p:cNvSpPr>
            <p:nvPr/>
          </p:nvSpPr>
          <p:spPr bwMode="auto">
            <a:xfrm>
              <a:off x="4049" y="2358"/>
              <a:ext cx="42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0658" name="Group 1056"/>
            <p:cNvGrpSpPr>
              <a:grpSpLocks/>
            </p:cNvGrpSpPr>
            <p:nvPr/>
          </p:nvGrpSpPr>
          <p:grpSpPr bwMode="auto">
            <a:xfrm>
              <a:off x="4464" y="2288"/>
              <a:ext cx="310" cy="130"/>
              <a:chOff x="4334" y="1470"/>
              <a:chExt cx="246" cy="107"/>
            </a:xfrm>
          </p:grpSpPr>
          <p:sp>
            <p:nvSpPr>
              <p:cNvPr id="2091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1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1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19" name="Group 1060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22" name="Freeform 106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23" name="Freeform 106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85" name="Line 1063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86" name="Line 1064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59" name="Group 1065"/>
            <p:cNvGrpSpPr>
              <a:grpSpLocks/>
            </p:cNvGrpSpPr>
            <p:nvPr/>
          </p:nvGrpSpPr>
          <p:grpSpPr bwMode="auto">
            <a:xfrm>
              <a:off x="4660" y="2464"/>
              <a:ext cx="310" cy="130"/>
              <a:chOff x="4334" y="1470"/>
              <a:chExt cx="246" cy="107"/>
            </a:xfrm>
          </p:grpSpPr>
          <p:sp>
            <p:nvSpPr>
              <p:cNvPr id="20908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09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10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11" name="Group 1069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14" name="Freeform 107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15" name="Freeform 107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77" name="Line 1072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78" name="Line 1073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60" name="Group 1074"/>
            <p:cNvGrpSpPr>
              <a:grpSpLocks/>
            </p:cNvGrpSpPr>
            <p:nvPr/>
          </p:nvGrpSpPr>
          <p:grpSpPr bwMode="auto">
            <a:xfrm>
              <a:off x="4782" y="3028"/>
              <a:ext cx="392" cy="154"/>
              <a:chOff x="4334" y="1470"/>
              <a:chExt cx="246" cy="107"/>
            </a:xfrm>
          </p:grpSpPr>
          <p:sp>
            <p:nvSpPr>
              <p:cNvPr id="20900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01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902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903" name="Group 1078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906" name="Freeform 107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07" name="Freeform 108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69" name="Line 1081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70" name="Line 1082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61" name="Group 1083"/>
            <p:cNvGrpSpPr>
              <a:grpSpLocks/>
            </p:cNvGrpSpPr>
            <p:nvPr/>
          </p:nvGrpSpPr>
          <p:grpSpPr bwMode="auto">
            <a:xfrm>
              <a:off x="4388" y="2840"/>
              <a:ext cx="392" cy="154"/>
              <a:chOff x="4334" y="1470"/>
              <a:chExt cx="246" cy="107"/>
            </a:xfrm>
          </p:grpSpPr>
          <p:sp>
            <p:nvSpPr>
              <p:cNvPr id="20892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893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894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895" name="Group 1087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898" name="Freeform 108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99" name="Freeform 108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61" name="Line 1090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62" name="Line 1091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62" name="Group 1092"/>
            <p:cNvGrpSpPr>
              <a:grpSpLocks/>
            </p:cNvGrpSpPr>
            <p:nvPr/>
          </p:nvGrpSpPr>
          <p:grpSpPr bwMode="auto">
            <a:xfrm>
              <a:off x="3932" y="3056"/>
              <a:ext cx="392" cy="154"/>
              <a:chOff x="4334" y="1470"/>
              <a:chExt cx="246" cy="107"/>
            </a:xfrm>
          </p:grpSpPr>
          <p:sp>
            <p:nvSpPr>
              <p:cNvPr id="20884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885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886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887" name="Group 1096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890" name="Freeform 109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91" name="Freeform 109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53" name="Line 1099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54" name="Line 1100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4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63" name="Group 1101"/>
            <p:cNvGrpSpPr>
              <a:grpSpLocks/>
            </p:cNvGrpSpPr>
            <p:nvPr/>
          </p:nvGrpSpPr>
          <p:grpSpPr bwMode="auto">
            <a:xfrm>
              <a:off x="3812" y="2296"/>
              <a:ext cx="246" cy="108"/>
              <a:chOff x="4334" y="1470"/>
              <a:chExt cx="246" cy="107"/>
            </a:xfrm>
          </p:grpSpPr>
          <p:sp>
            <p:nvSpPr>
              <p:cNvPr id="20876" name="Oval 407"/>
              <p:cNvSpPr>
                <a:spLocks noChangeArrowheads="1"/>
              </p:cNvSpPr>
              <p:nvPr/>
            </p:nvSpPr>
            <p:spPr bwMode="auto">
              <a:xfrm>
                <a:off x="4335" y="1517"/>
                <a:ext cx="244" cy="6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877" name="Rectangle 410"/>
              <p:cNvSpPr>
                <a:spLocks noChangeArrowheads="1"/>
              </p:cNvSpPr>
              <p:nvPr/>
            </p:nvSpPr>
            <p:spPr bwMode="auto">
              <a:xfrm>
                <a:off x="4335" y="1511"/>
                <a:ext cx="245" cy="37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20878" name="Oval 411"/>
              <p:cNvSpPr>
                <a:spLocks noChangeArrowheads="1"/>
              </p:cNvSpPr>
              <p:nvPr/>
            </p:nvSpPr>
            <p:spPr bwMode="auto">
              <a:xfrm>
                <a:off x="4334" y="1470"/>
                <a:ext cx="244" cy="7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EAEAEA"/>
                  </a:gs>
                </a:gsLst>
                <a:lin ang="0" scaled="1"/>
              </a:gra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endParaRPr lang="en-US" altLang="en-US" sz="2400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20879" name="Group 1105"/>
              <p:cNvGrpSpPr>
                <a:grpSpLocks/>
              </p:cNvGrpSpPr>
              <p:nvPr/>
            </p:nvGrpSpPr>
            <p:grpSpPr bwMode="auto">
              <a:xfrm>
                <a:off x="4383" y="1488"/>
                <a:ext cx="138" cy="33"/>
                <a:chOff x="2468" y="1332"/>
                <a:chExt cx="310" cy="60"/>
              </a:xfrm>
            </p:grpSpPr>
            <p:sp>
              <p:nvSpPr>
                <p:cNvPr id="20882" name="Freeform 110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83" name="Freeform 110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gradFill rotWithShape="1">
                  <a:gsLst>
                    <a:gs pos="0">
                      <a:schemeClr val="folHlink"/>
                    </a:gs>
                    <a:gs pos="100000">
                      <a:srgbClr val="EAEAEA"/>
                    </a:gs>
                  </a:gsLst>
                  <a:lin ang="0" scaled="1"/>
                </a:gradFill>
                <a:ln w="12700" cmpd="sng">
                  <a:solidFill>
                    <a:schemeClr val="bg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545" name="Line 1108"/>
              <p:cNvSpPr>
                <a:spLocks noChangeShapeType="1"/>
              </p:cNvSpPr>
              <p:nvPr/>
            </p:nvSpPr>
            <p:spPr bwMode="auto">
              <a:xfrm>
                <a:off x="4335" y="1503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546" name="Line 1109"/>
              <p:cNvSpPr>
                <a:spLocks noChangeShapeType="1"/>
              </p:cNvSpPr>
              <p:nvPr/>
            </p:nvSpPr>
            <p:spPr bwMode="auto">
              <a:xfrm>
                <a:off x="4578" y="1505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64" name="Group 1110"/>
            <p:cNvGrpSpPr>
              <a:grpSpLocks/>
            </p:cNvGrpSpPr>
            <p:nvPr/>
          </p:nvGrpSpPr>
          <p:grpSpPr bwMode="auto">
            <a:xfrm>
              <a:off x="4511" y="3153"/>
              <a:ext cx="281" cy="266"/>
              <a:chOff x="5072" y="3611"/>
              <a:chExt cx="459" cy="380"/>
            </a:xfrm>
          </p:grpSpPr>
          <p:grpSp>
            <p:nvGrpSpPr>
              <p:cNvPr id="20862" name="Group 1111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20864" name="Freeform 1112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65" name="Freeform 1113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66" name="Freeform 1114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67" name="Freeform 1115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68" name="Freeform 1116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69" name="Freeform 1117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70" name="Freeform 1118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71" name="Freeform 1119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72" name="Freeform 1120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73" name="Freeform 1121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74" name="Freeform 1122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75" name="Freeform 1123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20863" name="Picture 1124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665" name="Group 1125"/>
            <p:cNvGrpSpPr>
              <a:grpSpLocks/>
            </p:cNvGrpSpPr>
            <p:nvPr/>
          </p:nvGrpSpPr>
          <p:grpSpPr bwMode="auto">
            <a:xfrm>
              <a:off x="3552" y="2211"/>
              <a:ext cx="251" cy="226"/>
              <a:chOff x="5072" y="3611"/>
              <a:chExt cx="459" cy="380"/>
            </a:xfrm>
          </p:grpSpPr>
          <p:grpSp>
            <p:nvGrpSpPr>
              <p:cNvPr id="20848" name="Group 1126"/>
              <p:cNvGrpSpPr>
                <a:grpSpLocks/>
              </p:cNvGrpSpPr>
              <p:nvPr/>
            </p:nvGrpSpPr>
            <p:grpSpPr bwMode="auto">
              <a:xfrm>
                <a:off x="5144" y="3611"/>
                <a:ext cx="387" cy="99"/>
                <a:chOff x="5030" y="2639"/>
                <a:chExt cx="387" cy="99"/>
              </a:xfrm>
            </p:grpSpPr>
            <p:sp>
              <p:nvSpPr>
                <p:cNvPr id="20850" name="Freeform 1127"/>
                <p:cNvSpPr>
                  <a:spLocks/>
                </p:cNvSpPr>
                <p:nvPr/>
              </p:nvSpPr>
              <p:spPr bwMode="auto">
                <a:xfrm>
                  <a:off x="5134" y="2657"/>
                  <a:ext cx="69" cy="55"/>
                </a:xfrm>
                <a:custGeom>
                  <a:avLst/>
                  <a:gdLst>
                    <a:gd name="T0" fmla="*/ 0 w 199"/>
                    <a:gd name="T1" fmla="*/ 0 h 232"/>
                    <a:gd name="T2" fmla="*/ 0 w 199"/>
                    <a:gd name="T3" fmla="*/ 0 h 232"/>
                    <a:gd name="T4" fmla="*/ 0 w 199"/>
                    <a:gd name="T5" fmla="*/ 0 h 232"/>
                    <a:gd name="T6" fmla="*/ 0 w 199"/>
                    <a:gd name="T7" fmla="*/ 0 h 232"/>
                    <a:gd name="T8" fmla="*/ 0 w 199"/>
                    <a:gd name="T9" fmla="*/ 0 h 232"/>
                    <a:gd name="T10" fmla="*/ 0 w 199"/>
                    <a:gd name="T11" fmla="*/ 0 h 232"/>
                    <a:gd name="T12" fmla="*/ 0 w 199"/>
                    <a:gd name="T13" fmla="*/ 0 h 232"/>
                    <a:gd name="T14" fmla="*/ 0 w 199"/>
                    <a:gd name="T15" fmla="*/ 0 h 232"/>
                    <a:gd name="T16" fmla="*/ 0 w 199"/>
                    <a:gd name="T17" fmla="*/ 0 h 232"/>
                    <a:gd name="T18" fmla="*/ 0 w 199"/>
                    <a:gd name="T19" fmla="*/ 0 h 232"/>
                    <a:gd name="T20" fmla="*/ 0 w 199"/>
                    <a:gd name="T21" fmla="*/ 0 h 232"/>
                    <a:gd name="T22" fmla="*/ 0 w 199"/>
                    <a:gd name="T23" fmla="*/ 0 h 232"/>
                    <a:gd name="T24" fmla="*/ 0 w 199"/>
                    <a:gd name="T25" fmla="*/ 0 h 232"/>
                    <a:gd name="T26" fmla="*/ 0 w 199"/>
                    <a:gd name="T27" fmla="*/ 0 h 232"/>
                    <a:gd name="T28" fmla="*/ 0 w 199"/>
                    <a:gd name="T29" fmla="*/ 0 h 232"/>
                    <a:gd name="T30" fmla="*/ 0 w 199"/>
                    <a:gd name="T31" fmla="*/ 0 h 232"/>
                    <a:gd name="T32" fmla="*/ 0 w 199"/>
                    <a:gd name="T33" fmla="*/ 0 h 232"/>
                    <a:gd name="T34" fmla="*/ 0 w 199"/>
                    <a:gd name="T35" fmla="*/ 0 h 232"/>
                    <a:gd name="T36" fmla="*/ 0 w 199"/>
                    <a:gd name="T37" fmla="*/ 0 h 232"/>
                    <a:gd name="T38" fmla="*/ 0 w 199"/>
                    <a:gd name="T39" fmla="*/ 0 h 232"/>
                    <a:gd name="T40" fmla="*/ 0 w 199"/>
                    <a:gd name="T41" fmla="*/ 0 h 232"/>
                    <a:gd name="T42" fmla="*/ 0 w 199"/>
                    <a:gd name="T43" fmla="*/ 0 h 232"/>
                    <a:gd name="T44" fmla="*/ 0 w 199"/>
                    <a:gd name="T45" fmla="*/ 0 h 232"/>
                    <a:gd name="T46" fmla="*/ 0 w 199"/>
                    <a:gd name="T47" fmla="*/ 0 h 232"/>
                    <a:gd name="T48" fmla="*/ 0 w 199"/>
                    <a:gd name="T49" fmla="*/ 0 h 232"/>
                    <a:gd name="T50" fmla="*/ 0 w 199"/>
                    <a:gd name="T51" fmla="*/ 0 h 232"/>
                    <a:gd name="T52" fmla="*/ 0 w 199"/>
                    <a:gd name="T53" fmla="*/ 0 h 232"/>
                    <a:gd name="T54" fmla="*/ 0 w 199"/>
                    <a:gd name="T55" fmla="*/ 0 h 232"/>
                    <a:gd name="T56" fmla="*/ 0 w 199"/>
                    <a:gd name="T57" fmla="*/ 0 h 232"/>
                    <a:gd name="T58" fmla="*/ 0 w 199"/>
                    <a:gd name="T59" fmla="*/ 0 h 232"/>
                    <a:gd name="T60" fmla="*/ 0 w 199"/>
                    <a:gd name="T61" fmla="*/ 0 h 232"/>
                    <a:gd name="T62" fmla="*/ 0 w 199"/>
                    <a:gd name="T63" fmla="*/ 0 h 232"/>
                    <a:gd name="T64" fmla="*/ 0 w 199"/>
                    <a:gd name="T65" fmla="*/ 0 h 232"/>
                    <a:gd name="T66" fmla="*/ 0 w 199"/>
                    <a:gd name="T67" fmla="*/ 0 h 232"/>
                    <a:gd name="T68" fmla="*/ 0 w 199"/>
                    <a:gd name="T69" fmla="*/ 0 h 232"/>
                    <a:gd name="T70" fmla="*/ 0 w 199"/>
                    <a:gd name="T71" fmla="*/ 0 h 232"/>
                    <a:gd name="T72" fmla="*/ 0 w 199"/>
                    <a:gd name="T73" fmla="*/ 0 h 232"/>
                    <a:gd name="T74" fmla="*/ 0 w 199"/>
                    <a:gd name="T75" fmla="*/ 0 h 232"/>
                    <a:gd name="T76" fmla="*/ 0 w 199"/>
                    <a:gd name="T77" fmla="*/ 0 h 232"/>
                    <a:gd name="T78" fmla="*/ 0 w 199"/>
                    <a:gd name="T79" fmla="*/ 0 h 232"/>
                    <a:gd name="T80" fmla="*/ 0 w 199"/>
                    <a:gd name="T81" fmla="*/ 0 h 232"/>
                    <a:gd name="T82" fmla="*/ 0 w 199"/>
                    <a:gd name="T83" fmla="*/ 0 h 232"/>
                    <a:gd name="T84" fmla="*/ 0 w 199"/>
                    <a:gd name="T85" fmla="*/ 0 h 232"/>
                    <a:gd name="T86" fmla="*/ 0 w 199"/>
                    <a:gd name="T87" fmla="*/ 0 h 232"/>
                    <a:gd name="T88" fmla="*/ 0 w 199"/>
                    <a:gd name="T89" fmla="*/ 0 h 232"/>
                    <a:gd name="T90" fmla="*/ 0 w 199"/>
                    <a:gd name="T91" fmla="*/ 0 h 232"/>
                    <a:gd name="T92" fmla="*/ 0 w 199"/>
                    <a:gd name="T93" fmla="*/ 0 h 232"/>
                    <a:gd name="T94" fmla="*/ 0 w 199"/>
                    <a:gd name="T95" fmla="*/ 0 h 232"/>
                    <a:gd name="T96" fmla="*/ 0 w 199"/>
                    <a:gd name="T97" fmla="*/ 0 h 23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99" h="232">
                      <a:moveTo>
                        <a:pt x="70" y="29"/>
                      </a:moveTo>
                      <a:lnTo>
                        <a:pt x="55" y="39"/>
                      </a:lnTo>
                      <a:lnTo>
                        <a:pt x="42" y="50"/>
                      </a:lnTo>
                      <a:lnTo>
                        <a:pt x="30" y="63"/>
                      </a:lnTo>
                      <a:lnTo>
                        <a:pt x="20" y="77"/>
                      </a:lnTo>
                      <a:lnTo>
                        <a:pt x="12" y="91"/>
                      </a:lnTo>
                      <a:lnTo>
                        <a:pt x="6" y="108"/>
                      </a:lnTo>
                      <a:lnTo>
                        <a:pt x="2" y="125"/>
                      </a:lnTo>
                      <a:lnTo>
                        <a:pt x="0" y="142"/>
                      </a:lnTo>
                      <a:lnTo>
                        <a:pt x="2" y="166"/>
                      </a:lnTo>
                      <a:lnTo>
                        <a:pt x="12" y="186"/>
                      </a:lnTo>
                      <a:lnTo>
                        <a:pt x="26" y="203"/>
                      </a:lnTo>
                      <a:lnTo>
                        <a:pt x="45" y="216"/>
                      </a:lnTo>
                      <a:lnTo>
                        <a:pt x="66" y="226"/>
                      </a:lnTo>
                      <a:lnTo>
                        <a:pt x="88" y="230"/>
                      </a:lnTo>
                      <a:lnTo>
                        <a:pt x="111" y="232"/>
                      </a:lnTo>
                      <a:lnTo>
                        <a:pt x="134" y="228"/>
                      </a:lnTo>
                      <a:lnTo>
                        <a:pt x="138" y="228"/>
                      </a:lnTo>
                      <a:lnTo>
                        <a:pt x="143" y="226"/>
                      </a:lnTo>
                      <a:lnTo>
                        <a:pt x="147" y="222"/>
                      </a:lnTo>
                      <a:lnTo>
                        <a:pt x="148" y="218"/>
                      </a:lnTo>
                      <a:lnTo>
                        <a:pt x="145" y="212"/>
                      </a:lnTo>
                      <a:lnTo>
                        <a:pt x="141" y="207"/>
                      </a:lnTo>
                      <a:lnTo>
                        <a:pt x="135" y="203"/>
                      </a:lnTo>
                      <a:lnTo>
                        <a:pt x="129" y="201"/>
                      </a:lnTo>
                      <a:lnTo>
                        <a:pt x="117" y="197"/>
                      </a:lnTo>
                      <a:lnTo>
                        <a:pt x="105" y="195"/>
                      </a:lnTo>
                      <a:lnTo>
                        <a:pt x="94" y="193"/>
                      </a:lnTo>
                      <a:lnTo>
                        <a:pt x="83" y="190"/>
                      </a:lnTo>
                      <a:lnTo>
                        <a:pt x="73" y="187"/>
                      </a:lnTo>
                      <a:lnTo>
                        <a:pt x="62" y="182"/>
                      </a:lnTo>
                      <a:lnTo>
                        <a:pt x="53" y="176"/>
                      </a:lnTo>
                      <a:lnTo>
                        <a:pt x="43" y="167"/>
                      </a:lnTo>
                      <a:lnTo>
                        <a:pt x="40" y="128"/>
                      </a:lnTo>
                      <a:lnTo>
                        <a:pt x="49" y="96"/>
                      </a:lnTo>
                      <a:lnTo>
                        <a:pt x="68" y="71"/>
                      </a:lnTo>
                      <a:lnTo>
                        <a:pt x="94" y="50"/>
                      </a:lnTo>
                      <a:lnTo>
                        <a:pt x="122" y="34"/>
                      </a:lnTo>
                      <a:lnTo>
                        <a:pt x="151" y="21"/>
                      </a:lnTo>
                      <a:lnTo>
                        <a:pt x="178" y="12"/>
                      </a:lnTo>
                      <a:lnTo>
                        <a:pt x="199" y="4"/>
                      </a:lnTo>
                      <a:lnTo>
                        <a:pt x="186" y="1"/>
                      </a:lnTo>
                      <a:lnTo>
                        <a:pt x="172" y="0"/>
                      </a:lnTo>
                      <a:lnTo>
                        <a:pt x="156" y="2"/>
                      </a:lnTo>
                      <a:lnTo>
                        <a:pt x="138" y="4"/>
                      </a:lnTo>
                      <a:lnTo>
                        <a:pt x="121" y="10"/>
                      </a:lnTo>
                      <a:lnTo>
                        <a:pt x="103" y="16"/>
                      </a:lnTo>
                      <a:lnTo>
                        <a:pt x="86" y="23"/>
                      </a:lnTo>
                      <a:lnTo>
                        <a:pt x="70" y="2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1" name="Freeform 1128"/>
                <p:cNvSpPr>
                  <a:spLocks/>
                </p:cNvSpPr>
                <p:nvPr/>
              </p:nvSpPr>
              <p:spPr bwMode="auto">
                <a:xfrm>
                  <a:off x="5252" y="2656"/>
                  <a:ext cx="47" cy="42"/>
                </a:xfrm>
                <a:custGeom>
                  <a:avLst/>
                  <a:gdLst>
                    <a:gd name="T0" fmla="*/ 0 w 128"/>
                    <a:gd name="T1" fmla="*/ 0 h 180"/>
                    <a:gd name="T2" fmla="*/ 0 w 128"/>
                    <a:gd name="T3" fmla="*/ 0 h 180"/>
                    <a:gd name="T4" fmla="*/ 0 w 128"/>
                    <a:gd name="T5" fmla="*/ 0 h 180"/>
                    <a:gd name="T6" fmla="*/ 0 w 128"/>
                    <a:gd name="T7" fmla="*/ 0 h 180"/>
                    <a:gd name="T8" fmla="*/ 0 w 128"/>
                    <a:gd name="T9" fmla="*/ 0 h 180"/>
                    <a:gd name="T10" fmla="*/ 0 w 128"/>
                    <a:gd name="T11" fmla="*/ 0 h 180"/>
                    <a:gd name="T12" fmla="*/ 0 w 128"/>
                    <a:gd name="T13" fmla="*/ 0 h 180"/>
                    <a:gd name="T14" fmla="*/ 0 w 128"/>
                    <a:gd name="T15" fmla="*/ 0 h 180"/>
                    <a:gd name="T16" fmla="*/ 0 w 128"/>
                    <a:gd name="T17" fmla="*/ 0 h 180"/>
                    <a:gd name="T18" fmla="*/ 0 w 128"/>
                    <a:gd name="T19" fmla="*/ 0 h 180"/>
                    <a:gd name="T20" fmla="*/ 0 w 128"/>
                    <a:gd name="T21" fmla="*/ 0 h 180"/>
                    <a:gd name="T22" fmla="*/ 0 w 128"/>
                    <a:gd name="T23" fmla="*/ 0 h 180"/>
                    <a:gd name="T24" fmla="*/ 0 w 128"/>
                    <a:gd name="T25" fmla="*/ 0 h 180"/>
                    <a:gd name="T26" fmla="*/ 0 w 128"/>
                    <a:gd name="T27" fmla="*/ 0 h 180"/>
                    <a:gd name="T28" fmla="*/ 0 w 128"/>
                    <a:gd name="T29" fmla="*/ 0 h 180"/>
                    <a:gd name="T30" fmla="*/ 0 w 128"/>
                    <a:gd name="T31" fmla="*/ 0 h 180"/>
                    <a:gd name="T32" fmla="*/ 0 w 128"/>
                    <a:gd name="T33" fmla="*/ 0 h 180"/>
                    <a:gd name="T34" fmla="*/ 0 w 128"/>
                    <a:gd name="T35" fmla="*/ 0 h 180"/>
                    <a:gd name="T36" fmla="*/ 0 w 128"/>
                    <a:gd name="T37" fmla="*/ 0 h 180"/>
                    <a:gd name="T38" fmla="*/ 0 w 128"/>
                    <a:gd name="T39" fmla="*/ 0 h 180"/>
                    <a:gd name="T40" fmla="*/ 0 w 128"/>
                    <a:gd name="T41" fmla="*/ 0 h 180"/>
                    <a:gd name="T42" fmla="*/ 0 w 128"/>
                    <a:gd name="T43" fmla="*/ 0 h 180"/>
                    <a:gd name="T44" fmla="*/ 0 w 128"/>
                    <a:gd name="T45" fmla="*/ 0 h 180"/>
                    <a:gd name="T46" fmla="*/ 0 w 128"/>
                    <a:gd name="T47" fmla="*/ 0 h 180"/>
                    <a:gd name="T48" fmla="*/ 0 w 128"/>
                    <a:gd name="T49" fmla="*/ 0 h 180"/>
                    <a:gd name="T50" fmla="*/ 0 w 128"/>
                    <a:gd name="T51" fmla="*/ 0 h 180"/>
                    <a:gd name="T52" fmla="*/ 0 w 128"/>
                    <a:gd name="T53" fmla="*/ 0 h 180"/>
                    <a:gd name="T54" fmla="*/ 0 w 128"/>
                    <a:gd name="T55" fmla="*/ 0 h 180"/>
                    <a:gd name="T56" fmla="*/ 0 w 128"/>
                    <a:gd name="T57" fmla="*/ 0 h 180"/>
                    <a:gd name="T58" fmla="*/ 0 w 128"/>
                    <a:gd name="T59" fmla="*/ 0 h 180"/>
                    <a:gd name="T60" fmla="*/ 0 w 128"/>
                    <a:gd name="T61" fmla="*/ 0 h 180"/>
                    <a:gd name="T62" fmla="*/ 0 w 128"/>
                    <a:gd name="T63" fmla="*/ 0 h 180"/>
                    <a:gd name="T64" fmla="*/ 0 w 128"/>
                    <a:gd name="T65" fmla="*/ 0 h 180"/>
                    <a:gd name="T66" fmla="*/ 0 w 128"/>
                    <a:gd name="T67" fmla="*/ 0 h 180"/>
                    <a:gd name="T68" fmla="*/ 0 w 128"/>
                    <a:gd name="T69" fmla="*/ 0 h 180"/>
                    <a:gd name="T70" fmla="*/ 0 w 128"/>
                    <a:gd name="T71" fmla="*/ 0 h 180"/>
                    <a:gd name="T72" fmla="*/ 0 w 128"/>
                    <a:gd name="T73" fmla="*/ 0 h 180"/>
                    <a:gd name="T74" fmla="*/ 0 w 128"/>
                    <a:gd name="T75" fmla="*/ 0 h 180"/>
                    <a:gd name="T76" fmla="*/ 0 w 128"/>
                    <a:gd name="T77" fmla="*/ 0 h 180"/>
                    <a:gd name="T78" fmla="*/ 0 w 128"/>
                    <a:gd name="T79" fmla="*/ 0 h 180"/>
                    <a:gd name="T80" fmla="*/ 0 w 128"/>
                    <a:gd name="T81" fmla="*/ 0 h 18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0">
                      <a:moveTo>
                        <a:pt x="108" y="59"/>
                      </a:moveTo>
                      <a:lnTo>
                        <a:pt x="113" y="77"/>
                      </a:lnTo>
                      <a:lnTo>
                        <a:pt x="111" y="94"/>
                      </a:lnTo>
                      <a:lnTo>
                        <a:pt x="103" y="108"/>
                      </a:lnTo>
                      <a:lnTo>
                        <a:pt x="91" y="121"/>
                      </a:lnTo>
                      <a:lnTo>
                        <a:pt x="77" y="132"/>
                      </a:lnTo>
                      <a:lnTo>
                        <a:pt x="61" y="144"/>
                      </a:lnTo>
                      <a:lnTo>
                        <a:pt x="45" y="154"/>
                      </a:lnTo>
                      <a:lnTo>
                        <a:pt x="30" y="164"/>
                      </a:lnTo>
                      <a:lnTo>
                        <a:pt x="28" y="168"/>
                      </a:lnTo>
                      <a:lnTo>
                        <a:pt x="27" y="170"/>
                      </a:lnTo>
                      <a:lnTo>
                        <a:pt x="27" y="174"/>
                      </a:lnTo>
                      <a:lnTo>
                        <a:pt x="28" y="177"/>
                      </a:lnTo>
                      <a:lnTo>
                        <a:pt x="32" y="179"/>
                      </a:lnTo>
                      <a:lnTo>
                        <a:pt x="35" y="180"/>
                      </a:lnTo>
                      <a:lnTo>
                        <a:pt x="37" y="180"/>
                      </a:lnTo>
                      <a:lnTo>
                        <a:pt x="41" y="179"/>
                      </a:lnTo>
                      <a:lnTo>
                        <a:pt x="60" y="169"/>
                      </a:lnTo>
                      <a:lnTo>
                        <a:pt x="77" y="158"/>
                      </a:lnTo>
                      <a:lnTo>
                        <a:pt x="94" y="145"/>
                      </a:lnTo>
                      <a:lnTo>
                        <a:pt x="109" y="130"/>
                      </a:lnTo>
                      <a:lnTo>
                        <a:pt x="120" y="114"/>
                      </a:lnTo>
                      <a:lnTo>
                        <a:pt x="127" y="95"/>
                      </a:lnTo>
                      <a:lnTo>
                        <a:pt x="128" y="76"/>
                      </a:lnTo>
                      <a:lnTo>
                        <a:pt x="123" y="55"/>
                      </a:lnTo>
                      <a:lnTo>
                        <a:pt x="113" y="39"/>
                      </a:lnTo>
                      <a:lnTo>
                        <a:pt x="97" y="25"/>
                      </a:lnTo>
                      <a:lnTo>
                        <a:pt x="79" y="15"/>
                      </a:lnTo>
                      <a:lnTo>
                        <a:pt x="57" y="7"/>
                      </a:lnTo>
                      <a:lnTo>
                        <a:pt x="36" y="2"/>
                      </a:lnTo>
                      <a:lnTo>
                        <a:pt x="19" y="0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14" y="9"/>
                      </a:lnTo>
                      <a:lnTo>
                        <a:pt x="29" y="14"/>
                      </a:lnTo>
                      <a:lnTo>
                        <a:pt x="46" y="19"/>
                      </a:lnTo>
                      <a:lnTo>
                        <a:pt x="61" y="23"/>
                      </a:lnTo>
                      <a:lnTo>
                        <a:pt x="76" y="29"/>
                      </a:lnTo>
                      <a:lnTo>
                        <a:pt x="89" y="37"/>
                      </a:lnTo>
                      <a:lnTo>
                        <a:pt x="100" y="46"/>
                      </a:lnTo>
                      <a:lnTo>
                        <a:pt x="108" y="5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2" name="Freeform 1129"/>
                <p:cNvSpPr>
                  <a:spLocks/>
                </p:cNvSpPr>
                <p:nvPr/>
              </p:nvSpPr>
              <p:spPr bwMode="auto">
                <a:xfrm>
                  <a:off x="5089" y="2646"/>
                  <a:ext cx="114" cy="88"/>
                </a:xfrm>
                <a:custGeom>
                  <a:avLst/>
                  <a:gdLst>
                    <a:gd name="T0" fmla="*/ 0 w 322"/>
                    <a:gd name="T1" fmla="*/ 0 h 378"/>
                    <a:gd name="T2" fmla="*/ 0 w 322"/>
                    <a:gd name="T3" fmla="*/ 0 h 378"/>
                    <a:gd name="T4" fmla="*/ 0 w 322"/>
                    <a:gd name="T5" fmla="*/ 0 h 378"/>
                    <a:gd name="T6" fmla="*/ 0 w 322"/>
                    <a:gd name="T7" fmla="*/ 0 h 378"/>
                    <a:gd name="T8" fmla="*/ 0 w 322"/>
                    <a:gd name="T9" fmla="*/ 0 h 378"/>
                    <a:gd name="T10" fmla="*/ 0 w 322"/>
                    <a:gd name="T11" fmla="*/ 0 h 378"/>
                    <a:gd name="T12" fmla="*/ 0 w 322"/>
                    <a:gd name="T13" fmla="*/ 0 h 378"/>
                    <a:gd name="T14" fmla="*/ 0 w 322"/>
                    <a:gd name="T15" fmla="*/ 0 h 378"/>
                    <a:gd name="T16" fmla="*/ 0 w 322"/>
                    <a:gd name="T17" fmla="*/ 0 h 378"/>
                    <a:gd name="T18" fmla="*/ 0 w 322"/>
                    <a:gd name="T19" fmla="*/ 0 h 378"/>
                    <a:gd name="T20" fmla="*/ 0 w 322"/>
                    <a:gd name="T21" fmla="*/ 0 h 378"/>
                    <a:gd name="T22" fmla="*/ 0 w 322"/>
                    <a:gd name="T23" fmla="*/ 0 h 378"/>
                    <a:gd name="T24" fmla="*/ 0 w 322"/>
                    <a:gd name="T25" fmla="*/ 0 h 378"/>
                    <a:gd name="T26" fmla="*/ 0 w 322"/>
                    <a:gd name="T27" fmla="*/ 0 h 378"/>
                    <a:gd name="T28" fmla="*/ 0 w 322"/>
                    <a:gd name="T29" fmla="*/ 0 h 378"/>
                    <a:gd name="T30" fmla="*/ 0 w 322"/>
                    <a:gd name="T31" fmla="*/ 0 h 378"/>
                    <a:gd name="T32" fmla="*/ 0 w 322"/>
                    <a:gd name="T33" fmla="*/ 0 h 378"/>
                    <a:gd name="T34" fmla="*/ 0 w 322"/>
                    <a:gd name="T35" fmla="*/ 0 h 378"/>
                    <a:gd name="T36" fmla="*/ 0 w 322"/>
                    <a:gd name="T37" fmla="*/ 0 h 378"/>
                    <a:gd name="T38" fmla="*/ 0 w 322"/>
                    <a:gd name="T39" fmla="*/ 0 h 378"/>
                    <a:gd name="T40" fmla="*/ 0 w 322"/>
                    <a:gd name="T41" fmla="*/ 0 h 378"/>
                    <a:gd name="T42" fmla="*/ 0 w 322"/>
                    <a:gd name="T43" fmla="*/ 0 h 378"/>
                    <a:gd name="T44" fmla="*/ 0 w 322"/>
                    <a:gd name="T45" fmla="*/ 0 h 378"/>
                    <a:gd name="T46" fmla="*/ 0 w 322"/>
                    <a:gd name="T47" fmla="*/ 0 h 378"/>
                    <a:gd name="T48" fmla="*/ 0 w 322"/>
                    <a:gd name="T49" fmla="*/ 0 h 378"/>
                    <a:gd name="T50" fmla="*/ 0 w 322"/>
                    <a:gd name="T51" fmla="*/ 0 h 378"/>
                    <a:gd name="T52" fmla="*/ 0 w 322"/>
                    <a:gd name="T53" fmla="*/ 0 h 378"/>
                    <a:gd name="T54" fmla="*/ 0 w 322"/>
                    <a:gd name="T55" fmla="*/ 0 h 378"/>
                    <a:gd name="T56" fmla="*/ 0 w 322"/>
                    <a:gd name="T57" fmla="*/ 0 h 378"/>
                    <a:gd name="T58" fmla="*/ 0 w 322"/>
                    <a:gd name="T59" fmla="*/ 0 h 378"/>
                    <a:gd name="T60" fmla="*/ 0 w 322"/>
                    <a:gd name="T61" fmla="*/ 0 h 378"/>
                    <a:gd name="T62" fmla="*/ 0 w 322"/>
                    <a:gd name="T63" fmla="*/ 0 h 378"/>
                    <a:gd name="T64" fmla="*/ 0 w 322"/>
                    <a:gd name="T65" fmla="*/ 0 h 378"/>
                    <a:gd name="T66" fmla="*/ 0 w 322"/>
                    <a:gd name="T67" fmla="*/ 0 h 378"/>
                    <a:gd name="T68" fmla="*/ 0 w 322"/>
                    <a:gd name="T69" fmla="*/ 0 h 378"/>
                    <a:gd name="T70" fmla="*/ 0 w 322"/>
                    <a:gd name="T71" fmla="*/ 0 h 378"/>
                    <a:gd name="T72" fmla="*/ 0 w 322"/>
                    <a:gd name="T73" fmla="*/ 0 h 378"/>
                    <a:gd name="T74" fmla="*/ 0 w 322"/>
                    <a:gd name="T75" fmla="*/ 0 h 378"/>
                    <a:gd name="T76" fmla="*/ 0 w 322"/>
                    <a:gd name="T77" fmla="*/ 0 h 378"/>
                    <a:gd name="T78" fmla="*/ 0 w 322"/>
                    <a:gd name="T79" fmla="*/ 0 h 378"/>
                    <a:gd name="T80" fmla="*/ 0 w 322"/>
                    <a:gd name="T81" fmla="*/ 0 h 378"/>
                    <a:gd name="T82" fmla="*/ 0 w 322"/>
                    <a:gd name="T83" fmla="*/ 0 h 378"/>
                    <a:gd name="T84" fmla="*/ 0 w 322"/>
                    <a:gd name="T85" fmla="*/ 0 h 378"/>
                    <a:gd name="T86" fmla="*/ 0 w 322"/>
                    <a:gd name="T87" fmla="*/ 0 h 3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2" h="378">
                      <a:moveTo>
                        <a:pt x="125" y="49"/>
                      </a:moveTo>
                      <a:lnTo>
                        <a:pt x="100" y="70"/>
                      </a:lnTo>
                      <a:lnTo>
                        <a:pt x="76" y="90"/>
                      </a:lnTo>
                      <a:lnTo>
                        <a:pt x="53" y="115"/>
                      </a:lnTo>
                      <a:lnTo>
                        <a:pt x="34" y="140"/>
                      </a:lnTo>
                      <a:lnTo>
                        <a:pt x="17" y="166"/>
                      </a:lnTo>
                      <a:lnTo>
                        <a:pt x="5" y="195"/>
                      </a:lnTo>
                      <a:lnTo>
                        <a:pt x="0" y="226"/>
                      </a:lnTo>
                      <a:lnTo>
                        <a:pt x="1" y="258"/>
                      </a:lnTo>
                      <a:lnTo>
                        <a:pt x="3" y="266"/>
                      </a:lnTo>
                      <a:lnTo>
                        <a:pt x="5" y="275"/>
                      </a:lnTo>
                      <a:lnTo>
                        <a:pt x="9" y="282"/>
                      </a:lnTo>
                      <a:lnTo>
                        <a:pt x="14" y="290"/>
                      </a:lnTo>
                      <a:lnTo>
                        <a:pt x="19" y="297"/>
                      </a:lnTo>
                      <a:lnTo>
                        <a:pt x="26" y="304"/>
                      </a:lnTo>
                      <a:lnTo>
                        <a:pt x="32" y="310"/>
                      </a:lnTo>
                      <a:lnTo>
                        <a:pt x="41" y="314"/>
                      </a:lnTo>
                      <a:lnTo>
                        <a:pt x="56" y="324"/>
                      </a:lnTo>
                      <a:lnTo>
                        <a:pt x="71" y="332"/>
                      </a:lnTo>
                      <a:lnTo>
                        <a:pt x="86" y="338"/>
                      </a:lnTo>
                      <a:lnTo>
                        <a:pt x="103" y="344"/>
                      </a:lnTo>
                      <a:lnTo>
                        <a:pt x="119" y="350"/>
                      </a:lnTo>
                      <a:lnTo>
                        <a:pt x="136" y="355"/>
                      </a:lnTo>
                      <a:lnTo>
                        <a:pt x="152" y="359"/>
                      </a:lnTo>
                      <a:lnTo>
                        <a:pt x="168" y="363"/>
                      </a:lnTo>
                      <a:lnTo>
                        <a:pt x="186" y="366"/>
                      </a:lnTo>
                      <a:lnTo>
                        <a:pt x="202" y="368"/>
                      </a:lnTo>
                      <a:lnTo>
                        <a:pt x="220" y="371"/>
                      </a:lnTo>
                      <a:lnTo>
                        <a:pt x="238" y="373"/>
                      </a:lnTo>
                      <a:lnTo>
                        <a:pt x="254" y="374"/>
                      </a:lnTo>
                      <a:lnTo>
                        <a:pt x="272" y="375"/>
                      </a:lnTo>
                      <a:lnTo>
                        <a:pt x="289" y="376"/>
                      </a:lnTo>
                      <a:lnTo>
                        <a:pt x="306" y="378"/>
                      </a:lnTo>
                      <a:lnTo>
                        <a:pt x="311" y="378"/>
                      </a:lnTo>
                      <a:lnTo>
                        <a:pt x="316" y="375"/>
                      </a:lnTo>
                      <a:lnTo>
                        <a:pt x="320" y="371"/>
                      </a:lnTo>
                      <a:lnTo>
                        <a:pt x="322" y="366"/>
                      </a:lnTo>
                      <a:lnTo>
                        <a:pt x="322" y="360"/>
                      </a:lnTo>
                      <a:lnTo>
                        <a:pt x="320" y="356"/>
                      </a:lnTo>
                      <a:lnTo>
                        <a:pt x="315" y="352"/>
                      </a:lnTo>
                      <a:lnTo>
                        <a:pt x="309" y="350"/>
                      </a:lnTo>
                      <a:lnTo>
                        <a:pt x="294" y="347"/>
                      </a:lnTo>
                      <a:lnTo>
                        <a:pt x="279" y="344"/>
                      </a:lnTo>
                      <a:lnTo>
                        <a:pt x="263" y="341"/>
                      </a:lnTo>
                      <a:lnTo>
                        <a:pt x="247" y="338"/>
                      </a:lnTo>
                      <a:lnTo>
                        <a:pt x="232" y="336"/>
                      </a:lnTo>
                      <a:lnTo>
                        <a:pt x="216" y="334"/>
                      </a:lnTo>
                      <a:lnTo>
                        <a:pt x="200" y="332"/>
                      </a:lnTo>
                      <a:lnTo>
                        <a:pt x="185" y="328"/>
                      </a:lnTo>
                      <a:lnTo>
                        <a:pt x="170" y="326"/>
                      </a:lnTo>
                      <a:lnTo>
                        <a:pt x="154" y="322"/>
                      </a:lnTo>
                      <a:lnTo>
                        <a:pt x="139" y="318"/>
                      </a:lnTo>
                      <a:lnTo>
                        <a:pt x="124" y="314"/>
                      </a:lnTo>
                      <a:lnTo>
                        <a:pt x="110" y="309"/>
                      </a:lnTo>
                      <a:lnTo>
                        <a:pt x="94" y="303"/>
                      </a:lnTo>
                      <a:lnTo>
                        <a:pt x="80" y="297"/>
                      </a:lnTo>
                      <a:lnTo>
                        <a:pt x="66" y="289"/>
                      </a:lnTo>
                      <a:lnTo>
                        <a:pt x="55" y="281"/>
                      </a:lnTo>
                      <a:lnTo>
                        <a:pt x="45" y="271"/>
                      </a:lnTo>
                      <a:lnTo>
                        <a:pt x="38" y="259"/>
                      </a:lnTo>
                      <a:lnTo>
                        <a:pt x="35" y="245"/>
                      </a:lnTo>
                      <a:lnTo>
                        <a:pt x="34" y="232"/>
                      </a:lnTo>
                      <a:lnTo>
                        <a:pt x="35" y="216"/>
                      </a:lnTo>
                      <a:lnTo>
                        <a:pt x="38" y="200"/>
                      </a:lnTo>
                      <a:lnTo>
                        <a:pt x="43" y="187"/>
                      </a:lnTo>
                      <a:lnTo>
                        <a:pt x="51" y="170"/>
                      </a:lnTo>
                      <a:lnTo>
                        <a:pt x="60" y="152"/>
                      </a:lnTo>
                      <a:lnTo>
                        <a:pt x="71" y="137"/>
                      </a:lnTo>
                      <a:lnTo>
                        <a:pt x="83" y="124"/>
                      </a:lnTo>
                      <a:lnTo>
                        <a:pt x="94" y="110"/>
                      </a:lnTo>
                      <a:lnTo>
                        <a:pt x="107" y="96"/>
                      </a:lnTo>
                      <a:lnTo>
                        <a:pt x="123" y="82"/>
                      </a:lnTo>
                      <a:lnTo>
                        <a:pt x="138" y="69"/>
                      </a:lnTo>
                      <a:lnTo>
                        <a:pt x="153" y="57"/>
                      </a:lnTo>
                      <a:lnTo>
                        <a:pt x="173" y="47"/>
                      </a:lnTo>
                      <a:lnTo>
                        <a:pt x="195" y="38"/>
                      </a:lnTo>
                      <a:lnTo>
                        <a:pt x="218" y="28"/>
                      </a:lnTo>
                      <a:lnTo>
                        <a:pt x="238" y="20"/>
                      </a:lnTo>
                      <a:lnTo>
                        <a:pt x="254" y="13"/>
                      </a:lnTo>
                      <a:lnTo>
                        <a:pt x="264" y="7"/>
                      </a:lnTo>
                      <a:lnTo>
                        <a:pt x="268" y="2"/>
                      </a:lnTo>
                      <a:lnTo>
                        <a:pt x="256" y="0"/>
                      </a:lnTo>
                      <a:lnTo>
                        <a:pt x="240" y="1"/>
                      </a:lnTo>
                      <a:lnTo>
                        <a:pt x="221" y="4"/>
                      </a:lnTo>
                      <a:lnTo>
                        <a:pt x="201" y="10"/>
                      </a:lnTo>
                      <a:lnTo>
                        <a:pt x="180" y="18"/>
                      </a:lnTo>
                      <a:lnTo>
                        <a:pt x="160" y="27"/>
                      </a:lnTo>
                      <a:lnTo>
                        <a:pt x="141" y="38"/>
                      </a:lnTo>
                      <a:lnTo>
                        <a:pt x="125" y="49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3" name="Freeform 1130"/>
                <p:cNvSpPr>
                  <a:spLocks/>
                </p:cNvSpPr>
                <p:nvPr/>
              </p:nvSpPr>
              <p:spPr bwMode="auto">
                <a:xfrm>
                  <a:off x="5250" y="2643"/>
                  <a:ext cx="99" cy="59"/>
                </a:xfrm>
                <a:custGeom>
                  <a:avLst/>
                  <a:gdLst>
                    <a:gd name="T0" fmla="*/ 0 w 283"/>
                    <a:gd name="T1" fmla="*/ 0 h 252"/>
                    <a:gd name="T2" fmla="*/ 0 w 283"/>
                    <a:gd name="T3" fmla="*/ 0 h 252"/>
                    <a:gd name="T4" fmla="*/ 0 w 283"/>
                    <a:gd name="T5" fmla="*/ 0 h 252"/>
                    <a:gd name="T6" fmla="*/ 0 w 283"/>
                    <a:gd name="T7" fmla="*/ 0 h 252"/>
                    <a:gd name="T8" fmla="*/ 0 w 283"/>
                    <a:gd name="T9" fmla="*/ 0 h 252"/>
                    <a:gd name="T10" fmla="*/ 0 w 283"/>
                    <a:gd name="T11" fmla="*/ 0 h 252"/>
                    <a:gd name="T12" fmla="*/ 0 w 283"/>
                    <a:gd name="T13" fmla="*/ 0 h 252"/>
                    <a:gd name="T14" fmla="*/ 0 w 283"/>
                    <a:gd name="T15" fmla="*/ 0 h 252"/>
                    <a:gd name="T16" fmla="*/ 0 w 283"/>
                    <a:gd name="T17" fmla="*/ 0 h 252"/>
                    <a:gd name="T18" fmla="*/ 0 w 283"/>
                    <a:gd name="T19" fmla="*/ 0 h 252"/>
                    <a:gd name="T20" fmla="*/ 0 w 283"/>
                    <a:gd name="T21" fmla="*/ 0 h 252"/>
                    <a:gd name="T22" fmla="*/ 0 w 283"/>
                    <a:gd name="T23" fmla="*/ 0 h 252"/>
                    <a:gd name="T24" fmla="*/ 0 w 283"/>
                    <a:gd name="T25" fmla="*/ 0 h 252"/>
                    <a:gd name="T26" fmla="*/ 0 w 283"/>
                    <a:gd name="T27" fmla="*/ 0 h 252"/>
                    <a:gd name="T28" fmla="*/ 0 w 283"/>
                    <a:gd name="T29" fmla="*/ 0 h 252"/>
                    <a:gd name="T30" fmla="*/ 0 w 283"/>
                    <a:gd name="T31" fmla="*/ 0 h 252"/>
                    <a:gd name="T32" fmla="*/ 0 w 283"/>
                    <a:gd name="T33" fmla="*/ 0 h 252"/>
                    <a:gd name="T34" fmla="*/ 0 w 283"/>
                    <a:gd name="T35" fmla="*/ 0 h 252"/>
                    <a:gd name="T36" fmla="*/ 0 w 283"/>
                    <a:gd name="T37" fmla="*/ 0 h 252"/>
                    <a:gd name="T38" fmla="*/ 0 w 283"/>
                    <a:gd name="T39" fmla="*/ 0 h 252"/>
                    <a:gd name="T40" fmla="*/ 0 w 283"/>
                    <a:gd name="T41" fmla="*/ 0 h 252"/>
                    <a:gd name="T42" fmla="*/ 0 w 283"/>
                    <a:gd name="T43" fmla="*/ 0 h 252"/>
                    <a:gd name="T44" fmla="*/ 0 w 283"/>
                    <a:gd name="T45" fmla="*/ 0 h 252"/>
                    <a:gd name="T46" fmla="*/ 0 w 283"/>
                    <a:gd name="T47" fmla="*/ 0 h 252"/>
                    <a:gd name="T48" fmla="*/ 0 w 283"/>
                    <a:gd name="T49" fmla="*/ 0 h 252"/>
                    <a:gd name="T50" fmla="*/ 0 w 283"/>
                    <a:gd name="T51" fmla="*/ 0 h 252"/>
                    <a:gd name="T52" fmla="*/ 0 w 283"/>
                    <a:gd name="T53" fmla="*/ 0 h 252"/>
                    <a:gd name="T54" fmla="*/ 0 w 283"/>
                    <a:gd name="T55" fmla="*/ 0 h 252"/>
                    <a:gd name="T56" fmla="*/ 0 w 283"/>
                    <a:gd name="T57" fmla="*/ 0 h 252"/>
                    <a:gd name="T58" fmla="*/ 0 w 283"/>
                    <a:gd name="T59" fmla="*/ 0 h 252"/>
                    <a:gd name="T60" fmla="*/ 0 w 283"/>
                    <a:gd name="T61" fmla="*/ 0 h 252"/>
                    <a:gd name="T62" fmla="*/ 0 w 283"/>
                    <a:gd name="T63" fmla="*/ 0 h 252"/>
                    <a:gd name="T64" fmla="*/ 0 w 283"/>
                    <a:gd name="T65" fmla="*/ 0 h 252"/>
                    <a:gd name="T66" fmla="*/ 0 w 283"/>
                    <a:gd name="T67" fmla="*/ 0 h 252"/>
                    <a:gd name="T68" fmla="*/ 0 w 283"/>
                    <a:gd name="T69" fmla="*/ 0 h 252"/>
                    <a:gd name="T70" fmla="*/ 0 w 283"/>
                    <a:gd name="T71" fmla="*/ 0 h 252"/>
                    <a:gd name="T72" fmla="*/ 0 w 283"/>
                    <a:gd name="T73" fmla="*/ 0 h 252"/>
                    <a:gd name="T74" fmla="*/ 0 w 283"/>
                    <a:gd name="T75" fmla="*/ 0 h 252"/>
                    <a:gd name="T76" fmla="*/ 0 w 283"/>
                    <a:gd name="T77" fmla="*/ 0 h 252"/>
                    <a:gd name="T78" fmla="*/ 0 w 283"/>
                    <a:gd name="T79" fmla="*/ 0 h 252"/>
                    <a:gd name="T80" fmla="*/ 0 w 283"/>
                    <a:gd name="T81" fmla="*/ 0 h 252"/>
                    <a:gd name="T82" fmla="*/ 0 w 283"/>
                    <a:gd name="T83" fmla="*/ 0 h 252"/>
                    <a:gd name="T84" fmla="*/ 0 w 283"/>
                    <a:gd name="T85" fmla="*/ 0 h 252"/>
                    <a:gd name="T86" fmla="*/ 0 w 283"/>
                    <a:gd name="T87" fmla="*/ 0 h 252"/>
                    <a:gd name="T88" fmla="*/ 0 w 283"/>
                    <a:gd name="T89" fmla="*/ 0 h 252"/>
                    <a:gd name="T90" fmla="*/ 0 w 283"/>
                    <a:gd name="T91" fmla="*/ 0 h 252"/>
                    <a:gd name="T92" fmla="*/ 0 w 283"/>
                    <a:gd name="T93" fmla="*/ 0 h 252"/>
                    <a:gd name="T94" fmla="*/ 0 w 283"/>
                    <a:gd name="T95" fmla="*/ 0 h 252"/>
                    <a:gd name="T96" fmla="*/ 0 w 283"/>
                    <a:gd name="T97" fmla="*/ 0 h 252"/>
                    <a:gd name="T98" fmla="*/ 0 w 283"/>
                    <a:gd name="T99" fmla="*/ 0 h 252"/>
                    <a:gd name="T100" fmla="*/ 0 w 283"/>
                    <a:gd name="T101" fmla="*/ 0 h 252"/>
                    <a:gd name="T102" fmla="*/ 0 w 283"/>
                    <a:gd name="T103" fmla="*/ 0 h 252"/>
                    <a:gd name="T104" fmla="*/ 0 w 283"/>
                    <a:gd name="T105" fmla="*/ 0 h 252"/>
                    <a:gd name="T106" fmla="*/ 0 w 283"/>
                    <a:gd name="T107" fmla="*/ 0 h 252"/>
                    <a:gd name="T108" fmla="*/ 0 w 283"/>
                    <a:gd name="T109" fmla="*/ 0 h 252"/>
                    <a:gd name="T110" fmla="*/ 0 w 283"/>
                    <a:gd name="T111" fmla="*/ 0 h 252"/>
                    <a:gd name="T112" fmla="*/ 0 w 283"/>
                    <a:gd name="T113" fmla="*/ 0 h 252"/>
                    <a:gd name="T114" fmla="*/ 0 w 283"/>
                    <a:gd name="T115" fmla="*/ 0 h 252"/>
                    <a:gd name="T116" fmla="*/ 0 w 283"/>
                    <a:gd name="T117" fmla="*/ 0 h 252"/>
                    <a:gd name="T118" fmla="*/ 0 w 283"/>
                    <a:gd name="T119" fmla="*/ 0 h 252"/>
                    <a:gd name="T120" fmla="*/ 0 w 283"/>
                    <a:gd name="T121" fmla="*/ 0 h 25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3" h="252">
                      <a:moveTo>
                        <a:pt x="235" y="77"/>
                      </a:moveTo>
                      <a:lnTo>
                        <a:pt x="248" y="91"/>
                      </a:lnTo>
                      <a:lnTo>
                        <a:pt x="256" y="107"/>
                      </a:lnTo>
                      <a:lnTo>
                        <a:pt x="259" y="124"/>
                      </a:lnTo>
                      <a:lnTo>
                        <a:pt x="259" y="142"/>
                      </a:lnTo>
                      <a:lnTo>
                        <a:pt x="257" y="157"/>
                      </a:lnTo>
                      <a:lnTo>
                        <a:pt x="252" y="170"/>
                      </a:lnTo>
                      <a:lnTo>
                        <a:pt x="244" y="183"/>
                      </a:lnTo>
                      <a:lnTo>
                        <a:pt x="236" y="193"/>
                      </a:lnTo>
                      <a:lnTo>
                        <a:pt x="225" y="204"/>
                      </a:lnTo>
                      <a:lnTo>
                        <a:pt x="215" y="214"/>
                      </a:lnTo>
                      <a:lnTo>
                        <a:pt x="204" y="224"/>
                      </a:lnTo>
                      <a:lnTo>
                        <a:pt x="194" y="234"/>
                      </a:lnTo>
                      <a:lnTo>
                        <a:pt x="191" y="238"/>
                      </a:lnTo>
                      <a:lnTo>
                        <a:pt x="191" y="241"/>
                      </a:lnTo>
                      <a:lnTo>
                        <a:pt x="191" y="245"/>
                      </a:lnTo>
                      <a:lnTo>
                        <a:pt x="194" y="248"/>
                      </a:lnTo>
                      <a:lnTo>
                        <a:pt x="197" y="250"/>
                      </a:lnTo>
                      <a:lnTo>
                        <a:pt x="202" y="252"/>
                      </a:lnTo>
                      <a:lnTo>
                        <a:pt x="205" y="250"/>
                      </a:lnTo>
                      <a:lnTo>
                        <a:pt x="209" y="248"/>
                      </a:lnTo>
                      <a:lnTo>
                        <a:pt x="232" y="233"/>
                      </a:lnTo>
                      <a:lnTo>
                        <a:pt x="252" y="214"/>
                      </a:lnTo>
                      <a:lnTo>
                        <a:pt x="268" y="192"/>
                      </a:lnTo>
                      <a:lnTo>
                        <a:pt x="278" y="167"/>
                      </a:lnTo>
                      <a:lnTo>
                        <a:pt x="283" y="141"/>
                      </a:lnTo>
                      <a:lnTo>
                        <a:pt x="280" y="115"/>
                      </a:lnTo>
                      <a:lnTo>
                        <a:pt x="271" y="91"/>
                      </a:lnTo>
                      <a:lnTo>
                        <a:pt x="252" y="69"/>
                      </a:lnTo>
                      <a:lnTo>
                        <a:pt x="238" y="57"/>
                      </a:lnTo>
                      <a:lnTo>
                        <a:pt x="222" y="48"/>
                      </a:lnTo>
                      <a:lnTo>
                        <a:pt x="204" y="39"/>
                      </a:lnTo>
                      <a:lnTo>
                        <a:pt x="184" y="31"/>
                      </a:lnTo>
                      <a:lnTo>
                        <a:pt x="164" y="23"/>
                      </a:lnTo>
                      <a:lnTo>
                        <a:pt x="144" y="17"/>
                      </a:lnTo>
                      <a:lnTo>
                        <a:pt x="123" y="13"/>
                      </a:lnTo>
                      <a:lnTo>
                        <a:pt x="103" y="8"/>
                      </a:lnTo>
                      <a:lnTo>
                        <a:pt x="83" y="5"/>
                      </a:lnTo>
                      <a:lnTo>
                        <a:pt x="66" y="2"/>
                      </a:lnTo>
                      <a:lnTo>
                        <a:pt x="48" y="0"/>
                      </a:lnTo>
                      <a:lnTo>
                        <a:pt x="34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4" y="2"/>
                      </a:lnTo>
                      <a:lnTo>
                        <a:pt x="0" y="5"/>
                      </a:lnTo>
                      <a:lnTo>
                        <a:pt x="12" y="7"/>
                      </a:lnTo>
                      <a:lnTo>
                        <a:pt x="24" y="8"/>
                      </a:lnTo>
                      <a:lnTo>
                        <a:pt x="38" y="10"/>
                      </a:lnTo>
                      <a:lnTo>
                        <a:pt x="52" y="13"/>
                      </a:lnTo>
                      <a:lnTo>
                        <a:pt x="66" y="16"/>
                      </a:lnTo>
                      <a:lnTo>
                        <a:pt x="82" y="18"/>
                      </a:lnTo>
                      <a:lnTo>
                        <a:pt x="98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4"/>
                      </a:lnTo>
                      <a:lnTo>
                        <a:pt x="162" y="39"/>
                      </a:lnTo>
                      <a:lnTo>
                        <a:pt x="177" y="45"/>
                      </a:lnTo>
                      <a:lnTo>
                        <a:pt x="193" y="52"/>
                      </a:lnTo>
                      <a:lnTo>
                        <a:pt x="208" y="60"/>
                      </a:lnTo>
                      <a:lnTo>
                        <a:pt x="222" y="68"/>
                      </a:lnTo>
                      <a:lnTo>
                        <a:pt x="235" y="77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4" name="Freeform 1131"/>
                <p:cNvSpPr>
                  <a:spLocks/>
                </p:cNvSpPr>
                <p:nvPr/>
              </p:nvSpPr>
              <p:spPr bwMode="auto">
                <a:xfrm>
                  <a:off x="5047" y="2671"/>
                  <a:ext cx="40" cy="55"/>
                </a:xfrm>
                <a:custGeom>
                  <a:avLst/>
                  <a:gdLst>
                    <a:gd name="T0" fmla="*/ 0 w 114"/>
                    <a:gd name="T1" fmla="*/ 0 h 238"/>
                    <a:gd name="T2" fmla="*/ 0 w 114"/>
                    <a:gd name="T3" fmla="*/ 0 h 238"/>
                    <a:gd name="T4" fmla="*/ 0 w 114"/>
                    <a:gd name="T5" fmla="*/ 0 h 238"/>
                    <a:gd name="T6" fmla="*/ 0 w 114"/>
                    <a:gd name="T7" fmla="*/ 0 h 238"/>
                    <a:gd name="T8" fmla="*/ 0 w 114"/>
                    <a:gd name="T9" fmla="*/ 0 h 238"/>
                    <a:gd name="T10" fmla="*/ 0 w 114"/>
                    <a:gd name="T11" fmla="*/ 0 h 238"/>
                    <a:gd name="T12" fmla="*/ 0 w 114"/>
                    <a:gd name="T13" fmla="*/ 0 h 238"/>
                    <a:gd name="T14" fmla="*/ 0 w 114"/>
                    <a:gd name="T15" fmla="*/ 0 h 238"/>
                    <a:gd name="T16" fmla="*/ 0 w 114"/>
                    <a:gd name="T17" fmla="*/ 0 h 238"/>
                    <a:gd name="T18" fmla="*/ 0 w 114"/>
                    <a:gd name="T19" fmla="*/ 0 h 238"/>
                    <a:gd name="T20" fmla="*/ 0 w 114"/>
                    <a:gd name="T21" fmla="*/ 0 h 238"/>
                    <a:gd name="T22" fmla="*/ 0 w 114"/>
                    <a:gd name="T23" fmla="*/ 0 h 238"/>
                    <a:gd name="T24" fmla="*/ 0 w 114"/>
                    <a:gd name="T25" fmla="*/ 0 h 238"/>
                    <a:gd name="T26" fmla="*/ 0 w 114"/>
                    <a:gd name="T27" fmla="*/ 0 h 238"/>
                    <a:gd name="T28" fmla="*/ 0 w 114"/>
                    <a:gd name="T29" fmla="*/ 0 h 238"/>
                    <a:gd name="T30" fmla="*/ 0 w 114"/>
                    <a:gd name="T31" fmla="*/ 0 h 238"/>
                    <a:gd name="T32" fmla="*/ 0 w 114"/>
                    <a:gd name="T33" fmla="*/ 0 h 238"/>
                    <a:gd name="T34" fmla="*/ 0 w 114"/>
                    <a:gd name="T35" fmla="*/ 0 h 238"/>
                    <a:gd name="T36" fmla="*/ 0 w 114"/>
                    <a:gd name="T37" fmla="*/ 0 h 238"/>
                    <a:gd name="T38" fmla="*/ 0 w 114"/>
                    <a:gd name="T39" fmla="*/ 0 h 238"/>
                    <a:gd name="T40" fmla="*/ 0 w 114"/>
                    <a:gd name="T41" fmla="*/ 0 h 238"/>
                    <a:gd name="T42" fmla="*/ 0 w 114"/>
                    <a:gd name="T43" fmla="*/ 0 h 238"/>
                    <a:gd name="T44" fmla="*/ 0 w 114"/>
                    <a:gd name="T45" fmla="*/ 0 h 238"/>
                    <a:gd name="T46" fmla="*/ 0 w 114"/>
                    <a:gd name="T47" fmla="*/ 0 h 238"/>
                    <a:gd name="T48" fmla="*/ 0 w 114"/>
                    <a:gd name="T49" fmla="*/ 0 h 238"/>
                    <a:gd name="T50" fmla="*/ 0 w 114"/>
                    <a:gd name="T51" fmla="*/ 0 h 238"/>
                    <a:gd name="T52" fmla="*/ 0 w 114"/>
                    <a:gd name="T53" fmla="*/ 0 h 238"/>
                    <a:gd name="T54" fmla="*/ 0 w 114"/>
                    <a:gd name="T55" fmla="*/ 0 h 238"/>
                    <a:gd name="T56" fmla="*/ 0 w 114"/>
                    <a:gd name="T57" fmla="*/ 0 h 238"/>
                    <a:gd name="T58" fmla="*/ 0 w 114"/>
                    <a:gd name="T59" fmla="*/ 0 h 238"/>
                    <a:gd name="T60" fmla="*/ 0 w 114"/>
                    <a:gd name="T61" fmla="*/ 0 h 238"/>
                    <a:gd name="T62" fmla="*/ 0 w 114"/>
                    <a:gd name="T63" fmla="*/ 0 h 238"/>
                    <a:gd name="T64" fmla="*/ 0 w 114"/>
                    <a:gd name="T65" fmla="*/ 0 h 238"/>
                    <a:gd name="T66" fmla="*/ 0 w 114"/>
                    <a:gd name="T67" fmla="*/ 0 h 238"/>
                    <a:gd name="T68" fmla="*/ 0 w 114"/>
                    <a:gd name="T69" fmla="*/ 0 h 238"/>
                    <a:gd name="T70" fmla="*/ 0 w 114"/>
                    <a:gd name="T71" fmla="*/ 0 h 238"/>
                    <a:gd name="T72" fmla="*/ 0 w 114"/>
                    <a:gd name="T73" fmla="*/ 0 h 238"/>
                    <a:gd name="T74" fmla="*/ 0 w 114"/>
                    <a:gd name="T75" fmla="*/ 0 h 238"/>
                    <a:gd name="T76" fmla="*/ 0 w 114"/>
                    <a:gd name="T77" fmla="*/ 0 h 238"/>
                    <a:gd name="T78" fmla="*/ 0 w 114"/>
                    <a:gd name="T79" fmla="*/ 0 h 238"/>
                    <a:gd name="T80" fmla="*/ 0 w 114"/>
                    <a:gd name="T81" fmla="*/ 0 h 23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4" h="238">
                      <a:moveTo>
                        <a:pt x="0" y="130"/>
                      </a:moveTo>
                      <a:lnTo>
                        <a:pt x="0" y="149"/>
                      </a:lnTo>
                      <a:lnTo>
                        <a:pt x="4" y="168"/>
                      </a:lnTo>
                      <a:lnTo>
                        <a:pt x="12" y="185"/>
                      </a:lnTo>
                      <a:lnTo>
                        <a:pt x="24" y="200"/>
                      </a:lnTo>
                      <a:lnTo>
                        <a:pt x="38" y="213"/>
                      </a:lnTo>
                      <a:lnTo>
                        <a:pt x="55" y="224"/>
                      </a:lnTo>
                      <a:lnTo>
                        <a:pt x="73" y="232"/>
                      </a:lnTo>
                      <a:lnTo>
                        <a:pt x="92" y="237"/>
                      </a:lnTo>
                      <a:lnTo>
                        <a:pt x="98" y="238"/>
                      </a:lnTo>
                      <a:lnTo>
                        <a:pt x="104" y="235"/>
                      </a:lnTo>
                      <a:lnTo>
                        <a:pt x="109" y="232"/>
                      </a:lnTo>
                      <a:lnTo>
                        <a:pt x="111" y="227"/>
                      </a:lnTo>
                      <a:lnTo>
                        <a:pt x="111" y="222"/>
                      </a:lnTo>
                      <a:lnTo>
                        <a:pt x="110" y="216"/>
                      </a:lnTo>
                      <a:lnTo>
                        <a:pt x="106" y="211"/>
                      </a:lnTo>
                      <a:lnTo>
                        <a:pt x="100" y="209"/>
                      </a:lnTo>
                      <a:lnTo>
                        <a:pt x="82" y="202"/>
                      </a:lnTo>
                      <a:lnTo>
                        <a:pt x="64" y="193"/>
                      </a:lnTo>
                      <a:lnTo>
                        <a:pt x="50" y="180"/>
                      </a:lnTo>
                      <a:lnTo>
                        <a:pt x="39" y="167"/>
                      </a:lnTo>
                      <a:lnTo>
                        <a:pt x="32" y="149"/>
                      </a:lnTo>
                      <a:lnTo>
                        <a:pt x="29" y="131"/>
                      </a:lnTo>
                      <a:lnTo>
                        <a:pt x="29" y="111"/>
                      </a:lnTo>
                      <a:lnTo>
                        <a:pt x="35" y="91"/>
                      </a:lnTo>
                      <a:lnTo>
                        <a:pt x="42" y="76"/>
                      </a:lnTo>
                      <a:lnTo>
                        <a:pt x="51" y="62"/>
                      </a:lnTo>
                      <a:lnTo>
                        <a:pt x="62" y="49"/>
                      </a:lnTo>
                      <a:lnTo>
                        <a:pt x="73" y="38"/>
                      </a:lnTo>
                      <a:lnTo>
                        <a:pt x="84" y="28"/>
                      </a:lnTo>
                      <a:lnTo>
                        <a:pt x="96" y="18"/>
                      </a:lnTo>
                      <a:lnTo>
                        <a:pt x="106" y="9"/>
                      </a:lnTo>
                      <a:lnTo>
                        <a:pt x="114" y="1"/>
                      </a:lnTo>
                      <a:lnTo>
                        <a:pt x="106" y="0"/>
                      </a:lnTo>
                      <a:lnTo>
                        <a:pt x="93" y="6"/>
                      </a:lnTo>
                      <a:lnTo>
                        <a:pt x="76" y="18"/>
                      </a:lnTo>
                      <a:lnTo>
                        <a:pt x="56" y="36"/>
                      </a:lnTo>
                      <a:lnTo>
                        <a:pt x="37" y="57"/>
                      </a:lnTo>
                      <a:lnTo>
                        <a:pt x="20" y="80"/>
                      </a:lnTo>
                      <a:lnTo>
                        <a:pt x="7" y="106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5" name="Freeform 1132"/>
                <p:cNvSpPr>
                  <a:spLocks/>
                </p:cNvSpPr>
                <p:nvPr/>
              </p:nvSpPr>
              <p:spPr bwMode="auto">
                <a:xfrm>
                  <a:off x="5330" y="2639"/>
                  <a:ext cx="87" cy="73"/>
                </a:xfrm>
                <a:custGeom>
                  <a:avLst/>
                  <a:gdLst>
                    <a:gd name="T0" fmla="*/ 0 w 246"/>
                    <a:gd name="T1" fmla="*/ 0 h 310"/>
                    <a:gd name="T2" fmla="*/ 0 w 246"/>
                    <a:gd name="T3" fmla="*/ 0 h 310"/>
                    <a:gd name="T4" fmla="*/ 0 w 246"/>
                    <a:gd name="T5" fmla="*/ 0 h 310"/>
                    <a:gd name="T6" fmla="*/ 0 w 246"/>
                    <a:gd name="T7" fmla="*/ 0 h 310"/>
                    <a:gd name="T8" fmla="*/ 0 w 246"/>
                    <a:gd name="T9" fmla="*/ 0 h 310"/>
                    <a:gd name="T10" fmla="*/ 0 w 246"/>
                    <a:gd name="T11" fmla="*/ 0 h 310"/>
                    <a:gd name="T12" fmla="*/ 0 w 246"/>
                    <a:gd name="T13" fmla="*/ 0 h 310"/>
                    <a:gd name="T14" fmla="*/ 0 w 246"/>
                    <a:gd name="T15" fmla="*/ 0 h 310"/>
                    <a:gd name="T16" fmla="*/ 0 w 246"/>
                    <a:gd name="T17" fmla="*/ 0 h 310"/>
                    <a:gd name="T18" fmla="*/ 0 w 246"/>
                    <a:gd name="T19" fmla="*/ 0 h 310"/>
                    <a:gd name="T20" fmla="*/ 0 w 246"/>
                    <a:gd name="T21" fmla="*/ 0 h 310"/>
                    <a:gd name="T22" fmla="*/ 0 w 246"/>
                    <a:gd name="T23" fmla="*/ 0 h 310"/>
                    <a:gd name="T24" fmla="*/ 0 w 246"/>
                    <a:gd name="T25" fmla="*/ 0 h 310"/>
                    <a:gd name="T26" fmla="*/ 0 w 246"/>
                    <a:gd name="T27" fmla="*/ 0 h 310"/>
                    <a:gd name="T28" fmla="*/ 0 w 246"/>
                    <a:gd name="T29" fmla="*/ 0 h 310"/>
                    <a:gd name="T30" fmla="*/ 0 w 246"/>
                    <a:gd name="T31" fmla="*/ 0 h 310"/>
                    <a:gd name="T32" fmla="*/ 0 w 246"/>
                    <a:gd name="T33" fmla="*/ 0 h 310"/>
                    <a:gd name="T34" fmla="*/ 0 w 246"/>
                    <a:gd name="T35" fmla="*/ 0 h 310"/>
                    <a:gd name="T36" fmla="*/ 0 w 246"/>
                    <a:gd name="T37" fmla="*/ 0 h 310"/>
                    <a:gd name="T38" fmla="*/ 0 w 246"/>
                    <a:gd name="T39" fmla="*/ 0 h 310"/>
                    <a:gd name="T40" fmla="*/ 0 w 246"/>
                    <a:gd name="T41" fmla="*/ 0 h 310"/>
                    <a:gd name="T42" fmla="*/ 0 w 246"/>
                    <a:gd name="T43" fmla="*/ 0 h 310"/>
                    <a:gd name="T44" fmla="*/ 0 w 246"/>
                    <a:gd name="T45" fmla="*/ 0 h 310"/>
                    <a:gd name="T46" fmla="*/ 0 w 246"/>
                    <a:gd name="T47" fmla="*/ 0 h 310"/>
                    <a:gd name="T48" fmla="*/ 0 w 246"/>
                    <a:gd name="T49" fmla="*/ 0 h 310"/>
                    <a:gd name="T50" fmla="*/ 0 w 246"/>
                    <a:gd name="T51" fmla="*/ 0 h 310"/>
                    <a:gd name="T52" fmla="*/ 0 w 246"/>
                    <a:gd name="T53" fmla="*/ 0 h 310"/>
                    <a:gd name="T54" fmla="*/ 0 w 246"/>
                    <a:gd name="T55" fmla="*/ 0 h 310"/>
                    <a:gd name="T56" fmla="*/ 0 w 246"/>
                    <a:gd name="T57" fmla="*/ 0 h 310"/>
                    <a:gd name="T58" fmla="*/ 0 w 246"/>
                    <a:gd name="T59" fmla="*/ 0 h 310"/>
                    <a:gd name="T60" fmla="*/ 0 w 246"/>
                    <a:gd name="T61" fmla="*/ 0 h 310"/>
                    <a:gd name="T62" fmla="*/ 0 w 246"/>
                    <a:gd name="T63" fmla="*/ 0 h 310"/>
                    <a:gd name="T64" fmla="*/ 0 w 246"/>
                    <a:gd name="T65" fmla="*/ 0 h 310"/>
                    <a:gd name="T66" fmla="*/ 0 w 246"/>
                    <a:gd name="T67" fmla="*/ 0 h 310"/>
                    <a:gd name="T68" fmla="*/ 0 w 246"/>
                    <a:gd name="T69" fmla="*/ 0 h 310"/>
                    <a:gd name="T70" fmla="*/ 0 w 246"/>
                    <a:gd name="T71" fmla="*/ 0 h 310"/>
                    <a:gd name="T72" fmla="*/ 0 w 246"/>
                    <a:gd name="T73" fmla="*/ 0 h 310"/>
                    <a:gd name="T74" fmla="*/ 0 w 246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6" h="310">
                      <a:moveTo>
                        <a:pt x="199" y="116"/>
                      </a:moveTo>
                      <a:lnTo>
                        <a:pt x="207" y="124"/>
                      </a:lnTo>
                      <a:lnTo>
                        <a:pt x="214" y="133"/>
                      </a:lnTo>
                      <a:lnTo>
                        <a:pt x="219" y="143"/>
                      </a:lnTo>
                      <a:lnTo>
                        <a:pt x="223" y="154"/>
                      </a:lnTo>
                      <a:lnTo>
                        <a:pt x="225" y="164"/>
                      </a:lnTo>
                      <a:lnTo>
                        <a:pt x="225" y="176"/>
                      </a:lnTo>
                      <a:lnTo>
                        <a:pt x="221" y="187"/>
                      </a:lnTo>
                      <a:lnTo>
                        <a:pt x="216" y="197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8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3" y="264"/>
                      </a:lnTo>
                      <a:lnTo>
                        <a:pt x="132" y="274"/>
                      </a:lnTo>
                      <a:lnTo>
                        <a:pt x="129" y="278"/>
                      </a:lnTo>
                      <a:lnTo>
                        <a:pt x="126" y="282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1" y="305"/>
                      </a:lnTo>
                      <a:lnTo>
                        <a:pt x="125" y="309"/>
                      </a:lnTo>
                      <a:lnTo>
                        <a:pt x="130" y="310"/>
                      </a:lnTo>
                      <a:lnTo>
                        <a:pt x="134" y="310"/>
                      </a:lnTo>
                      <a:lnTo>
                        <a:pt x="139" y="309"/>
                      </a:lnTo>
                      <a:lnTo>
                        <a:pt x="143" y="305"/>
                      </a:lnTo>
                      <a:lnTo>
                        <a:pt x="154" y="293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19" y="233"/>
                      </a:lnTo>
                      <a:lnTo>
                        <a:pt x="231" y="219"/>
                      </a:lnTo>
                      <a:lnTo>
                        <a:pt x="239" y="204"/>
                      </a:lnTo>
                      <a:lnTo>
                        <a:pt x="245" y="187"/>
                      </a:lnTo>
                      <a:lnTo>
                        <a:pt x="246" y="170"/>
                      </a:lnTo>
                      <a:lnTo>
                        <a:pt x="242" y="153"/>
                      </a:lnTo>
                      <a:lnTo>
                        <a:pt x="236" y="136"/>
                      </a:lnTo>
                      <a:lnTo>
                        <a:pt x="227" y="120"/>
                      </a:lnTo>
                      <a:lnTo>
                        <a:pt x="215" y="107"/>
                      </a:lnTo>
                      <a:lnTo>
                        <a:pt x="201" y="94"/>
                      </a:lnTo>
                      <a:lnTo>
                        <a:pt x="187" y="82"/>
                      </a:lnTo>
                      <a:lnTo>
                        <a:pt x="177" y="74"/>
                      </a:lnTo>
                      <a:lnTo>
                        <a:pt x="165" y="68"/>
                      </a:lnTo>
                      <a:lnTo>
                        <a:pt x="152" y="60"/>
                      </a:lnTo>
                      <a:lnTo>
                        <a:pt x="139" y="51"/>
                      </a:lnTo>
                      <a:lnTo>
                        <a:pt x="126" y="43"/>
                      </a:lnTo>
                      <a:lnTo>
                        <a:pt x="112" y="35"/>
                      </a:lnTo>
                      <a:lnTo>
                        <a:pt x="98" y="28"/>
                      </a:lnTo>
                      <a:lnTo>
                        <a:pt x="85" y="22"/>
                      </a:lnTo>
                      <a:lnTo>
                        <a:pt x="72" y="16"/>
                      </a:lnTo>
                      <a:lnTo>
                        <a:pt x="59" y="10"/>
                      </a:lnTo>
                      <a:lnTo>
                        <a:pt x="46" y="7"/>
                      </a:lnTo>
                      <a:lnTo>
                        <a:pt x="35" y="3"/>
                      </a:lnTo>
                      <a:lnTo>
                        <a:pt x="24" y="1"/>
                      </a:lnTo>
                      <a:lnTo>
                        <a:pt x="15" y="0"/>
                      </a:lnTo>
                      <a:lnTo>
                        <a:pt x="7" y="1"/>
                      </a:lnTo>
                      <a:lnTo>
                        <a:pt x="0" y="3"/>
                      </a:lnTo>
                      <a:lnTo>
                        <a:pt x="8" y="6"/>
                      </a:lnTo>
                      <a:lnTo>
                        <a:pt x="17" y="9"/>
                      </a:lnTo>
                      <a:lnTo>
                        <a:pt x="28" y="14"/>
                      </a:lnTo>
                      <a:lnTo>
                        <a:pt x="38" y="18"/>
                      </a:lnTo>
                      <a:lnTo>
                        <a:pt x="51" y="24"/>
                      </a:lnTo>
                      <a:lnTo>
                        <a:pt x="64" y="30"/>
                      </a:lnTo>
                      <a:lnTo>
                        <a:pt x="78" y="37"/>
                      </a:lnTo>
                      <a:lnTo>
                        <a:pt x="92" y="43"/>
                      </a:lnTo>
                      <a:lnTo>
                        <a:pt x="106" y="51"/>
                      </a:lnTo>
                      <a:lnTo>
                        <a:pt x="120" y="60"/>
                      </a:lnTo>
                      <a:lnTo>
                        <a:pt x="134" y="69"/>
                      </a:lnTo>
                      <a:lnTo>
                        <a:pt x="148" y="78"/>
                      </a:lnTo>
                      <a:lnTo>
                        <a:pt x="163" y="87"/>
                      </a:lnTo>
                      <a:lnTo>
                        <a:pt x="175" y="96"/>
                      </a:lnTo>
                      <a:lnTo>
                        <a:pt x="187" y="105"/>
                      </a:lnTo>
                      <a:lnTo>
                        <a:pt x="199" y="116"/>
                      </a:lnTo>
                      <a:close/>
                    </a:path>
                  </a:pathLst>
                </a:custGeom>
                <a:solidFill>
                  <a:srgbClr val="C9E8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6" name="Freeform 1133"/>
                <p:cNvSpPr>
                  <a:spLocks/>
                </p:cNvSpPr>
                <p:nvPr/>
              </p:nvSpPr>
              <p:spPr bwMode="auto">
                <a:xfrm>
                  <a:off x="5115" y="2660"/>
                  <a:ext cx="69" cy="55"/>
                </a:xfrm>
                <a:custGeom>
                  <a:avLst/>
                  <a:gdLst>
                    <a:gd name="T0" fmla="*/ 0 w 198"/>
                    <a:gd name="T1" fmla="*/ 0 h 236"/>
                    <a:gd name="T2" fmla="*/ 0 w 198"/>
                    <a:gd name="T3" fmla="*/ 0 h 236"/>
                    <a:gd name="T4" fmla="*/ 0 w 198"/>
                    <a:gd name="T5" fmla="*/ 0 h 236"/>
                    <a:gd name="T6" fmla="*/ 0 w 198"/>
                    <a:gd name="T7" fmla="*/ 0 h 236"/>
                    <a:gd name="T8" fmla="*/ 0 w 198"/>
                    <a:gd name="T9" fmla="*/ 0 h 236"/>
                    <a:gd name="T10" fmla="*/ 0 w 198"/>
                    <a:gd name="T11" fmla="*/ 0 h 236"/>
                    <a:gd name="T12" fmla="*/ 0 w 198"/>
                    <a:gd name="T13" fmla="*/ 0 h 236"/>
                    <a:gd name="T14" fmla="*/ 0 w 198"/>
                    <a:gd name="T15" fmla="*/ 0 h 236"/>
                    <a:gd name="T16" fmla="*/ 0 w 198"/>
                    <a:gd name="T17" fmla="*/ 0 h 236"/>
                    <a:gd name="T18" fmla="*/ 0 w 198"/>
                    <a:gd name="T19" fmla="*/ 0 h 236"/>
                    <a:gd name="T20" fmla="*/ 0 w 198"/>
                    <a:gd name="T21" fmla="*/ 0 h 236"/>
                    <a:gd name="T22" fmla="*/ 0 w 198"/>
                    <a:gd name="T23" fmla="*/ 0 h 236"/>
                    <a:gd name="T24" fmla="*/ 0 w 198"/>
                    <a:gd name="T25" fmla="*/ 0 h 236"/>
                    <a:gd name="T26" fmla="*/ 0 w 198"/>
                    <a:gd name="T27" fmla="*/ 0 h 236"/>
                    <a:gd name="T28" fmla="*/ 0 w 198"/>
                    <a:gd name="T29" fmla="*/ 0 h 236"/>
                    <a:gd name="T30" fmla="*/ 0 w 198"/>
                    <a:gd name="T31" fmla="*/ 0 h 236"/>
                    <a:gd name="T32" fmla="*/ 0 w 198"/>
                    <a:gd name="T33" fmla="*/ 0 h 236"/>
                    <a:gd name="T34" fmla="*/ 0 w 198"/>
                    <a:gd name="T35" fmla="*/ 0 h 236"/>
                    <a:gd name="T36" fmla="*/ 0 w 198"/>
                    <a:gd name="T37" fmla="*/ 0 h 236"/>
                    <a:gd name="T38" fmla="*/ 0 w 198"/>
                    <a:gd name="T39" fmla="*/ 0 h 236"/>
                    <a:gd name="T40" fmla="*/ 0 w 198"/>
                    <a:gd name="T41" fmla="*/ 0 h 236"/>
                    <a:gd name="T42" fmla="*/ 0 w 198"/>
                    <a:gd name="T43" fmla="*/ 0 h 236"/>
                    <a:gd name="T44" fmla="*/ 0 w 198"/>
                    <a:gd name="T45" fmla="*/ 0 h 236"/>
                    <a:gd name="T46" fmla="*/ 0 w 198"/>
                    <a:gd name="T47" fmla="*/ 0 h 236"/>
                    <a:gd name="T48" fmla="*/ 0 w 198"/>
                    <a:gd name="T49" fmla="*/ 0 h 236"/>
                    <a:gd name="T50" fmla="*/ 0 w 198"/>
                    <a:gd name="T51" fmla="*/ 0 h 236"/>
                    <a:gd name="T52" fmla="*/ 0 w 198"/>
                    <a:gd name="T53" fmla="*/ 0 h 236"/>
                    <a:gd name="T54" fmla="*/ 0 w 198"/>
                    <a:gd name="T55" fmla="*/ 0 h 236"/>
                    <a:gd name="T56" fmla="*/ 0 w 198"/>
                    <a:gd name="T57" fmla="*/ 0 h 236"/>
                    <a:gd name="T58" fmla="*/ 0 w 198"/>
                    <a:gd name="T59" fmla="*/ 0 h 236"/>
                    <a:gd name="T60" fmla="*/ 0 w 198"/>
                    <a:gd name="T61" fmla="*/ 0 h 236"/>
                    <a:gd name="T62" fmla="*/ 0 w 198"/>
                    <a:gd name="T63" fmla="*/ 0 h 236"/>
                    <a:gd name="T64" fmla="*/ 0 w 198"/>
                    <a:gd name="T65" fmla="*/ 0 h 236"/>
                    <a:gd name="T66" fmla="*/ 0 w 198"/>
                    <a:gd name="T67" fmla="*/ 0 h 236"/>
                    <a:gd name="T68" fmla="*/ 0 w 198"/>
                    <a:gd name="T69" fmla="*/ 0 h 236"/>
                    <a:gd name="T70" fmla="*/ 0 w 198"/>
                    <a:gd name="T71" fmla="*/ 0 h 236"/>
                    <a:gd name="T72" fmla="*/ 0 w 198"/>
                    <a:gd name="T73" fmla="*/ 0 h 236"/>
                    <a:gd name="T74" fmla="*/ 0 w 198"/>
                    <a:gd name="T75" fmla="*/ 0 h 236"/>
                    <a:gd name="T76" fmla="*/ 0 w 198"/>
                    <a:gd name="T77" fmla="*/ 0 h 236"/>
                    <a:gd name="T78" fmla="*/ 0 w 198"/>
                    <a:gd name="T79" fmla="*/ 0 h 236"/>
                    <a:gd name="T80" fmla="*/ 0 w 198"/>
                    <a:gd name="T81" fmla="*/ 0 h 236"/>
                    <a:gd name="T82" fmla="*/ 0 w 198"/>
                    <a:gd name="T83" fmla="*/ 0 h 236"/>
                    <a:gd name="T84" fmla="*/ 0 w 198"/>
                    <a:gd name="T85" fmla="*/ 0 h 236"/>
                    <a:gd name="T86" fmla="*/ 0 w 198"/>
                    <a:gd name="T87" fmla="*/ 0 h 236"/>
                    <a:gd name="T88" fmla="*/ 0 w 198"/>
                    <a:gd name="T89" fmla="*/ 0 h 236"/>
                    <a:gd name="T90" fmla="*/ 0 w 198"/>
                    <a:gd name="T91" fmla="*/ 0 h 236"/>
                    <a:gd name="T92" fmla="*/ 0 w 198"/>
                    <a:gd name="T93" fmla="*/ 0 h 236"/>
                    <a:gd name="T94" fmla="*/ 0 w 198"/>
                    <a:gd name="T95" fmla="*/ 0 h 236"/>
                    <a:gd name="T96" fmla="*/ 0 w 198"/>
                    <a:gd name="T97" fmla="*/ 0 h 236"/>
                    <a:gd name="T98" fmla="*/ 0 w 198"/>
                    <a:gd name="T99" fmla="*/ 0 h 236"/>
                    <a:gd name="T100" fmla="*/ 0 w 198"/>
                    <a:gd name="T101" fmla="*/ 0 h 236"/>
                    <a:gd name="T102" fmla="*/ 0 w 198"/>
                    <a:gd name="T103" fmla="*/ 0 h 236"/>
                    <a:gd name="T104" fmla="*/ 0 w 198"/>
                    <a:gd name="T105" fmla="*/ 0 h 236"/>
                    <a:gd name="T106" fmla="*/ 0 w 198"/>
                    <a:gd name="T107" fmla="*/ 0 h 236"/>
                    <a:gd name="T108" fmla="*/ 0 w 198"/>
                    <a:gd name="T109" fmla="*/ 0 h 236"/>
                    <a:gd name="T110" fmla="*/ 0 w 198"/>
                    <a:gd name="T111" fmla="*/ 0 h 236"/>
                    <a:gd name="T112" fmla="*/ 0 w 198"/>
                    <a:gd name="T113" fmla="*/ 0 h 236"/>
                    <a:gd name="T114" fmla="*/ 0 w 198"/>
                    <a:gd name="T115" fmla="*/ 0 h 236"/>
                    <a:gd name="T116" fmla="*/ 0 w 198"/>
                    <a:gd name="T117" fmla="*/ 0 h 236"/>
                    <a:gd name="T118" fmla="*/ 0 w 198"/>
                    <a:gd name="T119" fmla="*/ 0 h 236"/>
                    <a:gd name="T120" fmla="*/ 0 w 198"/>
                    <a:gd name="T121" fmla="*/ 0 h 2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8" h="236">
                      <a:moveTo>
                        <a:pt x="73" y="36"/>
                      </a:moveTo>
                      <a:lnTo>
                        <a:pt x="58" y="46"/>
                      </a:lnTo>
                      <a:lnTo>
                        <a:pt x="46" y="58"/>
                      </a:lnTo>
                      <a:lnTo>
                        <a:pt x="33" y="72"/>
                      </a:lnTo>
                      <a:lnTo>
                        <a:pt x="22" y="85"/>
                      </a:lnTo>
                      <a:lnTo>
                        <a:pt x="14" y="100"/>
                      </a:lnTo>
                      <a:lnTo>
                        <a:pt x="7" y="115"/>
                      </a:lnTo>
                      <a:lnTo>
                        <a:pt x="2" y="130"/>
                      </a:lnTo>
                      <a:lnTo>
                        <a:pt x="0" y="146"/>
                      </a:lnTo>
                      <a:lnTo>
                        <a:pt x="2" y="170"/>
                      </a:lnTo>
                      <a:lnTo>
                        <a:pt x="12" y="190"/>
                      </a:lnTo>
                      <a:lnTo>
                        <a:pt x="26" y="207"/>
                      </a:lnTo>
                      <a:lnTo>
                        <a:pt x="43" y="220"/>
                      </a:lnTo>
                      <a:lnTo>
                        <a:pt x="64" y="229"/>
                      </a:lnTo>
                      <a:lnTo>
                        <a:pt x="88" y="235"/>
                      </a:lnTo>
                      <a:lnTo>
                        <a:pt x="110" y="236"/>
                      </a:lnTo>
                      <a:lnTo>
                        <a:pt x="132" y="232"/>
                      </a:lnTo>
                      <a:lnTo>
                        <a:pt x="137" y="232"/>
                      </a:lnTo>
                      <a:lnTo>
                        <a:pt x="142" y="230"/>
                      </a:lnTo>
                      <a:lnTo>
                        <a:pt x="145" y="226"/>
                      </a:lnTo>
                      <a:lnTo>
                        <a:pt x="146" y="221"/>
                      </a:lnTo>
                      <a:lnTo>
                        <a:pt x="145" y="219"/>
                      </a:lnTo>
                      <a:lnTo>
                        <a:pt x="142" y="219"/>
                      </a:lnTo>
                      <a:lnTo>
                        <a:pt x="137" y="217"/>
                      </a:lnTo>
                      <a:lnTo>
                        <a:pt x="131" y="217"/>
                      </a:lnTo>
                      <a:lnTo>
                        <a:pt x="124" y="217"/>
                      </a:lnTo>
                      <a:lnTo>
                        <a:pt x="118" y="217"/>
                      </a:lnTo>
                      <a:lnTo>
                        <a:pt x="112" y="217"/>
                      </a:lnTo>
                      <a:lnTo>
                        <a:pt x="109" y="217"/>
                      </a:lnTo>
                      <a:lnTo>
                        <a:pt x="97" y="216"/>
                      </a:lnTo>
                      <a:lnTo>
                        <a:pt x="87" y="215"/>
                      </a:lnTo>
                      <a:lnTo>
                        <a:pt x="75" y="214"/>
                      </a:lnTo>
                      <a:lnTo>
                        <a:pt x="63" y="211"/>
                      </a:lnTo>
                      <a:lnTo>
                        <a:pt x="51" y="207"/>
                      </a:lnTo>
                      <a:lnTo>
                        <a:pt x="40" y="199"/>
                      </a:lnTo>
                      <a:lnTo>
                        <a:pt x="29" y="189"/>
                      </a:lnTo>
                      <a:lnTo>
                        <a:pt x="17" y="174"/>
                      </a:lnTo>
                      <a:lnTo>
                        <a:pt x="15" y="157"/>
                      </a:lnTo>
                      <a:lnTo>
                        <a:pt x="16" y="141"/>
                      </a:lnTo>
                      <a:lnTo>
                        <a:pt x="21" y="124"/>
                      </a:lnTo>
                      <a:lnTo>
                        <a:pt x="28" y="109"/>
                      </a:lnTo>
                      <a:lnTo>
                        <a:pt x="39" y="96"/>
                      </a:lnTo>
                      <a:lnTo>
                        <a:pt x="50" y="82"/>
                      </a:lnTo>
                      <a:lnTo>
                        <a:pt x="63" y="70"/>
                      </a:lnTo>
                      <a:lnTo>
                        <a:pt x="78" y="59"/>
                      </a:lnTo>
                      <a:lnTo>
                        <a:pt x="94" y="49"/>
                      </a:lnTo>
                      <a:lnTo>
                        <a:pt x="110" y="39"/>
                      </a:lnTo>
                      <a:lnTo>
                        <a:pt x="126" y="31"/>
                      </a:lnTo>
                      <a:lnTo>
                        <a:pt x="142" y="24"/>
                      </a:lnTo>
                      <a:lnTo>
                        <a:pt x="158" y="19"/>
                      </a:lnTo>
                      <a:lnTo>
                        <a:pt x="172" y="13"/>
                      </a:lnTo>
                      <a:lnTo>
                        <a:pt x="186" y="10"/>
                      </a:lnTo>
                      <a:lnTo>
                        <a:pt x="198" y="7"/>
                      </a:lnTo>
                      <a:lnTo>
                        <a:pt x="190" y="3"/>
                      </a:lnTo>
                      <a:lnTo>
                        <a:pt x="177" y="0"/>
                      </a:lnTo>
                      <a:lnTo>
                        <a:pt x="162" y="3"/>
                      </a:lnTo>
                      <a:lnTo>
                        <a:pt x="144" y="6"/>
                      </a:lnTo>
                      <a:lnTo>
                        <a:pt x="124" y="12"/>
                      </a:lnTo>
                      <a:lnTo>
                        <a:pt x="105" y="19"/>
                      </a:lnTo>
                      <a:lnTo>
                        <a:pt x="88" y="28"/>
                      </a:lnTo>
                      <a:lnTo>
                        <a:pt x="7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7" name="Freeform 1134"/>
                <p:cNvSpPr>
                  <a:spLocks/>
                </p:cNvSpPr>
                <p:nvPr/>
              </p:nvSpPr>
              <p:spPr bwMode="auto">
                <a:xfrm>
                  <a:off x="5233" y="2660"/>
                  <a:ext cx="47" cy="42"/>
                </a:xfrm>
                <a:custGeom>
                  <a:avLst/>
                  <a:gdLst>
                    <a:gd name="T0" fmla="*/ 0 w 128"/>
                    <a:gd name="T1" fmla="*/ 0 h 183"/>
                    <a:gd name="T2" fmla="*/ 0 w 128"/>
                    <a:gd name="T3" fmla="*/ 0 h 183"/>
                    <a:gd name="T4" fmla="*/ 0 w 128"/>
                    <a:gd name="T5" fmla="*/ 0 h 183"/>
                    <a:gd name="T6" fmla="*/ 0 w 128"/>
                    <a:gd name="T7" fmla="*/ 0 h 183"/>
                    <a:gd name="T8" fmla="*/ 0 w 128"/>
                    <a:gd name="T9" fmla="*/ 0 h 183"/>
                    <a:gd name="T10" fmla="*/ 0 w 128"/>
                    <a:gd name="T11" fmla="*/ 0 h 183"/>
                    <a:gd name="T12" fmla="*/ 0 w 128"/>
                    <a:gd name="T13" fmla="*/ 0 h 183"/>
                    <a:gd name="T14" fmla="*/ 0 w 128"/>
                    <a:gd name="T15" fmla="*/ 0 h 183"/>
                    <a:gd name="T16" fmla="*/ 0 w 128"/>
                    <a:gd name="T17" fmla="*/ 0 h 183"/>
                    <a:gd name="T18" fmla="*/ 0 w 128"/>
                    <a:gd name="T19" fmla="*/ 0 h 183"/>
                    <a:gd name="T20" fmla="*/ 0 w 128"/>
                    <a:gd name="T21" fmla="*/ 0 h 183"/>
                    <a:gd name="T22" fmla="*/ 0 w 128"/>
                    <a:gd name="T23" fmla="*/ 0 h 183"/>
                    <a:gd name="T24" fmla="*/ 0 w 128"/>
                    <a:gd name="T25" fmla="*/ 0 h 183"/>
                    <a:gd name="T26" fmla="*/ 0 w 128"/>
                    <a:gd name="T27" fmla="*/ 0 h 183"/>
                    <a:gd name="T28" fmla="*/ 0 w 128"/>
                    <a:gd name="T29" fmla="*/ 0 h 183"/>
                    <a:gd name="T30" fmla="*/ 0 w 128"/>
                    <a:gd name="T31" fmla="*/ 0 h 183"/>
                    <a:gd name="T32" fmla="*/ 0 w 128"/>
                    <a:gd name="T33" fmla="*/ 0 h 183"/>
                    <a:gd name="T34" fmla="*/ 0 w 128"/>
                    <a:gd name="T35" fmla="*/ 0 h 183"/>
                    <a:gd name="T36" fmla="*/ 0 w 128"/>
                    <a:gd name="T37" fmla="*/ 0 h 183"/>
                    <a:gd name="T38" fmla="*/ 0 w 128"/>
                    <a:gd name="T39" fmla="*/ 0 h 183"/>
                    <a:gd name="T40" fmla="*/ 0 w 128"/>
                    <a:gd name="T41" fmla="*/ 0 h 183"/>
                    <a:gd name="T42" fmla="*/ 0 w 128"/>
                    <a:gd name="T43" fmla="*/ 0 h 183"/>
                    <a:gd name="T44" fmla="*/ 0 w 128"/>
                    <a:gd name="T45" fmla="*/ 0 h 183"/>
                    <a:gd name="T46" fmla="*/ 0 w 128"/>
                    <a:gd name="T47" fmla="*/ 0 h 183"/>
                    <a:gd name="T48" fmla="*/ 0 w 128"/>
                    <a:gd name="T49" fmla="*/ 0 h 183"/>
                    <a:gd name="T50" fmla="*/ 0 w 128"/>
                    <a:gd name="T51" fmla="*/ 0 h 183"/>
                    <a:gd name="T52" fmla="*/ 0 w 128"/>
                    <a:gd name="T53" fmla="*/ 0 h 183"/>
                    <a:gd name="T54" fmla="*/ 0 w 128"/>
                    <a:gd name="T55" fmla="*/ 0 h 183"/>
                    <a:gd name="T56" fmla="*/ 0 w 128"/>
                    <a:gd name="T57" fmla="*/ 0 h 183"/>
                    <a:gd name="T58" fmla="*/ 0 w 128"/>
                    <a:gd name="T59" fmla="*/ 0 h 183"/>
                    <a:gd name="T60" fmla="*/ 0 w 128"/>
                    <a:gd name="T61" fmla="*/ 0 h 183"/>
                    <a:gd name="T62" fmla="*/ 0 w 128"/>
                    <a:gd name="T63" fmla="*/ 0 h 183"/>
                    <a:gd name="T64" fmla="*/ 0 w 128"/>
                    <a:gd name="T65" fmla="*/ 0 h 183"/>
                    <a:gd name="T66" fmla="*/ 0 w 128"/>
                    <a:gd name="T67" fmla="*/ 0 h 183"/>
                    <a:gd name="T68" fmla="*/ 0 w 128"/>
                    <a:gd name="T69" fmla="*/ 0 h 183"/>
                    <a:gd name="T70" fmla="*/ 0 w 128"/>
                    <a:gd name="T71" fmla="*/ 0 h 183"/>
                    <a:gd name="T72" fmla="*/ 0 w 128"/>
                    <a:gd name="T73" fmla="*/ 0 h 183"/>
                    <a:gd name="T74" fmla="*/ 0 w 128"/>
                    <a:gd name="T75" fmla="*/ 0 h 183"/>
                    <a:gd name="T76" fmla="*/ 0 w 128"/>
                    <a:gd name="T77" fmla="*/ 0 h 183"/>
                    <a:gd name="T78" fmla="*/ 0 w 128"/>
                    <a:gd name="T79" fmla="*/ 0 h 183"/>
                    <a:gd name="T80" fmla="*/ 0 w 128"/>
                    <a:gd name="T81" fmla="*/ 0 h 18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83">
                      <a:moveTo>
                        <a:pt x="108" y="61"/>
                      </a:moveTo>
                      <a:lnTo>
                        <a:pt x="111" y="80"/>
                      </a:lnTo>
                      <a:lnTo>
                        <a:pt x="109" y="97"/>
                      </a:lnTo>
                      <a:lnTo>
                        <a:pt x="101" y="110"/>
                      </a:lnTo>
                      <a:lnTo>
                        <a:pt x="89" y="123"/>
                      </a:lnTo>
                      <a:lnTo>
                        <a:pt x="75" y="134"/>
                      </a:lnTo>
                      <a:lnTo>
                        <a:pt x="60" y="145"/>
                      </a:lnTo>
                      <a:lnTo>
                        <a:pt x="43" y="156"/>
                      </a:lnTo>
                      <a:lnTo>
                        <a:pt x="29" y="167"/>
                      </a:lnTo>
                      <a:lnTo>
                        <a:pt x="27" y="170"/>
                      </a:lnTo>
                      <a:lnTo>
                        <a:pt x="26" y="172"/>
                      </a:lnTo>
                      <a:lnTo>
                        <a:pt x="26" y="176"/>
                      </a:lnTo>
                      <a:lnTo>
                        <a:pt x="28" y="179"/>
                      </a:lnTo>
                      <a:lnTo>
                        <a:pt x="30" y="182"/>
                      </a:lnTo>
                      <a:lnTo>
                        <a:pt x="34" y="183"/>
                      </a:lnTo>
                      <a:lnTo>
                        <a:pt x="37" y="183"/>
                      </a:lnTo>
                      <a:lnTo>
                        <a:pt x="41" y="182"/>
                      </a:lnTo>
                      <a:lnTo>
                        <a:pt x="58" y="171"/>
                      </a:lnTo>
                      <a:lnTo>
                        <a:pt x="76" y="160"/>
                      </a:lnTo>
                      <a:lnTo>
                        <a:pt x="92" y="147"/>
                      </a:lnTo>
                      <a:lnTo>
                        <a:pt x="108" y="132"/>
                      </a:lnTo>
                      <a:lnTo>
                        <a:pt x="118" y="116"/>
                      </a:lnTo>
                      <a:lnTo>
                        <a:pt x="125" y="98"/>
                      </a:lnTo>
                      <a:lnTo>
                        <a:pt x="128" y="78"/>
                      </a:lnTo>
                      <a:lnTo>
                        <a:pt x="123" y="58"/>
                      </a:lnTo>
                      <a:lnTo>
                        <a:pt x="112" y="41"/>
                      </a:lnTo>
                      <a:lnTo>
                        <a:pt x="98" y="28"/>
                      </a:lnTo>
                      <a:lnTo>
                        <a:pt x="80" y="16"/>
                      </a:lnTo>
                      <a:lnTo>
                        <a:pt x="61" y="8"/>
                      </a:lnTo>
                      <a:lnTo>
                        <a:pt x="41" y="2"/>
                      </a:lnTo>
                      <a:lnTo>
                        <a:pt x="23" y="0"/>
                      </a:lnTo>
                      <a:lnTo>
                        <a:pt x="9" y="1"/>
                      </a:lnTo>
                      <a:lnTo>
                        <a:pt x="0" y="6"/>
                      </a:lnTo>
                      <a:lnTo>
                        <a:pt x="16" y="10"/>
                      </a:lnTo>
                      <a:lnTo>
                        <a:pt x="33" y="14"/>
                      </a:lnTo>
                      <a:lnTo>
                        <a:pt x="48" y="17"/>
                      </a:lnTo>
                      <a:lnTo>
                        <a:pt x="63" y="22"/>
                      </a:lnTo>
                      <a:lnTo>
                        <a:pt x="77" y="28"/>
                      </a:lnTo>
                      <a:lnTo>
                        <a:pt x="90" y="36"/>
                      </a:lnTo>
                      <a:lnTo>
                        <a:pt x="101" y="46"/>
                      </a:lnTo>
                      <a:lnTo>
                        <a:pt x="108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8" name="Freeform 1135"/>
                <p:cNvSpPr>
                  <a:spLocks/>
                </p:cNvSpPr>
                <p:nvPr/>
              </p:nvSpPr>
              <p:spPr bwMode="auto">
                <a:xfrm>
                  <a:off x="5070" y="2650"/>
                  <a:ext cx="112" cy="88"/>
                </a:xfrm>
                <a:custGeom>
                  <a:avLst/>
                  <a:gdLst>
                    <a:gd name="T0" fmla="*/ 0 w 323"/>
                    <a:gd name="T1" fmla="*/ 0 h 379"/>
                    <a:gd name="T2" fmla="*/ 0 w 323"/>
                    <a:gd name="T3" fmla="*/ 0 h 379"/>
                    <a:gd name="T4" fmla="*/ 0 w 323"/>
                    <a:gd name="T5" fmla="*/ 0 h 379"/>
                    <a:gd name="T6" fmla="*/ 0 w 323"/>
                    <a:gd name="T7" fmla="*/ 0 h 379"/>
                    <a:gd name="T8" fmla="*/ 0 w 323"/>
                    <a:gd name="T9" fmla="*/ 0 h 379"/>
                    <a:gd name="T10" fmla="*/ 0 w 323"/>
                    <a:gd name="T11" fmla="*/ 0 h 379"/>
                    <a:gd name="T12" fmla="*/ 0 w 323"/>
                    <a:gd name="T13" fmla="*/ 0 h 379"/>
                    <a:gd name="T14" fmla="*/ 0 w 323"/>
                    <a:gd name="T15" fmla="*/ 0 h 379"/>
                    <a:gd name="T16" fmla="*/ 0 w 323"/>
                    <a:gd name="T17" fmla="*/ 0 h 379"/>
                    <a:gd name="T18" fmla="*/ 0 w 323"/>
                    <a:gd name="T19" fmla="*/ 0 h 379"/>
                    <a:gd name="T20" fmla="*/ 0 w 323"/>
                    <a:gd name="T21" fmla="*/ 0 h 379"/>
                    <a:gd name="T22" fmla="*/ 0 w 323"/>
                    <a:gd name="T23" fmla="*/ 0 h 379"/>
                    <a:gd name="T24" fmla="*/ 0 w 323"/>
                    <a:gd name="T25" fmla="*/ 0 h 379"/>
                    <a:gd name="T26" fmla="*/ 0 w 323"/>
                    <a:gd name="T27" fmla="*/ 0 h 379"/>
                    <a:gd name="T28" fmla="*/ 0 w 323"/>
                    <a:gd name="T29" fmla="*/ 0 h 379"/>
                    <a:gd name="T30" fmla="*/ 0 w 323"/>
                    <a:gd name="T31" fmla="*/ 0 h 379"/>
                    <a:gd name="T32" fmla="*/ 0 w 323"/>
                    <a:gd name="T33" fmla="*/ 0 h 379"/>
                    <a:gd name="T34" fmla="*/ 0 w 323"/>
                    <a:gd name="T35" fmla="*/ 0 h 379"/>
                    <a:gd name="T36" fmla="*/ 0 w 323"/>
                    <a:gd name="T37" fmla="*/ 0 h 379"/>
                    <a:gd name="T38" fmla="*/ 0 w 323"/>
                    <a:gd name="T39" fmla="*/ 0 h 379"/>
                    <a:gd name="T40" fmla="*/ 0 w 323"/>
                    <a:gd name="T41" fmla="*/ 0 h 379"/>
                    <a:gd name="T42" fmla="*/ 0 w 323"/>
                    <a:gd name="T43" fmla="*/ 0 h 379"/>
                    <a:gd name="T44" fmla="*/ 0 w 323"/>
                    <a:gd name="T45" fmla="*/ 0 h 379"/>
                    <a:gd name="T46" fmla="*/ 0 w 323"/>
                    <a:gd name="T47" fmla="*/ 0 h 379"/>
                    <a:gd name="T48" fmla="*/ 0 w 323"/>
                    <a:gd name="T49" fmla="*/ 0 h 379"/>
                    <a:gd name="T50" fmla="*/ 0 w 323"/>
                    <a:gd name="T51" fmla="*/ 0 h 379"/>
                    <a:gd name="T52" fmla="*/ 0 w 323"/>
                    <a:gd name="T53" fmla="*/ 0 h 379"/>
                    <a:gd name="T54" fmla="*/ 0 w 323"/>
                    <a:gd name="T55" fmla="*/ 0 h 379"/>
                    <a:gd name="T56" fmla="*/ 0 w 323"/>
                    <a:gd name="T57" fmla="*/ 0 h 379"/>
                    <a:gd name="T58" fmla="*/ 0 w 323"/>
                    <a:gd name="T59" fmla="*/ 0 h 379"/>
                    <a:gd name="T60" fmla="*/ 0 w 323"/>
                    <a:gd name="T61" fmla="*/ 0 h 379"/>
                    <a:gd name="T62" fmla="*/ 0 w 323"/>
                    <a:gd name="T63" fmla="*/ 0 h 379"/>
                    <a:gd name="T64" fmla="*/ 0 w 323"/>
                    <a:gd name="T65" fmla="*/ 0 h 379"/>
                    <a:gd name="T66" fmla="*/ 0 w 323"/>
                    <a:gd name="T67" fmla="*/ 0 h 379"/>
                    <a:gd name="T68" fmla="*/ 0 w 323"/>
                    <a:gd name="T69" fmla="*/ 0 h 379"/>
                    <a:gd name="T70" fmla="*/ 0 w 323"/>
                    <a:gd name="T71" fmla="*/ 0 h 379"/>
                    <a:gd name="T72" fmla="*/ 0 w 323"/>
                    <a:gd name="T73" fmla="*/ 0 h 379"/>
                    <a:gd name="T74" fmla="*/ 0 w 323"/>
                    <a:gd name="T75" fmla="*/ 0 h 379"/>
                    <a:gd name="T76" fmla="*/ 0 w 323"/>
                    <a:gd name="T77" fmla="*/ 0 h 379"/>
                    <a:gd name="T78" fmla="*/ 0 w 323"/>
                    <a:gd name="T79" fmla="*/ 0 h 379"/>
                    <a:gd name="T80" fmla="*/ 0 w 323"/>
                    <a:gd name="T81" fmla="*/ 0 h 379"/>
                    <a:gd name="T82" fmla="*/ 0 w 323"/>
                    <a:gd name="T83" fmla="*/ 0 h 379"/>
                    <a:gd name="T84" fmla="*/ 0 w 323"/>
                    <a:gd name="T85" fmla="*/ 0 h 379"/>
                    <a:gd name="T86" fmla="*/ 0 w 323"/>
                    <a:gd name="T87" fmla="*/ 0 h 37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323" h="379">
                      <a:moveTo>
                        <a:pt x="126" y="50"/>
                      </a:moveTo>
                      <a:lnTo>
                        <a:pt x="101" y="70"/>
                      </a:lnTo>
                      <a:lnTo>
                        <a:pt x="76" y="92"/>
                      </a:lnTo>
                      <a:lnTo>
                        <a:pt x="54" y="115"/>
                      </a:lnTo>
                      <a:lnTo>
                        <a:pt x="34" y="140"/>
                      </a:lnTo>
                      <a:lnTo>
                        <a:pt x="18" y="167"/>
                      </a:lnTo>
                      <a:lnTo>
                        <a:pt x="6" y="196"/>
                      </a:lnTo>
                      <a:lnTo>
                        <a:pt x="0" y="227"/>
                      </a:lnTo>
                      <a:lnTo>
                        <a:pt x="1" y="259"/>
                      </a:lnTo>
                      <a:lnTo>
                        <a:pt x="4" y="267"/>
                      </a:lnTo>
                      <a:lnTo>
                        <a:pt x="7" y="277"/>
                      </a:lnTo>
                      <a:lnTo>
                        <a:pt x="11" y="283"/>
                      </a:lnTo>
                      <a:lnTo>
                        <a:pt x="15" y="291"/>
                      </a:lnTo>
                      <a:lnTo>
                        <a:pt x="21" y="298"/>
                      </a:lnTo>
                      <a:lnTo>
                        <a:pt x="27" y="305"/>
                      </a:lnTo>
                      <a:lnTo>
                        <a:pt x="34" y="311"/>
                      </a:lnTo>
                      <a:lnTo>
                        <a:pt x="41" y="316"/>
                      </a:lnTo>
                      <a:lnTo>
                        <a:pt x="57" y="325"/>
                      </a:lnTo>
                      <a:lnTo>
                        <a:pt x="72" y="333"/>
                      </a:lnTo>
                      <a:lnTo>
                        <a:pt x="87" y="340"/>
                      </a:lnTo>
                      <a:lnTo>
                        <a:pt x="103" y="345"/>
                      </a:lnTo>
                      <a:lnTo>
                        <a:pt x="120" y="351"/>
                      </a:lnTo>
                      <a:lnTo>
                        <a:pt x="136" y="356"/>
                      </a:lnTo>
                      <a:lnTo>
                        <a:pt x="153" y="360"/>
                      </a:lnTo>
                      <a:lnTo>
                        <a:pt x="169" y="364"/>
                      </a:lnTo>
                      <a:lnTo>
                        <a:pt x="187" y="367"/>
                      </a:lnTo>
                      <a:lnTo>
                        <a:pt x="204" y="370"/>
                      </a:lnTo>
                      <a:lnTo>
                        <a:pt x="221" y="372"/>
                      </a:lnTo>
                      <a:lnTo>
                        <a:pt x="238" y="374"/>
                      </a:lnTo>
                      <a:lnTo>
                        <a:pt x="256" y="375"/>
                      </a:lnTo>
                      <a:lnTo>
                        <a:pt x="273" y="376"/>
                      </a:lnTo>
                      <a:lnTo>
                        <a:pt x="290" y="378"/>
                      </a:lnTo>
                      <a:lnTo>
                        <a:pt x="307" y="379"/>
                      </a:lnTo>
                      <a:lnTo>
                        <a:pt x="312" y="379"/>
                      </a:lnTo>
                      <a:lnTo>
                        <a:pt x="317" y="375"/>
                      </a:lnTo>
                      <a:lnTo>
                        <a:pt x="320" y="372"/>
                      </a:lnTo>
                      <a:lnTo>
                        <a:pt x="323" y="366"/>
                      </a:lnTo>
                      <a:lnTo>
                        <a:pt x="323" y="360"/>
                      </a:lnTo>
                      <a:lnTo>
                        <a:pt x="320" y="356"/>
                      </a:lnTo>
                      <a:lnTo>
                        <a:pt x="316" y="352"/>
                      </a:lnTo>
                      <a:lnTo>
                        <a:pt x="311" y="351"/>
                      </a:lnTo>
                      <a:lnTo>
                        <a:pt x="295" y="351"/>
                      </a:lnTo>
                      <a:lnTo>
                        <a:pt x="279" y="351"/>
                      </a:lnTo>
                      <a:lnTo>
                        <a:pt x="263" y="350"/>
                      </a:lnTo>
                      <a:lnTo>
                        <a:pt x="248" y="349"/>
                      </a:lnTo>
                      <a:lnTo>
                        <a:pt x="231" y="348"/>
                      </a:lnTo>
                      <a:lnTo>
                        <a:pt x="215" y="345"/>
                      </a:lnTo>
                      <a:lnTo>
                        <a:pt x="200" y="343"/>
                      </a:lnTo>
                      <a:lnTo>
                        <a:pt x="183" y="341"/>
                      </a:lnTo>
                      <a:lnTo>
                        <a:pt x="168" y="337"/>
                      </a:lnTo>
                      <a:lnTo>
                        <a:pt x="151" y="334"/>
                      </a:lnTo>
                      <a:lnTo>
                        <a:pt x="136" y="329"/>
                      </a:lnTo>
                      <a:lnTo>
                        <a:pt x="121" y="325"/>
                      </a:lnTo>
                      <a:lnTo>
                        <a:pt x="106" y="320"/>
                      </a:lnTo>
                      <a:lnTo>
                        <a:pt x="92" y="313"/>
                      </a:lnTo>
                      <a:lnTo>
                        <a:pt x="76" y="306"/>
                      </a:lnTo>
                      <a:lnTo>
                        <a:pt x="62" y="300"/>
                      </a:lnTo>
                      <a:lnTo>
                        <a:pt x="51" y="291"/>
                      </a:lnTo>
                      <a:lnTo>
                        <a:pt x="41" y="280"/>
                      </a:lnTo>
                      <a:lnTo>
                        <a:pt x="35" y="269"/>
                      </a:lnTo>
                      <a:lnTo>
                        <a:pt x="31" y="255"/>
                      </a:lnTo>
                      <a:lnTo>
                        <a:pt x="31" y="239"/>
                      </a:lnTo>
                      <a:lnTo>
                        <a:pt x="33" y="218"/>
                      </a:lnTo>
                      <a:lnTo>
                        <a:pt x="38" y="197"/>
                      </a:lnTo>
                      <a:lnTo>
                        <a:pt x="42" y="182"/>
                      </a:lnTo>
                      <a:lnTo>
                        <a:pt x="51" y="165"/>
                      </a:lnTo>
                      <a:lnTo>
                        <a:pt x="60" y="150"/>
                      </a:lnTo>
                      <a:lnTo>
                        <a:pt x="68" y="136"/>
                      </a:lnTo>
                      <a:lnTo>
                        <a:pt x="79" y="124"/>
                      </a:lnTo>
                      <a:lnTo>
                        <a:pt x="89" y="111"/>
                      </a:lnTo>
                      <a:lnTo>
                        <a:pt x="101" y="100"/>
                      </a:lnTo>
                      <a:lnTo>
                        <a:pt x="114" y="88"/>
                      </a:lnTo>
                      <a:lnTo>
                        <a:pt x="129" y="76"/>
                      </a:lnTo>
                      <a:lnTo>
                        <a:pt x="144" y="64"/>
                      </a:lnTo>
                      <a:lnTo>
                        <a:pt x="162" y="53"/>
                      </a:lnTo>
                      <a:lnTo>
                        <a:pt x="181" y="41"/>
                      </a:lnTo>
                      <a:lnTo>
                        <a:pt x="201" y="31"/>
                      </a:lnTo>
                      <a:lnTo>
                        <a:pt x="219" y="22"/>
                      </a:lnTo>
                      <a:lnTo>
                        <a:pt x="237" y="14"/>
                      </a:lnTo>
                      <a:lnTo>
                        <a:pt x="253" y="7"/>
                      </a:lnTo>
                      <a:lnTo>
                        <a:pt x="268" y="1"/>
                      </a:lnTo>
                      <a:lnTo>
                        <a:pt x="255" y="0"/>
                      </a:lnTo>
                      <a:lnTo>
                        <a:pt x="238" y="1"/>
                      </a:lnTo>
                      <a:lnTo>
                        <a:pt x="221" y="5"/>
                      </a:lnTo>
                      <a:lnTo>
                        <a:pt x="201" y="11"/>
                      </a:lnTo>
                      <a:lnTo>
                        <a:pt x="181" y="19"/>
                      </a:lnTo>
                      <a:lnTo>
                        <a:pt x="161" y="28"/>
                      </a:lnTo>
                      <a:lnTo>
                        <a:pt x="142" y="39"/>
                      </a:lnTo>
                      <a:lnTo>
                        <a:pt x="126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59" name="Freeform 1136"/>
                <p:cNvSpPr>
                  <a:spLocks/>
                </p:cNvSpPr>
                <p:nvPr/>
              </p:nvSpPr>
              <p:spPr bwMode="auto">
                <a:xfrm>
                  <a:off x="5229" y="2647"/>
                  <a:ext cx="99" cy="59"/>
                </a:xfrm>
                <a:custGeom>
                  <a:avLst/>
                  <a:gdLst>
                    <a:gd name="T0" fmla="*/ 0 w 282"/>
                    <a:gd name="T1" fmla="*/ 0 h 253"/>
                    <a:gd name="T2" fmla="*/ 0 w 282"/>
                    <a:gd name="T3" fmla="*/ 0 h 253"/>
                    <a:gd name="T4" fmla="*/ 0 w 282"/>
                    <a:gd name="T5" fmla="*/ 0 h 253"/>
                    <a:gd name="T6" fmla="*/ 0 w 282"/>
                    <a:gd name="T7" fmla="*/ 0 h 253"/>
                    <a:gd name="T8" fmla="*/ 0 w 282"/>
                    <a:gd name="T9" fmla="*/ 0 h 253"/>
                    <a:gd name="T10" fmla="*/ 0 w 282"/>
                    <a:gd name="T11" fmla="*/ 0 h 253"/>
                    <a:gd name="T12" fmla="*/ 0 w 282"/>
                    <a:gd name="T13" fmla="*/ 0 h 253"/>
                    <a:gd name="T14" fmla="*/ 0 w 282"/>
                    <a:gd name="T15" fmla="*/ 0 h 253"/>
                    <a:gd name="T16" fmla="*/ 0 w 282"/>
                    <a:gd name="T17" fmla="*/ 0 h 253"/>
                    <a:gd name="T18" fmla="*/ 0 w 282"/>
                    <a:gd name="T19" fmla="*/ 0 h 253"/>
                    <a:gd name="T20" fmla="*/ 0 w 282"/>
                    <a:gd name="T21" fmla="*/ 0 h 253"/>
                    <a:gd name="T22" fmla="*/ 0 w 282"/>
                    <a:gd name="T23" fmla="*/ 0 h 253"/>
                    <a:gd name="T24" fmla="*/ 0 w 282"/>
                    <a:gd name="T25" fmla="*/ 0 h 253"/>
                    <a:gd name="T26" fmla="*/ 0 w 282"/>
                    <a:gd name="T27" fmla="*/ 0 h 253"/>
                    <a:gd name="T28" fmla="*/ 0 w 282"/>
                    <a:gd name="T29" fmla="*/ 0 h 253"/>
                    <a:gd name="T30" fmla="*/ 0 w 282"/>
                    <a:gd name="T31" fmla="*/ 0 h 253"/>
                    <a:gd name="T32" fmla="*/ 0 w 282"/>
                    <a:gd name="T33" fmla="*/ 0 h 253"/>
                    <a:gd name="T34" fmla="*/ 0 w 282"/>
                    <a:gd name="T35" fmla="*/ 0 h 253"/>
                    <a:gd name="T36" fmla="*/ 0 w 282"/>
                    <a:gd name="T37" fmla="*/ 0 h 253"/>
                    <a:gd name="T38" fmla="*/ 0 w 282"/>
                    <a:gd name="T39" fmla="*/ 0 h 253"/>
                    <a:gd name="T40" fmla="*/ 0 w 282"/>
                    <a:gd name="T41" fmla="*/ 0 h 253"/>
                    <a:gd name="T42" fmla="*/ 0 w 282"/>
                    <a:gd name="T43" fmla="*/ 0 h 253"/>
                    <a:gd name="T44" fmla="*/ 0 w 282"/>
                    <a:gd name="T45" fmla="*/ 0 h 253"/>
                    <a:gd name="T46" fmla="*/ 0 w 282"/>
                    <a:gd name="T47" fmla="*/ 0 h 253"/>
                    <a:gd name="T48" fmla="*/ 0 w 282"/>
                    <a:gd name="T49" fmla="*/ 0 h 253"/>
                    <a:gd name="T50" fmla="*/ 0 w 282"/>
                    <a:gd name="T51" fmla="*/ 0 h 253"/>
                    <a:gd name="T52" fmla="*/ 0 w 282"/>
                    <a:gd name="T53" fmla="*/ 0 h 253"/>
                    <a:gd name="T54" fmla="*/ 0 w 282"/>
                    <a:gd name="T55" fmla="*/ 0 h 253"/>
                    <a:gd name="T56" fmla="*/ 0 w 282"/>
                    <a:gd name="T57" fmla="*/ 0 h 253"/>
                    <a:gd name="T58" fmla="*/ 0 w 282"/>
                    <a:gd name="T59" fmla="*/ 0 h 253"/>
                    <a:gd name="T60" fmla="*/ 0 w 282"/>
                    <a:gd name="T61" fmla="*/ 0 h 253"/>
                    <a:gd name="T62" fmla="*/ 0 w 282"/>
                    <a:gd name="T63" fmla="*/ 0 h 253"/>
                    <a:gd name="T64" fmla="*/ 0 w 282"/>
                    <a:gd name="T65" fmla="*/ 0 h 253"/>
                    <a:gd name="T66" fmla="*/ 0 w 282"/>
                    <a:gd name="T67" fmla="*/ 0 h 253"/>
                    <a:gd name="T68" fmla="*/ 0 w 282"/>
                    <a:gd name="T69" fmla="*/ 0 h 253"/>
                    <a:gd name="T70" fmla="*/ 0 w 282"/>
                    <a:gd name="T71" fmla="*/ 0 h 253"/>
                    <a:gd name="T72" fmla="*/ 0 w 282"/>
                    <a:gd name="T73" fmla="*/ 0 h 253"/>
                    <a:gd name="T74" fmla="*/ 0 w 282"/>
                    <a:gd name="T75" fmla="*/ 0 h 253"/>
                    <a:gd name="T76" fmla="*/ 0 w 282"/>
                    <a:gd name="T77" fmla="*/ 0 h 253"/>
                    <a:gd name="T78" fmla="*/ 0 w 282"/>
                    <a:gd name="T79" fmla="*/ 0 h 253"/>
                    <a:gd name="T80" fmla="*/ 0 w 282"/>
                    <a:gd name="T81" fmla="*/ 0 h 253"/>
                    <a:gd name="T82" fmla="*/ 0 w 282"/>
                    <a:gd name="T83" fmla="*/ 0 h 253"/>
                    <a:gd name="T84" fmla="*/ 0 w 282"/>
                    <a:gd name="T85" fmla="*/ 0 h 253"/>
                    <a:gd name="T86" fmla="*/ 0 w 282"/>
                    <a:gd name="T87" fmla="*/ 0 h 253"/>
                    <a:gd name="T88" fmla="*/ 0 w 282"/>
                    <a:gd name="T89" fmla="*/ 0 h 253"/>
                    <a:gd name="T90" fmla="*/ 0 w 282"/>
                    <a:gd name="T91" fmla="*/ 0 h 253"/>
                    <a:gd name="T92" fmla="*/ 0 w 282"/>
                    <a:gd name="T93" fmla="*/ 0 h 253"/>
                    <a:gd name="T94" fmla="*/ 0 w 282"/>
                    <a:gd name="T95" fmla="*/ 0 h 253"/>
                    <a:gd name="T96" fmla="*/ 0 w 282"/>
                    <a:gd name="T97" fmla="*/ 0 h 253"/>
                    <a:gd name="T98" fmla="*/ 0 w 282"/>
                    <a:gd name="T99" fmla="*/ 0 h 253"/>
                    <a:gd name="T100" fmla="*/ 0 w 282"/>
                    <a:gd name="T101" fmla="*/ 0 h 253"/>
                    <a:gd name="T102" fmla="*/ 0 w 282"/>
                    <a:gd name="T103" fmla="*/ 0 h 253"/>
                    <a:gd name="T104" fmla="*/ 0 w 282"/>
                    <a:gd name="T105" fmla="*/ 0 h 253"/>
                    <a:gd name="T106" fmla="*/ 0 w 282"/>
                    <a:gd name="T107" fmla="*/ 0 h 253"/>
                    <a:gd name="T108" fmla="*/ 0 w 282"/>
                    <a:gd name="T109" fmla="*/ 0 h 253"/>
                    <a:gd name="T110" fmla="*/ 0 w 282"/>
                    <a:gd name="T111" fmla="*/ 0 h 253"/>
                    <a:gd name="T112" fmla="*/ 0 w 282"/>
                    <a:gd name="T113" fmla="*/ 0 h 253"/>
                    <a:gd name="T114" fmla="*/ 0 w 282"/>
                    <a:gd name="T115" fmla="*/ 0 h 253"/>
                    <a:gd name="T116" fmla="*/ 0 w 282"/>
                    <a:gd name="T117" fmla="*/ 0 h 253"/>
                    <a:gd name="T118" fmla="*/ 0 w 282"/>
                    <a:gd name="T119" fmla="*/ 0 h 253"/>
                    <a:gd name="T120" fmla="*/ 0 w 282"/>
                    <a:gd name="T121" fmla="*/ 0 h 2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282" h="253">
                      <a:moveTo>
                        <a:pt x="235" y="78"/>
                      </a:moveTo>
                      <a:lnTo>
                        <a:pt x="248" y="92"/>
                      </a:lnTo>
                      <a:lnTo>
                        <a:pt x="255" y="108"/>
                      </a:lnTo>
                      <a:lnTo>
                        <a:pt x="259" y="125"/>
                      </a:lnTo>
                      <a:lnTo>
                        <a:pt x="259" y="144"/>
                      </a:lnTo>
                      <a:lnTo>
                        <a:pt x="257" y="159"/>
                      </a:lnTo>
                      <a:lnTo>
                        <a:pt x="252" y="171"/>
                      </a:lnTo>
                      <a:lnTo>
                        <a:pt x="244" y="184"/>
                      </a:lnTo>
                      <a:lnTo>
                        <a:pt x="236" y="194"/>
                      </a:lnTo>
                      <a:lnTo>
                        <a:pt x="225" y="206"/>
                      </a:lnTo>
                      <a:lnTo>
                        <a:pt x="215" y="215"/>
                      </a:lnTo>
                      <a:lnTo>
                        <a:pt x="204" y="225"/>
                      </a:lnTo>
                      <a:lnTo>
                        <a:pt x="194" y="236"/>
                      </a:lnTo>
                      <a:lnTo>
                        <a:pt x="191" y="239"/>
                      </a:lnTo>
                      <a:lnTo>
                        <a:pt x="190" y="242"/>
                      </a:lnTo>
                      <a:lnTo>
                        <a:pt x="191" y="246"/>
                      </a:lnTo>
                      <a:lnTo>
                        <a:pt x="194" y="249"/>
                      </a:lnTo>
                      <a:lnTo>
                        <a:pt x="197" y="252"/>
                      </a:lnTo>
                      <a:lnTo>
                        <a:pt x="201" y="253"/>
                      </a:lnTo>
                      <a:lnTo>
                        <a:pt x="205" y="252"/>
                      </a:lnTo>
                      <a:lnTo>
                        <a:pt x="209" y="249"/>
                      </a:lnTo>
                      <a:lnTo>
                        <a:pt x="232" y="234"/>
                      </a:lnTo>
                      <a:lnTo>
                        <a:pt x="251" y="215"/>
                      </a:lnTo>
                      <a:lnTo>
                        <a:pt x="267" y="192"/>
                      </a:lnTo>
                      <a:lnTo>
                        <a:pt x="278" y="168"/>
                      </a:lnTo>
                      <a:lnTo>
                        <a:pt x="282" y="141"/>
                      </a:lnTo>
                      <a:lnTo>
                        <a:pt x="279" y="116"/>
                      </a:lnTo>
                      <a:lnTo>
                        <a:pt x="270" y="92"/>
                      </a:lnTo>
                      <a:lnTo>
                        <a:pt x="251" y="70"/>
                      </a:lnTo>
                      <a:lnTo>
                        <a:pt x="237" y="59"/>
                      </a:lnTo>
                      <a:lnTo>
                        <a:pt x="221" y="48"/>
                      </a:lnTo>
                      <a:lnTo>
                        <a:pt x="202" y="39"/>
                      </a:lnTo>
                      <a:lnTo>
                        <a:pt x="183" y="31"/>
                      </a:lnTo>
                      <a:lnTo>
                        <a:pt x="163" y="24"/>
                      </a:lnTo>
                      <a:lnTo>
                        <a:pt x="142" y="18"/>
                      </a:lnTo>
                      <a:lnTo>
                        <a:pt x="122" y="13"/>
                      </a:lnTo>
                      <a:lnTo>
                        <a:pt x="101" y="8"/>
                      </a:lnTo>
                      <a:lnTo>
                        <a:pt x="82" y="5"/>
                      </a:lnTo>
                      <a:lnTo>
                        <a:pt x="63" y="2"/>
                      </a:lnTo>
                      <a:lnTo>
                        <a:pt x="47" y="0"/>
                      </a:lnTo>
                      <a:lnTo>
                        <a:pt x="32" y="0"/>
                      </a:lnTo>
                      <a:lnTo>
                        <a:pt x="19" y="0"/>
                      </a:lnTo>
                      <a:lnTo>
                        <a:pt x="10" y="1"/>
                      </a:lnTo>
                      <a:lnTo>
                        <a:pt x="4" y="4"/>
                      </a:lnTo>
                      <a:lnTo>
                        <a:pt x="0" y="6"/>
                      </a:lnTo>
                      <a:lnTo>
                        <a:pt x="12" y="8"/>
                      </a:lnTo>
                      <a:lnTo>
                        <a:pt x="25" y="9"/>
                      </a:lnTo>
                      <a:lnTo>
                        <a:pt x="38" y="12"/>
                      </a:lnTo>
                      <a:lnTo>
                        <a:pt x="52" y="14"/>
                      </a:lnTo>
                      <a:lnTo>
                        <a:pt x="67" y="16"/>
                      </a:lnTo>
                      <a:lnTo>
                        <a:pt x="82" y="18"/>
                      </a:lnTo>
                      <a:lnTo>
                        <a:pt x="97" y="22"/>
                      </a:lnTo>
                      <a:lnTo>
                        <a:pt x="114" y="25"/>
                      </a:lnTo>
                      <a:lnTo>
                        <a:pt x="129" y="30"/>
                      </a:lnTo>
                      <a:lnTo>
                        <a:pt x="146" y="35"/>
                      </a:lnTo>
                      <a:lnTo>
                        <a:pt x="162" y="40"/>
                      </a:lnTo>
                      <a:lnTo>
                        <a:pt x="177" y="46"/>
                      </a:lnTo>
                      <a:lnTo>
                        <a:pt x="192" y="53"/>
                      </a:lnTo>
                      <a:lnTo>
                        <a:pt x="208" y="60"/>
                      </a:lnTo>
                      <a:lnTo>
                        <a:pt x="222" y="69"/>
                      </a:lnTo>
                      <a:lnTo>
                        <a:pt x="235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60" name="Freeform 1137"/>
                <p:cNvSpPr>
                  <a:spLocks/>
                </p:cNvSpPr>
                <p:nvPr/>
              </p:nvSpPr>
              <p:spPr bwMode="auto">
                <a:xfrm>
                  <a:off x="5030" y="2680"/>
                  <a:ext cx="40" cy="54"/>
                </a:xfrm>
                <a:custGeom>
                  <a:avLst/>
                  <a:gdLst>
                    <a:gd name="T0" fmla="*/ 0 w 115"/>
                    <a:gd name="T1" fmla="*/ 0 h 236"/>
                    <a:gd name="T2" fmla="*/ 0 w 115"/>
                    <a:gd name="T3" fmla="*/ 0 h 236"/>
                    <a:gd name="T4" fmla="*/ 0 w 115"/>
                    <a:gd name="T5" fmla="*/ 0 h 236"/>
                    <a:gd name="T6" fmla="*/ 0 w 115"/>
                    <a:gd name="T7" fmla="*/ 0 h 236"/>
                    <a:gd name="T8" fmla="*/ 0 w 115"/>
                    <a:gd name="T9" fmla="*/ 0 h 236"/>
                    <a:gd name="T10" fmla="*/ 0 w 115"/>
                    <a:gd name="T11" fmla="*/ 0 h 236"/>
                    <a:gd name="T12" fmla="*/ 0 w 115"/>
                    <a:gd name="T13" fmla="*/ 0 h 236"/>
                    <a:gd name="T14" fmla="*/ 0 w 115"/>
                    <a:gd name="T15" fmla="*/ 0 h 236"/>
                    <a:gd name="T16" fmla="*/ 0 w 115"/>
                    <a:gd name="T17" fmla="*/ 0 h 236"/>
                    <a:gd name="T18" fmla="*/ 0 w 115"/>
                    <a:gd name="T19" fmla="*/ 0 h 236"/>
                    <a:gd name="T20" fmla="*/ 0 w 115"/>
                    <a:gd name="T21" fmla="*/ 0 h 236"/>
                    <a:gd name="T22" fmla="*/ 0 w 115"/>
                    <a:gd name="T23" fmla="*/ 0 h 236"/>
                    <a:gd name="T24" fmla="*/ 0 w 115"/>
                    <a:gd name="T25" fmla="*/ 0 h 236"/>
                    <a:gd name="T26" fmla="*/ 0 w 115"/>
                    <a:gd name="T27" fmla="*/ 0 h 236"/>
                    <a:gd name="T28" fmla="*/ 0 w 115"/>
                    <a:gd name="T29" fmla="*/ 0 h 236"/>
                    <a:gd name="T30" fmla="*/ 0 w 115"/>
                    <a:gd name="T31" fmla="*/ 0 h 236"/>
                    <a:gd name="T32" fmla="*/ 0 w 115"/>
                    <a:gd name="T33" fmla="*/ 0 h 236"/>
                    <a:gd name="T34" fmla="*/ 0 w 115"/>
                    <a:gd name="T35" fmla="*/ 0 h 236"/>
                    <a:gd name="T36" fmla="*/ 0 w 115"/>
                    <a:gd name="T37" fmla="*/ 0 h 236"/>
                    <a:gd name="T38" fmla="*/ 0 w 115"/>
                    <a:gd name="T39" fmla="*/ 0 h 236"/>
                    <a:gd name="T40" fmla="*/ 0 w 115"/>
                    <a:gd name="T41" fmla="*/ 0 h 236"/>
                    <a:gd name="T42" fmla="*/ 0 w 115"/>
                    <a:gd name="T43" fmla="*/ 0 h 236"/>
                    <a:gd name="T44" fmla="*/ 0 w 115"/>
                    <a:gd name="T45" fmla="*/ 0 h 236"/>
                    <a:gd name="T46" fmla="*/ 0 w 115"/>
                    <a:gd name="T47" fmla="*/ 0 h 236"/>
                    <a:gd name="T48" fmla="*/ 0 w 115"/>
                    <a:gd name="T49" fmla="*/ 0 h 236"/>
                    <a:gd name="T50" fmla="*/ 0 w 115"/>
                    <a:gd name="T51" fmla="*/ 0 h 236"/>
                    <a:gd name="T52" fmla="*/ 0 w 115"/>
                    <a:gd name="T53" fmla="*/ 0 h 236"/>
                    <a:gd name="T54" fmla="*/ 0 w 115"/>
                    <a:gd name="T55" fmla="*/ 0 h 236"/>
                    <a:gd name="T56" fmla="*/ 0 w 115"/>
                    <a:gd name="T57" fmla="*/ 0 h 236"/>
                    <a:gd name="T58" fmla="*/ 0 w 115"/>
                    <a:gd name="T59" fmla="*/ 0 h 236"/>
                    <a:gd name="T60" fmla="*/ 0 w 115"/>
                    <a:gd name="T61" fmla="*/ 0 h 236"/>
                    <a:gd name="T62" fmla="*/ 0 w 115"/>
                    <a:gd name="T63" fmla="*/ 0 h 236"/>
                    <a:gd name="T64" fmla="*/ 0 w 115"/>
                    <a:gd name="T65" fmla="*/ 0 h 236"/>
                    <a:gd name="T66" fmla="*/ 0 w 115"/>
                    <a:gd name="T67" fmla="*/ 0 h 236"/>
                    <a:gd name="T68" fmla="*/ 0 w 115"/>
                    <a:gd name="T69" fmla="*/ 0 h 236"/>
                    <a:gd name="T70" fmla="*/ 0 w 115"/>
                    <a:gd name="T71" fmla="*/ 0 h 236"/>
                    <a:gd name="T72" fmla="*/ 0 w 115"/>
                    <a:gd name="T73" fmla="*/ 0 h 236"/>
                    <a:gd name="T74" fmla="*/ 0 w 115"/>
                    <a:gd name="T75" fmla="*/ 0 h 236"/>
                    <a:gd name="T76" fmla="*/ 0 w 115"/>
                    <a:gd name="T77" fmla="*/ 0 h 236"/>
                    <a:gd name="T78" fmla="*/ 0 w 115"/>
                    <a:gd name="T79" fmla="*/ 0 h 236"/>
                    <a:gd name="T80" fmla="*/ 0 w 115"/>
                    <a:gd name="T81" fmla="*/ 0 h 2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15" h="236">
                      <a:moveTo>
                        <a:pt x="0" y="128"/>
                      </a:moveTo>
                      <a:lnTo>
                        <a:pt x="0" y="148"/>
                      </a:lnTo>
                      <a:lnTo>
                        <a:pt x="5" y="166"/>
                      </a:lnTo>
                      <a:lnTo>
                        <a:pt x="13" y="184"/>
                      </a:lnTo>
                      <a:lnTo>
                        <a:pt x="24" y="198"/>
                      </a:lnTo>
                      <a:lnTo>
                        <a:pt x="39" y="211"/>
                      </a:lnTo>
                      <a:lnTo>
                        <a:pt x="55" y="223"/>
                      </a:lnTo>
                      <a:lnTo>
                        <a:pt x="74" y="231"/>
                      </a:lnTo>
                      <a:lnTo>
                        <a:pt x="92" y="235"/>
                      </a:lnTo>
                      <a:lnTo>
                        <a:pt x="98" y="236"/>
                      </a:lnTo>
                      <a:lnTo>
                        <a:pt x="104" y="234"/>
                      </a:lnTo>
                      <a:lnTo>
                        <a:pt x="109" y="231"/>
                      </a:lnTo>
                      <a:lnTo>
                        <a:pt x="111" y="226"/>
                      </a:lnTo>
                      <a:lnTo>
                        <a:pt x="111" y="220"/>
                      </a:lnTo>
                      <a:lnTo>
                        <a:pt x="110" y="215"/>
                      </a:lnTo>
                      <a:lnTo>
                        <a:pt x="107" y="210"/>
                      </a:lnTo>
                      <a:lnTo>
                        <a:pt x="101" y="208"/>
                      </a:lnTo>
                      <a:lnTo>
                        <a:pt x="82" y="201"/>
                      </a:lnTo>
                      <a:lnTo>
                        <a:pt x="64" y="192"/>
                      </a:lnTo>
                      <a:lnTo>
                        <a:pt x="50" y="179"/>
                      </a:lnTo>
                      <a:lnTo>
                        <a:pt x="40" y="165"/>
                      </a:lnTo>
                      <a:lnTo>
                        <a:pt x="33" y="148"/>
                      </a:lnTo>
                      <a:lnTo>
                        <a:pt x="29" y="130"/>
                      </a:lnTo>
                      <a:lnTo>
                        <a:pt x="29" y="110"/>
                      </a:lnTo>
                      <a:lnTo>
                        <a:pt x="35" y="89"/>
                      </a:lnTo>
                      <a:lnTo>
                        <a:pt x="43" y="74"/>
                      </a:lnTo>
                      <a:lnTo>
                        <a:pt x="56" y="60"/>
                      </a:lnTo>
                      <a:lnTo>
                        <a:pt x="70" y="46"/>
                      </a:lnTo>
                      <a:lnTo>
                        <a:pt x="85" y="33"/>
                      </a:lnTo>
                      <a:lnTo>
                        <a:pt x="98" y="23"/>
                      </a:lnTo>
                      <a:lnTo>
                        <a:pt x="109" y="12"/>
                      </a:lnTo>
                      <a:lnTo>
                        <a:pt x="115" y="6"/>
                      </a:lnTo>
                      <a:lnTo>
                        <a:pt x="115" y="0"/>
                      </a:lnTo>
                      <a:lnTo>
                        <a:pt x="102" y="4"/>
                      </a:lnTo>
                      <a:lnTo>
                        <a:pt x="85" y="12"/>
                      </a:lnTo>
                      <a:lnTo>
                        <a:pt x="68" y="26"/>
                      </a:lnTo>
                      <a:lnTo>
                        <a:pt x="49" y="42"/>
                      </a:lnTo>
                      <a:lnTo>
                        <a:pt x="32" y="61"/>
                      </a:lnTo>
                      <a:lnTo>
                        <a:pt x="17" y="82"/>
                      </a:lnTo>
                      <a:lnTo>
                        <a:pt x="6" y="10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61" name="Freeform 1138"/>
                <p:cNvSpPr>
                  <a:spLocks/>
                </p:cNvSpPr>
                <p:nvPr/>
              </p:nvSpPr>
              <p:spPr bwMode="auto">
                <a:xfrm>
                  <a:off x="5311" y="2643"/>
                  <a:ext cx="87" cy="73"/>
                </a:xfrm>
                <a:custGeom>
                  <a:avLst/>
                  <a:gdLst>
                    <a:gd name="T0" fmla="*/ 0 w 245"/>
                    <a:gd name="T1" fmla="*/ 0 h 310"/>
                    <a:gd name="T2" fmla="*/ 0 w 245"/>
                    <a:gd name="T3" fmla="*/ 0 h 310"/>
                    <a:gd name="T4" fmla="*/ 0 w 245"/>
                    <a:gd name="T5" fmla="*/ 0 h 310"/>
                    <a:gd name="T6" fmla="*/ 0 w 245"/>
                    <a:gd name="T7" fmla="*/ 0 h 310"/>
                    <a:gd name="T8" fmla="*/ 0 w 245"/>
                    <a:gd name="T9" fmla="*/ 0 h 310"/>
                    <a:gd name="T10" fmla="*/ 0 w 245"/>
                    <a:gd name="T11" fmla="*/ 0 h 310"/>
                    <a:gd name="T12" fmla="*/ 0 w 245"/>
                    <a:gd name="T13" fmla="*/ 0 h 310"/>
                    <a:gd name="T14" fmla="*/ 0 w 245"/>
                    <a:gd name="T15" fmla="*/ 0 h 310"/>
                    <a:gd name="T16" fmla="*/ 0 w 245"/>
                    <a:gd name="T17" fmla="*/ 0 h 310"/>
                    <a:gd name="T18" fmla="*/ 0 w 245"/>
                    <a:gd name="T19" fmla="*/ 0 h 310"/>
                    <a:gd name="T20" fmla="*/ 0 w 245"/>
                    <a:gd name="T21" fmla="*/ 0 h 310"/>
                    <a:gd name="T22" fmla="*/ 0 w 245"/>
                    <a:gd name="T23" fmla="*/ 0 h 310"/>
                    <a:gd name="T24" fmla="*/ 0 w 245"/>
                    <a:gd name="T25" fmla="*/ 0 h 310"/>
                    <a:gd name="T26" fmla="*/ 0 w 245"/>
                    <a:gd name="T27" fmla="*/ 0 h 310"/>
                    <a:gd name="T28" fmla="*/ 0 w 245"/>
                    <a:gd name="T29" fmla="*/ 0 h 310"/>
                    <a:gd name="T30" fmla="*/ 0 w 245"/>
                    <a:gd name="T31" fmla="*/ 0 h 310"/>
                    <a:gd name="T32" fmla="*/ 0 w 245"/>
                    <a:gd name="T33" fmla="*/ 0 h 310"/>
                    <a:gd name="T34" fmla="*/ 0 w 245"/>
                    <a:gd name="T35" fmla="*/ 0 h 310"/>
                    <a:gd name="T36" fmla="*/ 0 w 245"/>
                    <a:gd name="T37" fmla="*/ 0 h 310"/>
                    <a:gd name="T38" fmla="*/ 0 w 245"/>
                    <a:gd name="T39" fmla="*/ 0 h 310"/>
                    <a:gd name="T40" fmla="*/ 0 w 245"/>
                    <a:gd name="T41" fmla="*/ 0 h 310"/>
                    <a:gd name="T42" fmla="*/ 0 w 245"/>
                    <a:gd name="T43" fmla="*/ 0 h 310"/>
                    <a:gd name="T44" fmla="*/ 0 w 245"/>
                    <a:gd name="T45" fmla="*/ 0 h 310"/>
                    <a:gd name="T46" fmla="*/ 0 w 245"/>
                    <a:gd name="T47" fmla="*/ 0 h 310"/>
                    <a:gd name="T48" fmla="*/ 0 w 245"/>
                    <a:gd name="T49" fmla="*/ 0 h 310"/>
                    <a:gd name="T50" fmla="*/ 0 w 245"/>
                    <a:gd name="T51" fmla="*/ 0 h 310"/>
                    <a:gd name="T52" fmla="*/ 0 w 245"/>
                    <a:gd name="T53" fmla="*/ 0 h 310"/>
                    <a:gd name="T54" fmla="*/ 0 w 245"/>
                    <a:gd name="T55" fmla="*/ 0 h 310"/>
                    <a:gd name="T56" fmla="*/ 0 w 245"/>
                    <a:gd name="T57" fmla="*/ 0 h 310"/>
                    <a:gd name="T58" fmla="*/ 0 w 245"/>
                    <a:gd name="T59" fmla="*/ 0 h 310"/>
                    <a:gd name="T60" fmla="*/ 0 w 245"/>
                    <a:gd name="T61" fmla="*/ 0 h 310"/>
                    <a:gd name="T62" fmla="*/ 0 w 245"/>
                    <a:gd name="T63" fmla="*/ 0 h 310"/>
                    <a:gd name="T64" fmla="*/ 0 w 245"/>
                    <a:gd name="T65" fmla="*/ 0 h 310"/>
                    <a:gd name="T66" fmla="*/ 0 w 245"/>
                    <a:gd name="T67" fmla="*/ 0 h 310"/>
                    <a:gd name="T68" fmla="*/ 0 w 245"/>
                    <a:gd name="T69" fmla="*/ 0 h 310"/>
                    <a:gd name="T70" fmla="*/ 0 w 245"/>
                    <a:gd name="T71" fmla="*/ 0 h 310"/>
                    <a:gd name="T72" fmla="*/ 0 w 245"/>
                    <a:gd name="T73" fmla="*/ 0 h 310"/>
                    <a:gd name="T74" fmla="*/ 0 w 245"/>
                    <a:gd name="T75" fmla="*/ 0 h 31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245" h="310">
                      <a:moveTo>
                        <a:pt x="200" y="116"/>
                      </a:moveTo>
                      <a:lnTo>
                        <a:pt x="208" y="124"/>
                      </a:lnTo>
                      <a:lnTo>
                        <a:pt x="214" y="133"/>
                      </a:lnTo>
                      <a:lnTo>
                        <a:pt x="220" y="144"/>
                      </a:lnTo>
                      <a:lnTo>
                        <a:pt x="223" y="154"/>
                      </a:lnTo>
                      <a:lnTo>
                        <a:pt x="226" y="164"/>
                      </a:lnTo>
                      <a:lnTo>
                        <a:pt x="224" y="176"/>
                      </a:lnTo>
                      <a:lnTo>
                        <a:pt x="222" y="187"/>
                      </a:lnTo>
                      <a:lnTo>
                        <a:pt x="216" y="198"/>
                      </a:lnTo>
                      <a:lnTo>
                        <a:pt x="208" y="209"/>
                      </a:lnTo>
                      <a:lnTo>
                        <a:pt x="199" y="219"/>
                      </a:lnTo>
                      <a:lnTo>
                        <a:pt x="188" y="229"/>
                      </a:lnTo>
                      <a:lnTo>
                        <a:pt x="177" y="238"/>
                      </a:lnTo>
                      <a:lnTo>
                        <a:pt x="166" y="246"/>
                      </a:lnTo>
                      <a:lnTo>
                        <a:pt x="154" y="255"/>
                      </a:lnTo>
                      <a:lnTo>
                        <a:pt x="142" y="264"/>
                      </a:lnTo>
                      <a:lnTo>
                        <a:pt x="132" y="275"/>
                      </a:lnTo>
                      <a:lnTo>
                        <a:pt x="128" y="278"/>
                      </a:lnTo>
                      <a:lnTo>
                        <a:pt x="126" y="283"/>
                      </a:lnTo>
                      <a:lnTo>
                        <a:pt x="124" y="287"/>
                      </a:lnTo>
                      <a:lnTo>
                        <a:pt x="121" y="292"/>
                      </a:lnTo>
                      <a:lnTo>
                        <a:pt x="120" y="296"/>
                      </a:lnTo>
                      <a:lnTo>
                        <a:pt x="120" y="301"/>
                      </a:lnTo>
                      <a:lnTo>
                        <a:pt x="122" y="306"/>
                      </a:lnTo>
                      <a:lnTo>
                        <a:pt x="126" y="309"/>
                      </a:lnTo>
                      <a:lnTo>
                        <a:pt x="131" y="310"/>
                      </a:lnTo>
                      <a:lnTo>
                        <a:pt x="135" y="310"/>
                      </a:lnTo>
                      <a:lnTo>
                        <a:pt x="139" y="309"/>
                      </a:lnTo>
                      <a:lnTo>
                        <a:pt x="142" y="306"/>
                      </a:lnTo>
                      <a:lnTo>
                        <a:pt x="154" y="292"/>
                      </a:lnTo>
                      <a:lnTo>
                        <a:pt x="167" y="280"/>
                      </a:lnTo>
                      <a:lnTo>
                        <a:pt x="180" y="269"/>
                      </a:lnTo>
                      <a:lnTo>
                        <a:pt x="194" y="257"/>
                      </a:lnTo>
                      <a:lnTo>
                        <a:pt x="207" y="246"/>
                      </a:lnTo>
                      <a:lnTo>
                        <a:pt x="220" y="233"/>
                      </a:lnTo>
                      <a:lnTo>
                        <a:pt x="230" y="219"/>
                      </a:lnTo>
                      <a:lnTo>
                        <a:pt x="238" y="204"/>
                      </a:lnTo>
                      <a:lnTo>
                        <a:pt x="244" y="186"/>
                      </a:lnTo>
                      <a:lnTo>
                        <a:pt x="245" y="169"/>
                      </a:lnTo>
                      <a:lnTo>
                        <a:pt x="243" y="152"/>
                      </a:lnTo>
                      <a:lnTo>
                        <a:pt x="237" y="134"/>
                      </a:lnTo>
                      <a:lnTo>
                        <a:pt x="228" y="119"/>
                      </a:lnTo>
                      <a:lnTo>
                        <a:pt x="217" y="105"/>
                      </a:lnTo>
                      <a:lnTo>
                        <a:pt x="203" y="93"/>
                      </a:lnTo>
                      <a:lnTo>
                        <a:pt x="188" y="83"/>
                      </a:lnTo>
                      <a:lnTo>
                        <a:pt x="176" y="76"/>
                      </a:lnTo>
                      <a:lnTo>
                        <a:pt x="163" y="69"/>
                      </a:lnTo>
                      <a:lnTo>
                        <a:pt x="151" y="61"/>
                      </a:lnTo>
                      <a:lnTo>
                        <a:pt x="136" y="54"/>
                      </a:lnTo>
                      <a:lnTo>
                        <a:pt x="122" y="46"/>
                      </a:lnTo>
                      <a:lnTo>
                        <a:pt x="107" y="39"/>
                      </a:lnTo>
                      <a:lnTo>
                        <a:pt x="93" y="31"/>
                      </a:lnTo>
                      <a:lnTo>
                        <a:pt x="79" y="24"/>
                      </a:lnTo>
                      <a:lnTo>
                        <a:pt x="66" y="18"/>
                      </a:lnTo>
                      <a:lnTo>
                        <a:pt x="53" y="13"/>
                      </a:lnTo>
                      <a:lnTo>
                        <a:pt x="40" y="8"/>
                      </a:lnTo>
                      <a:lnTo>
                        <a:pt x="30" y="5"/>
                      </a:lnTo>
                      <a:lnTo>
                        <a:pt x="20" y="1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11" y="8"/>
                      </a:lnTo>
                      <a:lnTo>
                        <a:pt x="23" y="14"/>
                      </a:lnTo>
                      <a:lnTo>
                        <a:pt x="36" y="20"/>
                      </a:lnTo>
                      <a:lnTo>
                        <a:pt x="47" y="25"/>
                      </a:lnTo>
                      <a:lnTo>
                        <a:pt x="60" y="31"/>
                      </a:lnTo>
                      <a:lnTo>
                        <a:pt x="73" y="37"/>
                      </a:lnTo>
                      <a:lnTo>
                        <a:pt x="86" y="44"/>
                      </a:lnTo>
                      <a:lnTo>
                        <a:pt x="99" y="51"/>
                      </a:lnTo>
                      <a:lnTo>
                        <a:pt x="113" y="57"/>
                      </a:lnTo>
                      <a:lnTo>
                        <a:pt x="126" y="64"/>
                      </a:lnTo>
                      <a:lnTo>
                        <a:pt x="139" y="71"/>
                      </a:lnTo>
                      <a:lnTo>
                        <a:pt x="152" y="79"/>
                      </a:lnTo>
                      <a:lnTo>
                        <a:pt x="165" y="88"/>
                      </a:lnTo>
                      <a:lnTo>
                        <a:pt x="176" y="96"/>
                      </a:lnTo>
                      <a:lnTo>
                        <a:pt x="188" y="106"/>
                      </a:lnTo>
                      <a:lnTo>
                        <a:pt x="20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20849" name="Picture 1139" descr="access_point_stylized_gray_small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2" y="3642"/>
                <a:ext cx="430" cy="3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331" name="Line 1140"/>
            <p:cNvSpPr>
              <a:spLocks noChangeShapeType="1"/>
            </p:cNvSpPr>
            <p:nvPr/>
          </p:nvSpPr>
          <p:spPr bwMode="auto">
            <a:xfrm rot="5400000" flipV="1">
              <a:off x="5034" y="3427"/>
              <a:ext cx="2" cy="54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0667" name="Group 1141"/>
            <p:cNvGrpSpPr>
              <a:grpSpLocks/>
            </p:cNvGrpSpPr>
            <p:nvPr/>
          </p:nvGrpSpPr>
          <p:grpSpPr bwMode="auto">
            <a:xfrm flipH="1">
              <a:off x="3638" y="2856"/>
              <a:ext cx="261" cy="235"/>
              <a:chOff x="2839" y="3501"/>
              <a:chExt cx="755" cy="803"/>
            </a:xfrm>
          </p:grpSpPr>
          <p:pic>
            <p:nvPicPr>
              <p:cNvPr id="20846" name="Picture 114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47" name="Freeform 1143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0668" name="Group 1144"/>
            <p:cNvGrpSpPr>
              <a:grpSpLocks/>
            </p:cNvGrpSpPr>
            <p:nvPr/>
          </p:nvGrpSpPr>
          <p:grpSpPr bwMode="auto">
            <a:xfrm flipH="1">
              <a:off x="3438" y="3121"/>
              <a:ext cx="304" cy="256"/>
              <a:chOff x="2839" y="3501"/>
              <a:chExt cx="755" cy="803"/>
            </a:xfrm>
          </p:grpSpPr>
          <p:pic>
            <p:nvPicPr>
              <p:cNvPr id="20844" name="Picture 11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45" name="Freeform 1146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0669" name="Group 1147"/>
            <p:cNvGrpSpPr>
              <a:grpSpLocks/>
            </p:cNvGrpSpPr>
            <p:nvPr/>
          </p:nvGrpSpPr>
          <p:grpSpPr bwMode="auto">
            <a:xfrm flipH="1">
              <a:off x="3739" y="3311"/>
              <a:ext cx="269" cy="220"/>
              <a:chOff x="2839" y="3501"/>
              <a:chExt cx="755" cy="803"/>
            </a:xfrm>
          </p:grpSpPr>
          <p:pic>
            <p:nvPicPr>
              <p:cNvPr id="20842" name="Picture 114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43" name="Freeform 1149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0670" name="Group 1150"/>
            <p:cNvGrpSpPr>
              <a:grpSpLocks/>
            </p:cNvGrpSpPr>
            <p:nvPr/>
          </p:nvGrpSpPr>
          <p:grpSpPr bwMode="auto">
            <a:xfrm>
              <a:off x="4126" y="3300"/>
              <a:ext cx="269" cy="221"/>
              <a:chOff x="2839" y="3501"/>
              <a:chExt cx="755" cy="803"/>
            </a:xfrm>
          </p:grpSpPr>
          <p:pic>
            <p:nvPicPr>
              <p:cNvPr id="20840" name="Picture 115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41" name="Freeform 1152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pic>
          <p:nvPicPr>
            <p:cNvPr id="20671" name="Picture 1153" descr="car_icon_small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" y="1084"/>
              <a:ext cx="53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672" name="Group 1154"/>
            <p:cNvGrpSpPr>
              <a:grpSpLocks/>
            </p:cNvGrpSpPr>
            <p:nvPr/>
          </p:nvGrpSpPr>
          <p:grpSpPr bwMode="auto">
            <a:xfrm>
              <a:off x="3536" y="974"/>
              <a:ext cx="262" cy="243"/>
              <a:chOff x="2751" y="1851"/>
              <a:chExt cx="462" cy="478"/>
            </a:xfrm>
          </p:grpSpPr>
          <p:pic>
            <p:nvPicPr>
              <p:cNvPr id="20838" name="Picture 1155" descr="iphone_stylized_small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39" name="Picture 1156" descr="antenna_radiation_stylized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673" name="Group 1157"/>
            <p:cNvGrpSpPr>
              <a:grpSpLocks/>
            </p:cNvGrpSpPr>
            <p:nvPr/>
          </p:nvGrpSpPr>
          <p:grpSpPr bwMode="auto">
            <a:xfrm>
              <a:off x="5191" y="3151"/>
              <a:ext cx="143" cy="303"/>
              <a:chOff x="4140" y="429"/>
              <a:chExt cx="1425" cy="2396"/>
            </a:xfrm>
          </p:grpSpPr>
          <p:sp>
            <p:nvSpPr>
              <p:cNvPr id="20806" name="Freeform 115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72" name="Rectangle 1159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808" name="Freeform 116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9" name="Freeform 116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75" name="Rectangle 1162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20811" name="Group 116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501" name="AutoShape 1164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502" name="AutoShape 1165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6477" name="Rectangle 1166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20813" name="Group 116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499" name="AutoShape 1168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500" name="AutoShape 1169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6479" name="Rectangle 1170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80" name="Rectangle 1171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20816" name="Group 117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497" name="AutoShape 1173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498" name="AutoShape 1174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0817" name="Freeform 117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818" name="Group 117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495" name="AutoShape 117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496" name="AutoShape 1178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6484" name="Rectangle 1179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820" name="Freeform 118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21" name="Freeform 118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87" name="Oval 1182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823" name="Freeform 118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89" name="AutoShape 1184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90" name="AutoShape 1185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91" name="Oval 1186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92" name="Oval 1187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6493" name="Oval 1188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94" name="Rectangle 1189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74" name="Group 1190"/>
            <p:cNvGrpSpPr>
              <a:grpSpLocks/>
            </p:cNvGrpSpPr>
            <p:nvPr/>
          </p:nvGrpSpPr>
          <p:grpSpPr bwMode="auto">
            <a:xfrm>
              <a:off x="4992" y="3341"/>
              <a:ext cx="143" cy="303"/>
              <a:chOff x="4140" y="429"/>
              <a:chExt cx="1425" cy="2396"/>
            </a:xfrm>
          </p:grpSpPr>
          <p:sp>
            <p:nvSpPr>
              <p:cNvPr id="20774" name="Freeform 119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40" name="Rectangle 119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776" name="Freeform 119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77" name="Freeform 119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43" name="Rectangle 119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20779" name="Group 119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469" name="AutoShape 119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470" name="AutoShape 119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6445" name="Rectangle 119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20781" name="Group 120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467" name="AutoShape 120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468" name="AutoShape 120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6447" name="Rectangle 120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48" name="Rectangle 120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20784" name="Group 120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465" name="AutoShape 120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466" name="AutoShape 120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0785" name="Freeform 120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786" name="Group 120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463" name="AutoShape 121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6464" name="AutoShape 121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6452" name="Rectangle 121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788" name="Freeform 121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89" name="Freeform 121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5" name="Oval 121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791" name="Freeform 121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7" name="AutoShape 121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58" name="AutoShape 121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59" name="Oval 121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60" name="Oval 122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6461" name="Oval 122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462" name="Rectangle 122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675" name="Group 1223"/>
            <p:cNvGrpSpPr>
              <a:grpSpLocks/>
            </p:cNvGrpSpPr>
            <p:nvPr/>
          </p:nvGrpSpPr>
          <p:grpSpPr bwMode="auto">
            <a:xfrm>
              <a:off x="3340" y="1287"/>
              <a:ext cx="337" cy="257"/>
              <a:chOff x="877" y="1008"/>
              <a:chExt cx="2747" cy="2591"/>
            </a:xfrm>
          </p:grpSpPr>
          <p:pic>
            <p:nvPicPr>
              <p:cNvPr id="20751" name="Picture 1224" descr="antenna_stylized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52" name="Picture 1225" descr="laptop_keyboard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53" name="Freeform 1226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0754" name="Picture 1227" descr="screen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55" name="Freeform 1228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6" name="Freeform 1229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7" name="Freeform 1230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8" name="Freeform 1231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9" name="Freeform 1232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0" name="Freeform 1233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761" name="Group 1234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20768" name="Freeform 1235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69" name="Freeform 1236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70" name="Freeform 1237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71" name="Freeform 1238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72" name="Freeform 1239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73" name="Freeform 1240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62" name="Freeform 1241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3" name="Freeform 1242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4" name="Freeform 1243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5" name="Freeform 1244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6" name="Freeform 1245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7" name="Freeform 1246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676" name="Group 1247"/>
            <p:cNvGrpSpPr>
              <a:grpSpLocks/>
            </p:cNvGrpSpPr>
            <p:nvPr/>
          </p:nvGrpSpPr>
          <p:grpSpPr bwMode="auto">
            <a:xfrm>
              <a:off x="4329" y="3456"/>
              <a:ext cx="299" cy="257"/>
              <a:chOff x="877" y="1008"/>
              <a:chExt cx="2747" cy="2591"/>
            </a:xfrm>
          </p:grpSpPr>
          <p:pic>
            <p:nvPicPr>
              <p:cNvPr id="20728" name="Picture 1248" descr="antenna_stylize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29" name="Picture 1249" descr="laptop_keyboard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30" name="Freeform 1250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0731" name="Picture 1251" descr="screen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32" name="Freeform 1252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3" name="Freeform 1253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4" name="Freeform 1254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5" name="Freeform 1255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6" name="Freeform 1256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7" name="Freeform 1257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738" name="Group 1258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20745" name="Freeform 1259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46" name="Freeform 1260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47" name="Freeform 1261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48" name="Freeform 1262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49" name="Freeform 1263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50" name="Freeform 1264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39" name="Freeform 1265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0" name="Freeform 1266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1" name="Freeform 1267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2" name="Freeform 1268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3" name="Freeform 1269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4" name="Freeform 1270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677" name="Group 1271"/>
            <p:cNvGrpSpPr>
              <a:grpSpLocks/>
            </p:cNvGrpSpPr>
            <p:nvPr/>
          </p:nvGrpSpPr>
          <p:grpSpPr bwMode="auto">
            <a:xfrm>
              <a:off x="3503" y="1916"/>
              <a:ext cx="280" cy="257"/>
              <a:chOff x="877" y="1008"/>
              <a:chExt cx="2747" cy="2591"/>
            </a:xfrm>
          </p:grpSpPr>
          <p:pic>
            <p:nvPicPr>
              <p:cNvPr id="20705" name="Picture 1272" descr="antenna_stylized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06" name="Picture 1273" descr="laptop_keyboard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07" name="Freeform 1274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0708" name="Picture 1275" descr="screen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09" name="Freeform 1276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0" name="Freeform 1277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1" name="Freeform 1278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2" name="Freeform 1279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3" name="Freeform 1280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4" name="Freeform 1281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715" name="Group 1282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20722" name="Freeform 1283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23" name="Freeform 1284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24" name="Freeform 1285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25" name="Freeform 1286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26" name="Freeform 1287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27" name="Freeform 1288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16" name="Freeform 1289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7" name="Freeform 1290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8" name="Freeform 1291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9" name="Freeform 1292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0" name="Freeform 1293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1" name="Freeform 1294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678" name="Group 1295"/>
            <p:cNvGrpSpPr>
              <a:grpSpLocks/>
            </p:cNvGrpSpPr>
            <p:nvPr/>
          </p:nvGrpSpPr>
          <p:grpSpPr bwMode="auto">
            <a:xfrm flipH="1">
              <a:off x="3742" y="2030"/>
              <a:ext cx="261" cy="235"/>
              <a:chOff x="2839" y="3501"/>
              <a:chExt cx="755" cy="803"/>
            </a:xfrm>
          </p:grpSpPr>
          <p:pic>
            <p:nvPicPr>
              <p:cNvPr id="20703" name="Picture 129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04" name="Freeform 1297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0679" name="Group 1298"/>
            <p:cNvGrpSpPr>
              <a:grpSpLocks/>
            </p:cNvGrpSpPr>
            <p:nvPr/>
          </p:nvGrpSpPr>
          <p:grpSpPr bwMode="auto">
            <a:xfrm>
              <a:off x="4603" y="3416"/>
              <a:ext cx="299" cy="257"/>
              <a:chOff x="877" y="1008"/>
              <a:chExt cx="2747" cy="2591"/>
            </a:xfrm>
          </p:grpSpPr>
          <p:pic>
            <p:nvPicPr>
              <p:cNvPr id="20680" name="Picture 1299" descr="antenna_stylized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81" name="Picture 1300" descr="laptop_keyboard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82" name="Freeform 1301"/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4 w 2982"/>
                  <a:gd name="T1" fmla="*/ 0 h 2442"/>
                  <a:gd name="T2" fmla="*/ 0 w 2982"/>
                  <a:gd name="T3" fmla="*/ 4 h 2442"/>
                  <a:gd name="T4" fmla="*/ 16 w 2982"/>
                  <a:gd name="T5" fmla="*/ 5 h 2442"/>
                  <a:gd name="T6" fmla="*/ 20 w 2982"/>
                  <a:gd name="T7" fmla="*/ 1 h 2442"/>
                  <a:gd name="T8" fmla="*/ 4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0683" name="Picture 1302" descr="screen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84" name="Freeform 1303"/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7 w 2528"/>
                  <a:gd name="T3" fmla="*/ 1 h 455"/>
                  <a:gd name="T4" fmla="*/ 16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5" name="Freeform 1304"/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4 w 702"/>
                  <a:gd name="T1" fmla="*/ 0 h 1893"/>
                  <a:gd name="T2" fmla="*/ 0 w 702"/>
                  <a:gd name="T3" fmla="*/ 4 h 1893"/>
                  <a:gd name="T4" fmla="*/ 1 w 702"/>
                  <a:gd name="T5" fmla="*/ 4 h 1893"/>
                  <a:gd name="T6" fmla="*/ 5 w 702"/>
                  <a:gd name="T7" fmla="*/ 1 h 1893"/>
                  <a:gd name="T8" fmla="*/ 4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6" name="Freeform 1305"/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5 w 756"/>
                  <a:gd name="T1" fmla="*/ 0 h 2184"/>
                  <a:gd name="T2" fmla="*/ 1 w 756"/>
                  <a:gd name="T3" fmla="*/ 5 h 2184"/>
                  <a:gd name="T4" fmla="*/ 0 w 756"/>
                  <a:gd name="T5" fmla="*/ 5 h 2184"/>
                  <a:gd name="T6" fmla="*/ 4 w 756"/>
                  <a:gd name="T7" fmla="*/ 1 h 2184"/>
                  <a:gd name="T8" fmla="*/ 5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7" name="Freeform 1306"/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6 w 2773"/>
                  <a:gd name="T5" fmla="*/ 2 h 738"/>
                  <a:gd name="T6" fmla="*/ 16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8" name="Freeform 1307"/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2 w 637"/>
                  <a:gd name="T1" fmla="*/ 0 h 1659"/>
                  <a:gd name="T2" fmla="*/ 12 w 637"/>
                  <a:gd name="T3" fmla="*/ 0 h 1659"/>
                  <a:gd name="T4" fmla="*/ 1 w 637"/>
                  <a:gd name="T5" fmla="*/ 59 h 1659"/>
                  <a:gd name="T6" fmla="*/ 0 w 637"/>
                  <a:gd name="T7" fmla="*/ 57 h 1659"/>
                  <a:gd name="T8" fmla="*/ 12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9" name="Freeform 1308"/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2 h 550"/>
                  <a:gd name="T4" fmla="*/ 42 w 2216"/>
                  <a:gd name="T5" fmla="*/ 20 h 550"/>
                  <a:gd name="T6" fmla="*/ 42 w 2216"/>
                  <a:gd name="T7" fmla="*/ 17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690" name="Group 1309"/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20697" name="Freeform 1310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98" name="Freeform 1311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99" name="Freeform 1312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00" name="Freeform 1313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01" name="Freeform 1314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02" name="Freeform 1315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691" name="Freeform 1316"/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0 h 792"/>
                  <a:gd name="T2" fmla="*/ 9 w 990"/>
                  <a:gd name="T3" fmla="*/ 0 h 792"/>
                  <a:gd name="T4" fmla="*/ 9 w 990"/>
                  <a:gd name="T5" fmla="*/ 1 h 792"/>
                  <a:gd name="T6" fmla="*/ 0 w 990"/>
                  <a:gd name="T7" fmla="*/ 10 h 792"/>
                  <a:gd name="T8" fmla="*/ 1 w 990"/>
                  <a:gd name="T9" fmla="*/ 1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2" name="Freeform 1317"/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22 w 2532"/>
                  <a:gd name="T5" fmla="*/ 9 h 723"/>
                  <a:gd name="T6" fmla="*/ 22 w 2532"/>
                  <a:gd name="T7" fmla="*/ 10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3" name="Freeform 1318"/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2 h 147"/>
                  <a:gd name="T4" fmla="*/ 0 w 26"/>
                  <a:gd name="T5" fmla="*/ 2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4" name="Freeform 1319"/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0 w 1176"/>
                  <a:gd name="T1" fmla="*/ 0 h 606"/>
                  <a:gd name="T2" fmla="*/ 0 w 1176"/>
                  <a:gd name="T3" fmla="*/ 8 h 606"/>
                  <a:gd name="T4" fmla="*/ 1 w 1176"/>
                  <a:gd name="T5" fmla="*/ 8 h 606"/>
                  <a:gd name="T6" fmla="*/ 10 w 1176"/>
                  <a:gd name="T7" fmla="*/ 1 h 606"/>
                  <a:gd name="T8" fmla="*/ 1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5" name="Freeform 1320"/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2 w 2532"/>
                  <a:gd name="T5" fmla="*/ 6 h 723"/>
                  <a:gd name="T6" fmla="*/ 12 w 2532"/>
                  <a:gd name="T7" fmla="*/ 6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6" name="Freeform 1321"/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9 h 723"/>
                  <a:gd name="T6" fmla="*/ 0 w 2532"/>
                  <a:gd name="T7" fmla="*/ 9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0484" name="Picture 939" descr="underline_base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936625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122238"/>
            <a:ext cx="856615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Internet transport-layer protocols</a:t>
            </a:r>
          </a:p>
        </p:txBody>
      </p:sp>
      <p:sp>
        <p:nvSpPr>
          <p:cNvPr id="61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3971925" cy="5114925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reliable</a:t>
            </a:r>
            <a:r>
              <a:rPr lang="en-US" altLang="en-US" dirty="0"/>
              <a:t>, in-order delivery: TCP</a:t>
            </a:r>
          </a:p>
          <a:p>
            <a:pPr lvl="1"/>
            <a:r>
              <a:rPr lang="en-US" altLang="en-US" dirty="0"/>
              <a:t>congestion control </a:t>
            </a:r>
          </a:p>
          <a:p>
            <a:pPr lvl="1"/>
            <a:r>
              <a:rPr lang="en-US" altLang="en-US" dirty="0"/>
              <a:t>flow control</a:t>
            </a:r>
          </a:p>
          <a:p>
            <a:pPr lvl="1"/>
            <a:r>
              <a:rPr lang="en-US" altLang="en-US" dirty="0"/>
              <a:t>connection setup</a:t>
            </a:r>
            <a:endParaRPr lang="en-US" altLang="en-US" sz="2800" dirty="0"/>
          </a:p>
          <a:p>
            <a:r>
              <a:rPr lang="en-US" altLang="en-US" dirty="0">
                <a:solidFill>
                  <a:srgbClr val="FF0000"/>
                </a:solidFill>
              </a:rPr>
              <a:t>unreliable</a:t>
            </a:r>
            <a:r>
              <a:rPr lang="en-US" altLang="en-US" dirty="0"/>
              <a:t>, unordered delivery: UDP</a:t>
            </a:r>
          </a:p>
          <a:p>
            <a:pPr lvl="1"/>
            <a:r>
              <a:rPr lang="en-US" altLang="en-US" dirty="0"/>
              <a:t>no-frills extension of </a:t>
            </a:r>
            <a:r>
              <a:rPr lang="ja-JP" altLang="en-US" dirty="0"/>
              <a:t>“</a:t>
            </a:r>
            <a:r>
              <a:rPr lang="en-US" altLang="ja-JP" dirty="0"/>
              <a:t>best-effort</a:t>
            </a:r>
            <a:r>
              <a:rPr lang="ja-JP" altLang="en-US" dirty="0"/>
              <a:t>”</a:t>
            </a:r>
            <a:r>
              <a:rPr lang="en-US" altLang="ja-JP" dirty="0"/>
              <a:t> IP</a:t>
            </a:r>
          </a:p>
          <a:p>
            <a:r>
              <a:rPr lang="en-US" altLang="en-US" dirty="0"/>
              <a:t>services not available: </a:t>
            </a:r>
          </a:p>
          <a:p>
            <a:pPr lvl="1"/>
            <a:r>
              <a:rPr lang="en-US" altLang="en-US" dirty="0"/>
              <a:t>delay guarantees</a:t>
            </a:r>
          </a:p>
          <a:p>
            <a:pPr lvl="1"/>
            <a:r>
              <a:rPr lang="en-US" altLang="en-US" dirty="0"/>
              <a:t>bandwidth guarantees</a:t>
            </a:r>
          </a:p>
        </p:txBody>
      </p:sp>
      <p:sp>
        <p:nvSpPr>
          <p:cNvPr id="6152" name="Line 677"/>
          <p:cNvSpPr>
            <a:spLocks noChangeShapeType="1"/>
          </p:cNvSpPr>
          <p:nvPr/>
        </p:nvSpPr>
        <p:spPr bwMode="auto">
          <a:xfrm>
            <a:off x="6456363" y="2490788"/>
            <a:ext cx="509587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53" name="Line 683"/>
          <p:cNvSpPr>
            <a:spLocks noChangeShapeType="1"/>
          </p:cNvSpPr>
          <p:nvPr/>
        </p:nvSpPr>
        <p:spPr bwMode="auto">
          <a:xfrm>
            <a:off x="7091363" y="4600575"/>
            <a:ext cx="390525" cy="1841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54" name="Line 684"/>
          <p:cNvSpPr>
            <a:spLocks noChangeShapeType="1"/>
          </p:cNvSpPr>
          <p:nvPr/>
        </p:nvSpPr>
        <p:spPr bwMode="auto">
          <a:xfrm flipV="1">
            <a:off x="6470650" y="4587875"/>
            <a:ext cx="322263" cy="1984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55" name="Line 704"/>
          <p:cNvSpPr>
            <a:spLocks noChangeShapeType="1"/>
          </p:cNvSpPr>
          <p:nvPr/>
        </p:nvSpPr>
        <p:spPr bwMode="auto">
          <a:xfrm flipH="1">
            <a:off x="7029450" y="2836863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0491" name="Group 737"/>
          <p:cNvGrpSpPr>
            <a:grpSpLocks/>
          </p:cNvGrpSpPr>
          <p:nvPr/>
        </p:nvGrpSpPr>
        <p:grpSpPr bwMode="auto">
          <a:xfrm>
            <a:off x="6943725" y="2416175"/>
            <a:ext cx="382588" cy="171450"/>
            <a:chOff x="3855" y="1486"/>
            <a:chExt cx="241" cy="108"/>
          </a:xfrm>
        </p:grpSpPr>
        <p:sp>
          <p:nvSpPr>
            <p:cNvPr id="20605" name="Oval 407"/>
            <p:cNvSpPr>
              <a:spLocks noChangeArrowheads="1"/>
            </p:cNvSpPr>
            <p:nvPr/>
          </p:nvSpPr>
          <p:spPr bwMode="auto">
            <a:xfrm>
              <a:off x="3856" y="1533"/>
              <a:ext cx="240" cy="6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606" name="Rectangle 410"/>
            <p:cNvSpPr>
              <a:spLocks noChangeArrowheads="1"/>
            </p:cNvSpPr>
            <p:nvPr/>
          </p:nvSpPr>
          <p:spPr bwMode="auto">
            <a:xfrm>
              <a:off x="3855" y="1527"/>
              <a:ext cx="241" cy="3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607" name="Oval 411"/>
            <p:cNvSpPr>
              <a:spLocks noChangeArrowheads="1"/>
            </p:cNvSpPr>
            <p:nvPr/>
          </p:nvSpPr>
          <p:spPr bwMode="auto">
            <a:xfrm>
              <a:off x="3856" y="1486"/>
              <a:ext cx="240" cy="7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0608" name="Group 741"/>
            <p:cNvGrpSpPr>
              <a:grpSpLocks/>
            </p:cNvGrpSpPr>
            <p:nvPr/>
          </p:nvGrpSpPr>
          <p:grpSpPr bwMode="auto">
            <a:xfrm>
              <a:off x="3905" y="1504"/>
              <a:ext cx="134" cy="33"/>
              <a:chOff x="2468" y="1332"/>
              <a:chExt cx="310" cy="60"/>
            </a:xfrm>
          </p:grpSpPr>
          <p:sp>
            <p:nvSpPr>
              <p:cNvPr id="20611" name="Freeform 74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12" name="Freeform 74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74" name="Line 744"/>
            <p:cNvSpPr>
              <a:spLocks noChangeShapeType="1"/>
            </p:cNvSpPr>
            <p:nvPr/>
          </p:nvSpPr>
          <p:spPr bwMode="auto">
            <a:xfrm>
              <a:off x="3856" y="1520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75" name="Line 745"/>
            <p:cNvSpPr>
              <a:spLocks noChangeShapeType="1"/>
            </p:cNvSpPr>
            <p:nvPr/>
          </p:nvSpPr>
          <p:spPr bwMode="auto">
            <a:xfrm>
              <a:off x="4096" y="1521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492" name="Group 746"/>
          <p:cNvGrpSpPr>
            <a:grpSpLocks/>
          </p:cNvGrpSpPr>
          <p:nvPr/>
        </p:nvGrpSpPr>
        <p:grpSpPr bwMode="auto">
          <a:xfrm>
            <a:off x="6969125" y="2660650"/>
            <a:ext cx="382588" cy="171450"/>
            <a:chOff x="3855" y="1486"/>
            <a:chExt cx="241" cy="108"/>
          </a:xfrm>
        </p:grpSpPr>
        <p:sp>
          <p:nvSpPr>
            <p:cNvPr id="20597" name="Oval 407"/>
            <p:cNvSpPr>
              <a:spLocks noChangeArrowheads="1"/>
            </p:cNvSpPr>
            <p:nvPr/>
          </p:nvSpPr>
          <p:spPr bwMode="auto">
            <a:xfrm>
              <a:off x="3856" y="1533"/>
              <a:ext cx="240" cy="6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98" name="Rectangle 410"/>
            <p:cNvSpPr>
              <a:spLocks noChangeArrowheads="1"/>
            </p:cNvSpPr>
            <p:nvPr/>
          </p:nvSpPr>
          <p:spPr bwMode="auto">
            <a:xfrm>
              <a:off x="3855" y="1527"/>
              <a:ext cx="241" cy="3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99" name="Oval 411"/>
            <p:cNvSpPr>
              <a:spLocks noChangeArrowheads="1"/>
            </p:cNvSpPr>
            <p:nvPr/>
          </p:nvSpPr>
          <p:spPr bwMode="auto">
            <a:xfrm>
              <a:off x="3856" y="1486"/>
              <a:ext cx="240" cy="7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0600" name="Group 750"/>
            <p:cNvGrpSpPr>
              <a:grpSpLocks/>
            </p:cNvGrpSpPr>
            <p:nvPr/>
          </p:nvGrpSpPr>
          <p:grpSpPr bwMode="auto">
            <a:xfrm>
              <a:off x="3905" y="1504"/>
              <a:ext cx="134" cy="33"/>
              <a:chOff x="2468" y="1332"/>
              <a:chExt cx="310" cy="60"/>
            </a:xfrm>
          </p:grpSpPr>
          <p:sp>
            <p:nvSpPr>
              <p:cNvPr id="20603" name="Freeform 75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4" name="Freeform 75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66" name="Line 753"/>
            <p:cNvSpPr>
              <a:spLocks noChangeShapeType="1"/>
            </p:cNvSpPr>
            <p:nvPr/>
          </p:nvSpPr>
          <p:spPr bwMode="auto">
            <a:xfrm>
              <a:off x="3856" y="1520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67" name="Line 754"/>
            <p:cNvSpPr>
              <a:spLocks noChangeShapeType="1"/>
            </p:cNvSpPr>
            <p:nvPr/>
          </p:nvSpPr>
          <p:spPr bwMode="auto">
            <a:xfrm>
              <a:off x="4096" y="1521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493" name="Group 782"/>
          <p:cNvGrpSpPr>
            <a:grpSpLocks/>
          </p:cNvGrpSpPr>
          <p:nvPr/>
        </p:nvGrpSpPr>
        <p:grpSpPr bwMode="auto">
          <a:xfrm>
            <a:off x="6824663" y="3557588"/>
            <a:ext cx="427037" cy="177800"/>
            <a:chOff x="3855" y="1486"/>
            <a:chExt cx="241" cy="108"/>
          </a:xfrm>
        </p:grpSpPr>
        <p:sp>
          <p:nvSpPr>
            <p:cNvPr id="20589" name="Oval 407"/>
            <p:cNvSpPr>
              <a:spLocks noChangeArrowheads="1"/>
            </p:cNvSpPr>
            <p:nvPr/>
          </p:nvSpPr>
          <p:spPr bwMode="auto">
            <a:xfrm>
              <a:off x="3856" y="1533"/>
              <a:ext cx="240" cy="6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90" name="Rectangle 410"/>
            <p:cNvSpPr>
              <a:spLocks noChangeArrowheads="1"/>
            </p:cNvSpPr>
            <p:nvPr/>
          </p:nvSpPr>
          <p:spPr bwMode="auto">
            <a:xfrm>
              <a:off x="3855" y="1527"/>
              <a:ext cx="241" cy="3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91" name="Oval 411"/>
            <p:cNvSpPr>
              <a:spLocks noChangeArrowheads="1"/>
            </p:cNvSpPr>
            <p:nvPr/>
          </p:nvSpPr>
          <p:spPr bwMode="auto">
            <a:xfrm>
              <a:off x="3856" y="1486"/>
              <a:ext cx="240" cy="7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0592" name="Group 786"/>
            <p:cNvGrpSpPr>
              <a:grpSpLocks/>
            </p:cNvGrpSpPr>
            <p:nvPr/>
          </p:nvGrpSpPr>
          <p:grpSpPr bwMode="auto">
            <a:xfrm>
              <a:off x="3905" y="1504"/>
              <a:ext cx="134" cy="33"/>
              <a:chOff x="2468" y="1332"/>
              <a:chExt cx="310" cy="60"/>
            </a:xfrm>
          </p:grpSpPr>
          <p:sp>
            <p:nvSpPr>
              <p:cNvPr id="20595" name="Freeform 78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6" name="Freeform 78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58" name="Line 789"/>
            <p:cNvSpPr>
              <a:spLocks noChangeShapeType="1"/>
            </p:cNvSpPr>
            <p:nvPr/>
          </p:nvSpPr>
          <p:spPr bwMode="auto">
            <a:xfrm>
              <a:off x="3856" y="1520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59" name="Line 790"/>
            <p:cNvSpPr>
              <a:spLocks noChangeShapeType="1"/>
            </p:cNvSpPr>
            <p:nvPr/>
          </p:nvSpPr>
          <p:spPr bwMode="auto">
            <a:xfrm>
              <a:off x="4096" y="1521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494" name="Group 791"/>
          <p:cNvGrpSpPr>
            <a:grpSpLocks/>
          </p:cNvGrpSpPr>
          <p:nvPr/>
        </p:nvGrpSpPr>
        <p:grpSpPr bwMode="auto">
          <a:xfrm>
            <a:off x="7148513" y="3805238"/>
            <a:ext cx="484187" cy="196850"/>
            <a:chOff x="3855" y="1486"/>
            <a:chExt cx="241" cy="108"/>
          </a:xfrm>
        </p:grpSpPr>
        <p:sp>
          <p:nvSpPr>
            <p:cNvPr id="20581" name="Oval 407"/>
            <p:cNvSpPr>
              <a:spLocks noChangeArrowheads="1"/>
            </p:cNvSpPr>
            <p:nvPr/>
          </p:nvSpPr>
          <p:spPr bwMode="auto">
            <a:xfrm>
              <a:off x="3856" y="1533"/>
              <a:ext cx="240" cy="6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82" name="Rectangle 410"/>
            <p:cNvSpPr>
              <a:spLocks noChangeArrowheads="1"/>
            </p:cNvSpPr>
            <p:nvPr/>
          </p:nvSpPr>
          <p:spPr bwMode="auto">
            <a:xfrm>
              <a:off x="3855" y="1527"/>
              <a:ext cx="241" cy="3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83" name="Oval 411"/>
            <p:cNvSpPr>
              <a:spLocks noChangeArrowheads="1"/>
            </p:cNvSpPr>
            <p:nvPr/>
          </p:nvSpPr>
          <p:spPr bwMode="auto">
            <a:xfrm>
              <a:off x="3856" y="1486"/>
              <a:ext cx="240" cy="7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0584" name="Group 795"/>
            <p:cNvGrpSpPr>
              <a:grpSpLocks/>
            </p:cNvGrpSpPr>
            <p:nvPr/>
          </p:nvGrpSpPr>
          <p:grpSpPr bwMode="auto">
            <a:xfrm>
              <a:off x="3905" y="1504"/>
              <a:ext cx="134" cy="33"/>
              <a:chOff x="2468" y="1332"/>
              <a:chExt cx="310" cy="60"/>
            </a:xfrm>
          </p:grpSpPr>
          <p:sp>
            <p:nvSpPr>
              <p:cNvPr id="20587" name="Freeform 79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8" name="Freeform 79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50" name="Line 798"/>
            <p:cNvSpPr>
              <a:spLocks noChangeShapeType="1"/>
            </p:cNvSpPr>
            <p:nvPr/>
          </p:nvSpPr>
          <p:spPr bwMode="auto">
            <a:xfrm>
              <a:off x="3856" y="1520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51" name="Line 799"/>
            <p:cNvSpPr>
              <a:spLocks noChangeShapeType="1"/>
            </p:cNvSpPr>
            <p:nvPr/>
          </p:nvSpPr>
          <p:spPr bwMode="auto">
            <a:xfrm>
              <a:off x="4096" y="1521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6160" name="Line 813"/>
          <p:cNvSpPr>
            <a:spLocks noChangeShapeType="1"/>
          </p:cNvSpPr>
          <p:nvPr/>
        </p:nvSpPr>
        <p:spPr bwMode="auto">
          <a:xfrm flipV="1">
            <a:off x="7005638" y="3978275"/>
            <a:ext cx="227012" cy="4365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0496" name="Group 814"/>
          <p:cNvGrpSpPr>
            <a:grpSpLocks/>
          </p:cNvGrpSpPr>
          <p:nvPr/>
        </p:nvGrpSpPr>
        <p:grpSpPr bwMode="auto">
          <a:xfrm>
            <a:off x="6653213" y="4414838"/>
            <a:ext cx="617537" cy="241300"/>
            <a:chOff x="3855" y="1486"/>
            <a:chExt cx="241" cy="108"/>
          </a:xfrm>
        </p:grpSpPr>
        <p:sp>
          <p:nvSpPr>
            <p:cNvPr id="20573" name="Oval 407"/>
            <p:cNvSpPr>
              <a:spLocks noChangeArrowheads="1"/>
            </p:cNvSpPr>
            <p:nvPr/>
          </p:nvSpPr>
          <p:spPr bwMode="auto">
            <a:xfrm>
              <a:off x="3856" y="1533"/>
              <a:ext cx="240" cy="6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74" name="Rectangle 410"/>
            <p:cNvSpPr>
              <a:spLocks noChangeArrowheads="1"/>
            </p:cNvSpPr>
            <p:nvPr/>
          </p:nvSpPr>
          <p:spPr bwMode="auto">
            <a:xfrm>
              <a:off x="3855" y="1527"/>
              <a:ext cx="241" cy="3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75" name="Oval 411"/>
            <p:cNvSpPr>
              <a:spLocks noChangeArrowheads="1"/>
            </p:cNvSpPr>
            <p:nvPr/>
          </p:nvSpPr>
          <p:spPr bwMode="auto">
            <a:xfrm>
              <a:off x="3856" y="1486"/>
              <a:ext cx="240" cy="7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0576" name="Group 818"/>
            <p:cNvGrpSpPr>
              <a:grpSpLocks/>
            </p:cNvGrpSpPr>
            <p:nvPr/>
          </p:nvGrpSpPr>
          <p:grpSpPr bwMode="auto">
            <a:xfrm>
              <a:off x="3905" y="1504"/>
              <a:ext cx="134" cy="33"/>
              <a:chOff x="2468" y="1332"/>
              <a:chExt cx="310" cy="60"/>
            </a:xfrm>
          </p:grpSpPr>
          <p:sp>
            <p:nvSpPr>
              <p:cNvPr id="20579" name="Freeform 81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0" name="Freeform 82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42" name="Line 821"/>
            <p:cNvSpPr>
              <a:spLocks noChangeShapeType="1"/>
            </p:cNvSpPr>
            <p:nvPr/>
          </p:nvSpPr>
          <p:spPr bwMode="auto">
            <a:xfrm>
              <a:off x="3856" y="1520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43" name="Line 822"/>
            <p:cNvSpPr>
              <a:spLocks noChangeShapeType="1"/>
            </p:cNvSpPr>
            <p:nvPr/>
          </p:nvSpPr>
          <p:spPr bwMode="auto">
            <a:xfrm>
              <a:off x="4096" y="1521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497" name="Group 823"/>
          <p:cNvGrpSpPr>
            <a:grpSpLocks/>
          </p:cNvGrpSpPr>
          <p:nvPr/>
        </p:nvGrpSpPr>
        <p:grpSpPr bwMode="auto">
          <a:xfrm>
            <a:off x="7307263" y="4751388"/>
            <a:ext cx="617537" cy="241300"/>
            <a:chOff x="3855" y="1486"/>
            <a:chExt cx="241" cy="108"/>
          </a:xfrm>
        </p:grpSpPr>
        <p:sp>
          <p:nvSpPr>
            <p:cNvPr id="20565" name="Oval 407"/>
            <p:cNvSpPr>
              <a:spLocks noChangeArrowheads="1"/>
            </p:cNvSpPr>
            <p:nvPr/>
          </p:nvSpPr>
          <p:spPr bwMode="auto">
            <a:xfrm>
              <a:off x="3856" y="1533"/>
              <a:ext cx="240" cy="6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66" name="Rectangle 410"/>
            <p:cNvSpPr>
              <a:spLocks noChangeArrowheads="1"/>
            </p:cNvSpPr>
            <p:nvPr/>
          </p:nvSpPr>
          <p:spPr bwMode="auto">
            <a:xfrm>
              <a:off x="3855" y="1527"/>
              <a:ext cx="241" cy="3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0567" name="Oval 411"/>
            <p:cNvSpPr>
              <a:spLocks noChangeArrowheads="1"/>
            </p:cNvSpPr>
            <p:nvPr/>
          </p:nvSpPr>
          <p:spPr bwMode="auto">
            <a:xfrm>
              <a:off x="3856" y="1486"/>
              <a:ext cx="240" cy="71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20568" name="Group 827"/>
            <p:cNvGrpSpPr>
              <a:grpSpLocks/>
            </p:cNvGrpSpPr>
            <p:nvPr/>
          </p:nvGrpSpPr>
          <p:grpSpPr bwMode="auto">
            <a:xfrm>
              <a:off x="3905" y="1504"/>
              <a:ext cx="134" cy="33"/>
              <a:chOff x="2468" y="1332"/>
              <a:chExt cx="310" cy="60"/>
            </a:xfrm>
          </p:grpSpPr>
          <p:sp>
            <p:nvSpPr>
              <p:cNvPr id="20571" name="Freeform 82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2" name="Freeform 82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34" name="Line 830"/>
            <p:cNvSpPr>
              <a:spLocks noChangeShapeType="1"/>
            </p:cNvSpPr>
            <p:nvPr/>
          </p:nvSpPr>
          <p:spPr bwMode="auto">
            <a:xfrm>
              <a:off x="3856" y="1520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35" name="Line 831"/>
            <p:cNvSpPr>
              <a:spLocks noChangeShapeType="1"/>
            </p:cNvSpPr>
            <p:nvPr/>
          </p:nvSpPr>
          <p:spPr bwMode="auto">
            <a:xfrm>
              <a:off x="4096" y="1521"/>
              <a:ext cx="0" cy="47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498" name="Group 876"/>
          <p:cNvGrpSpPr>
            <a:grpSpLocks/>
          </p:cNvGrpSpPr>
          <p:nvPr/>
        </p:nvGrpSpPr>
        <p:grpSpPr bwMode="auto">
          <a:xfrm>
            <a:off x="5359400" y="1330325"/>
            <a:ext cx="1057275" cy="957263"/>
            <a:chOff x="-153" y="1680"/>
            <a:chExt cx="666" cy="603"/>
          </a:xfrm>
        </p:grpSpPr>
        <p:grpSp>
          <p:nvGrpSpPr>
            <p:cNvPr id="20556" name="Group 877"/>
            <p:cNvGrpSpPr>
              <a:grpSpLocks/>
            </p:cNvGrpSpPr>
            <p:nvPr/>
          </p:nvGrpSpPr>
          <p:grpSpPr bwMode="auto">
            <a:xfrm>
              <a:off x="0" y="1680"/>
              <a:ext cx="513" cy="538"/>
              <a:chOff x="4180" y="744"/>
              <a:chExt cx="513" cy="538"/>
            </a:xfrm>
          </p:grpSpPr>
          <p:sp>
            <p:nvSpPr>
              <p:cNvPr id="6223" name="Rectangle 878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24" name="Rectangle 879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25" name="Rectangle 880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26" name="Text Box 881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/>
                  <a:t>application</a:t>
                </a:r>
              </a:p>
              <a:p>
                <a:pPr>
                  <a:defRPr/>
                </a:pPr>
                <a:r>
                  <a:rPr lang="en-US" sz="1000">
                    <a:solidFill>
                      <a:schemeClr val="bg1"/>
                    </a:solidFill>
                  </a:rPr>
                  <a:t>transport</a:t>
                </a:r>
                <a:endParaRPr lang="en-US" sz="1000"/>
              </a:p>
              <a:p>
                <a:pPr>
                  <a:defRPr/>
                </a:pPr>
                <a:r>
                  <a:rPr lang="en-US" sz="1000"/>
                  <a:t>network</a:t>
                </a:r>
              </a:p>
              <a:p>
                <a:pPr>
                  <a:defRPr/>
                </a:pPr>
                <a:r>
                  <a:rPr lang="en-US" sz="1000"/>
                  <a:t>data link</a:t>
                </a:r>
              </a:p>
              <a:p>
                <a:pPr>
                  <a:defRPr/>
                </a:pPr>
                <a:r>
                  <a:rPr lang="en-US" sz="1000"/>
                  <a:t>physical</a:t>
                </a:r>
                <a:endParaRPr lang="en-US" sz="2400"/>
              </a:p>
            </p:txBody>
          </p:sp>
          <p:sp>
            <p:nvSpPr>
              <p:cNvPr id="6227" name="Line 882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28" name="Line 883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29" name="Line 884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0557" name="Freeform 885"/>
            <p:cNvSpPr>
              <a:spLocks/>
            </p:cNvSpPr>
            <p:nvPr/>
          </p:nvSpPr>
          <p:spPr bwMode="auto">
            <a:xfrm>
              <a:off x="-153" y="1689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9" name="Group 886"/>
          <p:cNvGrpSpPr>
            <a:grpSpLocks/>
          </p:cNvGrpSpPr>
          <p:nvPr/>
        </p:nvGrpSpPr>
        <p:grpSpPr bwMode="auto">
          <a:xfrm>
            <a:off x="7869238" y="4343400"/>
            <a:ext cx="1057275" cy="957263"/>
            <a:chOff x="-153" y="1680"/>
            <a:chExt cx="666" cy="603"/>
          </a:xfrm>
        </p:grpSpPr>
        <p:grpSp>
          <p:nvGrpSpPr>
            <p:cNvPr id="20547" name="Group 887"/>
            <p:cNvGrpSpPr>
              <a:grpSpLocks/>
            </p:cNvGrpSpPr>
            <p:nvPr/>
          </p:nvGrpSpPr>
          <p:grpSpPr bwMode="auto">
            <a:xfrm>
              <a:off x="0" y="1680"/>
              <a:ext cx="513" cy="538"/>
              <a:chOff x="4180" y="744"/>
              <a:chExt cx="513" cy="538"/>
            </a:xfrm>
          </p:grpSpPr>
          <p:sp>
            <p:nvSpPr>
              <p:cNvPr id="6214" name="Rectangle 888"/>
              <p:cNvSpPr>
                <a:spLocks noChangeArrowheads="1"/>
              </p:cNvSpPr>
              <p:nvPr/>
            </p:nvSpPr>
            <p:spPr bwMode="auto">
              <a:xfrm>
                <a:off x="4242" y="747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15" name="Rectangle 889"/>
              <p:cNvSpPr>
                <a:spLocks noChangeArrowheads="1"/>
              </p:cNvSpPr>
              <p:nvPr/>
            </p:nvSpPr>
            <p:spPr bwMode="auto">
              <a:xfrm>
                <a:off x="4221" y="762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16" name="Rectangle 890"/>
              <p:cNvSpPr>
                <a:spLocks noChangeArrowheads="1"/>
              </p:cNvSpPr>
              <p:nvPr/>
            </p:nvSpPr>
            <p:spPr bwMode="auto">
              <a:xfrm>
                <a:off x="4224" y="873"/>
                <a:ext cx="42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17" name="Text Box 891"/>
              <p:cNvSpPr txBox="1">
                <a:spLocks noChangeArrowheads="1"/>
              </p:cNvSpPr>
              <p:nvPr/>
            </p:nvSpPr>
            <p:spPr bwMode="auto">
              <a:xfrm>
                <a:off x="4180" y="744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/>
                  <a:t>application</a:t>
                </a:r>
              </a:p>
              <a:p>
                <a:pPr>
                  <a:defRPr/>
                </a:pPr>
                <a:r>
                  <a:rPr lang="en-US" sz="1000">
                    <a:solidFill>
                      <a:schemeClr val="bg1"/>
                    </a:solidFill>
                  </a:rPr>
                  <a:t>transport</a:t>
                </a:r>
                <a:endParaRPr lang="en-US" sz="1000"/>
              </a:p>
              <a:p>
                <a:pPr>
                  <a:defRPr/>
                </a:pPr>
                <a:r>
                  <a:rPr lang="en-US" sz="1000"/>
                  <a:t>network</a:t>
                </a:r>
              </a:p>
              <a:p>
                <a:pPr>
                  <a:defRPr/>
                </a:pPr>
                <a:r>
                  <a:rPr lang="en-US" sz="1000"/>
                  <a:t>data link</a:t>
                </a:r>
              </a:p>
              <a:p>
                <a:pPr>
                  <a:defRPr/>
                </a:pPr>
                <a:r>
                  <a:rPr lang="en-US" sz="1000"/>
                  <a:t>physical</a:t>
                </a:r>
                <a:endParaRPr lang="en-US" sz="2400"/>
              </a:p>
            </p:txBody>
          </p:sp>
          <p:sp>
            <p:nvSpPr>
              <p:cNvPr id="6218" name="Line 892"/>
              <p:cNvSpPr>
                <a:spLocks noChangeShapeType="1"/>
              </p:cNvSpPr>
              <p:nvPr/>
            </p:nvSpPr>
            <p:spPr bwMode="auto">
              <a:xfrm>
                <a:off x="4221" y="978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19" name="Line 893"/>
              <p:cNvSpPr>
                <a:spLocks noChangeShapeType="1"/>
              </p:cNvSpPr>
              <p:nvPr/>
            </p:nvSpPr>
            <p:spPr bwMode="auto">
              <a:xfrm>
                <a:off x="4227" y="106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220" name="Line 894"/>
              <p:cNvSpPr>
                <a:spLocks noChangeShapeType="1"/>
              </p:cNvSpPr>
              <p:nvPr/>
            </p:nvSpPr>
            <p:spPr bwMode="auto">
              <a:xfrm>
                <a:off x="4227" y="115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0548" name="Freeform 895"/>
            <p:cNvSpPr>
              <a:spLocks/>
            </p:cNvSpPr>
            <p:nvPr/>
          </p:nvSpPr>
          <p:spPr bwMode="auto">
            <a:xfrm>
              <a:off x="-153" y="1689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500" name="Group 661"/>
          <p:cNvGrpSpPr>
            <a:grpSpLocks/>
          </p:cNvGrpSpPr>
          <p:nvPr/>
        </p:nvGrpSpPr>
        <p:grpSpPr bwMode="auto">
          <a:xfrm>
            <a:off x="5913438" y="2057400"/>
            <a:ext cx="814387" cy="701675"/>
            <a:chOff x="2923" y="3345"/>
            <a:chExt cx="513" cy="442"/>
          </a:xfrm>
        </p:grpSpPr>
        <p:sp>
          <p:nvSpPr>
            <p:cNvPr id="6207" name="Rectangle 66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08" name="Rectangle 66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09" name="Text Box 66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endParaRPr lang="en-US" sz="1000">
                <a:latin typeface="Comic Sans MS" charset="0"/>
              </a:endParaRPr>
            </a:p>
            <a:p>
              <a:pPr>
                <a:defRPr/>
              </a:pPr>
              <a:r>
                <a:rPr lang="en-US" sz="1000"/>
                <a:t>network</a:t>
              </a:r>
            </a:p>
            <a:p>
              <a:pPr>
                <a:defRPr/>
              </a:pPr>
              <a:r>
                <a:rPr lang="en-US" sz="1000"/>
                <a:t>data link</a:t>
              </a:r>
            </a:p>
            <a:p>
              <a:pPr>
                <a:defRPr/>
              </a:pPr>
              <a:r>
                <a:rPr lang="en-US" sz="1000"/>
                <a:t>physical</a:t>
              </a:r>
              <a:endParaRPr lang="en-US" sz="2400"/>
            </a:p>
          </p:txBody>
        </p:sp>
        <p:sp>
          <p:nvSpPr>
            <p:cNvPr id="6210" name="Line 66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11" name="Line 66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501" name="Group 901"/>
          <p:cNvGrpSpPr>
            <a:grpSpLocks/>
          </p:cNvGrpSpPr>
          <p:nvPr/>
        </p:nvGrpSpPr>
        <p:grpSpPr bwMode="auto">
          <a:xfrm>
            <a:off x="6729413" y="2479675"/>
            <a:ext cx="814387" cy="701675"/>
            <a:chOff x="2923" y="3345"/>
            <a:chExt cx="513" cy="442"/>
          </a:xfrm>
        </p:grpSpPr>
        <p:sp>
          <p:nvSpPr>
            <p:cNvPr id="6202" name="Rectangle 90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03" name="Rectangle 90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04" name="Text Box 90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endParaRPr lang="en-US" sz="1000">
                <a:latin typeface="Comic Sans MS" charset="0"/>
              </a:endParaRPr>
            </a:p>
            <a:p>
              <a:pPr>
                <a:defRPr/>
              </a:pPr>
              <a:r>
                <a:rPr lang="en-US" sz="1000"/>
                <a:t>network</a:t>
              </a:r>
            </a:p>
            <a:p>
              <a:pPr>
                <a:defRPr/>
              </a:pPr>
              <a:r>
                <a:rPr lang="en-US" sz="1000"/>
                <a:t>data link</a:t>
              </a:r>
            </a:p>
            <a:p>
              <a:pPr>
                <a:defRPr/>
              </a:pPr>
              <a:r>
                <a:rPr lang="en-US" sz="1000"/>
                <a:t>physical</a:t>
              </a:r>
              <a:endParaRPr lang="en-US" sz="2400"/>
            </a:p>
          </p:txBody>
        </p:sp>
        <p:sp>
          <p:nvSpPr>
            <p:cNvPr id="6205" name="Line 90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06" name="Line 90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502" name="Group 907"/>
          <p:cNvGrpSpPr>
            <a:grpSpLocks/>
          </p:cNvGrpSpPr>
          <p:nvPr/>
        </p:nvGrpSpPr>
        <p:grpSpPr bwMode="auto">
          <a:xfrm>
            <a:off x="6738938" y="1901825"/>
            <a:ext cx="814387" cy="701675"/>
            <a:chOff x="2923" y="3345"/>
            <a:chExt cx="513" cy="442"/>
          </a:xfrm>
        </p:grpSpPr>
        <p:sp>
          <p:nvSpPr>
            <p:cNvPr id="6197" name="Rectangle 908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98" name="Rectangle 909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99" name="Text Box 910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endParaRPr lang="en-US" sz="1000">
                <a:latin typeface="Comic Sans MS" charset="0"/>
              </a:endParaRPr>
            </a:p>
            <a:p>
              <a:pPr>
                <a:defRPr/>
              </a:pPr>
              <a:r>
                <a:rPr lang="en-US" sz="1000"/>
                <a:t>network</a:t>
              </a:r>
            </a:p>
            <a:p>
              <a:pPr>
                <a:defRPr/>
              </a:pPr>
              <a:r>
                <a:rPr lang="en-US" sz="1000"/>
                <a:t>data link</a:t>
              </a:r>
            </a:p>
            <a:p>
              <a:pPr>
                <a:defRPr/>
              </a:pPr>
              <a:r>
                <a:rPr lang="en-US" sz="1000"/>
                <a:t>physical</a:t>
              </a:r>
              <a:endParaRPr lang="en-US" sz="2400"/>
            </a:p>
          </p:txBody>
        </p:sp>
        <p:sp>
          <p:nvSpPr>
            <p:cNvPr id="6200" name="Line 911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201" name="Line 912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503" name="Group 913"/>
          <p:cNvGrpSpPr>
            <a:grpSpLocks/>
          </p:cNvGrpSpPr>
          <p:nvPr/>
        </p:nvGrpSpPr>
        <p:grpSpPr bwMode="auto">
          <a:xfrm>
            <a:off x="6513513" y="3089275"/>
            <a:ext cx="814387" cy="701675"/>
            <a:chOff x="2923" y="3345"/>
            <a:chExt cx="513" cy="442"/>
          </a:xfrm>
        </p:grpSpPr>
        <p:sp>
          <p:nvSpPr>
            <p:cNvPr id="6192" name="Rectangle 914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93" name="Rectangle 915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94" name="Text Box 916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endParaRPr lang="en-US" sz="1000">
                <a:latin typeface="Comic Sans MS" charset="0"/>
              </a:endParaRPr>
            </a:p>
            <a:p>
              <a:pPr>
                <a:defRPr/>
              </a:pPr>
              <a:r>
                <a:rPr lang="en-US" sz="1000"/>
                <a:t>network</a:t>
              </a:r>
            </a:p>
            <a:p>
              <a:pPr>
                <a:defRPr/>
              </a:pPr>
              <a:r>
                <a:rPr lang="en-US" sz="1000"/>
                <a:t>data link</a:t>
              </a:r>
            </a:p>
            <a:p>
              <a:pPr>
                <a:defRPr/>
              </a:pPr>
              <a:r>
                <a:rPr lang="en-US" sz="1000"/>
                <a:t>physical</a:t>
              </a:r>
              <a:endParaRPr lang="en-US" sz="2400"/>
            </a:p>
          </p:txBody>
        </p:sp>
        <p:sp>
          <p:nvSpPr>
            <p:cNvPr id="6195" name="Line 917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96" name="Line 918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504" name="Group 919"/>
          <p:cNvGrpSpPr>
            <a:grpSpLocks/>
          </p:cNvGrpSpPr>
          <p:nvPr/>
        </p:nvGrpSpPr>
        <p:grpSpPr bwMode="auto">
          <a:xfrm>
            <a:off x="7100888" y="3594100"/>
            <a:ext cx="814387" cy="701675"/>
            <a:chOff x="2923" y="3345"/>
            <a:chExt cx="513" cy="442"/>
          </a:xfrm>
        </p:grpSpPr>
        <p:sp>
          <p:nvSpPr>
            <p:cNvPr id="6187" name="Rectangle 920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88" name="Rectangle 921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89" name="Text Box 922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endParaRPr lang="en-US" sz="1000">
                <a:latin typeface="Comic Sans MS" charset="0"/>
              </a:endParaRPr>
            </a:p>
            <a:p>
              <a:pPr>
                <a:defRPr/>
              </a:pPr>
              <a:r>
                <a:rPr lang="en-US" sz="1000"/>
                <a:t>network</a:t>
              </a:r>
            </a:p>
            <a:p>
              <a:pPr>
                <a:defRPr/>
              </a:pPr>
              <a:r>
                <a:rPr lang="en-US" sz="1000"/>
                <a:t>data link</a:t>
              </a:r>
            </a:p>
            <a:p>
              <a:pPr>
                <a:defRPr/>
              </a:pPr>
              <a:r>
                <a:rPr lang="en-US" sz="1000"/>
                <a:t>physical</a:t>
              </a:r>
              <a:endParaRPr lang="en-US" sz="2400"/>
            </a:p>
          </p:txBody>
        </p:sp>
        <p:sp>
          <p:nvSpPr>
            <p:cNvPr id="6190" name="Line 923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91" name="Line 924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505" name="Group 925"/>
          <p:cNvGrpSpPr>
            <a:grpSpLocks/>
          </p:cNvGrpSpPr>
          <p:nvPr/>
        </p:nvGrpSpPr>
        <p:grpSpPr bwMode="auto">
          <a:xfrm>
            <a:off x="6589713" y="4003675"/>
            <a:ext cx="814387" cy="701675"/>
            <a:chOff x="2923" y="3345"/>
            <a:chExt cx="513" cy="442"/>
          </a:xfrm>
        </p:grpSpPr>
        <p:sp>
          <p:nvSpPr>
            <p:cNvPr id="6182" name="Rectangle 92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83" name="Rectangle 92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84" name="Text Box 92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endParaRPr lang="en-US" sz="1000">
                <a:latin typeface="Comic Sans MS" charset="0"/>
              </a:endParaRPr>
            </a:p>
            <a:p>
              <a:pPr>
                <a:defRPr/>
              </a:pPr>
              <a:r>
                <a:rPr lang="en-US" sz="1000"/>
                <a:t>network</a:t>
              </a:r>
            </a:p>
            <a:p>
              <a:pPr>
                <a:defRPr/>
              </a:pPr>
              <a:r>
                <a:rPr lang="en-US" sz="1000"/>
                <a:t>data link</a:t>
              </a:r>
            </a:p>
            <a:p>
              <a:pPr>
                <a:defRPr/>
              </a:pPr>
              <a:r>
                <a:rPr lang="en-US" sz="1000"/>
                <a:t>physical</a:t>
              </a:r>
              <a:endParaRPr lang="en-US" sz="2400"/>
            </a:p>
          </p:txBody>
        </p:sp>
        <p:sp>
          <p:nvSpPr>
            <p:cNvPr id="6185" name="Line 92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86" name="Line 93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506" name="Group 931"/>
          <p:cNvGrpSpPr>
            <a:grpSpLocks/>
          </p:cNvGrpSpPr>
          <p:nvPr/>
        </p:nvGrpSpPr>
        <p:grpSpPr bwMode="auto">
          <a:xfrm>
            <a:off x="7237413" y="4400550"/>
            <a:ext cx="814387" cy="701675"/>
            <a:chOff x="2923" y="3345"/>
            <a:chExt cx="513" cy="442"/>
          </a:xfrm>
        </p:grpSpPr>
        <p:sp>
          <p:nvSpPr>
            <p:cNvPr id="6177" name="Rectangle 93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78" name="Rectangle 93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79" name="Text Box 93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endParaRPr lang="en-US" sz="1000">
                <a:latin typeface="Comic Sans MS" charset="0"/>
              </a:endParaRPr>
            </a:p>
            <a:p>
              <a:pPr>
                <a:defRPr/>
              </a:pPr>
              <a:r>
                <a:rPr lang="en-US" sz="1000"/>
                <a:t>network</a:t>
              </a:r>
            </a:p>
            <a:p>
              <a:pPr>
                <a:defRPr/>
              </a:pPr>
              <a:r>
                <a:rPr lang="en-US" sz="1000"/>
                <a:t>data link</a:t>
              </a:r>
            </a:p>
            <a:p>
              <a:pPr>
                <a:defRPr/>
              </a:pPr>
              <a:r>
                <a:rPr lang="en-US" sz="1000"/>
                <a:t>physical</a:t>
              </a:r>
              <a:endParaRPr lang="en-US" sz="2400"/>
            </a:p>
          </p:txBody>
        </p:sp>
        <p:sp>
          <p:nvSpPr>
            <p:cNvPr id="6180" name="Line 93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81" name="Line 93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0507" name="Group 896"/>
          <p:cNvGrpSpPr>
            <a:grpSpLocks/>
          </p:cNvGrpSpPr>
          <p:nvPr/>
        </p:nvGrpSpPr>
        <p:grpSpPr bwMode="auto">
          <a:xfrm rot="2937887">
            <a:off x="5389563" y="2911475"/>
            <a:ext cx="3781425" cy="434975"/>
            <a:chOff x="2937" y="3579"/>
            <a:chExt cx="2382" cy="274"/>
          </a:xfrm>
        </p:grpSpPr>
        <p:sp>
          <p:nvSpPr>
            <p:cNvPr id="6173" name="Rectangle 897"/>
            <p:cNvSpPr>
              <a:spLocks noChangeArrowheads="1"/>
            </p:cNvSpPr>
            <p:nvPr/>
          </p:nvSpPr>
          <p:spPr bwMode="auto">
            <a:xfrm>
              <a:off x="3165" y="3631"/>
              <a:ext cx="1920" cy="17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174" name="Text Box 898"/>
            <p:cNvSpPr txBox="1">
              <a:spLocks noChangeArrowheads="1"/>
            </p:cNvSpPr>
            <p:nvPr/>
          </p:nvSpPr>
          <p:spPr bwMode="auto">
            <a:xfrm>
              <a:off x="3384" y="3612"/>
              <a:ext cx="15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chemeClr val="bg1"/>
                  </a:solidFill>
                </a:rPr>
                <a:t>logical end-end transport</a:t>
              </a:r>
              <a:endParaRPr lang="en-US"/>
            </a:p>
          </p:txBody>
        </p:sp>
        <p:sp>
          <p:nvSpPr>
            <p:cNvPr id="20510" name="Freeform 899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1" name="Freeform 900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FF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7173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717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21510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17588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17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936625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Freeform 157"/>
          <p:cNvSpPr>
            <a:spLocks/>
          </p:cNvSpPr>
          <p:nvPr/>
        </p:nvSpPr>
        <p:spPr bwMode="auto">
          <a:xfrm>
            <a:off x="2767013" y="314325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293688" y="1428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Multiplexing/demultiplexing</a:t>
            </a:r>
          </a:p>
        </p:txBody>
      </p:sp>
      <p:sp>
        <p:nvSpPr>
          <p:cNvPr id="8199" name="Text Box 37"/>
          <p:cNvSpPr txBox="1">
            <a:spLocks noChangeArrowheads="1"/>
          </p:cNvSpPr>
          <p:nvPr/>
        </p:nvSpPr>
        <p:spPr bwMode="auto">
          <a:xfrm>
            <a:off x="8007350" y="4068763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process</a:t>
            </a:r>
          </a:p>
        </p:txBody>
      </p:sp>
      <p:sp>
        <p:nvSpPr>
          <p:cNvPr id="8200" name="Text Box 38"/>
          <p:cNvSpPr txBox="1">
            <a:spLocks noChangeArrowheads="1"/>
          </p:cNvSpPr>
          <p:nvPr/>
        </p:nvSpPr>
        <p:spPr bwMode="auto">
          <a:xfrm>
            <a:off x="7981950" y="3667125"/>
            <a:ext cx="755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socket</a:t>
            </a:r>
          </a:p>
        </p:txBody>
      </p:sp>
      <p:grpSp>
        <p:nvGrpSpPr>
          <p:cNvPr id="362673" name="Group 177"/>
          <p:cNvGrpSpPr>
            <a:grpSpLocks/>
          </p:cNvGrpSpPr>
          <p:nvPr/>
        </p:nvGrpSpPr>
        <p:grpSpPr bwMode="auto">
          <a:xfrm>
            <a:off x="4908550" y="1571625"/>
            <a:ext cx="3808413" cy="1468438"/>
            <a:chOff x="3092" y="990"/>
            <a:chExt cx="2399" cy="925"/>
          </a:xfrm>
        </p:grpSpPr>
        <p:sp>
          <p:nvSpPr>
            <p:cNvPr id="8323" name="Rectangle 41"/>
            <p:cNvSpPr>
              <a:spLocks noChangeArrowheads="1"/>
            </p:cNvSpPr>
            <p:nvPr/>
          </p:nvSpPr>
          <p:spPr bwMode="auto">
            <a:xfrm>
              <a:off x="3092" y="1163"/>
              <a:ext cx="2399" cy="752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>
                <a:lnSpc>
                  <a:spcPct val="80000"/>
                </a:lnSpc>
                <a:defRPr/>
              </a:pPr>
              <a:r>
                <a:rPr lang="en-US" sz="2400">
                  <a:latin typeface="Gill Sans MT" charset="0"/>
                  <a:ea typeface="ＭＳ Ｐゴシック" charset="0"/>
                </a:rPr>
                <a:t>use header info to deliver</a:t>
              </a:r>
            </a:p>
            <a:p>
              <a:pPr algn="l">
                <a:lnSpc>
                  <a:spcPct val="80000"/>
                </a:lnSpc>
                <a:defRPr/>
              </a:pPr>
              <a:r>
                <a:rPr lang="en-US" sz="2400">
                  <a:latin typeface="Gill Sans MT" charset="0"/>
                  <a:ea typeface="ＭＳ Ｐゴシック" charset="0"/>
                </a:rPr>
                <a:t>received segments to correct </a:t>
              </a:r>
            </a:p>
            <a:p>
              <a:pPr algn="l">
                <a:lnSpc>
                  <a:spcPct val="80000"/>
                </a:lnSpc>
                <a:defRPr/>
              </a:pPr>
              <a:r>
                <a:rPr lang="en-US" sz="2400">
                  <a:latin typeface="Gill Sans MT" charset="0"/>
                  <a:ea typeface="ＭＳ Ｐゴシック" charset="0"/>
                </a:rPr>
                <a:t>socket</a:t>
              </a:r>
            </a:p>
          </p:txBody>
        </p:sp>
        <p:grpSp>
          <p:nvGrpSpPr>
            <p:cNvPr id="22659" name="Group 42"/>
            <p:cNvGrpSpPr>
              <a:grpSpLocks/>
            </p:cNvGrpSpPr>
            <p:nvPr/>
          </p:nvGrpSpPr>
          <p:grpSpPr bwMode="auto">
            <a:xfrm>
              <a:off x="3188" y="990"/>
              <a:ext cx="1994" cy="288"/>
              <a:chOff x="1136" y="3681"/>
              <a:chExt cx="1600" cy="288"/>
            </a:xfrm>
          </p:grpSpPr>
          <p:sp>
            <p:nvSpPr>
              <p:cNvPr id="8325" name="Rectangle 43"/>
              <p:cNvSpPr>
                <a:spLocks noChangeArrowheads="1"/>
              </p:cNvSpPr>
              <p:nvPr/>
            </p:nvSpPr>
            <p:spPr bwMode="auto">
              <a:xfrm>
                <a:off x="1422" y="3732"/>
                <a:ext cx="1002" cy="2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326" name="Text Box 44"/>
              <p:cNvSpPr txBox="1">
                <a:spLocks noChangeArrowheads="1"/>
              </p:cNvSpPr>
              <p:nvPr/>
            </p:nvSpPr>
            <p:spPr bwMode="auto">
              <a:xfrm>
                <a:off x="1136" y="3681"/>
                <a:ext cx="1600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>
                    <a:solidFill>
                      <a:srgbClr val="CC0000"/>
                    </a:solidFill>
                    <a:latin typeface="Gill Sans MT" charset="0"/>
                  </a:rPr>
                  <a:t>demultiplexing at receiver:</a:t>
                </a:r>
              </a:p>
            </p:txBody>
          </p:sp>
        </p:grpSp>
      </p:grpSp>
      <p:grpSp>
        <p:nvGrpSpPr>
          <p:cNvPr id="362672" name="Group 176"/>
          <p:cNvGrpSpPr>
            <a:grpSpLocks/>
          </p:cNvGrpSpPr>
          <p:nvPr/>
        </p:nvGrpSpPr>
        <p:grpSpPr bwMode="auto">
          <a:xfrm>
            <a:off x="411163" y="1335088"/>
            <a:ext cx="4029075" cy="1466850"/>
            <a:chOff x="259" y="841"/>
            <a:chExt cx="2538" cy="924"/>
          </a:xfrm>
        </p:grpSpPr>
        <p:sp>
          <p:nvSpPr>
            <p:cNvPr id="8318" name="Text Box 45"/>
            <p:cNvSpPr txBox="1">
              <a:spLocks noChangeArrowheads="1"/>
            </p:cNvSpPr>
            <p:nvPr/>
          </p:nvSpPr>
          <p:spPr bwMode="auto">
            <a:xfrm>
              <a:off x="264" y="1068"/>
              <a:ext cx="2533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0000"/>
                </a:lnSpc>
                <a:defRPr/>
              </a:pPr>
              <a:r>
                <a:rPr lang="en-US" sz="2400">
                  <a:latin typeface="Gill Sans MT" charset="0"/>
                </a:rPr>
                <a:t>handle data from multiple</a:t>
              </a:r>
            </a:p>
            <a:p>
              <a:pPr algn="l">
                <a:lnSpc>
                  <a:spcPct val="80000"/>
                </a:lnSpc>
                <a:defRPr/>
              </a:pPr>
              <a:r>
                <a:rPr lang="en-US" sz="2400">
                  <a:latin typeface="Gill Sans MT" charset="0"/>
                </a:rPr>
                <a:t>sockets, add transport header (later used for demultiplexing)</a:t>
              </a:r>
            </a:p>
          </p:txBody>
        </p:sp>
        <p:sp>
          <p:nvSpPr>
            <p:cNvPr id="8319" name="Rectangle 46"/>
            <p:cNvSpPr>
              <a:spLocks noChangeArrowheads="1"/>
            </p:cNvSpPr>
            <p:nvPr/>
          </p:nvSpPr>
          <p:spPr bwMode="auto">
            <a:xfrm>
              <a:off x="259" y="1009"/>
              <a:ext cx="2479" cy="756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2655" name="Group 47"/>
            <p:cNvGrpSpPr>
              <a:grpSpLocks/>
            </p:cNvGrpSpPr>
            <p:nvPr/>
          </p:nvGrpSpPr>
          <p:grpSpPr bwMode="auto">
            <a:xfrm>
              <a:off x="332" y="841"/>
              <a:ext cx="1742" cy="288"/>
              <a:chOff x="1101" y="3681"/>
              <a:chExt cx="1673" cy="288"/>
            </a:xfrm>
          </p:grpSpPr>
          <p:sp>
            <p:nvSpPr>
              <p:cNvPr id="8321" name="Rectangle 48"/>
              <p:cNvSpPr>
                <a:spLocks noChangeArrowheads="1"/>
              </p:cNvSpPr>
              <p:nvPr/>
            </p:nvSpPr>
            <p:spPr bwMode="auto">
              <a:xfrm>
                <a:off x="1422" y="3732"/>
                <a:ext cx="1006" cy="2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322" name="Text Box 49"/>
              <p:cNvSpPr txBox="1">
                <a:spLocks noChangeArrowheads="1"/>
              </p:cNvSpPr>
              <p:nvPr/>
            </p:nvSpPr>
            <p:spPr bwMode="auto">
              <a:xfrm>
                <a:off x="1101" y="3681"/>
                <a:ext cx="1673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>
                    <a:solidFill>
                      <a:srgbClr val="CC0000"/>
                    </a:solidFill>
                    <a:latin typeface="Gill Sans MT" charset="0"/>
                  </a:rPr>
                  <a:t>multiplexing at sender:</a:t>
                </a:r>
              </a:p>
            </p:txBody>
          </p:sp>
        </p:grpSp>
      </p:grpSp>
      <p:grpSp>
        <p:nvGrpSpPr>
          <p:cNvPr id="22538" name="Group 57"/>
          <p:cNvGrpSpPr>
            <a:grpSpLocks/>
          </p:cNvGrpSpPr>
          <p:nvPr/>
        </p:nvGrpSpPr>
        <p:grpSpPr bwMode="auto">
          <a:xfrm>
            <a:off x="7481888" y="3741738"/>
            <a:ext cx="533400" cy="206375"/>
            <a:chOff x="344" y="1846"/>
            <a:chExt cx="336" cy="130"/>
          </a:xfrm>
        </p:grpSpPr>
        <p:sp>
          <p:nvSpPr>
            <p:cNvPr id="8314" name="Rectangle 35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15" name="Rectangle 54"/>
            <p:cNvSpPr>
              <a:spLocks noChangeArrowheads="1"/>
            </p:cNvSpPr>
            <p:nvPr/>
          </p:nvSpPr>
          <p:spPr bwMode="auto">
            <a:xfrm>
              <a:off x="454" y="186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16" name="Rectangle 55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17" name="Rectangle 56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2539" name="Rectangle 23"/>
          <p:cNvSpPr>
            <a:spLocks noChangeArrowheads="1"/>
          </p:cNvSpPr>
          <p:nvPr/>
        </p:nvSpPr>
        <p:spPr bwMode="auto">
          <a:xfrm>
            <a:off x="3314700" y="3194050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2540" name="Rectangle 24"/>
          <p:cNvSpPr>
            <a:spLocks noChangeArrowheads="1"/>
          </p:cNvSpPr>
          <p:nvPr/>
        </p:nvSpPr>
        <p:spPr bwMode="auto">
          <a:xfrm>
            <a:off x="3279775" y="3248025"/>
            <a:ext cx="1473200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2541" name="Line 25"/>
          <p:cNvSpPr>
            <a:spLocks noChangeShapeType="1"/>
          </p:cNvSpPr>
          <p:nvPr/>
        </p:nvSpPr>
        <p:spPr bwMode="auto">
          <a:xfrm>
            <a:off x="3286125" y="4017963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Text Box 26"/>
          <p:cNvSpPr txBox="1">
            <a:spLocks noChangeArrowheads="1"/>
          </p:cNvSpPr>
          <p:nvPr/>
        </p:nvSpPr>
        <p:spPr bwMode="auto">
          <a:xfrm>
            <a:off x="3357563" y="40005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2543" name="Line 27"/>
          <p:cNvSpPr>
            <a:spLocks noChangeShapeType="1"/>
          </p:cNvSpPr>
          <p:nvPr/>
        </p:nvSpPr>
        <p:spPr bwMode="auto">
          <a:xfrm>
            <a:off x="3287713" y="43354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26"/>
          <p:cNvSpPr txBox="1">
            <a:spLocks noChangeArrowheads="1"/>
          </p:cNvSpPr>
          <p:nvPr/>
        </p:nvSpPr>
        <p:spPr bwMode="auto">
          <a:xfrm>
            <a:off x="3354388" y="32146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2545" name="Text Box 26"/>
          <p:cNvSpPr txBox="1">
            <a:spLocks noChangeArrowheads="1"/>
          </p:cNvSpPr>
          <p:nvPr/>
        </p:nvSpPr>
        <p:spPr bwMode="auto">
          <a:xfrm>
            <a:off x="3351213" y="49053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2546" name="Text Box 26"/>
          <p:cNvSpPr txBox="1">
            <a:spLocks noChangeArrowheads="1"/>
          </p:cNvSpPr>
          <p:nvPr/>
        </p:nvSpPr>
        <p:spPr bwMode="auto">
          <a:xfrm>
            <a:off x="3351213" y="46196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2547" name="Text Box 26"/>
          <p:cNvSpPr txBox="1">
            <a:spLocks noChangeArrowheads="1"/>
          </p:cNvSpPr>
          <p:nvPr/>
        </p:nvSpPr>
        <p:spPr bwMode="auto">
          <a:xfrm>
            <a:off x="3351213" y="43211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8213" name="Oval 120"/>
          <p:cNvSpPr>
            <a:spLocks noChangeArrowheads="1"/>
          </p:cNvSpPr>
          <p:nvPr/>
        </p:nvSpPr>
        <p:spPr bwMode="auto">
          <a:xfrm>
            <a:off x="405130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P2</a:t>
            </a:r>
          </a:p>
        </p:txBody>
      </p:sp>
      <p:sp>
        <p:nvSpPr>
          <p:cNvPr id="22549" name="Line 27"/>
          <p:cNvSpPr>
            <a:spLocks noChangeShapeType="1"/>
          </p:cNvSpPr>
          <p:nvPr/>
        </p:nvSpPr>
        <p:spPr bwMode="auto">
          <a:xfrm>
            <a:off x="3284538" y="464661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Line 27"/>
          <p:cNvSpPr>
            <a:spLocks noChangeShapeType="1"/>
          </p:cNvSpPr>
          <p:nvPr/>
        </p:nvSpPr>
        <p:spPr bwMode="auto">
          <a:xfrm>
            <a:off x="3281363" y="4945063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Oval 128"/>
          <p:cNvSpPr>
            <a:spLocks noChangeArrowheads="1"/>
          </p:cNvSpPr>
          <p:nvPr/>
        </p:nvSpPr>
        <p:spPr bwMode="auto">
          <a:xfrm>
            <a:off x="3346450" y="35893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P1</a:t>
            </a:r>
          </a:p>
        </p:txBody>
      </p:sp>
      <p:grpSp>
        <p:nvGrpSpPr>
          <p:cNvPr id="22552" name="Group 134"/>
          <p:cNvGrpSpPr>
            <a:grpSpLocks/>
          </p:cNvGrpSpPr>
          <p:nvPr/>
        </p:nvGrpSpPr>
        <p:grpSpPr bwMode="auto">
          <a:xfrm>
            <a:off x="4127500" y="3948113"/>
            <a:ext cx="412750" cy="158750"/>
            <a:chOff x="1383" y="2620"/>
            <a:chExt cx="260" cy="100"/>
          </a:xfrm>
        </p:grpSpPr>
        <p:sp>
          <p:nvSpPr>
            <p:cNvPr id="8310" name="Rectangle 130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11" name="Rectangle 131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12" name="Rectangle 132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13" name="Rectangle 133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2553" name="Group 135"/>
          <p:cNvGrpSpPr>
            <a:grpSpLocks/>
          </p:cNvGrpSpPr>
          <p:nvPr/>
        </p:nvGrpSpPr>
        <p:grpSpPr bwMode="auto">
          <a:xfrm>
            <a:off x="3425825" y="3940175"/>
            <a:ext cx="412750" cy="158750"/>
            <a:chOff x="1383" y="2620"/>
            <a:chExt cx="260" cy="100"/>
          </a:xfrm>
        </p:grpSpPr>
        <p:sp>
          <p:nvSpPr>
            <p:cNvPr id="8306" name="Rectangle 136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7" name="Rectangle 137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8" name="Rectangle 138"/>
            <p:cNvSpPr>
              <a:spLocks noChangeArrowheads="1"/>
            </p:cNvSpPr>
            <p:nvPr/>
          </p:nvSpPr>
          <p:spPr bwMode="auto">
            <a:xfrm>
              <a:off x="1599" y="2678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9" name="Rectangle 139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2554" name="Freeform 141"/>
          <p:cNvSpPr>
            <a:spLocks/>
          </p:cNvSpPr>
          <p:nvPr/>
        </p:nvSpPr>
        <p:spPr bwMode="auto">
          <a:xfrm>
            <a:off x="1793875" y="4003675"/>
            <a:ext cx="2160588" cy="1989138"/>
          </a:xfrm>
          <a:custGeom>
            <a:avLst/>
            <a:gdLst>
              <a:gd name="T0" fmla="*/ 0 w 1361"/>
              <a:gd name="T1" fmla="*/ 2147483647 h 1253"/>
              <a:gd name="T2" fmla="*/ 2147483647 w 1361"/>
              <a:gd name="T3" fmla="*/ 2147483647 h 1253"/>
              <a:gd name="T4" fmla="*/ 2147483647 w 1361"/>
              <a:gd name="T5" fmla="*/ 2147483647 h 1253"/>
              <a:gd name="T6" fmla="*/ 2147483647 w 1361"/>
              <a:gd name="T7" fmla="*/ 2147483647 h 1253"/>
              <a:gd name="T8" fmla="*/ 2147483647 w 1361"/>
              <a:gd name="T9" fmla="*/ 2147483647 h 1253"/>
              <a:gd name="T10" fmla="*/ 2147483647 w 1361"/>
              <a:gd name="T11" fmla="*/ 0 h 12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61" h="1253">
                <a:moveTo>
                  <a:pt x="0" y="216"/>
                </a:moveTo>
                <a:lnTo>
                  <a:pt x="7" y="1252"/>
                </a:lnTo>
                <a:lnTo>
                  <a:pt x="1320" y="1253"/>
                </a:lnTo>
                <a:lnTo>
                  <a:pt x="1361" y="1252"/>
                </a:lnTo>
                <a:lnTo>
                  <a:pt x="1353" y="114"/>
                </a:lnTo>
                <a:lnTo>
                  <a:pt x="1178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555" name="Freeform 142"/>
          <p:cNvSpPr>
            <a:spLocks/>
          </p:cNvSpPr>
          <p:nvPr/>
        </p:nvSpPr>
        <p:spPr bwMode="auto">
          <a:xfrm>
            <a:off x="1857375" y="4029075"/>
            <a:ext cx="1962150" cy="1897063"/>
          </a:xfrm>
          <a:custGeom>
            <a:avLst/>
            <a:gdLst>
              <a:gd name="T0" fmla="*/ 0 w 1236"/>
              <a:gd name="T1" fmla="*/ 2147483647 h 1195"/>
              <a:gd name="T2" fmla="*/ 2147483647 w 1236"/>
              <a:gd name="T3" fmla="*/ 2147483647 h 1195"/>
              <a:gd name="T4" fmla="*/ 2147483647 w 1236"/>
              <a:gd name="T5" fmla="*/ 2147483647 h 1195"/>
              <a:gd name="T6" fmla="*/ 2147483647 w 1236"/>
              <a:gd name="T7" fmla="*/ 2147483647 h 1195"/>
              <a:gd name="T8" fmla="*/ 2147483647 w 1236"/>
              <a:gd name="T9" fmla="*/ 0 h 11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36" h="1195">
                <a:moveTo>
                  <a:pt x="0" y="202"/>
                </a:moveTo>
                <a:lnTo>
                  <a:pt x="6" y="1194"/>
                </a:lnTo>
                <a:lnTo>
                  <a:pt x="1236" y="1195"/>
                </a:lnTo>
                <a:lnTo>
                  <a:pt x="1227" y="150"/>
                </a:lnTo>
                <a:lnTo>
                  <a:pt x="1069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556" name="Rectangle 23"/>
          <p:cNvSpPr>
            <a:spLocks noChangeArrowheads="1"/>
          </p:cNvSpPr>
          <p:nvPr/>
        </p:nvSpPr>
        <p:spPr bwMode="auto">
          <a:xfrm>
            <a:off x="5576888" y="3563938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2557" name="Rectangle 24"/>
          <p:cNvSpPr>
            <a:spLocks noChangeArrowheads="1"/>
          </p:cNvSpPr>
          <p:nvPr/>
        </p:nvSpPr>
        <p:spPr bwMode="auto">
          <a:xfrm>
            <a:off x="5538788" y="3617913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2558" name="Line 25"/>
          <p:cNvSpPr>
            <a:spLocks noChangeShapeType="1"/>
          </p:cNvSpPr>
          <p:nvPr/>
        </p:nvSpPr>
        <p:spPr bwMode="auto">
          <a:xfrm>
            <a:off x="5548313" y="43783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Text Box 26"/>
          <p:cNvSpPr txBox="1">
            <a:spLocks noChangeArrowheads="1"/>
          </p:cNvSpPr>
          <p:nvPr/>
        </p:nvSpPr>
        <p:spPr bwMode="auto">
          <a:xfrm>
            <a:off x="5505450" y="43608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2560" name="Line 27"/>
          <p:cNvSpPr>
            <a:spLocks noChangeShapeType="1"/>
          </p:cNvSpPr>
          <p:nvPr/>
        </p:nvSpPr>
        <p:spPr bwMode="auto">
          <a:xfrm>
            <a:off x="5556250" y="46990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Line 28"/>
          <p:cNvSpPr>
            <a:spLocks noChangeShapeType="1"/>
          </p:cNvSpPr>
          <p:nvPr/>
        </p:nvSpPr>
        <p:spPr bwMode="auto">
          <a:xfrm>
            <a:off x="5541963" y="50085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Line 29"/>
          <p:cNvSpPr>
            <a:spLocks noChangeShapeType="1"/>
          </p:cNvSpPr>
          <p:nvPr/>
        </p:nvSpPr>
        <p:spPr bwMode="auto">
          <a:xfrm>
            <a:off x="5541963" y="52943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Text Box 26"/>
          <p:cNvSpPr txBox="1">
            <a:spLocks noChangeArrowheads="1"/>
          </p:cNvSpPr>
          <p:nvPr/>
        </p:nvSpPr>
        <p:spPr bwMode="auto">
          <a:xfrm>
            <a:off x="5540375" y="36083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2564" name="Text Box 26"/>
          <p:cNvSpPr txBox="1">
            <a:spLocks noChangeArrowheads="1"/>
          </p:cNvSpPr>
          <p:nvPr/>
        </p:nvSpPr>
        <p:spPr bwMode="auto">
          <a:xfrm>
            <a:off x="5495925" y="52657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2565" name="Text Box 26"/>
          <p:cNvSpPr txBox="1">
            <a:spLocks noChangeArrowheads="1"/>
          </p:cNvSpPr>
          <p:nvPr/>
        </p:nvSpPr>
        <p:spPr bwMode="auto">
          <a:xfrm>
            <a:off x="5514975" y="49799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2566" name="Text Box 26"/>
          <p:cNvSpPr txBox="1">
            <a:spLocks noChangeArrowheads="1"/>
          </p:cNvSpPr>
          <p:nvPr/>
        </p:nvSpPr>
        <p:spPr bwMode="auto">
          <a:xfrm>
            <a:off x="5505450" y="46847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8232" name="Oval 101"/>
          <p:cNvSpPr>
            <a:spLocks noChangeArrowheads="1"/>
          </p:cNvSpPr>
          <p:nvPr/>
        </p:nvSpPr>
        <p:spPr bwMode="auto">
          <a:xfrm>
            <a:off x="5875338" y="3949700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P4</a:t>
            </a:r>
          </a:p>
        </p:txBody>
      </p:sp>
      <p:sp>
        <p:nvSpPr>
          <p:cNvPr id="22568" name="Freeform 103"/>
          <p:cNvSpPr>
            <a:spLocks/>
          </p:cNvSpPr>
          <p:nvPr/>
        </p:nvSpPr>
        <p:spPr bwMode="auto">
          <a:xfrm>
            <a:off x="6824663" y="3595688"/>
            <a:ext cx="581025" cy="20383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9" name="Freeform 70"/>
          <p:cNvSpPr>
            <a:spLocks/>
          </p:cNvSpPr>
          <p:nvPr/>
        </p:nvSpPr>
        <p:spPr bwMode="auto">
          <a:xfrm>
            <a:off x="635000" y="3616325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0" name="Rectangle 23"/>
          <p:cNvSpPr>
            <a:spLocks noChangeArrowheads="1"/>
          </p:cNvSpPr>
          <p:nvPr/>
        </p:nvSpPr>
        <p:spPr bwMode="auto">
          <a:xfrm>
            <a:off x="1231900" y="3571875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2571" name="Rectangle 24"/>
          <p:cNvSpPr>
            <a:spLocks noChangeArrowheads="1"/>
          </p:cNvSpPr>
          <p:nvPr/>
        </p:nvSpPr>
        <p:spPr bwMode="auto">
          <a:xfrm>
            <a:off x="1193800" y="3625850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2572" name="Line 25"/>
          <p:cNvSpPr>
            <a:spLocks noChangeShapeType="1"/>
          </p:cNvSpPr>
          <p:nvPr/>
        </p:nvSpPr>
        <p:spPr bwMode="auto">
          <a:xfrm>
            <a:off x="1203325" y="43862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Text Box 26"/>
          <p:cNvSpPr txBox="1">
            <a:spLocks noChangeArrowheads="1"/>
          </p:cNvSpPr>
          <p:nvPr/>
        </p:nvSpPr>
        <p:spPr bwMode="auto">
          <a:xfrm>
            <a:off x="1160463" y="43688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2574" name="Line 27"/>
          <p:cNvSpPr>
            <a:spLocks noChangeShapeType="1"/>
          </p:cNvSpPr>
          <p:nvPr/>
        </p:nvSpPr>
        <p:spPr bwMode="auto">
          <a:xfrm>
            <a:off x="1211263" y="47069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Line 28"/>
          <p:cNvSpPr>
            <a:spLocks noChangeShapeType="1"/>
          </p:cNvSpPr>
          <p:nvPr/>
        </p:nvSpPr>
        <p:spPr bwMode="auto">
          <a:xfrm>
            <a:off x="1196975" y="50165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Line 29"/>
          <p:cNvSpPr>
            <a:spLocks noChangeShapeType="1"/>
          </p:cNvSpPr>
          <p:nvPr/>
        </p:nvSpPr>
        <p:spPr bwMode="auto">
          <a:xfrm>
            <a:off x="1196975" y="53022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Text Box 26"/>
          <p:cNvSpPr txBox="1">
            <a:spLocks noChangeArrowheads="1"/>
          </p:cNvSpPr>
          <p:nvPr/>
        </p:nvSpPr>
        <p:spPr bwMode="auto">
          <a:xfrm>
            <a:off x="1195388" y="36163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2578" name="Text Box 26"/>
          <p:cNvSpPr txBox="1">
            <a:spLocks noChangeArrowheads="1"/>
          </p:cNvSpPr>
          <p:nvPr/>
        </p:nvSpPr>
        <p:spPr bwMode="auto">
          <a:xfrm>
            <a:off x="1150938" y="52736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2579" name="Text Box 26"/>
          <p:cNvSpPr txBox="1">
            <a:spLocks noChangeArrowheads="1"/>
          </p:cNvSpPr>
          <p:nvPr/>
        </p:nvSpPr>
        <p:spPr bwMode="auto">
          <a:xfrm>
            <a:off x="1169988" y="49879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2580" name="Text Box 26"/>
          <p:cNvSpPr txBox="1">
            <a:spLocks noChangeArrowheads="1"/>
          </p:cNvSpPr>
          <p:nvPr/>
        </p:nvSpPr>
        <p:spPr bwMode="auto">
          <a:xfrm>
            <a:off x="1160463" y="46926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8246" name="Oval 23"/>
          <p:cNvSpPr>
            <a:spLocks noChangeArrowheads="1"/>
          </p:cNvSpPr>
          <p:nvPr/>
        </p:nvSpPr>
        <p:spPr bwMode="auto">
          <a:xfrm>
            <a:off x="1530350" y="39576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Comic Sans MS" charset="0"/>
                <a:ea typeface="ＭＳ Ｐゴシック" charset="0"/>
              </a:rPr>
              <a:t>P3</a:t>
            </a:r>
          </a:p>
        </p:txBody>
      </p:sp>
      <p:grpSp>
        <p:nvGrpSpPr>
          <p:cNvPr id="22582" name="Group 149"/>
          <p:cNvGrpSpPr>
            <a:grpSpLocks/>
          </p:cNvGrpSpPr>
          <p:nvPr/>
        </p:nvGrpSpPr>
        <p:grpSpPr bwMode="auto">
          <a:xfrm>
            <a:off x="1620838" y="4295775"/>
            <a:ext cx="412750" cy="158750"/>
            <a:chOff x="1287" y="2524"/>
            <a:chExt cx="260" cy="100"/>
          </a:xfrm>
        </p:grpSpPr>
        <p:sp>
          <p:nvSpPr>
            <p:cNvPr id="8302" name="Rectangle 73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3" name="Rectangle 74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4" name="Rectangle 75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5" name="Rectangle 12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2583" name="Group 150"/>
          <p:cNvGrpSpPr>
            <a:grpSpLocks/>
          </p:cNvGrpSpPr>
          <p:nvPr/>
        </p:nvGrpSpPr>
        <p:grpSpPr bwMode="auto">
          <a:xfrm>
            <a:off x="5961063" y="4294188"/>
            <a:ext cx="412750" cy="158750"/>
            <a:chOff x="1287" y="2524"/>
            <a:chExt cx="260" cy="100"/>
          </a:xfrm>
        </p:grpSpPr>
        <p:sp>
          <p:nvSpPr>
            <p:cNvPr id="8298" name="Rectangle 15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9" name="Rectangle 15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0" name="Rectangle 153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301" name="Rectangle 15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2584" name="Freeform 146"/>
          <p:cNvSpPr>
            <a:spLocks/>
          </p:cNvSpPr>
          <p:nvPr/>
        </p:nvSpPr>
        <p:spPr bwMode="auto">
          <a:xfrm>
            <a:off x="4008438" y="3995738"/>
            <a:ext cx="2173287" cy="1989137"/>
          </a:xfrm>
          <a:custGeom>
            <a:avLst/>
            <a:gdLst>
              <a:gd name="T0" fmla="*/ 2147483647 w 1369"/>
              <a:gd name="T1" fmla="*/ 2147483647 h 1253"/>
              <a:gd name="T2" fmla="*/ 2147483647 w 1369"/>
              <a:gd name="T3" fmla="*/ 2147483647 h 1253"/>
              <a:gd name="T4" fmla="*/ 2147483647 w 1369"/>
              <a:gd name="T5" fmla="*/ 2147483647 h 1253"/>
              <a:gd name="T6" fmla="*/ 0 w 1369"/>
              <a:gd name="T7" fmla="*/ 2147483647 h 1253"/>
              <a:gd name="T8" fmla="*/ 2147483647 w 1369"/>
              <a:gd name="T9" fmla="*/ 0 h 1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9" h="1253">
                <a:moveTo>
                  <a:pt x="1369" y="216"/>
                </a:moveTo>
                <a:lnTo>
                  <a:pt x="1362" y="1252"/>
                </a:lnTo>
                <a:lnTo>
                  <a:pt x="16" y="1253"/>
                </a:lnTo>
                <a:lnTo>
                  <a:pt x="0" y="121"/>
                </a:lnTo>
                <a:lnTo>
                  <a:pt x="19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585" name="Freeform 147"/>
          <p:cNvSpPr>
            <a:spLocks/>
          </p:cNvSpPr>
          <p:nvPr/>
        </p:nvSpPr>
        <p:spPr bwMode="auto">
          <a:xfrm>
            <a:off x="4127500" y="4027488"/>
            <a:ext cx="1984375" cy="1876425"/>
          </a:xfrm>
          <a:custGeom>
            <a:avLst/>
            <a:gdLst>
              <a:gd name="T0" fmla="*/ 2147483647 w 1250"/>
              <a:gd name="T1" fmla="*/ 2147483647 h 1182"/>
              <a:gd name="T2" fmla="*/ 2147483647 w 1250"/>
              <a:gd name="T3" fmla="*/ 2147483647 h 1182"/>
              <a:gd name="T4" fmla="*/ 2147483647 w 1250"/>
              <a:gd name="T5" fmla="*/ 2147483647 h 1182"/>
              <a:gd name="T6" fmla="*/ 0 w 1250"/>
              <a:gd name="T7" fmla="*/ 2147483647 h 1182"/>
              <a:gd name="T8" fmla="*/ 2147483647 w 1250"/>
              <a:gd name="T9" fmla="*/ 0 h 1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50" h="1182">
                <a:moveTo>
                  <a:pt x="1250" y="190"/>
                </a:moveTo>
                <a:lnTo>
                  <a:pt x="1244" y="1182"/>
                </a:lnTo>
                <a:lnTo>
                  <a:pt x="19" y="1181"/>
                </a:lnTo>
                <a:lnTo>
                  <a:pt x="0" y="155"/>
                </a:lnTo>
                <a:lnTo>
                  <a:pt x="171" y="0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51" name="Oval 36"/>
          <p:cNvSpPr>
            <a:spLocks noChangeArrowheads="1"/>
          </p:cNvSpPr>
          <p:nvPr/>
        </p:nvSpPr>
        <p:spPr bwMode="auto">
          <a:xfrm>
            <a:off x="7467600" y="4106863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grpSp>
        <p:nvGrpSpPr>
          <p:cNvPr id="362665" name="Group 169"/>
          <p:cNvGrpSpPr>
            <a:grpSpLocks/>
          </p:cNvGrpSpPr>
          <p:nvPr/>
        </p:nvGrpSpPr>
        <p:grpSpPr bwMode="auto">
          <a:xfrm>
            <a:off x="2962275" y="2854325"/>
            <a:ext cx="1292225" cy="1454150"/>
            <a:chOff x="1868" y="1796"/>
            <a:chExt cx="814" cy="916"/>
          </a:xfrm>
        </p:grpSpPr>
        <p:sp>
          <p:nvSpPr>
            <p:cNvPr id="8295" name="Oval 166"/>
            <p:cNvSpPr>
              <a:spLocks noChangeArrowheads="1"/>
            </p:cNvSpPr>
            <p:nvPr/>
          </p:nvSpPr>
          <p:spPr bwMode="auto">
            <a:xfrm>
              <a:off x="231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6" name="Oval 167"/>
            <p:cNvSpPr>
              <a:spLocks noChangeArrowheads="1"/>
            </p:cNvSpPr>
            <p:nvPr/>
          </p:nvSpPr>
          <p:spPr bwMode="auto">
            <a:xfrm>
              <a:off x="2558" y="2668"/>
              <a:ext cx="124" cy="44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2632" name="Freeform 168"/>
            <p:cNvSpPr>
              <a:spLocks/>
            </p:cNvSpPr>
            <p:nvPr/>
          </p:nvSpPr>
          <p:spPr bwMode="auto">
            <a:xfrm>
              <a:off x="1868" y="1796"/>
              <a:ext cx="434" cy="904"/>
            </a:xfrm>
            <a:custGeom>
              <a:avLst/>
              <a:gdLst>
                <a:gd name="T0" fmla="*/ 434 w 434"/>
                <a:gd name="T1" fmla="*/ 904 h 904"/>
                <a:gd name="T2" fmla="*/ 2 w 434"/>
                <a:gd name="T3" fmla="*/ 902 h 904"/>
                <a:gd name="T4" fmla="*/ 0 w 434"/>
                <a:gd name="T5" fmla="*/ 0 h 90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4" h="904">
                  <a:moveTo>
                    <a:pt x="434" y="904"/>
                  </a:moveTo>
                  <a:lnTo>
                    <a:pt x="2" y="902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62668" name="Group 172"/>
          <p:cNvGrpSpPr>
            <a:grpSpLocks/>
          </p:cNvGrpSpPr>
          <p:nvPr/>
        </p:nvGrpSpPr>
        <p:grpSpPr bwMode="auto">
          <a:xfrm>
            <a:off x="3870325" y="2809875"/>
            <a:ext cx="1047750" cy="1441450"/>
            <a:chOff x="2432" y="1758"/>
            <a:chExt cx="660" cy="908"/>
          </a:xfrm>
        </p:grpSpPr>
        <p:sp>
          <p:nvSpPr>
            <p:cNvPr id="8293" name="Oval 170"/>
            <p:cNvSpPr>
              <a:spLocks noChangeArrowheads="1"/>
            </p:cNvSpPr>
            <p:nvPr/>
          </p:nvSpPr>
          <p:spPr bwMode="auto">
            <a:xfrm>
              <a:off x="2432" y="2564"/>
              <a:ext cx="144" cy="102"/>
            </a:xfrm>
            <a:prstGeom prst="ellips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2629" name="Freeform 171"/>
            <p:cNvSpPr>
              <a:spLocks/>
            </p:cNvSpPr>
            <p:nvPr/>
          </p:nvSpPr>
          <p:spPr bwMode="auto">
            <a:xfrm>
              <a:off x="2506" y="1758"/>
              <a:ext cx="586" cy="810"/>
            </a:xfrm>
            <a:custGeom>
              <a:avLst/>
              <a:gdLst>
                <a:gd name="T0" fmla="*/ 0 w 586"/>
                <a:gd name="T1" fmla="*/ 810 h 810"/>
                <a:gd name="T2" fmla="*/ 2 w 586"/>
                <a:gd name="T3" fmla="*/ 808 h 810"/>
                <a:gd name="T4" fmla="*/ 2 w 586"/>
                <a:gd name="T5" fmla="*/ 170 h 810"/>
                <a:gd name="T6" fmla="*/ 586 w 586"/>
                <a:gd name="T7" fmla="*/ 0 h 8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6" h="810">
                  <a:moveTo>
                    <a:pt x="0" y="810"/>
                  </a:moveTo>
                  <a:lnTo>
                    <a:pt x="2" y="808"/>
                  </a:lnTo>
                  <a:lnTo>
                    <a:pt x="2" y="170"/>
                  </a:lnTo>
                  <a:lnTo>
                    <a:pt x="586" y="0"/>
                  </a:lnTo>
                </a:path>
              </a:pathLst>
            </a:custGeom>
            <a:noFill/>
            <a:ln w="12700" cap="flat" cmpd="sng">
              <a:solidFill>
                <a:srgbClr val="CC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2589" name="Group 179"/>
          <p:cNvGrpSpPr>
            <a:grpSpLocks/>
          </p:cNvGrpSpPr>
          <p:nvPr/>
        </p:nvGrpSpPr>
        <p:grpSpPr bwMode="auto">
          <a:xfrm>
            <a:off x="169863" y="5126038"/>
            <a:ext cx="800100" cy="828675"/>
            <a:chOff x="-44" y="1473"/>
            <a:chExt cx="981" cy="1105"/>
          </a:xfrm>
        </p:grpSpPr>
        <p:pic>
          <p:nvPicPr>
            <p:cNvPr id="22626" name="Picture 18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627" name="Freeform 18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2590" name="Group 182"/>
          <p:cNvGrpSpPr>
            <a:grpSpLocks/>
          </p:cNvGrpSpPr>
          <p:nvPr/>
        </p:nvGrpSpPr>
        <p:grpSpPr bwMode="auto">
          <a:xfrm flipH="1">
            <a:off x="7151688" y="5040313"/>
            <a:ext cx="788987" cy="782637"/>
            <a:chOff x="-44" y="1473"/>
            <a:chExt cx="981" cy="1105"/>
          </a:xfrm>
        </p:grpSpPr>
        <p:pic>
          <p:nvPicPr>
            <p:cNvPr id="22624" name="Picture 183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625" name="Freeform 18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2591" name="Group 185"/>
          <p:cNvGrpSpPr>
            <a:grpSpLocks/>
          </p:cNvGrpSpPr>
          <p:nvPr/>
        </p:nvGrpSpPr>
        <p:grpSpPr bwMode="auto">
          <a:xfrm>
            <a:off x="2741613" y="4625975"/>
            <a:ext cx="358775" cy="704850"/>
            <a:chOff x="4140" y="429"/>
            <a:chExt cx="1425" cy="2396"/>
          </a:xfrm>
        </p:grpSpPr>
        <p:sp>
          <p:nvSpPr>
            <p:cNvPr id="22592" name="Freeform 18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8" name="Rectangle 187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2594" name="Freeform 18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95" name="Freeform 18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1" name="Rectangle 190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2597" name="Group 19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287" name="AutoShape 192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288" name="AutoShape 193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263" name="Rectangle 194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2599" name="Group 19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285" name="AutoShape 196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6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286" name="AutoShape 197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265" name="Rectangle 198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66" name="Rectangle 199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2602" name="Group 20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283" name="AutoShape 201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284" name="AutoShape 202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2603" name="Freeform 20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604" name="Group 20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281" name="AutoShape 205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282" name="AutoShape 20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270" name="Rectangle 207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2606" name="Freeform 20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7" name="Freeform 20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3" name="Oval 210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2609" name="Freeform 21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5" name="AutoShape 212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76" name="AutoShape 213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77" name="Oval 214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78" name="Oval 215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279" name="Oval 216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80" name="Rectangle 217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8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1022350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75"/>
          <p:cNvSpPr>
            <a:spLocks noChangeArrowheads="1"/>
          </p:cNvSpPr>
          <p:nvPr/>
        </p:nvSpPr>
        <p:spPr bwMode="auto">
          <a:xfrm>
            <a:off x="5343525" y="2000250"/>
            <a:ext cx="3324225" cy="32004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22" name="Rectangle 65"/>
          <p:cNvSpPr>
            <a:spLocks noChangeArrowheads="1"/>
          </p:cNvSpPr>
          <p:nvPr/>
        </p:nvSpPr>
        <p:spPr bwMode="auto">
          <a:xfrm>
            <a:off x="5267325" y="2095500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23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How demultiplexing works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9224" name="Rectangle 23"/>
          <p:cNvSpPr>
            <a:spLocks noGrp="1" noChangeArrowheads="1"/>
          </p:cNvSpPr>
          <p:nvPr>
            <p:ph type="body" sz="half" idx="1"/>
          </p:nvPr>
        </p:nvSpPr>
        <p:spPr>
          <a:xfrm>
            <a:off x="485775" y="1595438"/>
            <a:ext cx="4438650" cy="27908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host receives IP datagrams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each datagram has source IP address, destination IP address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each datagram carries one transport-layer segment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each segment has source, destination port number 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host uses </a:t>
            </a: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IP addresses &amp; port numbers</a:t>
            </a:r>
            <a:r>
              <a:rPr lang="en-US">
                <a:ea typeface="ＭＳ Ｐゴシック" charset="0"/>
                <a:cs typeface="+mn-cs"/>
              </a:rPr>
              <a:t> to direct segment to appropriate socket</a:t>
            </a:r>
          </a:p>
        </p:txBody>
      </p:sp>
      <p:sp>
        <p:nvSpPr>
          <p:cNvPr id="9225" name="Text Box 63"/>
          <p:cNvSpPr txBox="1">
            <a:spLocks noChangeArrowheads="1"/>
          </p:cNvSpPr>
          <p:nvPr/>
        </p:nvSpPr>
        <p:spPr bwMode="auto">
          <a:xfrm>
            <a:off x="5307013" y="2108200"/>
            <a:ext cx="1563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CC0000"/>
                </a:solidFill>
              </a:rPr>
              <a:t>source port #</a:t>
            </a:r>
            <a:endParaRPr lang="en-US" sz="2400">
              <a:solidFill>
                <a:srgbClr val="CC0000"/>
              </a:solidFill>
            </a:endParaRPr>
          </a:p>
        </p:txBody>
      </p:sp>
      <p:sp>
        <p:nvSpPr>
          <p:cNvPr id="9226" name="Text Box 64"/>
          <p:cNvSpPr txBox="1">
            <a:spLocks noChangeArrowheads="1"/>
          </p:cNvSpPr>
          <p:nvPr/>
        </p:nvSpPr>
        <p:spPr bwMode="auto">
          <a:xfrm>
            <a:off x="7092950" y="2108200"/>
            <a:ext cx="13287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CC0000"/>
                </a:solidFill>
              </a:rPr>
              <a:t>dest port #</a:t>
            </a:r>
            <a:endParaRPr lang="en-US" sz="2400">
              <a:solidFill>
                <a:srgbClr val="CC0000"/>
              </a:solidFill>
            </a:endParaRPr>
          </a:p>
        </p:txBody>
      </p:sp>
      <p:sp>
        <p:nvSpPr>
          <p:cNvPr id="9227" name="Line 66"/>
          <p:cNvSpPr>
            <a:spLocks noChangeShapeType="1"/>
          </p:cNvSpPr>
          <p:nvPr/>
        </p:nvSpPr>
        <p:spPr bwMode="auto">
          <a:xfrm flipV="1">
            <a:off x="5257800" y="2495550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28" name="Line 68"/>
          <p:cNvSpPr>
            <a:spLocks noChangeShapeType="1"/>
          </p:cNvSpPr>
          <p:nvPr/>
        </p:nvSpPr>
        <p:spPr bwMode="auto">
          <a:xfrm flipV="1">
            <a:off x="5267325" y="3486150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29" name="Line 69"/>
          <p:cNvSpPr>
            <a:spLocks noChangeShapeType="1"/>
          </p:cNvSpPr>
          <p:nvPr/>
        </p:nvSpPr>
        <p:spPr bwMode="auto">
          <a:xfrm flipV="1">
            <a:off x="6905625" y="2095500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30" name="Text Box 70"/>
          <p:cNvSpPr txBox="1">
            <a:spLocks noChangeArrowheads="1"/>
          </p:cNvSpPr>
          <p:nvPr/>
        </p:nvSpPr>
        <p:spPr bwMode="auto">
          <a:xfrm>
            <a:off x="6450013" y="1655763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32 bits</a:t>
            </a:r>
            <a:endParaRPr lang="en-US" sz="2400"/>
          </a:p>
        </p:txBody>
      </p:sp>
      <p:sp>
        <p:nvSpPr>
          <p:cNvPr id="9231" name="Line 71"/>
          <p:cNvSpPr>
            <a:spLocks noChangeShapeType="1"/>
          </p:cNvSpPr>
          <p:nvPr/>
        </p:nvSpPr>
        <p:spPr bwMode="auto">
          <a:xfrm>
            <a:off x="7362825" y="1862138"/>
            <a:ext cx="1200150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32" name="Line 72"/>
          <p:cNvSpPr>
            <a:spLocks noChangeShapeType="1"/>
          </p:cNvSpPr>
          <p:nvPr/>
        </p:nvSpPr>
        <p:spPr bwMode="auto">
          <a:xfrm rot="10800000">
            <a:off x="5253038" y="1871663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33" name="Text Box 73"/>
          <p:cNvSpPr txBox="1">
            <a:spLocks noChangeArrowheads="1"/>
          </p:cNvSpPr>
          <p:nvPr/>
        </p:nvSpPr>
        <p:spPr bwMode="auto">
          <a:xfrm>
            <a:off x="6161088" y="3816350"/>
            <a:ext cx="138906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application</a:t>
            </a:r>
          </a:p>
          <a:p>
            <a:pPr>
              <a:defRPr/>
            </a:pPr>
            <a:r>
              <a:rPr lang="en-US" sz="2000"/>
              <a:t>data </a:t>
            </a:r>
          </a:p>
          <a:p>
            <a:pPr>
              <a:defRPr/>
            </a:pPr>
            <a:r>
              <a:rPr lang="en-US" sz="2000"/>
              <a:t>(payload)</a:t>
            </a:r>
            <a:endParaRPr lang="en-US" sz="2400"/>
          </a:p>
        </p:txBody>
      </p:sp>
      <p:sp>
        <p:nvSpPr>
          <p:cNvPr id="9234" name="Text Box 74"/>
          <p:cNvSpPr txBox="1">
            <a:spLocks noChangeArrowheads="1"/>
          </p:cNvSpPr>
          <p:nvPr/>
        </p:nvSpPr>
        <p:spPr bwMode="auto">
          <a:xfrm>
            <a:off x="5776913" y="2849563"/>
            <a:ext cx="22907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other header fields</a:t>
            </a:r>
            <a:endParaRPr lang="en-US" sz="2400"/>
          </a:p>
        </p:txBody>
      </p:sp>
      <p:sp>
        <p:nvSpPr>
          <p:cNvPr id="9235" name="Text Box 76"/>
          <p:cNvSpPr txBox="1">
            <a:spLocks noChangeArrowheads="1"/>
          </p:cNvSpPr>
          <p:nvPr/>
        </p:nvSpPr>
        <p:spPr bwMode="auto">
          <a:xfrm>
            <a:off x="5480050" y="5380038"/>
            <a:ext cx="3060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TCP/UDP segment format</a:t>
            </a:r>
            <a:endParaRPr lang="en-US" sz="24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1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935038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336550" y="14605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Connectionless </a:t>
            </a:r>
            <a:r>
              <a:rPr lang="en-US" dirty="0" err="1">
                <a:ea typeface="ＭＳ Ｐゴシック" charset="0"/>
                <a:cs typeface="+mj-cs"/>
              </a:rPr>
              <a:t>demultiplexing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7000" y="1495425"/>
            <a:ext cx="4940300" cy="1858963"/>
          </a:xfrm>
        </p:spPr>
        <p:txBody>
          <a:bodyPr/>
          <a:lstStyle/>
          <a:p>
            <a:pPr marL="347663" indent="-290513">
              <a:buFont typeface="Wingdings" charset="2"/>
              <a:buChar char="§"/>
              <a:defRPr/>
            </a:pPr>
            <a:r>
              <a:rPr lang="en-US" i="1">
                <a:ea typeface="ＭＳ Ｐゴシック" charset="0"/>
                <a:cs typeface="+mn-cs"/>
              </a:rPr>
              <a:t>recall:</a:t>
            </a:r>
            <a:r>
              <a:rPr lang="en-US">
                <a:ea typeface="ＭＳ Ｐゴシック" charset="0"/>
                <a:cs typeface="+mn-cs"/>
              </a:rPr>
              <a:t> created socket has host-local port #:</a:t>
            </a:r>
          </a:p>
          <a:p>
            <a:pPr marL="347663" indent="-290513">
              <a:buFont typeface="Wingdings" charset="0"/>
              <a:buNone/>
              <a:defRPr/>
            </a:pPr>
            <a:r>
              <a:rPr lang="en-US" sz="2000" b="1">
                <a:latin typeface="Courier New" charset="0"/>
                <a:ea typeface="ＭＳ Ｐゴシック" charset="0"/>
                <a:cs typeface="+mn-cs"/>
              </a:rPr>
              <a:t>  DatagramSocket mySocket1        = new DatagramSocket(</a:t>
            </a:r>
            <a:r>
              <a:rPr lang="en-US" sz="2000" b="1">
                <a:solidFill>
                  <a:srgbClr val="CC0000"/>
                </a:solidFill>
                <a:latin typeface="Courier New" charset="0"/>
                <a:ea typeface="ＭＳ Ｐゴシック" charset="0"/>
                <a:cs typeface="+mn-cs"/>
              </a:rPr>
              <a:t>12534</a:t>
            </a:r>
            <a:r>
              <a:rPr lang="en-US" sz="2000" b="1">
                <a:latin typeface="Courier New" charset="0"/>
                <a:ea typeface="ＭＳ Ｐゴシック" charset="0"/>
                <a:cs typeface="+mn-cs"/>
              </a:rPr>
              <a:t>);</a:t>
            </a:r>
          </a:p>
          <a:p>
            <a:pPr marL="347663" indent="-290513">
              <a:buFont typeface="Wingdings" charset="0"/>
              <a:buNone/>
              <a:defRPr/>
            </a:pPr>
            <a:endParaRPr lang="en-US" sz="2000"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240745" name="Rectangle 105"/>
          <p:cNvSpPr>
            <a:spLocks noGrp="1" noChangeArrowheads="1"/>
          </p:cNvSpPr>
          <p:nvPr>
            <p:ph type="body" sz="half" idx="2"/>
          </p:nvPr>
        </p:nvSpPr>
        <p:spPr>
          <a:xfrm>
            <a:off x="312738" y="3862388"/>
            <a:ext cx="4114800" cy="236855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when host receives UDP segment: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checks destination port # in segment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directs UDP segment to socket with that port #</a:t>
            </a:r>
          </a:p>
        </p:txBody>
      </p:sp>
      <p:sp>
        <p:nvSpPr>
          <p:cNvPr id="10248" name="Rectangle 108"/>
          <p:cNvSpPr>
            <a:spLocks noChangeArrowheads="1"/>
          </p:cNvSpPr>
          <p:nvPr/>
        </p:nvSpPr>
        <p:spPr bwMode="auto">
          <a:xfrm>
            <a:off x="4678363" y="1162050"/>
            <a:ext cx="4465637" cy="169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7663" indent="-290513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000" dirty="0">
              <a:latin typeface="Courier New" charset="0"/>
              <a:ea typeface="ＭＳ Ｐゴシック" charset="0"/>
            </a:endParaRP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1" dirty="0">
                <a:latin typeface="Gill Sans MT" charset="0"/>
                <a:ea typeface="ＭＳ Ｐゴシック" charset="0"/>
              </a:rPr>
              <a:t>recall:</a:t>
            </a:r>
            <a:r>
              <a:rPr lang="en-US" sz="2800" dirty="0">
                <a:latin typeface="Gill Sans MT" charset="0"/>
                <a:ea typeface="ＭＳ Ｐゴシック" charset="0"/>
              </a:rPr>
              <a:t> when creating datagram to send into </a:t>
            </a:r>
            <a:r>
              <a:rPr lang="en-US" sz="2800" dirty="0">
                <a:solidFill>
                  <a:srgbClr val="000099"/>
                </a:solidFill>
                <a:latin typeface="Gill Sans MT" charset="0"/>
                <a:ea typeface="ＭＳ Ｐゴシック" charset="0"/>
              </a:rPr>
              <a:t>UDP socket</a:t>
            </a:r>
            <a:r>
              <a:rPr lang="en-US" sz="2800" dirty="0">
                <a:latin typeface="Gill Sans MT" charset="0"/>
                <a:ea typeface="ＭＳ Ｐゴシック" charset="0"/>
              </a:rPr>
              <a:t>, must specify</a:t>
            </a:r>
          </a:p>
          <a:p>
            <a:pPr marL="858838" lvl="1" indent="-239713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ea typeface="ＭＳ Ｐゴシック" charset="0"/>
              </a:rPr>
              <a:t>destination IP address</a:t>
            </a:r>
          </a:p>
          <a:p>
            <a:pPr marL="858838" lvl="1" indent="-239713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ea typeface="ＭＳ Ｐゴシック" charset="0"/>
              </a:rPr>
              <a:t>destination port #</a:t>
            </a:r>
          </a:p>
        </p:txBody>
      </p:sp>
      <p:sp>
        <p:nvSpPr>
          <p:cNvPr id="240751" name="Rectangle 111"/>
          <p:cNvSpPr>
            <a:spLocks noChangeArrowheads="1"/>
          </p:cNvSpPr>
          <p:nvPr/>
        </p:nvSpPr>
        <p:spPr bwMode="auto">
          <a:xfrm>
            <a:off x="5260975" y="3895725"/>
            <a:ext cx="3432175" cy="214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400">
                <a:latin typeface="Gill Sans MT" charset="0"/>
                <a:ea typeface="ＭＳ Ｐゴシック" charset="0"/>
              </a:rPr>
              <a:t>IP datagrams with </a:t>
            </a:r>
            <a:r>
              <a:rPr lang="en-US" sz="2400" i="1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same dest. port #,</a:t>
            </a:r>
            <a:r>
              <a:rPr lang="en-US" sz="2400">
                <a:latin typeface="Gill Sans MT" charset="0"/>
                <a:ea typeface="ＭＳ Ｐゴシック" charset="0"/>
              </a:rPr>
              <a:t> but different source IP addresses and/or source port numbers will be directed to </a:t>
            </a:r>
            <a:r>
              <a:rPr lang="en-US" sz="2400" i="1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same socket </a:t>
            </a:r>
            <a:r>
              <a:rPr lang="en-US" sz="2400">
                <a:latin typeface="Gill Sans MT" charset="0"/>
                <a:ea typeface="ＭＳ Ｐゴシック" charset="0"/>
              </a:rPr>
              <a:t>at dest</a:t>
            </a:r>
          </a:p>
        </p:txBody>
      </p:sp>
      <p:sp>
        <p:nvSpPr>
          <p:cNvPr id="10250" name="Line 112"/>
          <p:cNvSpPr>
            <a:spLocks noChangeShapeType="1"/>
          </p:cNvSpPr>
          <p:nvPr/>
        </p:nvSpPr>
        <p:spPr bwMode="auto">
          <a:xfrm>
            <a:off x="1400175" y="3644900"/>
            <a:ext cx="5845175" cy="0"/>
          </a:xfrm>
          <a:prstGeom prst="line">
            <a:avLst/>
          </a:prstGeom>
          <a:noFill/>
          <a:ln w="285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0753" name="AutoShape 113"/>
          <p:cNvSpPr>
            <a:spLocks noChangeArrowheads="1"/>
          </p:cNvSpPr>
          <p:nvPr/>
        </p:nvSpPr>
        <p:spPr bwMode="auto">
          <a:xfrm>
            <a:off x="4467225" y="4770438"/>
            <a:ext cx="560388" cy="311150"/>
          </a:xfrm>
          <a:prstGeom prst="rightArrow">
            <a:avLst>
              <a:gd name="adj1" fmla="val 50000"/>
              <a:gd name="adj2" fmla="val 45026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745" grpId="0" build="p"/>
      <p:bldP spid="2407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1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8858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244475" y="200025"/>
            <a:ext cx="7772400" cy="935038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Connectionless demux: example</a:t>
            </a:r>
          </a:p>
        </p:txBody>
      </p:sp>
      <p:sp>
        <p:nvSpPr>
          <p:cNvPr id="241708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2870200" y="1320800"/>
            <a:ext cx="3211513" cy="725488"/>
          </a:xfrm>
        </p:spPr>
        <p:txBody>
          <a:bodyPr/>
          <a:lstStyle/>
          <a:p>
            <a:pPr marL="173038" indent="-173038">
              <a:buFont typeface="Wingdings" charset="0"/>
              <a:buNone/>
              <a:defRPr/>
            </a:pPr>
            <a:r>
              <a:rPr lang="en-US" sz="2000" b="1">
                <a:latin typeface="Courier New" charset="0"/>
                <a:ea typeface="ＭＳ Ｐゴシック" charset="0"/>
                <a:cs typeface="+mn-cs"/>
              </a:rPr>
              <a:t>DatagramSocket serverSocket = new DatagramSocket</a:t>
            </a:r>
          </a:p>
          <a:p>
            <a:pPr marL="173038" indent="-173038">
              <a:buFont typeface="Wingdings" charset="0"/>
              <a:buNone/>
              <a:defRPr/>
            </a:pPr>
            <a:r>
              <a:rPr lang="en-US" sz="2000" b="1">
                <a:latin typeface="Courier New" charset="0"/>
                <a:ea typeface="ＭＳ Ｐゴシック" charset="0"/>
                <a:cs typeface="+mn-cs"/>
              </a:rPr>
              <a:t> (</a:t>
            </a:r>
            <a:r>
              <a:rPr lang="en-US" sz="2000" b="1">
                <a:solidFill>
                  <a:srgbClr val="CC0000"/>
                </a:solidFill>
                <a:latin typeface="Courier New" charset="0"/>
                <a:ea typeface="ＭＳ Ｐゴシック" charset="0"/>
                <a:cs typeface="+mn-cs"/>
              </a:rPr>
              <a:t>6428</a:t>
            </a:r>
            <a:r>
              <a:rPr lang="en-US" sz="2000" b="1">
                <a:latin typeface="Courier New" charset="0"/>
                <a:ea typeface="ＭＳ Ｐゴシック" charset="0"/>
                <a:cs typeface="+mn-cs"/>
              </a:rPr>
              <a:t>);</a:t>
            </a:r>
          </a:p>
          <a:p>
            <a:pPr marL="173038" indent="-173038">
              <a:buFont typeface="Wingdings" charset="2"/>
              <a:buChar char="§"/>
              <a:defRPr/>
            </a:pPr>
            <a:endParaRPr lang="en-US" sz="4000">
              <a:ea typeface="ＭＳ Ｐゴシック" charset="0"/>
              <a:cs typeface="+mn-cs"/>
            </a:endParaRPr>
          </a:p>
        </p:txBody>
      </p:sp>
      <p:sp>
        <p:nvSpPr>
          <p:cNvPr id="25606" name="Freeform 89"/>
          <p:cNvSpPr>
            <a:spLocks/>
          </p:cNvSpPr>
          <p:nvPr/>
        </p:nvSpPr>
        <p:spPr bwMode="auto">
          <a:xfrm>
            <a:off x="3189288" y="2478088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Freeform 97"/>
          <p:cNvSpPr>
            <a:spLocks/>
          </p:cNvSpPr>
          <p:nvPr/>
        </p:nvSpPr>
        <p:spPr bwMode="auto">
          <a:xfrm>
            <a:off x="404813" y="2782888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8" name="Rectangle 23"/>
          <p:cNvSpPr>
            <a:spLocks noChangeArrowheads="1"/>
          </p:cNvSpPr>
          <p:nvPr/>
        </p:nvSpPr>
        <p:spPr bwMode="auto">
          <a:xfrm>
            <a:off x="909638" y="2749550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09" name="Rectangle 24"/>
          <p:cNvSpPr>
            <a:spLocks noChangeArrowheads="1"/>
          </p:cNvSpPr>
          <p:nvPr/>
        </p:nvSpPr>
        <p:spPr bwMode="auto">
          <a:xfrm>
            <a:off x="871538" y="2803525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10" name="Line 25"/>
          <p:cNvSpPr>
            <a:spLocks noChangeShapeType="1"/>
          </p:cNvSpPr>
          <p:nvPr/>
        </p:nvSpPr>
        <p:spPr bwMode="auto">
          <a:xfrm>
            <a:off x="881063" y="35639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Text Box 26"/>
          <p:cNvSpPr txBox="1">
            <a:spLocks noChangeArrowheads="1"/>
          </p:cNvSpPr>
          <p:nvPr/>
        </p:nvSpPr>
        <p:spPr bwMode="auto">
          <a:xfrm>
            <a:off x="838200" y="35464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5612" name="Line 27"/>
          <p:cNvSpPr>
            <a:spLocks noChangeShapeType="1"/>
          </p:cNvSpPr>
          <p:nvPr/>
        </p:nvSpPr>
        <p:spPr bwMode="auto">
          <a:xfrm>
            <a:off x="889000" y="38846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Line 28"/>
          <p:cNvSpPr>
            <a:spLocks noChangeShapeType="1"/>
          </p:cNvSpPr>
          <p:nvPr/>
        </p:nvSpPr>
        <p:spPr bwMode="auto">
          <a:xfrm>
            <a:off x="874713" y="41941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Line 29"/>
          <p:cNvSpPr>
            <a:spLocks noChangeShapeType="1"/>
          </p:cNvSpPr>
          <p:nvPr/>
        </p:nvSpPr>
        <p:spPr bwMode="auto">
          <a:xfrm>
            <a:off x="874713" y="44799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5" name="Text Box 26"/>
          <p:cNvSpPr txBox="1">
            <a:spLocks noChangeArrowheads="1"/>
          </p:cNvSpPr>
          <p:nvPr/>
        </p:nvSpPr>
        <p:spPr bwMode="auto">
          <a:xfrm>
            <a:off x="873125" y="27940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5616" name="Text Box 26"/>
          <p:cNvSpPr txBox="1">
            <a:spLocks noChangeArrowheads="1"/>
          </p:cNvSpPr>
          <p:nvPr/>
        </p:nvSpPr>
        <p:spPr bwMode="auto">
          <a:xfrm>
            <a:off x="828675" y="44513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5617" name="Text Box 26"/>
          <p:cNvSpPr txBox="1">
            <a:spLocks noChangeArrowheads="1"/>
          </p:cNvSpPr>
          <p:nvPr/>
        </p:nvSpPr>
        <p:spPr bwMode="auto">
          <a:xfrm>
            <a:off x="847725" y="41656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5618" name="Text Box 26"/>
          <p:cNvSpPr txBox="1">
            <a:spLocks noChangeArrowheads="1"/>
          </p:cNvSpPr>
          <p:nvPr/>
        </p:nvSpPr>
        <p:spPr bwMode="auto">
          <a:xfrm>
            <a:off x="838200" y="38703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1284" name="Oval 110"/>
          <p:cNvSpPr>
            <a:spLocks noChangeArrowheads="1"/>
          </p:cNvSpPr>
          <p:nvPr/>
        </p:nvSpPr>
        <p:spPr bwMode="auto">
          <a:xfrm>
            <a:off x="1208088" y="3079750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241775" name="Group 111"/>
          <p:cNvGrpSpPr>
            <a:grpSpLocks/>
          </p:cNvGrpSpPr>
          <p:nvPr/>
        </p:nvGrpSpPr>
        <p:grpSpPr bwMode="auto">
          <a:xfrm>
            <a:off x="1176338" y="3403600"/>
            <a:ext cx="620712" cy="228600"/>
            <a:chOff x="1287" y="2524"/>
            <a:chExt cx="260" cy="100"/>
          </a:xfrm>
        </p:grpSpPr>
        <p:sp>
          <p:nvSpPr>
            <p:cNvPr id="11390" name="Rectangle 11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91" name="Rectangle 11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92" name="Rectangle 11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93" name="Rectangle 11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5621" name="Rectangle 23"/>
          <p:cNvSpPr>
            <a:spLocks noChangeArrowheads="1"/>
          </p:cNvSpPr>
          <p:nvPr/>
        </p:nvSpPr>
        <p:spPr bwMode="auto">
          <a:xfrm>
            <a:off x="3736975" y="2516188"/>
            <a:ext cx="1497013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22" name="Rectangle 24"/>
          <p:cNvSpPr>
            <a:spLocks noChangeArrowheads="1"/>
          </p:cNvSpPr>
          <p:nvPr/>
        </p:nvSpPr>
        <p:spPr bwMode="auto">
          <a:xfrm>
            <a:off x="3702050" y="2570163"/>
            <a:ext cx="147320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23" name="Line 25"/>
          <p:cNvSpPr>
            <a:spLocks noChangeShapeType="1"/>
          </p:cNvSpPr>
          <p:nvPr/>
        </p:nvSpPr>
        <p:spPr bwMode="auto">
          <a:xfrm>
            <a:off x="3708400" y="3340100"/>
            <a:ext cx="14605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4" name="Text Box 26"/>
          <p:cNvSpPr txBox="1">
            <a:spLocks noChangeArrowheads="1"/>
          </p:cNvSpPr>
          <p:nvPr/>
        </p:nvSpPr>
        <p:spPr bwMode="auto">
          <a:xfrm>
            <a:off x="3779838" y="33226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5625" name="Line 27"/>
          <p:cNvSpPr>
            <a:spLocks noChangeShapeType="1"/>
          </p:cNvSpPr>
          <p:nvPr/>
        </p:nvSpPr>
        <p:spPr bwMode="auto">
          <a:xfrm>
            <a:off x="3709988" y="3657600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3776663" y="25368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5627" name="Text Box 26"/>
          <p:cNvSpPr txBox="1">
            <a:spLocks noChangeArrowheads="1"/>
          </p:cNvSpPr>
          <p:nvPr/>
        </p:nvSpPr>
        <p:spPr bwMode="auto">
          <a:xfrm>
            <a:off x="3773488" y="42275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5628" name="Text Box 26"/>
          <p:cNvSpPr txBox="1">
            <a:spLocks noChangeArrowheads="1"/>
          </p:cNvSpPr>
          <p:nvPr/>
        </p:nvSpPr>
        <p:spPr bwMode="auto">
          <a:xfrm>
            <a:off x="3773488" y="39417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5629" name="Text Box 26"/>
          <p:cNvSpPr txBox="1">
            <a:spLocks noChangeArrowheads="1"/>
          </p:cNvSpPr>
          <p:nvPr/>
        </p:nvSpPr>
        <p:spPr bwMode="auto">
          <a:xfrm>
            <a:off x="3773488" y="36433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25630" name="Line 27"/>
          <p:cNvSpPr>
            <a:spLocks noChangeShapeType="1"/>
          </p:cNvSpPr>
          <p:nvPr/>
        </p:nvSpPr>
        <p:spPr bwMode="auto">
          <a:xfrm>
            <a:off x="3706813" y="3968750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31" name="Line 27"/>
          <p:cNvSpPr>
            <a:spLocks noChangeShapeType="1"/>
          </p:cNvSpPr>
          <p:nvPr/>
        </p:nvSpPr>
        <p:spPr bwMode="auto">
          <a:xfrm>
            <a:off x="3703638" y="4267200"/>
            <a:ext cx="1457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7" name="Oval 128"/>
          <p:cNvSpPr>
            <a:spLocks noChangeArrowheads="1"/>
          </p:cNvSpPr>
          <p:nvPr/>
        </p:nvSpPr>
        <p:spPr bwMode="auto">
          <a:xfrm>
            <a:off x="4121150" y="2876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P1</a:t>
            </a:r>
          </a:p>
        </p:txBody>
      </p:sp>
      <p:grpSp>
        <p:nvGrpSpPr>
          <p:cNvPr id="241798" name="Group 134"/>
          <p:cNvGrpSpPr>
            <a:grpSpLocks/>
          </p:cNvGrpSpPr>
          <p:nvPr/>
        </p:nvGrpSpPr>
        <p:grpSpPr bwMode="auto">
          <a:xfrm>
            <a:off x="3992563" y="3192463"/>
            <a:ext cx="887412" cy="228600"/>
            <a:chOff x="1383" y="2620"/>
            <a:chExt cx="260" cy="100"/>
          </a:xfrm>
        </p:grpSpPr>
        <p:sp>
          <p:nvSpPr>
            <p:cNvPr id="11386" name="Rectangle 135"/>
            <p:cNvSpPr>
              <a:spLocks noChangeArrowheads="1"/>
            </p:cNvSpPr>
            <p:nvPr/>
          </p:nvSpPr>
          <p:spPr bwMode="auto">
            <a:xfrm>
              <a:off x="1383" y="2620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7" name="Rectangle 136"/>
            <p:cNvSpPr>
              <a:spLocks noChangeArrowheads="1"/>
            </p:cNvSpPr>
            <p:nvPr/>
          </p:nvSpPr>
          <p:spPr bwMode="auto">
            <a:xfrm>
              <a:off x="1434" y="2633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8" name="Rectangle 137"/>
            <p:cNvSpPr>
              <a:spLocks noChangeArrowheads="1"/>
            </p:cNvSpPr>
            <p:nvPr/>
          </p:nvSpPr>
          <p:spPr bwMode="auto">
            <a:xfrm>
              <a:off x="1599" y="2678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9" name="Rectangle 138"/>
            <p:cNvSpPr>
              <a:spLocks noChangeArrowheads="1"/>
            </p:cNvSpPr>
            <p:nvPr/>
          </p:nvSpPr>
          <p:spPr bwMode="auto">
            <a:xfrm>
              <a:off x="1394" y="2679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5634" name="Rectangle 23"/>
          <p:cNvSpPr>
            <a:spLocks noChangeArrowheads="1"/>
          </p:cNvSpPr>
          <p:nvPr/>
        </p:nvSpPr>
        <p:spPr bwMode="auto">
          <a:xfrm>
            <a:off x="6743700" y="2741613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35" name="Rectangle 24"/>
          <p:cNvSpPr>
            <a:spLocks noChangeArrowheads="1"/>
          </p:cNvSpPr>
          <p:nvPr/>
        </p:nvSpPr>
        <p:spPr bwMode="auto">
          <a:xfrm>
            <a:off x="6705600" y="2795588"/>
            <a:ext cx="1273175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5636" name="Line 25"/>
          <p:cNvSpPr>
            <a:spLocks noChangeShapeType="1"/>
          </p:cNvSpPr>
          <p:nvPr/>
        </p:nvSpPr>
        <p:spPr bwMode="auto">
          <a:xfrm>
            <a:off x="6715125" y="35560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37" name="Text Box 26"/>
          <p:cNvSpPr txBox="1">
            <a:spLocks noChangeArrowheads="1"/>
          </p:cNvSpPr>
          <p:nvPr/>
        </p:nvSpPr>
        <p:spPr bwMode="auto">
          <a:xfrm>
            <a:off x="6672263" y="35385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5638" name="Line 27"/>
          <p:cNvSpPr>
            <a:spLocks noChangeShapeType="1"/>
          </p:cNvSpPr>
          <p:nvPr/>
        </p:nvSpPr>
        <p:spPr bwMode="auto">
          <a:xfrm>
            <a:off x="6723063" y="38766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39" name="Line 28"/>
          <p:cNvSpPr>
            <a:spLocks noChangeShapeType="1"/>
          </p:cNvSpPr>
          <p:nvPr/>
        </p:nvSpPr>
        <p:spPr bwMode="auto">
          <a:xfrm>
            <a:off x="6708775" y="41862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0" name="Line 29"/>
          <p:cNvSpPr>
            <a:spLocks noChangeShapeType="1"/>
          </p:cNvSpPr>
          <p:nvPr/>
        </p:nvSpPr>
        <p:spPr bwMode="auto">
          <a:xfrm>
            <a:off x="6708775" y="447198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1" name="Text Box 26"/>
          <p:cNvSpPr txBox="1">
            <a:spLocks noChangeArrowheads="1"/>
          </p:cNvSpPr>
          <p:nvPr/>
        </p:nvSpPr>
        <p:spPr bwMode="auto">
          <a:xfrm>
            <a:off x="6707188" y="27860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5642" name="Text Box 26"/>
          <p:cNvSpPr txBox="1">
            <a:spLocks noChangeArrowheads="1"/>
          </p:cNvSpPr>
          <p:nvPr/>
        </p:nvSpPr>
        <p:spPr bwMode="auto">
          <a:xfrm>
            <a:off x="6662738" y="44434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5643" name="Text Box 26"/>
          <p:cNvSpPr txBox="1">
            <a:spLocks noChangeArrowheads="1"/>
          </p:cNvSpPr>
          <p:nvPr/>
        </p:nvSpPr>
        <p:spPr bwMode="auto">
          <a:xfrm>
            <a:off x="6681788" y="41576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5644" name="Text Box 26"/>
          <p:cNvSpPr txBox="1">
            <a:spLocks noChangeArrowheads="1"/>
          </p:cNvSpPr>
          <p:nvPr/>
        </p:nvSpPr>
        <p:spPr bwMode="auto">
          <a:xfrm>
            <a:off x="6672263" y="38623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1310" name="Oval 153"/>
          <p:cNvSpPr>
            <a:spLocks noChangeArrowheads="1"/>
          </p:cNvSpPr>
          <p:nvPr/>
        </p:nvSpPr>
        <p:spPr bwMode="auto">
          <a:xfrm>
            <a:off x="7042150" y="309403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25646" name="Freeform 154"/>
          <p:cNvSpPr>
            <a:spLocks/>
          </p:cNvSpPr>
          <p:nvPr/>
        </p:nvSpPr>
        <p:spPr bwMode="auto">
          <a:xfrm>
            <a:off x="8002588" y="2762250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1820" name="Group 156"/>
          <p:cNvGrpSpPr>
            <a:grpSpLocks/>
          </p:cNvGrpSpPr>
          <p:nvPr/>
        </p:nvGrpSpPr>
        <p:grpSpPr bwMode="auto">
          <a:xfrm>
            <a:off x="7035800" y="3425825"/>
            <a:ext cx="620713" cy="204788"/>
            <a:chOff x="1287" y="2524"/>
            <a:chExt cx="260" cy="100"/>
          </a:xfrm>
        </p:grpSpPr>
        <p:sp>
          <p:nvSpPr>
            <p:cNvPr id="11382" name="Rectangle 157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3" name="Rectangle 158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4" name="Rectangle 159"/>
            <p:cNvSpPr>
              <a:spLocks noChangeArrowheads="1"/>
            </p:cNvSpPr>
            <p:nvPr/>
          </p:nvSpPr>
          <p:spPr bwMode="auto">
            <a:xfrm>
              <a:off x="1503" y="2582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5" name="Rectangle 160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41837" name="Rectangle 173"/>
          <p:cNvSpPr>
            <a:spLocks noChangeArrowheads="1"/>
          </p:cNvSpPr>
          <p:nvPr/>
        </p:nvSpPr>
        <p:spPr bwMode="auto">
          <a:xfrm>
            <a:off x="6162675" y="1752600"/>
            <a:ext cx="2659063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>
                <a:latin typeface="Courier New" charset="0"/>
                <a:ea typeface="ＭＳ Ｐゴシック" charset="0"/>
              </a:rPr>
              <a:t>DatagramSocket mySocket1 = new DatagramSocket (</a:t>
            </a:r>
            <a:r>
              <a:rPr lang="en-US" sz="1800" b="1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5775</a:t>
            </a:r>
            <a:r>
              <a:rPr lang="en-US" sz="1800" b="1">
                <a:latin typeface="Courier New" charset="0"/>
                <a:ea typeface="ＭＳ Ｐゴシック" charset="0"/>
              </a:rPr>
              <a:t>);</a:t>
            </a: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1800">
              <a:latin typeface="Courier New" charset="0"/>
              <a:ea typeface="ＭＳ Ｐゴシック" charset="0"/>
            </a:endParaRPr>
          </a:p>
        </p:txBody>
      </p:sp>
      <p:sp>
        <p:nvSpPr>
          <p:cNvPr id="241838" name="Rectangle 174"/>
          <p:cNvSpPr>
            <a:spLocks noChangeArrowheads="1"/>
          </p:cNvSpPr>
          <p:nvPr/>
        </p:nvSpPr>
        <p:spPr bwMode="auto">
          <a:xfrm>
            <a:off x="196850" y="1703388"/>
            <a:ext cx="26130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>
                <a:latin typeface="Courier New" charset="0"/>
                <a:ea typeface="ＭＳ Ｐゴシック" charset="0"/>
              </a:rPr>
              <a:t>DatagramSocket mySocket2 = new DatagramSocket</a:t>
            </a: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>
                <a:latin typeface="Courier New" charset="0"/>
                <a:ea typeface="ＭＳ Ｐゴシック" charset="0"/>
              </a:rPr>
              <a:t> (</a:t>
            </a:r>
            <a:r>
              <a:rPr lang="en-US" sz="1800" b="1">
                <a:solidFill>
                  <a:srgbClr val="CC0000"/>
                </a:solidFill>
                <a:latin typeface="Courier New" charset="0"/>
                <a:ea typeface="ＭＳ Ｐゴシック" charset="0"/>
              </a:rPr>
              <a:t>9157</a:t>
            </a:r>
            <a:r>
              <a:rPr lang="en-US" sz="1800" b="1">
                <a:latin typeface="Courier New" charset="0"/>
                <a:ea typeface="ＭＳ Ｐゴシック" charset="0"/>
              </a:rPr>
              <a:t>);</a:t>
            </a:r>
          </a:p>
          <a:p>
            <a:pPr marL="115888" indent="-115888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2000">
              <a:latin typeface="Courier New" charset="0"/>
              <a:ea typeface="ＭＳ Ｐゴシック" charset="0"/>
            </a:endParaRPr>
          </a:p>
        </p:txBody>
      </p:sp>
      <p:sp>
        <p:nvSpPr>
          <p:cNvPr id="241841" name="Line 177"/>
          <p:cNvSpPr>
            <a:spLocks noChangeShapeType="1"/>
          </p:cNvSpPr>
          <p:nvPr/>
        </p:nvSpPr>
        <p:spPr bwMode="auto">
          <a:xfrm>
            <a:off x="1412875" y="3506788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42" name="Line 178"/>
          <p:cNvSpPr>
            <a:spLocks noChangeShapeType="1"/>
          </p:cNvSpPr>
          <p:nvPr/>
        </p:nvSpPr>
        <p:spPr bwMode="auto">
          <a:xfrm>
            <a:off x="4343400" y="3265488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44" name="Line 180"/>
          <p:cNvSpPr>
            <a:spLocks noChangeShapeType="1"/>
          </p:cNvSpPr>
          <p:nvPr/>
        </p:nvSpPr>
        <p:spPr bwMode="auto">
          <a:xfrm>
            <a:off x="1412875" y="5665788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45" name="Line 181"/>
          <p:cNvSpPr>
            <a:spLocks noChangeShapeType="1"/>
          </p:cNvSpPr>
          <p:nvPr/>
        </p:nvSpPr>
        <p:spPr bwMode="auto">
          <a:xfrm>
            <a:off x="4219575" y="3278188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46" name="Line 182"/>
          <p:cNvSpPr>
            <a:spLocks noChangeShapeType="1"/>
          </p:cNvSpPr>
          <p:nvPr/>
        </p:nvSpPr>
        <p:spPr bwMode="auto">
          <a:xfrm>
            <a:off x="1520825" y="5507038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47" name="Line 183"/>
          <p:cNvSpPr>
            <a:spLocks noChangeShapeType="1"/>
          </p:cNvSpPr>
          <p:nvPr/>
        </p:nvSpPr>
        <p:spPr bwMode="auto">
          <a:xfrm>
            <a:off x="1514475" y="3494088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48" name="Line 184"/>
          <p:cNvSpPr>
            <a:spLocks noChangeShapeType="1"/>
          </p:cNvSpPr>
          <p:nvPr/>
        </p:nvSpPr>
        <p:spPr bwMode="auto">
          <a:xfrm>
            <a:off x="7423150" y="3544888"/>
            <a:ext cx="0" cy="21764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49" name="Line 185"/>
          <p:cNvSpPr>
            <a:spLocks noChangeShapeType="1"/>
          </p:cNvSpPr>
          <p:nvPr/>
        </p:nvSpPr>
        <p:spPr bwMode="auto">
          <a:xfrm>
            <a:off x="7305675" y="3513138"/>
            <a:ext cx="12700" cy="20177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50" name="Line 186"/>
          <p:cNvSpPr>
            <a:spLocks noChangeShapeType="1"/>
          </p:cNvSpPr>
          <p:nvPr/>
        </p:nvSpPr>
        <p:spPr bwMode="auto">
          <a:xfrm>
            <a:off x="4486275" y="3284538"/>
            <a:ext cx="12700" cy="2408237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51" name="Line 187"/>
          <p:cNvSpPr>
            <a:spLocks noChangeShapeType="1"/>
          </p:cNvSpPr>
          <p:nvPr/>
        </p:nvSpPr>
        <p:spPr bwMode="auto">
          <a:xfrm>
            <a:off x="4619625" y="3297238"/>
            <a:ext cx="0" cy="224631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52" name="Line 188"/>
          <p:cNvSpPr>
            <a:spLocks noChangeShapeType="1"/>
          </p:cNvSpPr>
          <p:nvPr/>
        </p:nvSpPr>
        <p:spPr bwMode="auto">
          <a:xfrm>
            <a:off x="4508500" y="5684838"/>
            <a:ext cx="293687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41853" name="Line 189"/>
          <p:cNvSpPr>
            <a:spLocks noChangeShapeType="1"/>
          </p:cNvSpPr>
          <p:nvPr/>
        </p:nvSpPr>
        <p:spPr bwMode="auto">
          <a:xfrm>
            <a:off x="4594225" y="5516563"/>
            <a:ext cx="2740025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41860" name="Group 196"/>
          <p:cNvGrpSpPr>
            <a:grpSpLocks/>
          </p:cNvGrpSpPr>
          <p:nvPr/>
        </p:nvGrpSpPr>
        <p:grpSpPr bwMode="auto">
          <a:xfrm>
            <a:off x="1130300" y="5765800"/>
            <a:ext cx="1644650" cy="652463"/>
            <a:chOff x="1318" y="3697"/>
            <a:chExt cx="1036" cy="411"/>
          </a:xfrm>
        </p:grpSpPr>
        <p:sp>
          <p:nvSpPr>
            <p:cNvPr id="11379" name="Rectangle 19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0" name="Line 19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81" name="Text Box 195"/>
            <p:cNvSpPr txBox="1">
              <a:spLocks noChangeArrowheads="1"/>
            </p:cNvSpPr>
            <p:nvPr/>
          </p:nvSpPr>
          <p:spPr bwMode="auto">
            <a:xfrm>
              <a:off x="1318" y="3822"/>
              <a:ext cx="994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source port: 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dest port: 6428</a:t>
              </a:r>
            </a:p>
          </p:txBody>
        </p:sp>
      </p:grpSp>
      <p:grpSp>
        <p:nvGrpSpPr>
          <p:cNvPr id="241865" name="Group 201"/>
          <p:cNvGrpSpPr>
            <a:grpSpLocks/>
          </p:cNvGrpSpPr>
          <p:nvPr/>
        </p:nvGrpSpPr>
        <p:grpSpPr bwMode="auto">
          <a:xfrm>
            <a:off x="2428875" y="4889500"/>
            <a:ext cx="1692275" cy="652463"/>
            <a:chOff x="2741" y="3750"/>
            <a:chExt cx="1066" cy="411"/>
          </a:xfrm>
        </p:grpSpPr>
        <p:sp>
          <p:nvSpPr>
            <p:cNvPr id="11376" name="Rectangle 1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77" name="Line 1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78" name="Text Box 200"/>
            <p:cNvSpPr txBox="1">
              <a:spLocks noChangeArrowheads="1"/>
            </p:cNvSpPr>
            <p:nvPr/>
          </p:nvSpPr>
          <p:spPr bwMode="auto">
            <a:xfrm>
              <a:off x="2813" y="3875"/>
              <a:ext cx="994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source port: 6428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dest port: 9157</a:t>
              </a:r>
            </a:p>
          </p:txBody>
        </p:sp>
      </p:grpSp>
      <p:grpSp>
        <p:nvGrpSpPr>
          <p:cNvPr id="241866" name="Group 202"/>
          <p:cNvGrpSpPr>
            <a:grpSpLocks/>
          </p:cNvGrpSpPr>
          <p:nvPr/>
        </p:nvGrpSpPr>
        <p:grpSpPr bwMode="auto">
          <a:xfrm>
            <a:off x="5453063" y="4889500"/>
            <a:ext cx="1341437" cy="652463"/>
            <a:chOff x="1509" y="3697"/>
            <a:chExt cx="845" cy="411"/>
          </a:xfrm>
        </p:grpSpPr>
        <p:sp>
          <p:nvSpPr>
            <p:cNvPr id="11373" name="Rectangle 20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74" name="Line 20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75" name="Text Box 205"/>
            <p:cNvSpPr txBox="1">
              <a:spLocks noChangeArrowheads="1"/>
            </p:cNvSpPr>
            <p:nvPr/>
          </p:nvSpPr>
          <p:spPr bwMode="auto">
            <a:xfrm>
              <a:off x="1509" y="3822"/>
              <a:ext cx="80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source port: ?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dest port: ?</a:t>
              </a:r>
            </a:p>
          </p:txBody>
        </p:sp>
      </p:grpSp>
      <p:grpSp>
        <p:nvGrpSpPr>
          <p:cNvPr id="241870" name="Group 206"/>
          <p:cNvGrpSpPr>
            <a:grpSpLocks/>
          </p:cNvGrpSpPr>
          <p:nvPr/>
        </p:nvGrpSpPr>
        <p:grpSpPr bwMode="auto">
          <a:xfrm>
            <a:off x="4694238" y="5743575"/>
            <a:ext cx="1389062" cy="652463"/>
            <a:chOff x="2741" y="3750"/>
            <a:chExt cx="875" cy="411"/>
          </a:xfrm>
        </p:grpSpPr>
        <p:sp>
          <p:nvSpPr>
            <p:cNvPr id="11370" name="Rectangle 20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71" name="Line 20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72" name="Text Box 209"/>
            <p:cNvSpPr txBox="1">
              <a:spLocks noChangeArrowheads="1"/>
            </p:cNvSpPr>
            <p:nvPr/>
          </p:nvSpPr>
          <p:spPr bwMode="auto">
            <a:xfrm>
              <a:off x="2813" y="3875"/>
              <a:ext cx="80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source port: ?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dest port: ?</a:t>
              </a:r>
            </a:p>
          </p:txBody>
        </p:sp>
      </p:grpSp>
      <p:grpSp>
        <p:nvGrpSpPr>
          <p:cNvPr id="25666" name="Group 214"/>
          <p:cNvGrpSpPr>
            <a:grpSpLocks/>
          </p:cNvGrpSpPr>
          <p:nvPr/>
        </p:nvGrpSpPr>
        <p:grpSpPr bwMode="auto">
          <a:xfrm>
            <a:off x="0" y="4381500"/>
            <a:ext cx="711200" cy="669925"/>
            <a:chOff x="-44" y="1473"/>
            <a:chExt cx="981" cy="1105"/>
          </a:xfrm>
        </p:grpSpPr>
        <p:pic>
          <p:nvPicPr>
            <p:cNvPr id="25703" name="Picture 21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704" name="Freeform 21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667" name="Group 217"/>
          <p:cNvGrpSpPr>
            <a:grpSpLocks/>
          </p:cNvGrpSpPr>
          <p:nvPr/>
        </p:nvGrpSpPr>
        <p:grpSpPr bwMode="auto">
          <a:xfrm flipH="1">
            <a:off x="8269288" y="4505325"/>
            <a:ext cx="711200" cy="669925"/>
            <a:chOff x="-44" y="1473"/>
            <a:chExt cx="981" cy="1105"/>
          </a:xfrm>
        </p:grpSpPr>
        <p:pic>
          <p:nvPicPr>
            <p:cNvPr id="25701" name="Picture 21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702" name="Freeform 21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5668" name="Group 220"/>
          <p:cNvGrpSpPr>
            <a:grpSpLocks/>
          </p:cNvGrpSpPr>
          <p:nvPr/>
        </p:nvGrpSpPr>
        <p:grpSpPr bwMode="auto">
          <a:xfrm>
            <a:off x="3092450" y="3903663"/>
            <a:ext cx="358775" cy="704850"/>
            <a:chOff x="4140" y="429"/>
            <a:chExt cx="1425" cy="2396"/>
          </a:xfrm>
        </p:grpSpPr>
        <p:sp>
          <p:nvSpPr>
            <p:cNvPr id="25669" name="Freeform 22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5" name="Rectangle 22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671" name="Freeform 22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2" name="Freeform 22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8" name="Rectangle 22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5674" name="Group 22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1364" name="AutoShape 22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1365" name="AutoShape 22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340" name="Rectangle 22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5676" name="Group 23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1362" name="AutoShape 23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6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1363" name="AutoShape 23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342" name="Rectangle 23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43" name="Rectangle 23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5679" name="Group 23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1360" name="AutoShape 23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1361" name="AutoShape 23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5680" name="Freeform 23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681" name="Group 23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1358" name="AutoShape 24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1359" name="AutoShape 24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347" name="Rectangle 24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683" name="Freeform 24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4" name="Freeform 24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0" name="Oval 24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5686" name="Freeform 24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2" name="AutoShape 24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53" name="AutoShape 24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54" name="Oval 24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55" name="Oval 25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1356" name="Oval 25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357" name="Rectangle 25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1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4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1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4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41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4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4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4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708" grpId="0" build="p"/>
      <p:bldP spid="2418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Connection-oriented demux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962400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TCP socket identified by 4-tuple: 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</a:rPr>
              <a:t>source IP address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</a:rPr>
              <a:t>source port number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</a:rPr>
              <a:t>dest IP address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</a:rPr>
              <a:t>dest port number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demux: receiver uses all four values to direct segment to appropriate socket</a:t>
            </a:r>
          </a:p>
        </p:txBody>
      </p:sp>
      <p:sp>
        <p:nvSpPr>
          <p:cNvPr id="1229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8500" y="1587500"/>
            <a:ext cx="4114800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server host may support many simultaneous </a:t>
            </a:r>
            <a:r>
              <a:rPr lang="en-US" dirty="0">
                <a:solidFill>
                  <a:srgbClr val="000099"/>
                </a:solidFill>
                <a:ea typeface="ＭＳ Ｐゴシック" charset="0"/>
                <a:cs typeface="+mn-cs"/>
              </a:rPr>
              <a:t>TCP sockets</a:t>
            </a:r>
            <a:r>
              <a:rPr lang="en-US" dirty="0">
                <a:ea typeface="ＭＳ Ｐゴシック" charset="0"/>
                <a:cs typeface="+mn-cs"/>
              </a:rPr>
              <a:t>: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each socket identified by </a:t>
            </a:r>
            <a:r>
              <a:rPr lang="en-US" b="1" dirty="0">
                <a:solidFill>
                  <a:srgbClr val="000099"/>
                </a:solidFill>
                <a:ea typeface="ＭＳ Ｐゴシック" charset="0"/>
              </a:rPr>
              <a:t>its own 4-tuple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web servers have different sockets for each connecting client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non-persistent HTTP will have different socket for each request</a:t>
            </a:r>
          </a:p>
        </p:txBody>
      </p:sp>
      <p:pic>
        <p:nvPicPr>
          <p:cNvPr id="26630" name="Picture 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05727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159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881063"/>
            <a:ext cx="8228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3"/>
          <p:cNvSpPr>
            <a:spLocks noGrp="1" noChangeArrowheads="1"/>
          </p:cNvSpPr>
          <p:nvPr>
            <p:ph type="title"/>
          </p:nvPr>
        </p:nvSpPr>
        <p:spPr>
          <a:xfrm>
            <a:off x="244475" y="200025"/>
            <a:ext cx="8085138" cy="935038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Connection-oriented demux: example</a:t>
            </a:r>
          </a:p>
        </p:txBody>
      </p:sp>
      <p:sp>
        <p:nvSpPr>
          <p:cNvPr id="27653" name="Freeform 5"/>
          <p:cNvSpPr>
            <a:spLocks/>
          </p:cNvSpPr>
          <p:nvPr/>
        </p:nvSpPr>
        <p:spPr bwMode="auto">
          <a:xfrm>
            <a:off x="2819400" y="1765300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Freeform 6"/>
          <p:cNvSpPr>
            <a:spLocks/>
          </p:cNvSpPr>
          <p:nvPr/>
        </p:nvSpPr>
        <p:spPr bwMode="auto">
          <a:xfrm>
            <a:off x="417513" y="1944688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Rectangle 23"/>
          <p:cNvSpPr>
            <a:spLocks noChangeArrowheads="1"/>
          </p:cNvSpPr>
          <p:nvPr/>
        </p:nvSpPr>
        <p:spPr bwMode="auto">
          <a:xfrm>
            <a:off x="933450" y="1911350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7656" name="Rectangle 24"/>
          <p:cNvSpPr>
            <a:spLocks noChangeArrowheads="1"/>
          </p:cNvSpPr>
          <p:nvPr/>
        </p:nvSpPr>
        <p:spPr bwMode="auto">
          <a:xfrm>
            <a:off x="895350" y="1965325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7657" name="Line 25"/>
          <p:cNvSpPr>
            <a:spLocks noChangeShapeType="1"/>
          </p:cNvSpPr>
          <p:nvPr/>
        </p:nvSpPr>
        <p:spPr bwMode="auto">
          <a:xfrm>
            <a:off x="904875" y="27257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Text Box 26"/>
          <p:cNvSpPr txBox="1">
            <a:spLocks noChangeArrowheads="1"/>
          </p:cNvSpPr>
          <p:nvPr/>
        </p:nvSpPr>
        <p:spPr bwMode="auto">
          <a:xfrm>
            <a:off x="862013" y="27082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7659" name="Line 27"/>
          <p:cNvSpPr>
            <a:spLocks noChangeShapeType="1"/>
          </p:cNvSpPr>
          <p:nvPr/>
        </p:nvSpPr>
        <p:spPr bwMode="auto">
          <a:xfrm>
            <a:off x="912813" y="30464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0" name="Line 28"/>
          <p:cNvSpPr>
            <a:spLocks noChangeShapeType="1"/>
          </p:cNvSpPr>
          <p:nvPr/>
        </p:nvSpPr>
        <p:spPr bwMode="auto">
          <a:xfrm>
            <a:off x="898525" y="33559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1" name="Line 29"/>
          <p:cNvSpPr>
            <a:spLocks noChangeShapeType="1"/>
          </p:cNvSpPr>
          <p:nvPr/>
        </p:nvSpPr>
        <p:spPr bwMode="auto">
          <a:xfrm>
            <a:off x="898525" y="36417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Text Box 26"/>
          <p:cNvSpPr txBox="1">
            <a:spLocks noChangeArrowheads="1"/>
          </p:cNvSpPr>
          <p:nvPr/>
        </p:nvSpPr>
        <p:spPr bwMode="auto">
          <a:xfrm>
            <a:off x="896938" y="19558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7663" name="Text Box 26"/>
          <p:cNvSpPr txBox="1">
            <a:spLocks noChangeArrowheads="1"/>
          </p:cNvSpPr>
          <p:nvPr/>
        </p:nvSpPr>
        <p:spPr bwMode="auto">
          <a:xfrm>
            <a:off x="852488" y="3613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7664" name="Text Box 26"/>
          <p:cNvSpPr txBox="1">
            <a:spLocks noChangeArrowheads="1"/>
          </p:cNvSpPr>
          <p:nvPr/>
        </p:nvSpPr>
        <p:spPr bwMode="auto">
          <a:xfrm>
            <a:off x="871538" y="33274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7665" name="Text Box 26"/>
          <p:cNvSpPr txBox="1">
            <a:spLocks noChangeArrowheads="1"/>
          </p:cNvSpPr>
          <p:nvPr/>
        </p:nvSpPr>
        <p:spPr bwMode="auto">
          <a:xfrm>
            <a:off x="862013" y="30321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3331" name="Oval 19"/>
          <p:cNvSpPr>
            <a:spLocks noChangeArrowheads="1"/>
          </p:cNvSpPr>
          <p:nvPr/>
        </p:nvSpPr>
        <p:spPr bwMode="auto">
          <a:xfrm>
            <a:off x="12319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27667" name="Group 20"/>
          <p:cNvGrpSpPr>
            <a:grpSpLocks/>
          </p:cNvGrpSpPr>
          <p:nvPr/>
        </p:nvGrpSpPr>
        <p:grpSpPr bwMode="auto">
          <a:xfrm>
            <a:off x="1200150" y="2565400"/>
            <a:ext cx="620713" cy="228600"/>
            <a:chOff x="1287" y="2524"/>
            <a:chExt cx="260" cy="100"/>
          </a:xfrm>
        </p:grpSpPr>
        <p:sp>
          <p:nvSpPr>
            <p:cNvPr id="13451" name="Rectangle 2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52" name="Rectangle 2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53" name="Rectangle 2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54" name="Rectangle 2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7668" name="Rectangle 23"/>
          <p:cNvSpPr>
            <a:spLocks noChangeArrowheads="1"/>
          </p:cNvSpPr>
          <p:nvPr/>
        </p:nvSpPr>
        <p:spPr bwMode="auto">
          <a:xfrm>
            <a:off x="3432175" y="1677988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7669" name="Rectangle 24"/>
          <p:cNvSpPr>
            <a:spLocks noChangeArrowheads="1"/>
          </p:cNvSpPr>
          <p:nvPr/>
        </p:nvSpPr>
        <p:spPr bwMode="auto">
          <a:xfrm>
            <a:off x="3378200" y="1755775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7670" name="Text Box 26"/>
          <p:cNvSpPr txBox="1">
            <a:spLocks noChangeArrowheads="1"/>
          </p:cNvSpPr>
          <p:nvPr/>
        </p:nvSpPr>
        <p:spPr bwMode="auto">
          <a:xfrm>
            <a:off x="3803650" y="24844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7671" name="Text Box 26"/>
          <p:cNvSpPr txBox="1">
            <a:spLocks noChangeArrowheads="1"/>
          </p:cNvSpPr>
          <p:nvPr/>
        </p:nvSpPr>
        <p:spPr bwMode="auto">
          <a:xfrm>
            <a:off x="3857625" y="1708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7672" name="Text Box 26"/>
          <p:cNvSpPr txBox="1">
            <a:spLocks noChangeArrowheads="1"/>
          </p:cNvSpPr>
          <p:nvPr/>
        </p:nvSpPr>
        <p:spPr bwMode="auto">
          <a:xfrm>
            <a:off x="3797300" y="33893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7673" name="Text Box 26"/>
          <p:cNvSpPr txBox="1">
            <a:spLocks noChangeArrowheads="1"/>
          </p:cNvSpPr>
          <p:nvPr/>
        </p:nvSpPr>
        <p:spPr bwMode="auto">
          <a:xfrm>
            <a:off x="3797300" y="31035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13339" name="Oval 36"/>
          <p:cNvSpPr>
            <a:spLocks noChangeArrowheads="1"/>
          </p:cNvSpPr>
          <p:nvPr/>
        </p:nvSpPr>
        <p:spPr bwMode="auto">
          <a:xfrm>
            <a:off x="3497263" y="2014538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27675" name="Rectangle 23"/>
          <p:cNvSpPr>
            <a:spLocks noChangeArrowheads="1"/>
          </p:cNvSpPr>
          <p:nvPr/>
        </p:nvSpPr>
        <p:spPr bwMode="auto">
          <a:xfrm>
            <a:off x="6567488" y="1903413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7676" name="Rectangle 24"/>
          <p:cNvSpPr>
            <a:spLocks noChangeArrowheads="1"/>
          </p:cNvSpPr>
          <p:nvPr/>
        </p:nvSpPr>
        <p:spPr bwMode="auto">
          <a:xfrm>
            <a:off x="6370638" y="1944688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7677" name="Text Box 26"/>
          <p:cNvSpPr txBox="1">
            <a:spLocks noChangeArrowheads="1"/>
          </p:cNvSpPr>
          <p:nvPr/>
        </p:nvSpPr>
        <p:spPr bwMode="auto">
          <a:xfrm>
            <a:off x="6496050" y="27003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7678" name="Text Box 26"/>
          <p:cNvSpPr txBox="1">
            <a:spLocks noChangeArrowheads="1"/>
          </p:cNvSpPr>
          <p:nvPr/>
        </p:nvSpPr>
        <p:spPr bwMode="auto">
          <a:xfrm>
            <a:off x="6530975" y="19478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7679" name="Text Box 26"/>
          <p:cNvSpPr txBox="1">
            <a:spLocks noChangeArrowheads="1"/>
          </p:cNvSpPr>
          <p:nvPr/>
        </p:nvSpPr>
        <p:spPr bwMode="auto">
          <a:xfrm>
            <a:off x="6538913" y="36052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7680" name="Text Box 26"/>
          <p:cNvSpPr txBox="1">
            <a:spLocks noChangeArrowheads="1"/>
          </p:cNvSpPr>
          <p:nvPr/>
        </p:nvSpPr>
        <p:spPr bwMode="auto">
          <a:xfrm>
            <a:off x="6505575" y="33194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7681" name="Text Box 26"/>
          <p:cNvSpPr txBox="1">
            <a:spLocks noChangeArrowheads="1"/>
          </p:cNvSpPr>
          <p:nvPr/>
        </p:nvSpPr>
        <p:spPr bwMode="auto">
          <a:xfrm>
            <a:off x="6496050" y="30241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3347" name="Oval 53"/>
          <p:cNvSpPr>
            <a:spLocks noChangeArrowheads="1"/>
          </p:cNvSpPr>
          <p:nvPr/>
        </p:nvSpPr>
        <p:spPr bwMode="auto">
          <a:xfrm>
            <a:off x="64516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P2</a:t>
            </a:r>
          </a:p>
        </p:txBody>
      </p:sp>
      <p:sp>
        <p:nvSpPr>
          <p:cNvPr id="27683" name="Freeform 54"/>
          <p:cNvSpPr>
            <a:spLocks/>
          </p:cNvSpPr>
          <p:nvPr/>
        </p:nvSpPr>
        <p:spPr bwMode="auto">
          <a:xfrm>
            <a:off x="8026400" y="1924050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684" name="Group 76"/>
          <p:cNvGrpSpPr>
            <a:grpSpLocks/>
          </p:cNvGrpSpPr>
          <p:nvPr/>
        </p:nvGrpSpPr>
        <p:grpSpPr bwMode="auto">
          <a:xfrm>
            <a:off x="1816100" y="5170488"/>
            <a:ext cx="2024063" cy="652462"/>
            <a:chOff x="1079" y="3697"/>
            <a:chExt cx="1275" cy="411"/>
          </a:xfrm>
        </p:grpSpPr>
        <p:sp>
          <p:nvSpPr>
            <p:cNvPr id="13448" name="Rectangle 77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49" name="Line 78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50" name="Text Box 79"/>
            <p:cNvSpPr txBox="1">
              <a:spLocks noChangeArrowheads="1"/>
            </p:cNvSpPr>
            <p:nvPr/>
          </p:nvSpPr>
          <p:spPr bwMode="auto">
            <a:xfrm>
              <a:off x="1079" y="3822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source IP,port: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dest IP, port: B,80</a:t>
              </a:r>
            </a:p>
          </p:txBody>
        </p:sp>
      </p:grpSp>
      <p:grpSp>
        <p:nvGrpSpPr>
          <p:cNvPr id="27685" name="Group 80"/>
          <p:cNvGrpSpPr>
            <a:grpSpLocks/>
          </p:cNvGrpSpPr>
          <p:nvPr/>
        </p:nvGrpSpPr>
        <p:grpSpPr bwMode="auto">
          <a:xfrm>
            <a:off x="1666875" y="4479925"/>
            <a:ext cx="1887538" cy="652463"/>
            <a:chOff x="2741" y="3750"/>
            <a:chExt cx="1189" cy="411"/>
          </a:xfrm>
        </p:grpSpPr>
        <p:sp>
          <p:nvSpPr>
            <p:cNvPr id="13445" name="Rectangle 81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46" name="Line 82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47" name="Text Box 83"/>
            <p:cNvSpPr txBox="1">
              <a:spLocks noChangeArrowheads="1"/>
            </p:cNvSpPr>
            <p:nvPr/>
          </p:nvSpPr>
          <p:spPr bwMode="auto">
            <a:xfrm>
              <a:off x="2813" y="3875"/>
              <a:ext cx="111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source IP,port: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dest IP,port: A,9157</a:t>
              </a:r>
            </a:p>
          </p:txBody>
        </p:sp>
      </p:grpSp>
      <p:sp>
        <p:nvSpPr>
          <p:cNvPr id="13351" name="Text Box 93"/>
          <p:cNvSpPr txBox="1">
            <a:spLocks noChangeArrowheads="1"/>
          </p:cNvSpPr>
          <p:nvPr/>
        </p:nvSpPr>
        <p:spPr bwMode="auto">
          <a:xfrm flipH="1">
            <a:off x="88900" y="4705350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Gill Sans MT" charset="0"/>
              </a:rPr>
              <a:t>host: IP address A</a:t>
            </a:r>
          </a:p>
        </p:txBody>
      </p:sp>
      <p:sp>
        <p:nvSpPr>
          <p:cNvPr id="13352" name="Text Box 94"/>
          <p:cNvSpPr txBox="1">
            <a:spLocks noChangeArrowheads="1"/>
          </p:cNvSpPr>
          <p:nvPr/>
        </p:nvSpPr>
        <p:spPr bwMode="auto">
          <a:xfrm flipH="1">
            <a:off x="7845425" y="4602163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Gill Sans MT" charset="0"/>
              </a:rPr>
              <a:t>host: IP address C</a:t>
            </a:r>
          </a:p>
        </p:txBody>
      </p:sp>
      <p:sp>
        <p:nvSpPr>
          <p:cNvPr id="13353" name="Line 96"/>
          <p:cNvSpPr>
            <a:spLocks noChangeShapeType="1"/>
          </p:cNvSpPr>
          <p:nvPr/>
        </p:nvSpPr>
        <p:spPr bwMode="auto">
          <a:xfrm>
            <a:off x="3354388" y="343217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354" name="Line 97"/>
          <p:cNvSpPr>
            <a:spLocks noChangeShapeType="1"/>
          </p:cNvSpPr>
          <p:nvPr/>
        </p:nvSpPr>
        <p:spPr bwMode="auto">
          <a:xfrm>
            <a:off x="3370263" y="3130550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690" name="Text Box 26"/>
          <p:cNvSpPr txBox="1">
            <a:spLocks noChangeArrowheads="1"/>
          </p:cNvSpPr>
          <p:nvPr/>
        </p:nvSpPr>
        <p:spPr bwMode="auto">
          <a:xfrm>
            <a:off x="3757613" y="27955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3356" name="Line 99"/>
          <p:cNvSpPr>
            <a:spLocks noChangeShapeType="1"/>
          </p:cNvSpPr>
          <p:nvPr/>
        </p:nvSpPr>
        <p:spPr bwMode="auto">
          <a:xfrm>
            <a:off x="3373438" y="280828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357" name="Line 100"/>
          <p:cNvSpPr>
            <a:spLocks noChangeShapeType="1"/>
          </p:cNvSpPr>
          <p:nvPr/>
        </p:nvSpPr>
        <p:spPr bwMode="auto">
          <a:xfrm>
            <a:off x="3376613" y="248602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7693" name="Group 101"/>
          <p:cNvGrpSpPr>
            <a:grpSpLocks/>
          </p:cNvGrpSpPr>
          <p:nvPr/>
        </p:nvGrpSpPr>
        <p:grpSpPr bwMode="auto">
          <a:xfrm>
            <a:off x="3552825" y="2347913"/>
            <a:ext cx="473075" cy="228600"/>
            <a:chOff x="1287" y="2524"/>
            <a:chExt cx="260" cy="100"/>
          </a:xfrm>
        </p:grpSpPr>
        <p:sp>
          <p:nvSpPr>
            <p:cNvPr id="13441" name="Rectangle 102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42" name="Rectangle 103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43" name="Rectangle 104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44" name="Rectangle 105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3359" name="Oval 106"/>
          <p:cNvSpPr>
            <a:spLocks noChangeArrowheads="1"/>
          </p:cNvSpPr>
          <p:nvPr/>
        </p:nvSpPr>
        <p:spPr bwMode="auto">
          <a:xfrm>
            <a:off x="4864100" y="201930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P6</a:t>
            </a:r>
          </a:p>
        </p:txBody>
      </p:sp>
      <p:sp>
        <p:nvSpPr>
          <p:cNvPr id="13360" name="Oval 112"/>
          <p:cNvSpPr>
            <a:spLocks noChangeArrowheads="1"/>
          </p:cNvSpPr>
          <p:nvPr/>
        </p:nvSpPr>
        <p:spPr bwMode="auto">
          <a:xfrm>
            <a:off x="4192588" y="2017713"/>
            <a:ext cx="5984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P5</a:t>
            </a:r>
          </a:p>
        </p:txBody>
      </p:sp>
      <p:grpSp>
        <p:nvGrpSpPr>
          <p:cNvPr id="27696" name="Group 118"/>
          <p:cNvGrpSpPr>
            <a:grpSpLocks/>
          </p:cNvGrpSpPr>
          <p:nvPr/>
        </p:nvGrpSpPr>
        <p:grpSpPr bwMode="auto">
          <a:xfrm>
            <a:off x="4257675" y="2352675"/>
            <a:ext cx="473075" cy="228600"/>
            <a:chOff x="1287" y="2524"/>
            <a:chExt cx="260" cy="100"/>
          </a:xfrm>
        </p:grpSpPr>
        <p:sp>
          <p:nvSpPr>
            <p:cNvPr id="13437" name="Rectangle 11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8" name="Rectangle 12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9" name="Rectangle 12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40" name="Rectangle 12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7697" name="Group 123"/>
          <p:cNvGrpSpPr>
            <a:grpSpLocks/>
          </p:cNvGrpSpPr>
          <p:nvPr/>
        </p:nvGrpSpPr>
        <p:grpSpPr bwMode="auto">
          <a:xfrm>
            <a:off x="4929188" y="2357438"/>
            <a:ext cx="473075" cy="228600"/>
            <a:chOff x="1287" y="2524"/>
            <a:chExt cx="260" cy="100"/>
          </a:xfrm>
        </p:grpSpPr>
        <p:sp>
          <p:nvSpPr>
            <p:cNvPr id="13433" name="Rectangle 124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4" name="Rectangle 125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5" name="Rectangle 126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6" name="Rectangle 127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3363" name="Line 133"/>
          <p:cNvSpPr>
            <a:spLocks noChangeShapeType="1"/>
          </p:cNvSpPr>
          <p:nvPr/>
        </p:nvSpPr>
        <p:spPr bwMode="auto">
          <a:xfrm>
            <a:off x="6362700" y="364807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364" name="Line 134"/>
          <p:cNvSpPr>
            <a:spLocks noChangeShapeType="1"/>
          </p:cNvSpPr>
          <p:nvPr/>
        </p:nvSpPr>
        <p:spPr bwMode="auto">
          <a:xfrm>
            <a:off x="6353175" y="3352800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365" name="Line 135"/>
          <p:cNvSpPr>
            <a:spLocks noChangeShapeType="1"/>
          </p:cNvSpPr>
          <p:nvPr/>
        </p:nvSpPr>
        <p:spPr bwMode="auto">
          <a:xfrm>
            <a:off x="6353175" y="30575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366" name="Line 136"/>
          <p:cNvSpPr>
            <a:spLocks noChangeShapeType="1"/>
          </p:cNvSpPr>
          <p:nvPr/>
        </p:nvSpPr>
        <p:spPr bwMode="auto">
          <a:xfrm>
            <a:off x="6353175" y="27527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7702" name="Group 128"/>
          <p:cNvGrpSpPr>
            <a:grpSpLocks/>
          </p:cNvGrpSpPr>
          <p:nvPr/>
        </p:nvGrpSpPr>
        <p:grpSpPr bwMode="auto">
          <a:xfrm>
            <a:off x="6505575" y="2579688"/>
            <a:ext cx="473075" cy="228600"/>
            <a:chOff x="1287" y="2524"/>
            <a:chExt cx="260" cy="100"/>
          </a:xfrm>
        </p:grpSpPr>
        <p:sp>
          <p:nvSpPr>
            <p:cNvPr id="13429" name="Rectangle 12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0" name="Rectangle 13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1" name="Rectangle 13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32" name="Rectangle 13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7703" name="Group 137"/>
          <p:cNvGrpSpPr>
            <a:grpSpLocks/>
          </p:cNvGrpSpPr>
          <p:nvPr/>
        </p:nvGrpSpPr>
        <p:grpSpPr bwMode="auto">
          <a:xfrm>
            <a:off x="7300913" y="2570163"/>
            <a:ext cx="473075" cy="228600"/>
            <a:chOff x="1287" y="2524"/>
            <a:chExt cx="260" cy="100"/>
          </a:xfrm>
        </p:grpSpPr>
        <p:sp>
          <p:nvSpPr>
            <p:cNvPr id="13425" name="Rectangle 138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26" name="Rectangle 139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27" name="Rectangle 140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28" name="Rectangle 141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3369" name="Oval 143"/>
          <p:cNvSpPr>
            <a:spLocks noChangeArrowheads="1"/>
          </p:cNvSpPr>
          <p:nvPr/>
        </p:nvSpPr>
        <p:spPr bwMode="auto">
          <a:xfrm>
            <a:off x="7242175" y="223678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sp>
        <p:nvSpPr>
          <p:cNvPr id="27705" name="Freeform 144"/>
          <p:cNvSpPr>
            <a:spLocks/>
          </p:cNvSpPr>
          <p:nvPr/>
        </p:nvSpPr>
        <p:spPr bwMode="auto">
          <a:xfrm>
            <a:off x="1493838" y="2439988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706" name="Freeform 145"/>
          <p:cNvSpPr>
            <a:spLocks/>
          </p:cNvSpPr>
          <p:nvPr/>
        </p:nvSpPr>
        <p:spPr bwMode="auto">
          <a:xfrm>
            <a:off x="4479925" y="2471738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707" name="Freeform 146"/>
          <p:cNvSpPr>
            <a:spLocks/>
          </p:cNvSpPr>
          <p:nvPr/>
        </p:nvSpPr>
        <p:spPr bwMode="auto">
          <a:xfrm>
            <a:off x="5138738" y="2460625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7708" name="Group 147"/>
          <p:cNvGrpSpPr>
            <a:grpSpLocks/>
          </p:cNvGrpSpPr>
          <p:nvPr/>
        </p:nvGrpSpPr>
        <p:grpSpPr bwMode="auto">
          <a:xfrm>
            <a:off x="5237163" y="4684713"/>
            <a:ext cx="2071687" cy="652462"/>
            <a:chOff x="2741" y="3750"/>
            <a:chExt cx="1305" cy="411"/>
          </a:xfrm>
        </p:grpSpPr>
        <p:sp>
          <p:nvSpPr>
            <p:cNvPr id="13422" name="Rectangle 14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23" name="Line 14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24" name="Text Box 150"/>
            <p:cNvSpPr txBox="1">
              <a:spLocks noChangeArrowheads="1"/>
            </p:cNvSpPr>
            <p:nvPr/>
          </p:nvSpPr>
          <p:spPr bwMode="auto">
            <a:xfrm>
              <a:off x="2813" y="3875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source IP,port: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dest IP,port: B,80</a:t>
              </a:r>
            </a:p>
          </p:txBody>
        </p:sp>
      </p:grpSp>
      <p:grpSp>
        <p:nvGrpSpPr>
          <p:cNvPr id="27709" name="Group 151"/>
          <p:cNvGrpSpPr>
            <a:grpSpLocks/>
          </p:cNvGrpSpPr>
          <p:nvPr/>
        </p:nvGrpSpPr>
        <p:grpSpPr bwMode="auto">
          <a:xfrm>
            <a:off x="5307013" y="5473700"/>
            <a:ext cx="2063750" cy="661988"/>
            <a:chOff x="2741" y="3750"/>
            <a:chExt cx="1300" cy="417"/>
          </a:xfrm>
        </p:grpSpPr>
        <p:sp>
          <p:nvSpPr>
            <p:cNvPr id="13419" name="Rectangle 152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20" name="Line 153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21" name="Text Box 154"/>
            <p:cNvSpPr txBox="1">
              <a:spLocks noChangeArrowheads="1"/>
            </p:cNvSpPr>
            <p:nvPr/>
          </p:nvSpPr>
          <p:spPr bwMode="auto">
            <a:xfrm>
              <a:off x="2813" y="3875"/>
              <a:ext cx="1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/>
                <a:t>source </a:t>
              </a:r>
              <a:r>
                <a:rPr lang="en-US" sz="1400" dirty="0" err="1"/>
                <a:t>IP,port</a:t>
              </a:r>
              <a:r>
                <a:rPr lang="en-US" sz="1400" dirty="0"/>
                <a:t>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/>
                <a:t>dest</a:t>
              </a:r>
              <a:r>
                <a:rPr lang="en-US" sz="1400" dirty="0"/>
                <a:t> </a:t>
              </a:r>
              <a:r>
                <a:rPr lang="en-US" sz="1400" dirty="0" err="1"/>
                <a:t>IP,port</a:t>
              </a:r>
              <a:r>
                <a:rPr lang="en-US" sz="1400" dirty="0"/>
                <a:t>: B,80</a:t>
              </a:r>
            </a:p>
          </p:txBody>
        </p:sp>
      </p:grpSp>
      <p:sp>
        <p:nvSpPr>
          <p:cNvPr id="364699" name="Text Box 155"/>
          <p:cNvSpPr txBox="1">
            <a:spLocks noChangeArrowheads="1"/>
          </p:cNvSpPr>
          <p:nvPr/>
        </p:nvSpPr>
        <p:spPr bwMode="auto">
          <a:xfrm>
            <a:off x="508000" y="6081713"/>
            <a:ext cx="48593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CC0000"/>
                </a:solidFill>
              </a:rPr>
              <a:t>three segments, all destined to IP address: B,</a:t>
            </a:r>
          </a:p>
          <a:p>
            <a:pPr>
              <a:defRPr/>
            </a:pPr>
            <a:r>
              <a:rPr lang="en-US">
                <a:solidFill>
                  <a:srgbClr val="CC0000"/>
                </a:solidFill>
              </a:rPr>
              <a:t> dest port: 80 are demultiplexed to </a:t>
            </a:r>
            <a:r>
              <a:rPr lang="en-US" i="1">
                <a:solidFill>
                  <a:srgbClr val="CC0000"/>
                </a:solidFill>
              </a:rPr>
              <a:t>different </a:t>
            </a:r>
            <a:r>
              <a:rPr lang="en-US">
                <a:solidFill>
                  <a:srgbClr val="CC0000"/>
                </a:solidFill>
              </a:rPr>
              <a:t>sockets</a:t>
            </a:r>
          </a:p>
        </p:txBody>
      </p:sp>
      <p:sp>
        <p:nvSpPr>
          <p:cNvPr id="364700" name="Line 156"/>
          <p:cNvSpPr>
            <a:spLocks noChangeShapeType="1"/>
          </p:cNvSpPr>
          <p:nvPr/>
        </p:nvSpPr>
        <p:spPr bwMode="auto">
          <a:xfrm>
            <a:off x="3502025" y="5770563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64701" name="Line 157"/>
          <p:cNvSpPr>
            <a:spLocks noChangeShapeType="1"/>
          </p:cNvSpPr>
          <p:nvPr/>
        </p:nvSpPr>
        <p:spPr bwMode="auto">
          <a:xfrm>
            <a:off x="6570663" y="5292725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64702" name="Line 158"/>
          <p:cNvSpPr>
            <a:spLocks noChangeShapeType="1"/>
          </p:cNvSpPr>
          <p:nvPr/>
        </p:nvSpPr>
        <p:spPr bwMode="auto">
          <a:xfrm>
            <a:off x="6646863" y="6086475"/>
            <a:ext cx="285750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379" name="Text Box 160"/>
          <p:cNvSpPr txBox="1">
            <a:spLocks noChangeArrowheads="1"/>
          </p:cNvSpPr>
          <p:nvPr/>
        </p:nvSpPr>
        <p:spPr bwMode="auto">
          <a:xfrm flipH="1">
            <a:off x="5046663" y="3702050"/>
            <a:ext cx="114776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Gill Sans MT" charset="0"/>
              </a:rPr>
              <a:t>server: IP address B</a:t>
            </a:r>
          </a:p>
        </p:txBody>
      </p:sp>
      <p:grpSp>
        <p:nvGrpSpPr>
          <p:cNvPr id="27715" name="Group 161"/>
          <p:cNvGrpSpPr>
            <a:grpSpLocks/>
          </p:cNvGrpSpPr>
          <p:nvPr/>
        </p:nvGrpSpPr>
        <p:grpSpPr bwMode="auto">
          <a:xfrm>
            <a:off x="2820988" y="3192463"/>
            <a:ext cx="358775" cy="704850"/>
            <a:chOff x="4140" y="429"/>
            <a:chExt cx="1425" cy="2396"/>
          </a:xfrm>
        </p:grpSpPr>
        <p:sp>
          <p:nvSpPr>
            <p:cNvPr id="27722" name="Freeform 16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Rectangle 163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724" name="Freeform 16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5" name="Freeform 16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Rectangle 166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7727" name="Group 16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3417" name="AutoShape 168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418" name="AutoShape 169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3393" name="Rectangle 170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7729" name="Group 17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3415" name="AutoShape 172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6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416" name="AutoShape 173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3395" name="Rectangle 174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396" name="Rectangle 175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7732" name="Group 17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3413" name="AutoShape 17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414" name="AutoShape 178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7733" name="Freeform 17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734" name="Group 18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3411" name="AutoShape 181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412" name="AutoShape 18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3400" name="Rectangle 183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736" name="Freeform 18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7" name="Freeform 18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3" name="Oval 186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7739" name="Freeform 18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5" name="AutoShape 188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06" name="AutoShape 189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07" name="Oval 190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08" name="Oval 191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3409" name="Oval 192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3410" name="Rectangle 193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7716" name="Group 194"/>
          <p:cNvGrpSpPr>
            <a:grpSpLocks/>
          </p:cNvGrpSpPr>
          <p:nvPr/>
        </p:nvGrpSpPr>
        <p:grpSpPr bwMode="auto">
          <a:xfrm>
            <a:off x="-44450" y="3613150"/>
            <a:ext cx="711200" cy="669925"/>
            <a:chOff x="-44" y="1473"/>
            <a:chExt cx="981" cy="1105"/>
          </a:xfrm>
        </p:grpSpPr>
        <p:pic>
          <p:nvPicPr>
            <p:cNvPr id="27720" name="Picture 19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721" name="Freeform 19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7717" name="Group 197"/>
          <p:cNvGrpSpPr>
            <a:grpSpLocks/>
          </p:cNvGrpSpPr>
          <p:nvPr/>
        </p:nvGrpSpPr>
        <p:grpSpPr bwMode="auto">
          <a:xfrm flipH="1">
            <a:off x="8258175" y="3529013"/>
            <a:ext cx="711200" cy="669925"/>
            <a:chOff x="-44" y="1473"/>
            <a:chExt cx="981" cy="1105"/>
          </a:xfrm>
        </p:grpSpPr>
        <p:pic>
          <p:nvPicPr>
            <p:cNvPr id="27718" name="Picture 198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719" name="Freeform 19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69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>
          <a:xfrm>
            <a:off x="244475" y="200025"/>
            <a:ext cx="8085138" cy="935038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Connection-oriented demux: example</a:t>
            </a:r>
          </a:p>
        </p:txBody>
      </p:sp>
      <p:sp>
        <p:nvSpPr>
          <p:cNvPr id="28676" name="Freeform 4"/>
          <p:cNvSpPr>
            <a:spLocks/>
          </p:cNvSpPr>
          <p:nvPr/>
        </p:nvSpPr>
        <p:spPr bwMode="auto">
          <a:xfrm>
            <a:off x="2830513" y="1754188"/>
            <a:ext cx="552450" cy="2082800"/>
          </a:xfrm>
          <a:custGeom>
            <a:avLst/>
            <a:gdLst>
              <a:gd name="T0" fmla="*/ 0 w 348"/>
              <a:gd name="T1" fmla="*/ 2147483647 h 1312"/>
              <a:gd name="T2" fmla="*/ 2147483647 w 348"/>
              <a:gd name="T3" fmla="*/ 0 h 1312"/>
              <a:gd name="T4" fmla="*/ 2147483647 w 348"/>
              <a:gd name="T5" fmla="*/ 2147483647 h 1312"/>
              <a:gd name="T6" fmla="*/ 2147483647 w 348"/>
              <a:gd name="T7" fmla="*/ 2147483647 h 1312"/>
              <a:gd name="T8" fmla="*/ 0 w 348"/>
              <a:gd name="T9" fmla="*/ 2147483647 h 1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8" h="1312">
                <a:moveTo>
                  <a:pt x="0" y="1306"/>
                </a:moveTo>
                <a:lnTo>
                  <a:pt x="348" y="0"/>
                </a:lnTo>
                <a:lnTo>
                  <a:pt x="342" y="1258"/>
                </a:lnTo>
                <a:lnTo>
                  <a:pt x="180" y="1312"/>
                </a:lnTo>
                <a:lnTo>
                  <a:pt x="0" y="130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7" name="Freeform 5"/>
          <p:cNvSpPr>
            <a:spLocks/>
          </p:cNvSpPr>
          <p:nvPr/>
        </p:nvSpPr>
        <p:spPr bwMode="auto">
          <a:xfrm>
            <a:off x="438150" y="1933575"/>
            <a:ext cx="460375" cy="2193925"/>
          </a:xfrm>
          <a:custGeom>
            <a:avLst/>
            <a:gdLst>
              <a:gd name="T0" fmla="*/ 2147483647 w 290"/>
              <a:gd name="T1" fmla="*/ 2147483647 h 1382"/>
              <a:gd name="T2" fmla="*/ 0 w 290"/>
              <a:gd name="T3" fmla="*/ 2147483647 h 1382"/>
              <a:gd name="T4" fmla="*/ 2147483647 w 290"/>
              <a:gd name="T5" fmla="*/ 0 h 1382"/>
              <a:gd name="T6" fmla="*/ 2147483647 w 290"/>
              <a:gd name="T7" fmla="*/ 2147483647 h 1382"/>
              <a:gd name="T8" fmla="*/ 2147483647 w 290"/>
              <a:gd name="T9" fmla="*/ 2147483647 h 1382"/>
              <a:gd name="T10" fmla="*/ 2147483647 w 290"/>
              <a:gd name="T11" fmla="*/ 2147483647 h 1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0" h="1382">
                <a:moveTo>
                  <a:pt x="15" y="1382"/>
                </a:moveTo>
                <a:lnTo>
                  <a:pt x="0" y="1360"/>
                </a:lnTo>
                <a:lnTo>
                  <a:pt x="290" y="0"/>
                </a:lnTo>
                <a:lnTo>
                  <a:pt x="284" y="1258"/>
                </a:lnTo>
                <a:lnTo>
                  <a:pt x="182" y="1382"/>
                </a:lnTo>
                <a:lnTo>
                  <a:pt x="15" y="13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Rectangle 23"/>
          <p:cNvSpPr>
            <a:spLocks noChangeArrowheads="1"/>
          </p:cNvSpPr>
          <p:nvPr/>
        </p:nvSpPr>
        <p:spPr bwMode="auto">
          <a:xfrm>
            <a:off x="933450" y="1911350"/>
            <a:ext cx="1296988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8679" name="Rectangle 24"/>
          <p:cNvSpPr>
            <a:spLocks noChangeArrowheads="1"/>
          </p:cNvSpPr>
          <p:nvPr/>
        </p:nvSpPr>
        <p:spPr bwMode="auto">
          <a:xfrm>
            <a:off x="895350" y="1965325"/>
            <a:ext cx="12731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8680" name="Line 25"/>
          <p:cNvSpPr>
            <a:spLocks noChangeShapeType="1"/>
          </p:cNvSpPr>
          <p:nvPr/>
        </p:nvSpPr>
        <p:spPr bwMode="auto">
          <a:xfrm>
            <a:off x="904875" y="27257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Text Box 26"/>
          <p:cNvSpPr txBox="1">
            <a:spLocks noChangeArrowheads="1"/>
          </p:cNvSpPr>
          <p:nvPr/>
        </p:nvSpPr>
        <p:spPr bwMode="auto">
          <a:xfrm>
            <a:off x="862013" y="270827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8682" name="Line 27"/>
          <p:cNvSpPr>
            <a:spLocks noChangeShapeType="1"/>
          </p:cNvSpPr>
          <p:nvPr/>
        </p:nvSpPr>
        <p:spPr bwMode="auto">
          <a:xfrm>
            <a:off x="912813" y="30464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Line 28"/>
          <p:cNvSpPr>
            <a:spLocks noChangeShapeType="1"/>
          </p:cNvSpPr>
          <p:nvPr/>
        </p:nvSpPr>
        <p:spPr bwMode="auto">
          <a:xfrm>
            <a:off x="898525" y="33559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Line 29"/>
          <p:cNvSpPr>
            <a:spLocks noChangeShapeType="1"/>
          </p:cNvSpPr>
          <p:nvPr/>
        </p:nvSpPr>
        <p:spPr bwMode="auto">
          <a:xfrm>
            <a:off x="898525" y="36417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Text Box 26"/>
          <p:cNvSpPr txBox="1">
            <a:spLocks noChangeArrowheads="1"/>
          </p:cNvSpPr>
          <p:nvPr/>
        </p:nvSpPr>
        <p:spPr bwMode="auto">
          <a:xfrm>
            <a:off x="896938" y="19558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8686" name="Text Box 26"/>
          <p:cNvSpPr txBox="1">
            <a:spLocks noChangeArrowheads="1"/>
          </p:cNvSpPr>
          <p:nvPr/>
        </p:nvSpPr>
        <p:spPr bwMode="auto">
          <a:xfrm>
            <a:off x="852488" y="3613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8687" name="Text Box 26"/>
          <p:cNvSpPr txBox="1">
            <a:spLocks noChangeArrowheads="1"/>
          </p:cNvSpPr>
          <p:nvPr/>
        </p:nvSpPr>
        <p:spPr bwMode="auto">
          <a:xfrm>
            <a:off x="871538" y="332740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8688" name="Text Box 26"/>
          <p:cNvSpPr txBox="1">
            <a:spLocks noChangeArrowheads="1"/>
          </p:cNvSpPr>
          <p:nvPr/>
        </p:nvSpPr>
        <p:spPr bwMode="auto">
          <a:xfrm>
            <a:off x="862013" y="3032125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12319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grpSp>
        <p:nvGrpSpPr>
          <p:cNvPr id="28690" name="Group 19"/>
          <p:cNvGrpSpPr>
            <a:grpSpLocks/>
          </p:cNvGrpSpPr>
          <p:nvPr/>
        </p:nvGrpSpPr>
        <p:grpSpPr bwMode="auto">
          <a:xfrm>
            <a:off x="1200150" y="2565400"/>
            <a:ext cx="620713" cy="228600"/>
            <a:chOff x="1287" y="2524"/>
            <a:chExt cx="260" cy="100"/>
          </a:xfrm>
        </p:grpSpPr>
        <p:sp>
          <p:nvSpPr>
            <p:cNvPr id="14471" name="Rectangle 2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72" name="Rectangle 2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73" name="Rectangle 2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74" name="Rectangle 2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8691" name="Rectangle 23"/>
          <p:cNvSpPr>
            <a:spLocks noChangeArrowheads="1"/>
          </p:cNvSpPr>
          <p:nvPr/>
        </p:nvSpPr>
        <p:spPr bwMode="auto">
          <a:xfrm>
            <a:off x="3432175" y="1677988"/>
            <a:ext cx="2254250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8692" name="Rectangle 24"/>
          <p:cNvSpPr>
            <a:spLocks noChangeArrowheads="1"/>
          </p:cNvSpPr>
          <p:nvPr/>
        </p:nvSpPr>
        <p:spPr bwMode="auto">
          <a:xfrm>
            <a:off x="3378200" y="1755775"/>
            <a:ext cx="2225675" cy="19796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8693" name="Text Box 26"/>
          <p:cNvSpPr txBox="1">
            <a:spLocks noChangeArrowheads="1"/>
          </p:cNvSpPr>
          <p:nvPr/>
        </p:nvSpPr>
        <p:spPr bwMode="auto">
          <a:xfrm>
            <a:off x="3803650" y="24844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8694" name="Text Box 26"/>
          <p:cNvSpPr txBox="1">
            <a:spLocks noChangeArrowheads="1"/>
          </p:cNvSpPr>
          <p:nvPr/>
        </p:nvSpPr>
        <p:spPr bwMode="auto">
          <a:xfrm>
            <a:off x="3857625" y="1708150"/>
            <a:ext cx="1317625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8695" name="Text Box 26"/>
          <p:cNvSpPr txBox="1">
            <a:spLocks noChangeArrowheads="1"/>
          </p:cNvSpPr>
          <p:nvPr/>
        </p:nvSpPr>
        <p:spPr bwMode="auto">
          <a:xfrm>
            <a:off x="3797300" y="33893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8696" name="Text Box 26"/>
          <p:cNvSpPr txBox="1">
            <a:spLocks noChangeArrowheads="1"/>
          </p:cNvSpPr>
          <p:nvPr/>
        </p:nvSpPr>
        <p:spPr bwMode="auto">
          <a:xfrm>
            <a:off x="3797300" y="31035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8697" name="Rectangle 23"/>
          <p:cNvSpPr>
            <a:spLocks noChangeArrowheads="1"/>
          </p:cNvSpPr>
          <p:nvPr/>
        </p:nvSpPr>
        <p:spPr bwMode="auto">
          <a:xfrm>
            <a:off x="6567488" y="1903413"/>
            <a:ext cx="1296987" cy="1981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8698" name="Rectangle 24"/>
          <p:cNvSpPr>
            <a:spLocks noChangeArrowheads="1"/>
          </p:cNvSpPr>
          <p:nvPr/>
        </p:nvSpPr>
        <p:spPr bwMode="auto">
          <a:xfrm>
            <a:off x="6370638" y="1944688"/>
            <a:ext cx="1631950" cy="197961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28699" name="Text Box 26"/>
          <p:cNvSpPr txBox="1">
            <a:spLocks noChangeArrowheads="1"/>
          </p:cNvSpPr>
          <p:nvPr/>
        </p:nvSpPr>
        <p:spPr bwMode="auto">
          <a:xfrm>
            <a:off x="6496050" y="270033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transport</a:t>
            </a:r>
          </a:p>
        </p:txBody>
      </p:sp>
      <p:sp>
        <p:nvSpPr>
          <p:cNvPr id="28700" name="Text Box 26"/>
          <p:cNvSpPr txBox="1">
            <a:spLocks noChangeArrowheads="1"/>
          </p:cNvSpPr>
          <p:nvPr/>
        </p:nvSpPr>
        <p:spPr bwMode="auto">
          <a:xfrm>
            <a:off x="6530975" y="19478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application</a:t>
            </a:r>
          </a:p>
        </p:txBody>
      </p:sp>
      <p:sp>
        <p:nvSpPr>
          <p:cNvPr id="28701" name="Text Box 26"/>
          <p:cNvSpPr txBox="1">
            <a:spLocks noChangeArrowheads="1"/>
          </p:cNvSpPr>
          <p:nvPr/>
        </p:nvSpPr>
        <p:spPr bwMode="auto">
          <a:xfrm>
            <a:off x="6538913" y="360521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physical</a:t>
            </a:r>
          </a:p>
        </p:txBody>
      </p:sp>
      <p:sp>
        <p:nvSpPr>
          <p:cNvPr id="28702" name="Text Box 26"/>
          <p:cNvSpPr txBox="1">
            <a:spLocks noChangeArrowheads="1"/>
          </p:cNvSpPr>
          <p:nvPr/>
        </p:nvSpPr>
        <p:spPr bwMode="auto">
          <a:xfrm>
            <a:off x="6505575" y="3319463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link</a:t>
            </a:r>
          </a:p>
        </p:txBody>
      </p:sp>
      <p:sp>
        <p:nvSpPr>
          <p:cNvPr id="28703" name="Text Box 26"/>
          <p:cNvSpPr txBox="1">
            <a:spLocks noChangeArrowheads="1"/>
          </p:cNvSpPr>
          <p:nvPr/>
        </p:nvSpPr>
        <p:spPr bwMode="auto">
          <a:xfrm>
            <a:off x="6496050" y="30241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4369" name="Oval 38"/>
          <p:cNvSpPr>
            <a:spLocks noChangeArrowheads="1"/>
          </p:cNvSpPr>
          <p:nvPr/>
        </p:nvSpPr>
        <p:spPr bwMode="auto">
          <a:xfrm>
            <a:off x="6451600" y="224155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P2</a:t>
            </a:r>
          </a:p>
        </p:txBody>
      </p:sp>
      <p:sp>
        <p:nvSpPr>
          <p:cNvPr id="28705" name="Freeform 39"/>
          <p:cNvSpPr>
            <a:spLocks/>
          </p:cNvSpPr>
          <p:nvPr/>
        </p:nvSpPr>
        <p:spPr bwMode="auto">
          <a:xfrm>
            <a:off x="8004175" y="1924050"/>
            <a:ext cx="504825" cy="2133600"/>
          </a:xfrm>
          <a:custGeom>
            <a:avLst/>
            <a:gdLst>
              <a:gd name="T0" fmla="*/ 2147483647 w 318"/>
              <a:gd name="T1" fmla="*/ 2147483647 h 1344"/>
              <a:gd name="T2" fmla="*/ 2147483647 w 318"/>
              <a:gd name="T3" fmla="*/ 0 h 1344"/>
              <a:gd name="T4" fmla="*/ 0 w 318"/>
              <a:gd name="T5" fmla="*/ 2147483647 h 1344"/>
              <a:gd name="T6" fmla="*/ 2147483647 w 318"/>
              <a:gd name="T7" fmla="*/ 2147483647 h 1344"/>
              <a:gd name="T8" fmla="*/ 2147483647 w 318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" h="1344">
                <a:moveTo>
                  <a:pt x="318" y="1344"/>
                </a:moveTo>
                <a:lnTo>
                  <a:pt x="12" y="0"/>
                </a:lnTo>
                <a:lnTo>
                  <a:pt x="0" y="1224"/>
                </a:lnTo>
                <a:lnTo>
                  <a:pt x="121" y="1344"/>
                </a:lnTo>
                <a:lnTo>
                  <a:pt x="318" y="1344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706" name="Group 42"/>
          <p:cNvGrpSpPr>
            <a:grpSpLocks/>
          </p:cNvGrpSpPr>
          <p:nvPr/>
        </p:nvGrpSpPr>
        <p:grpSpPr bwMode="auto">
          <a:xfrm>
            <a:off x="1816100" y="5170488"/>
            <a:ext cx="2024063" cy="652462"/>
            <a:chOff x="1079" y="3697"/>
            <a:chExt cx="1275" cy="411"/>
          </a:xfrm>
        </p:grpSpPr>
        <p:sp>
          <p:nvSpPr>
            <p:cNvPr id="14468" name="Rectangle 43"/>
            <p:cNvSpPr>
              <a:spLocks noChangeArrowheads="1"/>
            </p:cNvSpPr>
            <p:nvPr/>
          </p:nvSpPr>
          <p:spPr bwMode="auto">
            <a:xfrm>
              <a:off x="1553" y="3697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69" name="Line 44"/>
            <p:cNvSpPr>
              <a:spLocks noChangeShapeType="1"/>
            </p:cNvSpPr>
            <p:nvPr/>
          </p:nvSpPr>
          <p:spPr bwMode="auto">
            <a:xfrm flipV="1">
              <a:off x="2179" y="3770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70" name="Text Box 45"/>
            <p:cNvSpPr txBox="1">
              <a:spLocks noChangeArrowheads="1"/>
            </p:cNvSpPr>
            <p:nvPr/>
          </p:nvSpPr>
          <p:spPr bwMode="auto">
            <a:xfrm>
              <a:off x="1079" y="3822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source IP,port: A,9157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 sz="1400"/>
                <a:t>dest IP, port: B,80</a:t>
              </a:r>
            </a:p>
          </p:txBody>
        </p:sp>
      </p:grpSp>
      <p:grpSp>
        <p:nvGrpSpPr>
          <p:cNvPr id="28707" name="Group 46"/>
          <p:cNvGrpSpPr>
            <a:grpSpLocks/>
          </p:cNvGrpSpPr>
          <p:nvPr/>
        </p:nvGrpSpPr>
        <p:grpSpPr bwMode="auto">
          <a:xfrm>
            <a:off x="1666875" y="4479925"/>
            <a:ext cx="1887538" cy="652463"/>
            <a:chOff x="2741" y="3750"/>
            <a:chExt cx="1189" cy="411"/>
          </a:xfrm>
        </p:grpSpPr>
        <p:sp>
          <p:nvSpPr>
            <p:cNvPr id="14465" name="Rectangle 47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66" name="Line 48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67" name="Text Box 49"/>
            <p:cNvSpPr txBox="1">
              <a:spLocks noChangeArrowheads="1"/>
            </p:cNvSpPr>
            <p:nvPr/>
          </p:nvSpPr>
          <p:spPr bwMode="auto">
            <a:xfrm>
              <a:off x="2813" y="3875"/>
              <a:ext cx="111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source IP,port: B,80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dest IP,port: A,9157</a:t>
              </a:r>
            </a:p>
          </p:txBody>
        </p:sp>
      </p:grpSp>
      <p:sp>
        <p:nvSpPr>
          <p:cNvPr id="14373" name="Text Box 50"/>
          <p:cNvSpPr txBox="1">
            <a:spLocks noChangeArrowheads="1"/>
          </p:cNvSpPr>
          <p:nvPr/>
        </p:nvSpPr>
        <p:spPr bwMode="auto">
          <a:xfrm flipH="1">
            <a:off x="88900" y="4705350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Gill Sans MT" charset="0"/>
              </a:rPr>
              <a:t>host: IP address A</a:t>
            </a:r>
          </a:p>
        </p:txBody>
      </p:sp>
      <p:sp>
        <p:nvSpPr>
          <p:cNvPr id="14374" name="Text Box 51"/>
          <p:cNvSpPr txBox="1">
            <a:spLocks noChangeArrowheads="1"/>
          </p:cNvSpPr>
          <p:nvPr/>
        </p:nvSpPr>
        <p:spPr bwMode="auto">
          <a:xfrm flipH="1">
            <a:off x="7845425" y="4602163"/>
            <a:ext cx="11477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Gill Sans MT" charset="0"/>
              </a:rPr>
              <a:t>host: IP address C</a:t>
            </a:r>
          </a:p>
        </p:txBody>
      </p:sp>
      <p:sp>
        <p:nvSpPr>
          <p:cNvPr id="14375" name="Text Box 52"/>
          <p:cNvSpPr txBox="1">
            <a:spLocks noChangeArrowheads="1"/>
          </p:cNvSpPr>
          <p:nvPr/>
        </p:nvSpPr>
        <p:spPr bwMode="auto">
          <a:xfrm flipH="1">
            <a:off x="5046663" y="3702050"/>
            <a:ext cx="114776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Gill Sans MT" charset="0"/>
              </a:rPr>
              <a:t>server: IP address B</a:t>
            </a:r>
          </a:p>
        </p:txBody>
      </p:sp>
      <p:sp>
        <p:nvSpPr>
          <p:cNvPr id="14376" name="Line 53"/>
          <p:cNvSpPr>
            <a:spLocks noChangeShapeType="1"/>
          </p:cNvSpPr>
          <p:nvPr/>
        </p:nvSpPr>
        <p:spPr bwMode="auto">
          <a:xfrm>
            <a:off x="3354388" y="343217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377" name="Line 54"/>
          <p:cNvSpPr>
            <a:spLocks noChangeShapeType="1"/>
          </p:cNvSpPr>
          <p:nvPr/>
        </p:nvSpPr>
        <p:spPr bwMode="auto">
          <a:xfrm>
            <a:off x="3370263" y="3130550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713" name="Text Box 26"/>
          <p:cNvSpPr txBox="1">
            <a:spLocks noChangeArrowheads="1"/>
          </p:cNvSpPr>
          <p:nvPr/>
        </p:nvSpPr>
        <p:spPr bwMode="auto">
          <a:xfrm>
            <a:off x="3757613" y="2795588"/>
            <a:ext cx="13176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400"/>
              <a:t>network</a:t>
            </a:r>
          </a:p>
        </p:txBody>
      </p:sp>
      <p:sp>
        <p:nvSpPr>
          <p:cNvPr id="14379" name="Line 56"/>
          <p:cNvSpPr>
            <a:spLocks noChangeShapeType="1"/>
          </p:cNvSpPr>
          <p:nvPr/>
        </p:nvSpPr>
        <p:spPr bwMode="auto">
          <a:xfrm>
            <a:off x="3373438" y="2808288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380" name="Line 57"/>
          <p:cNvSpPr>
            <a:spLocks noChangeShapeType="1"/>
          </p:cNvSpPr>
          <p:nvPr/>
        </p:nvSpPr>
        <p:spPr bwMode="auto">
          <a:xfrm>
            <a:off x="3376613" y="2486025"/>
            <a:ext cx="22336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716" name="Group 58"/>
          <p:cNvGrpSpPr>
            <a:grpSpLocks/>
          </p:cNvGrpSpPr>
          <p:nvPr/>
        </p:nvGrpSpPr>
        <p:grpSpPr bwMode="auto">
          <a:xfrm>
            <a:off x="3552825" y="2347913"/>
            <a:ext cx="473075" cy="228600"/>
            <a:chOff x="1287" y="2524"/>
            <a:chExt cx="260" cy="100"/>
          </a:xfrm>
        </p:grpSpPr>
        <p:sp>
          <p:nvSpPr>
            <p:cNvPr id="14461" name="Rectangle 59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62" name="Rectangle 60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63" name="Rectangle 61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64" name="Rectangle 62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8717" name="Group 65"/>
          <p:cNvGrpSpPr>
            <a:grpSpLocks/>
          </p:cNvGrpSpPr>
          <p:nvPr/>
        </p:nvGrpSpPr>
        <p:grpSpPr bwMode="auto">
          <a:xfrm>
            <a:off x="4257675" y="2352675"/>
            <a:ext cx="473075" cy="228600"/>
            <a:chOff x="1287" y="2524"/>
            <a:chExt cx="260" cy="100"/>
          </a:xfrm>
        </p:grpSpPr>
        <p:sp>
          <p:nvSpPr>
            <p:cNvPr id="14457" name="Rectangle 66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8" name="Rectangle 67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9" name="Rectangle 68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60" name="Rectangle 69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8718" name="Group 70"/>
          <p:cNvGrpSpPr>
            <a:grpSpLocks/>
          </p:cNvGrpSpPr>
          <p:nvPr/>
        </p:nvGrpSpPr>
        <p:grpSpPr bwMode="auto">
          <a:xfrm>
            <a:off x="4929188" y="2357438"/>
            <a:ext cx="473075" cy="228600"/>
            <a:chOff x="1287" y="2524"/>
            <a:chExt cx="260" cy="100"/>
          </a:xfrm>
        </p:grpSpPr>
        <p:sp>
          <p:nvSpPr>
            <p:cNvPr id="14453" name="Rectangle 71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4" name="Rectangle 72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5" name="Rectangle 73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6" name="Rectangle 74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4384" name="Line 75"/>
          <p:cNvSpPr>
            <a:spLocks noChangeShapeType="1"/>
          </p:cNvSpPr>
          <p:nvPr/>
        </p:nvSpPr>
        <p:spPr bwMode="auto">
          <a:xfrm>
            <a:off x="6362700" y="364807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385" name="Line 76"/>
          <p:cNvSpPr>
            <a:spLocks noChangeShapeType="1"/>
          </p:cNvSpPr>
          <p:nvPr/>
        </p:nvSpPr>
        <p:spPr bwMode="auto">
          <a:xfrm>
            <a:off x="6353175" y="3352800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386" name="Line 77"/>
          <p:cNvSpPr>
            <a:spLocks noChangeShapeType="1"/>
          </p:cNvSpPr>
          <p:nvPr/>
        </p:nvSpPr>
        <p:spPr bwMode="auto">
          <a:xfrm>
            <a:off x="6353175" y="30575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4387" name="Line 78"/>
          <p:cNvSpPr>
            <a:spLocks noChangeShapeType="1"/>
          </p:cNvSpPr>
          <p:nvPr/>
        </p:nvSpPr>
        <p:spPr bwMode="auto">
          <a:xfrm>
            <a:off x="6353175" y="2752725"/>
            <a:ext cx="1638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8723" name="Group 79"/>
          <p:cNvGrpSpPr>
            <a:grpSpLocks/>
          </p:cNvGrpSpPr>
          <p:nvPr/>
        </p:nvGrpSpPr>
        <p:grpSpPr bwMode="auto">
          <a:xfrm>
            <a:off x="6505575" y="2579688"/>
            <a:ext cx="473075" cy="228600"/>
            <a:chOff x="1287" y="2524"/>
            <a:chExt cx="260" cy="100"/>
          </a:xfrm>
        </p:grpSpPr>
        <p:sp>
          <p:nvSpPr>
            <p:cNvPr id="14449" name="Rectangle 80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0" name="Rectangle 81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1" name="Rectangle 82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52" name="Rectangle 83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8724" name="Group 84"/>
          <p:cNvGrpSpPr>
            <a:grpSpLocks/>
          </p:cNvGrpSpPr>
          <p:nvPr/>
        </p:nvGrpSpPr>
        <p:grpSpPr bwMode="auto">
          <a:xfrm>
            <a:off x="7300913" y="2570163"/>
            <a:ext cx="473075" cy="228600"/>
            <a:chOff x="1287" y="2524"/>
            <a:chExt cx="260" cy="100"/>
          </a:xfrm>
        </p:grpSpPr>
        <p:sp>
          <p:nvSpPr>
            <p:cNvPr id="14445" name="Rectangle 85"/>
            <p:cNvSpPr>
              <a:spLocks noChangeArrowheads="1"/>
            </p:cNvSpPr>
            <p:nvPr/>
          </p:nvSpPr>
          <p:spPr bwMode="auto">
            <a:xfrm>
              <a:off x="1287" y="2524"/>
              <a:ext cx="260" cy="1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46" name="Rectangle 86"/>
            <p:cNvSpPr>
              <a:spLocks noChangeArrowheads="1"/>
            </p:cNvSpPr>
            <p:nvPr/>
          </p:nvSpPr>
          <p:spPr bwMode="auto">
            <a:xfrm>
              <a:off x="1338" y="2537"/>
              <a:ext cx="155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47" name="Rectangle 87"/>
            <p:cNvSpPr>
              <a:spLocks noChangeArrowheads="1"/>
            </p:cNvSpPr>
            <p:nvPr/>
          </p:nvSpPr>
          <p:spPr bwMode="auto">
            <a:xfrm>
              <a:off x="1503" y="2582"/>
              <a:ext cx="27" cy="26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48" name="Rectangle 88"/>
            <p:cNvSpPr>
              <a:spLocks noChangeArrowheads="1"/>
            </p:cNvSpPr>
            <p:nvPr/>
          </p:nvSpPr>
          <p:spPr bwMode="auto">
            <a:xfrm>
              <a:off x="1298" y="2583"/>
              <a:ext cx="27" cy="27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4390" name="Oval 89"/>
          <p:cNvSpPr>
            <a:spLocks noChangeArrowheads="1"/>
          </p:cNvSpPr>
          <p:nvPr/>
        </p:nvSpPr>
        <p:spPr bwMode="auto">
          <a:xfrm>
            <a:off x="7242175" y="2236788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P3</a:t>
            </a:r>
          </a:p>
        </p:txBody>
      </p:sp>
      <p:sp>
        <p:nvSpPr>
          <p:cNvPr id="28726" name="Freeform 90"/>
          <p:cNvSpPr>
            <a:spLocks/>
          </p:cNvSpPr>
          <p:nvPr/>
        </p:nvSpPr>
        <p:spPr bwMode="auto">
          <a:xfrm>
            <a:off x="1493838" y="2439988"/>
            <a:ext cx="2695575" cy="2695575"/>
          </a:xfrm>
          <a:custGeom>
            <a:avLst/>
            <a:gdLst>
              <a:gd name="T0" fmla="*/ 0 w 1698"/>
              <a:gd name="T1" fmla="*/ 2147483647 h 1698"/>
              <a:gd name="T2" fmla="*/ 0 w 1698"/>
              <a:gd name="T3" fmla="*/ 2147483647 h 1698"/>
              <a:gd name="T4" fmla="*/ 2147483647 w 1698"/>
              <a:gd name="T5" fmla="*/ 2147483647 h 1698"/>
              <a:gd name="T6" fmla="*/ 2147483647 w 1698"/>
              <a:gd name="T7" fmla="*/ 2147483647 h 1698"/>
              <a:gd name="T8" fmla="*/ 2147483647 w 1698"/>
              <a:gd name="T9" fmla="*/ 0 h 1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98" h="1698">
                <a:moveTo>
                  <a:pt x="0" y="131"/>
                </a:moveTo>
                <a:lnTo>
                  <a:pt x="0" y="1698"/>
                </a:lnTo>
                <a:lnTo>
                  <a:pt x="1698" y="1690"/>
                </a:lnTo>
                <a:lnTo>
                  <a:pt x="1691" y="148"/>
                </a:lnTo>
                <a:lnTo>
                  <a:pt x="1443" y="0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27" name="Freeform 91"/>
          <p:cNvSpPr>
            <a:spLocks/>
          </p:cNvSpPr>
          <p:nvPr/>
        </p:nvSpPr>
        <p:spPr bwMode="auto">
          <a:xfrm>
            <a:off x="4479925" y="2471738"/>
            <a:ext cx="3089275" cy="3252787"/>
          </a:xfrm>
          <a:custGeom>
            <a:avLst/>
            <a:gdLst>
              <a:gd name="T0" fmla="*/ 0 w 1946"/>
              <a:gd name="T1" fmla="*/ 0 h 1801"/>
              <a:gd name="T2" fmla="*/ 0 w 1946"/>
              <a:gd name="T3" fmla="*/ 2147483647 h 1801"/>
              <a:gd name="T4" fmla="*/ 2147483647 w 1946"/>
              <a:gd name="T5" fmla="*/ 2147483647 h 1801"/>
              <a:gd name="T6" fmla="*/ 2147483647 w 1946"/>
              <a:gd name="T7" fmla="*/ 2147483647 h 180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6" h="1801">
                <a:moveTo>
                  <a:pt x="0" y="0"/>
                </a:moveTo>
                <a:lnTo>
                  <a:pt x="0" y="1801"/>
                </a:lnTo>
                <a:lnTo>
                  <a:pt x="1946" y="1794"/>
                </a:lnTo>
                <a:lnTo>
                  <a:pt x="1925" y="132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28" name="Freeform 92"/>
          <p:cNvSpPr>
            <a:spLocks/>
          </p:cNvSpPr>
          <p:nvPr/>
        </p:nvSpPr>
        <p:spPr bwMode="auto">
          <a:xfrm>
            <a:off x="5138738" y="2460625"/>
            <a:ext cx="1609725" cy="2465388"/>
          </a:xfrm>
          <a:custGeom>
            <a:avLst/>
            <a:gdLst>
              <a:gd name="T0" fmla="*/ 0 w 1014"/>
              <a:gd name="T1" fmla="*/ 0 h 1480"/>
              <a:gd name="T2" fmla="*/ 0 w 1014"/>
              <a:gd name="T3" fmla="*/ 2147483647 h 1480"/>
              <a:gd name="T4" fmla="*/ 2147483647 w 1014"/>
              <a:gd name="T5" fmla="*/ 2147483647 h 1480"/>
              <a:gd name="T6" fmla="*/ 2147483647 w 1014"/>
              <a:gd name="T7" fmla="*/ 2147483647 h 14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4" h="1480">
                <a:moveTo>
                  <a:pt x="0" y="0"/>
                </a:moveTo>
                <a:lnTo>
                  <a:pt x="0" y="1480"/>
                </a:lnTo>
                <a:lnTo>
                  <a:pt x="1014" y="1480"/>
                </a:lnTo>
                <a:lnTo>
                  <a:pt x="1014" y="146"/>
                </a:ln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8729" name="Group 93"/>
          <p:cNvGrpSpPr>
            <a:grpSpLocks/>
          </p:cNvGrpSpPr>
          <p:nvPr/>
        </p:nvGrpSpPr>
        <p:grpSpPr bwMode="auto">
          <a:xfrm>
            <a:off x="5237163" y="4684713"/>
            <a:ext cx="2071687" cy="652462"/>
            <a:chOff x="2741" y="3750"/>
            <a:chExt cx="1305" cy="411"/>
          </a:xfrm>
        </p:grpSpPr>
        <p:sp>
          <p:nvSpPr>
            <p:cNvPr id="14442" name="Rectangle 94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43" name="Line 95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44" name="Text Box 96"/>
            <p:cNvSpPr txBox="1">
              <a:spLocks noChangeArrowheads="1"/>
            </p:cNvSpPr>
            <p:nvPr/>
          </p:nvSpPr>
          <p:spPr bwMode="auto">
            <a:xfrm>
              <a:off x="2813" y="3875"/>
              <a:ext cx="123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source IP,port: C,5775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/>
                <a:t>dest IP,port: B,80</a:t>
              </a:r>
            </a:p>
          </p:txBody>
        </p:sp>
      </p:grpSp>
      <p:grpSp>
        <p:nvGrpSpPr>
          <p:cNvPr id="28730" name="Group 97"/>
          <p:cNvGrpSpPr>
            <a:grpSpLocks/>
          </p:cNvGrpSpPr>
          <p:nvPr/>
        </p:nvGrpSpPr>
        <p:grpSpPr bwMode="auto">
          <a:xfrm>
            <a:off x="5307013" y="5473700"/>
            <a:ext cx="2063750" cy="661988"/>
            <a:chOff x="2741" y="3750"/>
            <a:chExt cx="1300" cy="417"/>
          </a:xfrm>
        </p:grpSpPr>
        <p:sp>
          <p:nvSpPr>
            <p:cNvPr id="14439" name="Rectangle 98"/>
            <p:cNvSpPr>
              <a:spLocks noChangeArrowheads="1"/>
            </p:cNvSpPr>
            <p:nvPr/>
          </p:nvSpPr>
          <p:spPr bwMode="auto">
            <a:xfrm>
              <a:off x="2859" y="3750"/>
              <a:ext cx="678" cy="1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40" name="Line 99"/>
            <p:cNvSpPr>
              <a:spLocks noChangeShapeType="1"/>
            </p:cNvSpPr>
            <p:nvPr/>
          </p:nvSpPr>
          <p:spPr bwMode="auto">
            <a:xfrm flipV="1">
              <a:off x="2741" y="3837"/>
              <a:ext cx="175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41" name="Text Box 100"/>
            <p:cNvSpPr txBox="1">
              <a:spLocks noChangeArrowheads="1"/>
            </p:cNvSpPr>
            <p:nvPr/>
          </p:nvSpPr>
          <p:spPr bwMode="auto">
            <a:xfrm>
              <a:off x="2813" y="3875"/>
              <a:ext cx="1228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1400" dirty="0"/>
                <a:t>source </a:t>
              </a:r>
              <a:r>
                <a:rPr lang="en-US" sz="1400" dirty="0" err="1"/>
                <a:t>IP,port</a:t>
              </a:r>
              <a:r>
                <a:rPr lang="en-US" sz="1400" dirty="0"/>
                <a:t>: C,9157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1400" dirty="0" err="1"/>
                <a:t>dest</a:t>
              </a:r>
              <a:r>
                <a:rPr lang="en-US" sz="1400" dirty="0"/>
                <a:t> </a:t>
              </a:r>
              <a:r>
                <a:rPr lang="en-US" sz="1400" dirty="0" err="1"/>
                <a:t>IP,port</a:t>
              </a:r>
              <a:r>
                <a:rPr lang="en-US" sz="1400" dirty="0"/>
                <a:t>: B,80</a:t>
              </a:r>
            </a:p>
          </p:txBody>
        </p:sp>
      </p:grpSp>
      <p:sp>
        <p:nvSpPr>
          <p:cNvPr id="14396" name="Oval 30"/>
          <p:cNvSpPr>
            <a:spLocks noChangeArrowheads="1"/>
          </p:cNvSpPr>
          <p:nvPr/>
        </p:nvSpPr>
        <p:spPr bwMode="auto">
          <a:xfrm>
            <a:off x="3497263" y="2103438"/>
            <a:ext cx="2033587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P4</a:t>
            </a:r>
          </a:p>
        </p:txBody>
      </p:sp>
      <p:sp>
        <p:nvSpPr>
          <p:cNvPr id="14397" name="Text Box 101"/>
          <p:cNvSpPr txBox="1">
            <a:spLocks noChangeArrowheads="1"/>
          </p:cNvSpPr>
          <p:nvPr/>
        </p:nvSpPr>
        <p:spPr bwMode="auto">
          <a:xfrm>
            <a:off x="4970463" y="1171575"/>
            <a:ext cx="1952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C0000"/>
                </a:solidFill>
              </a:rPr>
              <a:t>threaded server</a:t>
            </a:r>
          </a:p>
        </p:txBody>
      </p:sp>
      <p:sp>
        <p:nvSpPr>
          <p:cNvPr id="14398" name="Line 102"/>
          <p:cNvSpPr>
            <a:spLocks noChangeShapeType="1"/>
          </p:cNvSpPr>
          <p:nvPr/>
        </p:nvSpPr>
        <p:spPr bwMode="auto">
          <a:xfrm flipH="1">
            <a:off x="4779963" y="1516063"/>
            <a:ext cx="579437" cy="7524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28734" name="Picture 103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881063"/>
            <a:ext cx="8228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735" name="Group 104"/>
          <p:cNvGrpSpPr>
            <a:grpSpLocks/>
          </p:cNvGrpSpPr>
          <p:nvPr/>
        </p:nvGrpSpPr>
        <p:grpSpPr bwMode="auto">
          <a:xfrm flipH="1">
            <a:off x="8258175" y="3529013"/>
            <a:ext cx="711200" cy="669925"/>
            <a:chOff x="-44" y="1473"/>
            <a:chExt cx="981" cy="1105"/>
          </a:xfrm>
        </p:grpSpPr>
        <p:pic>
          <p:nvPicPr>
            <p:cNvPr id="28772" name="Picture 10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73" name="Freeform 10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8736" name="Group 107"/>
          <p:cNvGrpSpPr>
            <a:grpSpLocks/>
          </p:cNvGrpSpPr>
          <p:nvPr/>
        </p:nvGrpSpPr>
        <p:grpSpPr bwMode="auto">
          <a:xfrm>
            <a:off x="-44450" y="3613150"/>
            <a:ext cx="711200" cy="669925"/>
            <a:chOff x="-44" y="1473"/>
            <a:chExt cx="981" cy="1105"/>
          </a:xfrm>
        </p:grpSpPr>
        <p:pic>
          <p:nvPicPr>
            <p:cNvPr id="28770" name="Picture 10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71" name="Freeform 10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8737" name="Group 110"/>
          <p:cNvGrpSpPr>
            <a:grpSpLocks/>
          </p:cNvGrpSpPr>
          <p:nvPr/>
        </p:nvGrpSpPr>
        <p:grpSpPr bwMode="auto">
          <a:xfrm>
            <a:off x="2820988" y="3192463"/>
            <a:ext cx="358775" cy="704850"/>
            <a:chOff x="4140" y="429"/>
            <a:chExt cx="1425" cy="2396"/>
          </a:xfrm>
        </p:grpSpPr>
        <p:sp>
          <p:nvSpPr>
            <p:cNvPr id="28738" name="Freeform 11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4" name="Rectangle 112"/>
            <p:cNvSpPr>
              <a:spLocks noChangeArrowheads="1"/>
            </p:cNvSpPr>
            <p:nvPr/>
          </p:nvSpPr>
          <p:spPr bwMode="auto">
            <a:xfrm>
              <a:off x="4203" y="429"/>
              <a:ext cx="1053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740" name="Freeform 11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41" name="Freeform 11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7" name="Rectangle 115"/>
            <p:cNvSpPr>
              <a:spLocks noChangeArrowheads="1"/>
            </p:cNvSpPr>
            <p:nvPr/>
          </p:nvSpPr>
          <p:spPr bwMode="auto">
            <a:xfrm>
              <a:off x="4209" y="693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8743" name="Group 11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4433" name="AutoShape 117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434" name="AutoShape 118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4409" name="Rectangle 119"/>
            <p:cNvSpPr>
              <a:spLocks noChangeArrowheads="1"/>
            </p:cNvSpPr>
            <p:nvPr/>
          </p:nvSpPr>
          <p:spPr bwMode="auto">
            <a:xfrm>
              <a:off x="4222" y="101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8745" name="Group 12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4431" name="AutoShape 121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6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432" name="AutoShape 122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4411" name="Rectangle 123"/>
            <p:cNvSpPr>
              <a:spLocks noChangeArrowheads="1"/>
            </p:cNvSpPr>
            <p:nvPr/>
          </p:nvSpPr>
          <p:spPr bwMode="auto">
            <a:xfrm>
              <a:off x="4216" y="1357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12" name="Rectangle 124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28748" name="Group 12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429" name="AutoShape 126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430" name="AutoShape 127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9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28749" name="Freeform 12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8750" name="Group 12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427" name="AutoShape 130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4428" name="AutoShape 131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1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4416" name="Rectangle 132"/>
            <p:cNvSpPr>
              <a:spLocks noChangeArrowheads="1"/>
            </p:cNvSpPr>
            <p:nvPr/>
          </p:nvSpPr>
          <p:spPr bwMode="auto">
            <a:xfrm>
              <a:off x="5250" y="429"/>
              <a:ext cx="69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752" name="Freeform 13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53" name="Freeform 13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9" name="Oval 135"/>
            <p:cNvSpPr>
              <a:spLocks noChangeArrowheads="1"/>
            </p:cNvSpPr>
            <p:nvPr/>
          </p:nvSpPr>
          <p:spPr bwMode="auto">
            <a:xfrm>
              <a:off x="5515" y="2609"/>
              <a:ext cx="50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28755" name="Freeform 13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1" name="AutoShape 137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22" name="AutoShape 138"/>
            <p:cNvSpPr>
              <a:spLocks noChangeArrowheads="1"/>
            </p:cNvSpPr>
            <p:nvPr/>
          </p:nvSpPr>
          <p:spPr bwMode="auto">
            <a:xfrm>
              <a:off x="4203" y="2712"/>
              <a:ext cx="1072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23" name="Oval 139"/>
            <p:cNvSpPr>
              <a:spLocks noChangeArrowheads="1"/>
            </p:cNvSpPr>
            <p:nvPr/>
          </p:nvSpPr>
          <p:spPr bwMode="auto">
            <a:xfrm>
              <a:off x="4310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24" name="Oval 140"/>
            <p:cNvSpPr>
              <a:spLocks noChangeArrowheads="1"/>
            </p:cNvSpPr>
            <p:nvPr/>
          </p:nvSpPr>
          <p:spPr bwMode="auto">
            <a:xfrm>
              <a:off x="4487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4425" name="Oval 141"/>
            <p:cNvSpPr>
              <a:spLocks noChangeArrowheads="1"/>
            </p:cNvSpPr>
            <p:nvPr/>
          </p:nvSpPr>
          <p:spPr bwMode="auto">
            <a:xfrm>
              <a:off x="4663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4426" name="Rectangle 142"/>
            <p:cNvSpPr>
              <a:spLocks noChangeArrowheads="1"/>
            </p:cNvSpPr>
            <p:nvPr/>
          </p:nvSpPr>
          <p:spPr bwMode="auto">
            <a:xfrm>
              <a:off x="5061" y="1837"/>
              <a:ext cx="88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3.2 multiplexing and </a:t>
            </a:r>
            <a:r>
              <a:rPr lang="en-US" dirty="0" err="1">
                <a:ea typeface="ＭＳ Ｐゴシック" charset="0"/>
                <a:cs typeface="+mn-cs"/>
              </a:rPr>
              <a:t>demultiplexing</a:t>
            </a:r>
            <a:endParaRPr lang="en-US" dirty="0">
              <a:ea typeface="ＭＳ Ｐゴシック" charset="0"/>
              <a:cs typeface="+mn-cs"/>
            </a:endParaRP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1536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29702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17588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10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847725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96863" y="182563"/>
            <a:ext cx="8529637" cy="922337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UDP: User Datagram Protocol </a:t>
            </a:r>
            <a:r>
              <a:rPr lang="en-US" sz="3200">
                <a:ea typeface="ＭＳ Ｐゴシック" charset="0"/>
                <a:cs typeface="+mj-cs"/>
              </a:rPr>
              <a:t>[RFC 768]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1325563"/>
            <a:ext cx="3810000" cy="4648200"/>
          </a:xfrm>
        </p:spPr>
        <p:txBody>
          <a:bodyPr/>
          <a:lstStyle/>
          <a:p>
            <a:r>
              <a:rPr lang="ja-JP" altLang="en-US" sz="2400"/>
              <a:t>“</a:t>
            </a:r>
            <a:r>
              <a:rPr lang="en-US" altLang="ja-JP" sz="2400" dirty="0"/>
              <a:t>no frills,</a:t>
            </a:r>
            <a:r>
              <a:rPr lang="ja-JP" altLang="en-US" sz="2400"/>
              <a:t>”</a:t>
            </a:r>
            <a:r>
              <a:rPr lang="en-US" altLang="ja-JP" sz="2400" dirty="0"/>
              <a:t> </a:t>
            </a:r>
            <a:r>
              <a:rPr lang="ja-JP" altLang="en-US" sz="2400"/>
              <a:t>“</a:t>
            </a:r>
            <a:r>
              <a:rPr lang="en-US" altLang="ja-JP" sz="2400" dirty="0"/>
              <a:t>bare bones</a:t>
            </a:r>
            <a:r>
              <a:rPr lang="ja-JP" altLang="en-US" sz="2400"/>
              <a:t>”</a:t>
            </a:r>
            <a:r>
              <a:rPr lang="en-US" altLang="ja-JP" sz="2400" dirty="0"/>
              <a:t> Internet transport protocol</a:t>
            </a:r>
          </a:p>
          <a:p>
            <a:r>
              <a:rPr lang="ja-JP" altLang="en-US" sz="2400"/>
              <a:t>“</a:t>
            </a:r>
            <a:r>
              <a:rPr lang="en-US" altLang="ja-JP" sz="2400" dirty="0"/>
              <a:t>best effort</a:t>
            </a:r>
            <a:r>
              <a:rPr lang="ja-JP" altLang="en-US" sz="2400"/>
              <a:t>”</a:t>
            </a:r>
            <a:r>
              <a:rPr lang="en-US" altLang="ja-JP" sz="2400" dirty="0"/>
              <a:t> service, UDP segments may be:</a:t>
            </a:r>
          </a:p>
          <a:p>
            <a:pPr lvl="1"/>
            <a:r>
              <a:rPr lang="en-US" altLang="en-US" dirty="0">
                <a:solidFill>
                  <a:srgbClr val="000099"/>
                </a:solidFill>
              </a:rPr>
              <a:t>lost</a:t>
            </a:r>
          </a:p>
          <a:p>
            <a:pPr lvl="1"/>
            <a:r>
              <a:rPr lang="en-US" altLang="en-US" dirty="0"/>
              <a:t>delivered </a:t>
            </a:r>
            <a:r>
              <a:rPr lang="en-US" altLang="en-US" dirty="0">
                <a:solidFill>
                  <a:srgbClr val="000099"/>
                </a:solidFill>
              </a:rPr>
              <a:t>out-of-order</a:t>
            </a:r>
            <a:r>
              <a:rPr lang="en-US" altLang="en-US" dirty="0"/>
              <a:t> to app</a:t>
            </a:r>
          </a:p>
          <a:p>
            <a:r>
              <a:rPr lang="en-US" altLang="en-US" sz="2400" i="1" dirty="0">
                <a:solidFill>
                  <a:srgbClr val="CC0000"/>
                </a:solidFill>
              </a:rPr>
              <a:t>connectionless:</a:t>
            </a:r>
            <a:endParaRPr lang="en-US" altLang="en-US" dirty="0">
              <a:solidFill>
                <a:srgbClr val="CC0000"/>
              </a:solidFill>
            </a:endParaRPr>
          </a:p>
          <a:p>
            <a:pPr lvl="1"/>
            <a:r>
              <a:rPr lang="en-US" altLang="en-US" dirty="0">
                <a:solidFill>
                  <a:srgbClr val="000099"/>
                </a:solidFill>
              </a:rPr>
              <a:t>no handshaking </a:t>
            </a:r>
            <a:r>
              <a:rPr lang="en-US" altLang="en-US" dirty="0"/>
              <a:t>between UDP sender, receiver</a:t>
            </a:r>
          </a:p>
          <a:p>
            <a:pPr lvl="1"/>
            <a:r>
              <a:rPr lang="en-US" altLang="en-US" dirty="0"/>
              <a:t>each UDP segment handled independently of others</a:t>
            </a:r>
          </a:p>
        </p:txBody>
      </p:sp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4745038" y="1271588"/>
            <a:ext cx="40528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dirty="0">
                <a:latin typeface="Gill Sans MT" charset="0"/>
                <a:ea typeface="ＭＳ Ｐゴシック" charset="0"/>
              </a:rPr>
              <a:t>UDP usage:</a:t>
            </a:r>
          </a:p>
          <a:p>
            <a:pPr marL="688975" lvl="1" indent="-231775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streaming multimedia apps (loss tolerant, rate sensitive)</a:t>
            </a:r>
          </a:p>
          <a:p>
            <a:pPr marL="688975" lvl="1" indent="-231775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DNS</a:t>
            </a:r>
          </a:p>
          <a:p>
            <a:pPr marL="688975" lvl="1" indent="-231775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SNMP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dirty="0">
                <a:latin typeface="Gill Sans MT" charset="0"/>
                <a:ea typeface="ＭＳ Ｐゴシック" charset="0"/>
              </a:rPr>
              <a:t>reliable transfer over UDP: </a:t>
            </a:r>
          </a:p>
          <a:p>
            <a:pPr marL="688975" lvl="1" indent="-231775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add reliability at application layer</a:t>
            </a:r>
          </a:p>
          <a:p>
            <a:pPr marL="688975" lvl="1" indent="-231775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application-specific error recovery!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95091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249238"/>
            <a:ext cx="8343900" cy="99377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UDP: segment header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714375" y="1852613"/>
            <a:ext cx="3324225" cy="32004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638175" y="1947863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677863" y="1960563"/>
            <a:ext cx="15636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source port #</a:t>
            </a:r>
            <a:endParaRPr lang="en-US" sz="2400"/>
          </a:p>
        </p:txBody>
      </p:sp>
      <p:sp>
        <p:nvSpPr>
          <p:cNvPr id="17417" name="Text Box 10"/>
          <p:cNvSpPr txBox="1">
            <a:spLocks noChangeArrowheads="1"/>
          </p:cNvSpPr>
          <p:nvPr/>
        </p:nvSpPr>
        <p:spPr bwMode="auto">
          <a:xfrm>
            <a:off x="2463800" y="1960563"/>
            <a:ext cx="1328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dest port #</a:t>
            </a:r>
          </a:p>
        </p:txBody>
      </p:sp>
      <p:sp>
        <p:nvSpPr>
          <p:cNvPr id="17418" name="Line 11"/>
          <p:cNvSpPr>
            <a:spLocks noChangeShapeType="1"/>
          </p:cNvSpPr>
          <p:nvPr/>
        </p:nvSpPr>
        <p:spPr bwMode="auto">
          <a:xfrm flipV="1">
            <a:off x="628650" y="2347913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19" name="Line 12"/>
          <p:cNvSpPr>
            <a:spLocks noChangeShapeType="1"/>
          </p:cNvSpPr>
          <p:nvPr/>
        </p:nvSpPr>
        <p:spPr bwMode="auto">
          <a:xfrm flipV="1">
            <a:off x="619125" y="2747963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 flipV="1">
            <a:off x="2276475" y="1947863"/>
            <a:ext cx="0" cy="395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auto">
          <a:xfrm>
            <a:off x="1784350" y="1482725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32 bits</a:t>
            </a:r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>
            <a:off x="2733675" y="1714500"/>
            <a:ext cx="1200150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23" name="Line 16"/>
          <p:cNvSpPr>
            <a:spLocks noChangeShapeType="1"/>
          </p:cNvSpPr>
          <p:nvPr/>
        </p:nvSpPr>
        <p:spPr bwMode="auto">
          <a:xfrm rot="10800000">
            <a:off x="623888" y="1724025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24" name="Text Box 17"/>
          <p:cNvSpPr txBox="1">
            <a:spLocks noChangeArrowheads="1"/>
          </p:cNvSpPr>
          <p:nvPr/>
        </p:nvSpPr>
        <p:spPr bwMode="auto">
          <a:xfrm>
            <a:off x="1481138" y="3306763"/>
            <a:ext cx="138906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application</a:t>
            </a:r>
          </a:p>
          <a:p>
            <a:pPr>
              <a:defRPr/>
            </a:pPr>
            <a:r>
              <a:rPr lang="en-US" sz="2000"/>
              <a:t>data </a:t>
            </a:r>
          </a:p>
          <a:p>
            <a:pPr>
              <a:defRPr/>
            </a:pPr>
            <a:r>
              <a:rPr lang="en-US" sz="2000"/>
              <a:t>(payload)</a:t>
            </a:r>
            <a:endParaRPr lang="en-US" sz="2400"/>
          </a:p>
        </p:txBody>
      </p:sp>
      <p:sp>
        <p:nvSpPr>
          <p:cNvPr id="17425" name="Text Box 19"/>
          <p:cNvSpPr txBox="1">
            <a:spLocks noChangeArrowheads="1"/>
          </p:cNvSpPr>
          <p:nvPr/>
        </p:nvSpPr>
        <p:spPr bwMode="auto">
          <a:xfrm>
            <a:off x="1074738" y="5222875"/>
            <a:ext cx="2524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UDP segment format</a:t>
            </a:r>
            <a:endParaRPr lang="en-US" sz="2400"/>
          </a:p>
        </p:txBody>
      </p:sp>
      <p:sp>
        <p:nvSpPr>
          <p:cNvPr id="17426" name="Line 20"/>
          <p:cNvSpPr>
            <a:spLocks noChangeShapeType="1"/>
          </p:cNvSpPr>
          <p:nvPr/>
        </p:nvSpPr>
        <p:spPr bwMode="auto">
          <a:xfrm flipV="1">
            <a:off x="2276475" y="2357438"/>
            <a:ext cx="0" cy="395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27" name="Text Box 22"/>
          <p:cNvSpPr txBox="1">
            <a:spLocks noChangeArrowheads="1"/>
          </p:cNvSpPr>
          <p:nvPr/>
        </p:nvSpPr>
        <p:spPr bwMode="auto">
          <a:xfrm>
            <a:off x="1020763" y="2351088"/>
            <a:ext cx="8143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length</a:t>
            </a:r>
            <a:endParaRPr lang="en-US" sz="2400"/>
          </a:p>
        </p:txBody>
      </p:sp>
      <p:sp>
        <p:nvSpPr>
          <p:cNvPr id="17428" name="Text Box 23"/>
          <p:cNvSpPr txBox="1">
            <a:spLocks noChangeArrowheads="1"/>
          </p:cNvSpPr>
          <p:nvPr/>
        </p:nvSpPr>
        <p:spPr bwMode="auto">
          <a:xfrm>
            <a:off x="2566988" y="2341563"/>
            <a:ext cx="11763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checksum</a:t>
            </a:r>
            <a:endParaRPr lang="en-US" sz="2400"/>
          </a:p>
        </p:txBody>
      </p:sp>
      <p:sp>
        <p:nvSpPr>
          <p:cNvPr id="17429" name="Text Box 24"/>
          <p:cNvSpPr txBox="1">
            <a:spLocks noChangeArrowheads="1"/>
          </p:cNvSpPr>
          <p:nvPr/>
        </p:nvSpPr>
        <p:spPr bwMode="auto">
          <a:xfrm>
            <a:off x="4260850" y="1316038"/>
            <a:ext cx="2406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/>
              <a:t>length, in bytes of UDP segment, including header</a:t>
            </a:r>
            <a:endParaRPr lang="en-US" sz="2400"/>
          </a:p>
        </p:txBody>
      </p:sp>
      <p:sp>
        <p:nvSpPr>
          <p:cNvPr id="17430" name="Line 25"/>
          <p:cNvSpPr>
            <a:spLocks noChangeShapeType="1"/>
          </p:cNvSpPr>
          <p:nvPr/>
        </p:nvSpPr>
        <p:spPr bwMode="auto">
          <a:xfrm flipH="1">
            <a:off x="1878013" y="1631950"/>
            <a:ext cx="2873375" cy="895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31" name="Rectangle 26"/>
          <p:cNvSpPr>
            <a:spLocks noGrp="1" noChangeArrowheads="1"/>
          </p:cNvSpPr>
          <p:nvPr>
            <p:ph type="body" sz="half" idx="2"/>
          </p:nvPr>
        </p:nvSpPr>
        <p:spPr>
          <a:xfrm>
            <a:off x="4865688" y="3044825"/>
            <a:ext cx="3810000" cy="30448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no connection establishment (which can add delay)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simple: no connection state at sender, receiver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small header size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no congestion control: UDP can blast away as fast as desired</a:t>
            </a:r>
          </a:p>
        </p:txBody>
      </p:sp>
      <p:sp>
        <p:nvSpPr>
          <p:cNvPr id="17432" name="Rectangle 27"/>
          <p:cNvSpPr>
            <a:spLocks noChangeArrowheads="1"/>
          </p:cNvSpPr>
          <p:nvPr/>
        </p:nvSpPr>
        <p:spPr bwMode="auto">
          <a:xfrm>
            <a:off x="4703763" y="2924175"/>
            <a:ext cx="4048125" cy="3259138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33" name="Text Box 28"/>
          <p:cNvSpPr txBox="1">
            <a:spLocks noChangeArrowheads="1"/>
          </p:cNvSpPr>
          <p:nvPr/>
        </p:nvSpPr>
        <p:spPr bwMode="auto">
          <a:xfrm>
            <a:off x="4935538" y="2643188"/>
            <a:ext cx="3130550" cy="4333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>
                <a:solidFill>
                  <a:srgbClr val="CC0000"/>
                </a:solidFill>
                <a:latin typeface="Gill Sans MT" charset="0"/>
              </a:rPr>
              <a:t>why is there a UDP?</a:t>
            </a:r>
            <a:endParaRPr lang="en-US">
              <a:latin typeface="Gill Sans MT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UDP checksum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557463"/>
            <a:ext cx="3657600" cy="3495675"/>
          </a:xfrm>
        </p:spPr>
        <p:txBody>
          <a:bodyPr/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3200">
                <a:solidFill>
                  <a:srgbClr val="CC0000"/>
                </a:solidFill>
              </a:rPr>
              <a:t>sender: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treat segment contents, including header fields,  as sequence of 16-bit integers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checksum: addition (one</a:t>
            </a:r>
            <a:r>
              <a:rPr lang="ja-JP" altLang="en-US" sz="2400"/>
              <a:t>’</a:t>
            </a:r>
            <a:r>
              <a:rPr lang="en-US" altLang="ja-JP" sz="2400"/>
              <a:t>s complement sum) of segment contents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sender puts checksum value into UDP checksum field</a:t>
            </a:r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endParaRPr lang="en-US" altLang="en-US" sz="2400"/>
          </a:p>
          <a:p>
            <a:pPr>
              <a:lnSpc>
                <a:spcPct val="70000"/>
              </a:lnSpc>
            </a:pPr>
            <a:endParaRPr lang="en-US" altLang="en-US" sz="3200"/>
          </a:p>
        </p:txBody>
      </p:sp>
      <p:sp>
        <p:nvSpPr>
          <p:cNvPr id="1843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52700"/>
            <a:ext cx="4057650" cy="32575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>
                <a:solidFill>
                  <a:srgbClr val="CC0000"/>
                </a:solidFill>
              </a:rPr>
              <a:t>receiver:</a:t>
            </a:r>
          </a:p>
          <a:p>
            <a:r>
              <a:rPr lang="en-US" altLang="en-US" sz="2400"/>
              <a:t>compute checksum of received segment</a:t>
            </a:r>
          </a:p>
          <a:p>
            <a:r>
              <a:rPr lang="en-US" altLang="en-US" sz="2400"/>
              <a:t>check if computed checksum equals checksum field value:</a:t>
            </a:r>
          </a:p>
          <a:p>
            <a:pPr lvl="1"/>
            <a:r>
              <a:rPr lang="en-US" altLang="en-US"/>
              <a:t>NO - error detected</a:t>
            </a:r>
          </a:p>
          <a:p>
            <a:pPr lvl="1"/>
            <a:r>
              <a:rPr lang="en-US" altLang="en-US"/>
              <a:t>YES - no error detected. </a:t>
            </a:r>
            <a:r>
              <a:rPr lang="en-US" altLang="en-US" i="1"/>
              <a:t>But maybe errors nonetheless?</a:t>
            </a:r>
            <a:r>
              <a:rPr lang="en-US" altLang="en-US"/>
              <a:t> More later ….</a:t>
            </a:r>
          </a:p>
          <a:p>
            <a:endParaRPr lang="en-US" altLang="en-US"/>
          </a:p>
        </p:txBody>
      </p:sp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695325" y="1512888"/>
            <a:ext cx="79248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800" i="1" dirty="0">
                <a:solidFill>
                  <a:srgbClr val="CC0000"/>
                </a:solidFill>
                <a:latin typeface="Gill Sans MT" pitchFamily="34" charset="0"/>
              </a:rPr>
              <a:t>Goal:</a:t>
            </a:r>
            <a:r>
              <a:rPr lang="en-US" altLang="en-US" sz="2800" dirty="0">
                <a:latin typeface="Gill Sans MT" pitchFamily="34" charset="0"/>
              </a:rPr>
              <a:t> detect </a:t>
            </a:r>
            <a:r>
              <a:rPr lang="ja-JP" altLang="en-US" sz="2800">
                <a:latin typeface="Gill Sans MT" pitchFamily="34" charset="0"/>
              </a:rPr>
              <a:t>“</a:t>
            </a:r>
            <a:r>
              <a:rPr lang="en-US" altLang="ja-JP" sz="2800" dirty="0">
                <a:latin typeface="Gill Sans MT" pitchFamily="34" charset="0"/>
              </a:rPr>
              <a:t>errors</a:t>
            </a:r>
            <a:r>
              <a:rPr lang="ja-JP" altLang="en-US" sz="2800">
                <a:latin typeface="Gill Sans MT" pitchFamily="34" charset="0"/>
              </a:rPr>
              <a:t>”</a:t>
            </a:r>
            <a:r>
              <a:rPr lang="en-US" altLang="ja-JP" sz="2800" dirty="0">
                <a:latin typeface="Gill Sans MT" pitchFamily="34" charset="0"/>
              </a:rPr>
              <a:t> (e.g., </a:t>
            </a:r>
            <a:r>
              <a:rPr lang="en-US" altLang="ja-JP" sz="2800" dirty="0">
                <a:solidFill>
                  <a:srgbClr val="000099"/>
                </a:solidFill>
                <a:latin typeface="Gill Sans MT" pitchFamily="34" charset="0"/>
              </a:rPr>
              <a:t>flipped bits</a:t>
            </a:r>
            <a:r>
              <a:rPr lang="en-US" altLang="ja-JP" sz="2800" dirty="0">
                <a:latin typeface="Gill Sans MT" pitchFamily="34" charset="0"/>
              </a:rPr>
              <a:t>) in transmitted segment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endParaRPr lang="en-US" altLang="en-US" sz="2800" dirty="0">
              <a:latin typeface="Gill Sans MT" pitchFamily="34" charset="0"/>
            </a:endParaRPr>
          </a:p>
        </p:txBody>
      </p:sp>
      <p:pic>
        <p:nvPicPr>
          <p:cNvPr id="32775" name="Picture 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027113"/>
            <a:ext cx="38385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13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4931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355600" y="27305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Internet checksum: example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00175"/>
            <a:ext cx="7772400" cy="2743200"/>
          </a:xfrm>
        </p:spPr>
        <p:txBody>
          <a:bodyPr/>
          <a:lstStyle/>
          <a:p>
            <a:pPr>
              <a:lnSpc>
                <a:spcPct val="130000"/>
              </a:lnSpc>
              <a:buFont typeface="Wingdings" charset="0"/>
              <a:buNone/>
              <a:defRPr/>
            </a:pPr>
            <a:r>
              <a:rPr lang="en-US" sz="2800">
                <a:ea typeface="ＭＳ Ｐゴシック" charset="0"/>
                <a:cs typeface="+mn-cs"/>
              </a:rPr>
              <a:t>example: add two 16-bit integers</a:t>
            </a:r>
          </a:p>
        </p:txBody>
      </p:sp>
      <p:sp>
        <p:nvSpPr>
          <p:cNvPr id="19463" name="Text Box 4"/>
          <p:cNvSpPr txBox="1">
            <a:spLocks noChangeArrowheads="1"/>
          </p:cNvSpPr>
          <p:nvPr/>
        </p:nvSpPr>
        <p:spPr bwMode="auto">
          <a:xfrm>
            <a:off x="1860550" y="2190750"/>
            <a:ext cx="6400800" cy="234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med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 b="1">
                <a:solidFill>
                  <a:schemeClr val="bg1"/>
                </a:solidFill>
                <a:latin typeface="Comic Sans MS" charset="0"/>
              </a:rPr>
              <a:t>1</a:t>
            </a:r>
            <a:r>
              <a:rPr lang="en-US" sz="2000" b="1">
                <a:latin typeface="Comic Sans MS" charset="0"/>
              </a:rPr>
              <a:t>  1  1  1  0  0  1  1  0  0  1  1  0  0  1  1  0</a:t>
            </a:r>
          </a:p>
          <a:p>
            <a:pPr algn="l">
              <a:defRPr/>
            </a:pPr>
            <a:r>
              <a:rPr lang="en-US" sz="2000" b="1">
                <a:solidFill>
                  <a:schemeClr val="bg1"/>
                </a:solidFill>
                <a:latin typeface="Comic Sans MS" charset="0"/>
              </a:rPr>
              <a:t>1</a:t>
            </a:r>
            <a:r>
              <a:rPr lang="en-US" sz="2000" b="1">
                <a:latin typeface="Comic Sans MS" charset="0"/>
              </a:rPr>
              <a:t>  1  1  0  1  0  1  0  1  0  1  0  1  0  1  0  1</a:t>
            </a:r>
          </a:p>
          <a:p>
            <a:pPr algn="l">
              <a:lnSpc>
                <a:spcPct val="120000"/>
              </a:lnSpc>
              <a:defRPr/>
            </a:pPr>
            <a:endParaRPr lang="en-US" sz="2000" b="1">
              <a:latin typeface="Comic Sans MS" charset="0"/>
            </a:endParaRPr>
          </a:p>
          <a:p>
            <a:pPr algn="l">
              <a:defRPr/>
            </a:pPr>
            <a:r>
              <a:rPr lang="en-US" sz="2000" b="1">
                <a:latin typeface="Comic Sans MS" charset="0"/>
              </a:rPr>
              <a:t>1  1  0  1  1  1  0  1  1  1  0  1  1  1  0  1  1</a:t>
            </a:r>
          </a:p>
          <a:p>
            <a:pPr algn="l">
              <a:lnSpc>
                <a:spcPct val="120000"/>
              </a:lnSpc>
              <a:defRPr/>
            </a:pPr>
            <a:endParaRPr lang="en-US" sz="2000" b="1">
              <a:latin typeface="Comic Sans MS" charset="0"/>
            </a:endParaRPr>
          </a:p>
          <a:p>
            <a:pPr algn="l">
              <a:defRPr/>
            </a:pPr>
            <a:r>
              <a:rPr lang="en-US" sz="2000" b="1">
                <a:solidFill>
                  <a:schemeClr val="bg1"/>
                </a:solidFill>
                <a:latin typeface="Comic Sans MS" charset="0"/>
              </a:rPr>
              <a:t>1</a:t>
            </a:r>
            <a:r>
              <a:rPr lang="en-US" sz="2000" b="1">
                <a:latin typeface="Comic Sans MS" charset="0"/>
              </a:rPr>
              <a:t>  1  0  1  1  1  0  1  1  1  0  1  1  1  1  0  0</a:t>
            </a:r>
          </a:p>
          <a:p>
            <a:pPr algn="l">
              <a:defRPr/>
            </a:pPr>
            <a:r>
              <a:rPr lang="en-US" sz="2000" b="1">
                <a:solidFill>
                  <a:schemeClr val="bg1"/>
                </a:solidFill>
                <a:latin typeface="Comic Sans MS" charset="0"/>
              </a:rPr>
              <a:t>1</a:t>
            </a:r>
            <a:r>
              <a:rPr lang="en-US" sz="2000" b="1">
                <a:latin typeface="Comic Sans MS" charset="0"/>
              </a:rPr>
              <a:t>  0  1  0  0  0  1  0  0  0  1  0  0  0  0  1  1</a:t>
            </a:r>
            <a:endParaRPr lang="en-US" sz="2400" b="1">
              <a:latin typeface="Comic Sans MS" charset="0"/>
            </a:endParaRPr>
          </a:p>
        </p:txBody>
      </p:sp>
      <p:sp>
        <p:nvSpPr>
          <p:cNvPr id="19464" name="Line 5"/>
          <p:cNvSpPr>
            <a:spLocks noChangeShapeType="1"/>
          </p:cNvSpPr>
          <p:nvPr/>
        </p:nvSpPr>
        <p:spPr bwMode="auto">
          <a:xfrm flipH="1">
            <a:off x="1784350" y="3017838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9465" name="Oval 6"/>
          <p:cNvSpPr>
            <a:spLocks noChangeArrowheads="1"/>
          </p:cNvSpPr>
          <p:nvPr/>
        </p:nvSpPr>
        <p:spPr bwMode="auto">
          <a:xfrm>
            <a:off x="1860550" y="3194050"/>
            <a:ext cx="304800" cy="304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 type="none" w="sm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9466" name="Text Box 7"/>
          <p:cNvSpPr txBox="1">
            <a:spLocks noChangeArrowheads="1"/>
          </p:cNvSpPr>
          <p:nvPr/>
        </p:nvSpPr>
        <p:spPr bwMode="auto">
          <a:xfrm>
            <a:off x="260350" y="3149600"/>
            <a:ext cx="1546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med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>
                <a:latin typeface="Comic Sans MS" charset="0"/>
              </a:rPr>
              <a:t>wraparound</a:t>
            </a:r>
          </a:p>
        </p:txBody>
      </p:sp>
      <p:sp>
        <p:nvSpPr>
          <p:cNvPr id="19467" name="Text Box 8"/>
          <p:cNvSpPr txBox="1">
            <a:spLocks noChangeArrowheads="1"/>
          </p:cNvSpPr>
          <p:nvPr/>
        </p:nvSpPr>
        <p:spPr bwMode="auto">
          <a:xfrm>
            <a:off x="1169988" y="3757613"/>
            <a:ext cx="636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med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>
                <a:latin typeface="Comic Sans MS" charset="0"/>
              </a:rPr>
              <a:t>sum</a:t>
            </a:r>
          </a:p>
        </p:txBody>
      </p:sp>
      <p:sp>
        <p:nvSpPr>
          <p:cNvPr id="19468" name="Text Box 9"/>
          <p:cNvSpPr txBox="1">
            <a:spLocks noChangeArrowheads="1"/>
          </p:cNvSpPr>
          <p:nvPr/>
        </p:nvSpPr>
        <p:spPr bwMode="auto">
          <a:xfrm>
            <a:off x="487363" y="4110038"/>
            <a:ext cx="1319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med"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>
                <a:latin typeface="Comic Sans MS" charset="0"/>
              </a:rPr>
              <a:t>checksum</a:t>
            </a:r>
          </a:p>
        </p:txBody>
      </p:sp>
      <p:sp>
        <p:nvSpPr>
          <p:cNvPr id="19469" name="Line 10"/>
          <p:cNvSpPr>
            <a:spLocks noChangeShapeType="1"/>
          </p:cNvSpPr>
          <p:nvPr/>
        </p:nvSpPr>
        <p:spPr bwMode="auto">
          <a:xfrm flipH="1">
            <a:off x="1784350" y="3736975"/>
            <a:ext cx="647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3805" name="Freeform 11"/>
          <p:cNvSpPr>
            <a:spLocks/>
          </p:cNvSpPr>
          <p:nvPr/>
        </p:nvSpPr>
        <p:spPr bwMode="auto">
          <a:xfrm>
            <a:off x="2022475" y="3500438"/>
            <a:ext cx="4464386" cy="160337"/>
          </a:xfrm>
          <a:custGeom>
            <a:avLst/>
            <a:gdLst>
              <a:gd name="T0" fmla="*/ 0 w 3788"/>
              <a:gd name="T1" fmla="*/ 0 h 58"/>
              <a:gd name="T2" fmla="*/ 0 w 3788"/>
              <a:gd name="T3" fmla="*/ 2147483647 h 58"/>
              <a:gd name="T4" fmla="*/ 2147483647 w 3788"/>
              <a:gd name="T5" fmla="*/ 2147483647 h 5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788" h="58">
                <a:moveTo>
                  <a:pt x="0" y="0"/>
                </a:moveTo>
                <a:lnTo>
                  <a:pt x="0" y="58"/>
                </a:lnTo>
                <a:lnTo>
                  <a:pt x="3788" y="58"/>
                </a:ln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sm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849313" y="5043488"/>
            <a:ext cx="76882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400" i="1">
                <a:latin typeface="Gill Sans MT" charset="0"/>
              </a:rPr>
              <a:t>Note:</a:t>
            </a:r>
            <a:r>
              <a:rPr lang="en-US" sz="2400">
                <a:latin typeface="Gill Sans MT" charset="0"/>
              </a:rPr>
              <a:t> when adding numbers, a carryout from the most significant bit needs to be added to the result</a:t>
            </a:r>
          </a:p>
          <a:p>
            <a:pPr>
              <a:defRPr/>
            </a:pPr>
            <a:endParaRPr lang="en-US" sz="2400"/>
          </a:p>
        </p:txBody>
      </p:sp>
      <p:sp>
        <p:nvSpPr>
          <p:cNvPr id="33807" name="TextBox 1"/>
          <p:cNvSpPr txBox="1">
            <a:spLocks noChangeArrowheads="1"/>
          </p:cNvSpPr>
          <p:nvPr/>
        </p:nvSpPr>
        <p:spPr bwMode="auto">
          <a:xfrm>
            <a:off x="339725" y="6199188"/>
            <a:ext cx="45069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* Check out the online interactive exercises for more examples: h</a:t>
            </a:r>
            <a:r>
              <a:rPr lang="en-US" altLang="en-US" sz="1200">
                <a:latin typeface="Arial" pitchFamily="34" charset="0"/>
              </a:rPr>
              <a:t>ttp://gaia.cs.umass.edu/kurose_ross/interactive/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2048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35846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17588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8858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422275" y="9525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Principles of reliable data transfer</a:t>
            </a:r>
            <a:endParaRPr lang="en-US" sz="4800">
              <a:ea typeface="ＭＳ Ｐゴシック" charset="0"/>
              <a:cs typeface="+mj-cs"/>
            </a:endParaRP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77925"/>
            <a:ext cx="7658100" cy="83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important in application, transport, link layers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top-10 list of important networking topics!</a:t>
            </a:r>
          </a:p>
          <a:p>
            <a:pPr>
              <a:buFont typeface="Wingdings" charset="2"/>
              <a:buChar char="§"/>
              <a:defRPr/>
            </a:pPr>
            <a:endParaRPr lang="en-US" sz="3200">
              <a:ea typeface="ＭＳ Ｐゴシック" charset="0"/>
              <a:cs typeface="+mn-cs"/>
            </a:endParaRPr>
          </a:p>
        </p:txBody>
      </p:sp>
      <p:sp>
        <p:nvSpPr>
          <p:cNvPr id="215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5619750"/>
            <a:ext cx="7781925" cy="4667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characteristics of unreliable channel will determine complexity of reliable data transfer protocol (rdt)</a:t>
            </a:r>
            <a:endParaRPr lang="en-US">
              <a:ea typeface="ＭＳ Ｐゴシック" charset="0"/>
              <a:cs typeface="+mn-cs"/>
            </a:endParaRPr>
          </a:p>
        </p:txBody>
      </p:sp>
      <p:pic>
        <p:nvPicPr>
          <p:cNvPr id="36871" name="Picture 5" descr="rdt_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Rectangle 7"/>
          <p:cNvSpPr>
            <a:spLocks noChangeArrowheads="1"/>
          </p:cNvSpPr>
          <p:nvPr/>
        </p:nvSpPr>
        <p:spPr bwMode="auto">
          <a:xfrm>
            <a:off x="3962400" y="3276600"/>
            <a:ext cx="48006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5619750"/>
            <a:ext cx="7781925" cy="4667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characteristics of unreliable channel will determine complexity of reliable data transfer protocol (rdt)</a:t>
            </a:r>
            <a:endParaRPr lang="en-US">
              <a:ea typeface="ＭＳ Ｐゴシック" charset="0"/>
              <a:cs typeface="+mn-cs"/>
            </a:endParaRPr>
          </a:p>
        </p:txBody>
      </p:sp>
      <p:pic>
        <p:nvPicPr>
          <p:cNvPr id="37892" name="Picture 5" descr="rdt_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962400" y="3352800"/>
            <a:ext cx="46482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37894" name="Picture 9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8858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Rectangle 10"/>
          <p:cNvSpPr>
            <a:spLocks noGrp="1" noChangeArrowheads="1"/>
          </p:cNvSpPr>
          <p:nvPr>
            <p:ph type="title"/>
          </p:nvPr>
        </p:nvSpPr>
        <p:spPr>
          <a:xfrm>
            <a:off x="422275" y="9525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Principles of reliable data transfer</a:t>
            </a:r>
          </a:p>
        </p:txBody>
      </p:sp>
      <p:sp>
        <p:nvSpPr>
          <p:cNvPr id="22537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77925"/>
            <a:ext cx="7658100" cy="83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important in application, transport, link layers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top-10 list of important networking topics!</a:t>
            </a:r>
          </a:p>
          <a:p>
            <a:pPr>
              <a:buFont typeface="Wingdings" charset="2"/>
              <a:buChar char="§"/>
              <a:defRPr/>
            </a:pPr>
            <a:endParaRPr lang="en-US" sz="3200">
              <a:ea typeface="ＭＳ Ｐゴシック" charset="0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4825" y="5619750"/>
            <a:ext cx="7781925" cy="4667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+mn-cs"/>
              </a:rPr>
              <a:t>characteristics of unreliable channel will determine complexity of </a:t>
            </a:r>
            <a:r>
              <a:rPr lang="en-US" sz="2400" dirty="0">
                <a:solidFill>
                  <a:srgbClr val="000099"/>
                </a:solidFill>
                <a:ea typeface="ＭＳ Ｐゴシック" charset="0"/>
                <a:cs typeface="+mn-cs"/>
              </a:rPr>
              <a:t>reliable data transfer protocol </a:t>
            </a:r>
            <a:r>
              <a:rPr lang="en-US" sz="2400" dirty="0">
                <a:ea typeface="ＭＳ Ｐゴシック" charset="0"/>
                <a:cs typeface="+mn-cs"/>
              </a:rPr>
              <a:t>(</a:t>
            </a:r>
            <a:r>
              <a:rPr lang="en-US" sz="2400" b="1" dirty="0" err="1">
                <a:solidFill>
                  <a:srgbClr val="000099"/>
                </a:solidFill>
                <a:ea typeface="ＭＳ Ｐゴシック" charset="0"/>
                <a:cs typeface="+mn-cs"/>
              </a:rPr>
              <a:t>rdt</a:t>
            </a:r>
            <a:r>
              <a:rPr lang="en-US" sz="2400" dirty="0">
                <a:ea typeface="ＭＳ Ｐゴシック" charset="0"/>
                <a:cs typeface="+mn-cs"/>
              </a:rPr>
              <a:t>)</a:t>
            </a:r>
            <a:endParaRPr lang="en-US" dirty="0">
              <a:ea typeface="ＭＳ Ｐゴシック" charset="0"/>
              <a:cs typeface="+mn-cs"/>
            </a:endParaRPr>
          </a:p>
        </p:txBody>
      </p:sp>
      <p:pic>
        <p:nvPicPr>
          <p:cNvPr id="38916" name="Picture 5" descr="rdt_serv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114550"/>
            <a:ext cx="76231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77925"/>
            <a:ext cx="7658100" cy="83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important in application, transport, link layers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top-10 list of important networking topics!</a:t>
            </a:r>
          </a:p>
          <a:p>
            <a:pPr>
              <a:buFont typeface="Wingdings" charset="2"/>
              <a:buChar char="§"/>
              <a:defRPr/>
            </a:pPr>
            <a:endParaRPr lang="en-US" sz="3200">
              <a:ea typeface="ＭＳ Ｐゴシック" charset="0"/>
              <a:cs typeface="+mn-cs"/>
            </a:endParaRPr>
          </a:p>
        </p:txBody>
      </p:sp>
      <p:pic>
        <p:nvPicPr>
          <p:cNvPr id="38918" name="Picture 14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8858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Rectangle 15"/>
          <p:cNvSpPr>
            <a:spLocks noGrp="1" noChangeArrowheads="1"/>
          </p:cNvSpPr>
          <p:nvPr>
            <p:ph type="title"/>
          </p:nvPr>
        </p:nvSpPr>
        <p:spPr>
          <a:xfrm>
            <a:off x="422275" y="9525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Principles of reliable data transfer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23</a:t>
            </a:fld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831850"/>
            <a:ext cx="7313613" cy="13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193675"/>
            <a:ext cx="7772400" cy="889000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Reliable data transfer: getting started</a:t>
            </a:r>
            <a:endParaRPr lang="en-US">
              <a:ea typeface="ＭＳ Ｐゴシック" charset="0"/>
              <a:cs typeface="+mj-cs"/>
            </a:endParaRPr>
          </a:p>
        </p:txBody>
      </p:sp>
      <p:pic>
        <p:nvPicPr>
          <p:cNvPr id="39941" name="Picture 3" descr="rdt_par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2652713"/>
            <a:ext cx="5969000" cy="238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 Box 4"/>
          <p:cNvSpPr txBox="1">
            <a:spLocks noChangeArrowheads="1"/>
          </p:cNvSpPr>
          <p:nvPr/>
        </p:nvSpPr>
        <p:spPr bwMode="auto">
          <a:xfrm>
            <a:off x="1017588" y="3106738"/>
            <a:ext cx="8461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000099"/>
                </a:solidFill>
                <a:latin typeface="Arial" charset="0"/>
              </a:rPr>
              <a:t>send</a:t>
            </a:r>
          </a:p>
          <a:p>
            <a:pPr>
              <a:defRPr/>
            </a:pPr>
            <a:r>
              <a:rPr lang="en-US" sz="2400">
                <a:solidFill>
                  <a:srgbClr val="000099"/>
                </a:solidFill>
                <a:latin typeface="Arial" charset="0"/>
              </a:rPr>
              <a:t>side</a:t>
            </a:r>
          </a:p>
        </p:txBody>
      </p:sp>
      <p:sp>
        <p:nvSpPr>
          <p:cNvPr id="24584" name="Text Box 5"/>
          <p:cNvSpPr txBox="1">
            <a:spLocks noChangeArrowheads="1"/>
          </p:cNvSpPr>
          <p:nvPr/>
        </p:nvSpPr>
        <p:spPr bwMode="auto">
          <a:xfrm>
            <a:off x="7192963" y="3116263"/>
            <a:ext cx="1168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000099"/>
                </a:solidFill>
                <a:latin typeface="Arial" charset="0"/>
              </a:rPr>
              <a:t>receive</a:t>
            </a:r>
          </a:p>
          <a:p>
            <a:pPr>
              <a:defRPr/>
            </a:pPr>
            <a:r>
              <a:rPr lang="en-US" sz="2400">
                <a:solidFill>
                  <a:srgbClr val="000099"/>
                </a:solidFill>
                <a:latin typeface="Arial" charset="0"/>
              </a:rPr>
              <a:t>side</a:t>
            </a:r>
          </a:p>
        </p:txBody>
      </p:sp>
      <p:grpSp>
        <p:nvGrpSpPr>
          <p:cNvPr id="283654" name="Group 6"/>
          <p:cNvGrpSpPr>
            <a:grpSpLocks/>
          </p:cNvGrpSpPr>
          <p:nvPr/>
        </p:nvGrpSpPr>
        <p:grpSpPr bwMode="auto">
          <a:xfrm>
            <a:off x="227013" y="1460500"/>
            <a:ext cx="3965575" cy="1416050"/>
            <a:chOff x="143" y="920"/>
            <a:chExt cx="2498" cy="892"/>
          </a:xfrm>
        </p:grpSpPr>
        <p:sp>
          <p:nvSpPr>
            <p:cNvPr id="24601" name="Text Box 7"/>
            <p:cNvSpPr txBox="1">
              <a:spLocks noChangeArrowheads="1"/>
            </p:cNvSpPr>
            <p:nvPr/>
          </p:nvSpPr>
          <p:spPr bwMode="auto">
            <a:xfrm>
              <a:off x="143" y="920"/>
              <a:ext cx="2498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  <a:latin typeface="Courier New" charset="0"/>
                </a:rPr>
                <a:t>rdt_send():</a:t>
              </a:r>
              <a:r>
                <a:rPr lang="en-US" sz="1800">
                  <a:latin typeface="Times New Roman" charset="0"/>
                </a:rPr>
                <a:t> </a:t>
              </a:r>
              <a:r>
                <a:rPr lang="en-US" sz="1800"/>
                <a:t>called from above, (e.g., by app.). Passed data to </a:t>
              </a:r>
            </a:p>
            <a:p>
              <a:pPr>
                <a:defRPr/>
              </a:pPr>
              <a:r>
                <a:rPr lang="en-US" sz="1800"/>
                <a:t>deliver to receiver upper layer</a:t>
              </a:r>
              <a:endParaRPr lang="en-US" sz="2400"/>
            </a:p>
          </p:txBody>
        </p:sp>
        <p:grpSp>
          <p:nvGrpSpPr>
            <p:cNvPr id="39961" name="Group 8"/>
            <p:cNvGrpSpPr>
              <a:grpSpLocks/>
            </p:cNvGrpSpPr>
            <p:nvPr/>
          </p:nvGrpSpPr>
          <p:grpSpPr bwMode="auto">
            <a:xfrm>
              <a:off x="240" y="930"/>
              <a:ext cx="2370" cy="882"/>
              <a:chOff x="240" y="942"/>
              <a:chExt cx="2370" cy="882"/>
            </a:xfrm>
          </p:grpSpPr>
          <p:sp>
            <p:nvSpPr>
              <p:cNvPr id="24603" name="Line 9"/>
              <p:cNvSpPr>
                <a:spLocks noChangeShapeType="1"/>
              </p:cNvSpPr>
              <p:nvPr/>
            </p:nvSpPr>
            <p:spPr bwMode="auto">
              <a:xfrm>
                <a:off x="942" y="1500"/>
                <a:ext cx="174" cy="32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04" name="Rectangle 10"/>
              <p:cNvSpPr>
                <a:spLocks noChangeArrowheads="1"/>
              </p:cNvSpPr>
              <p:nvPr/>
            </p:nvSpPr>
            <p:spPr bwMode="auto">
              <a:xfrm>
                <a:off x="240" y="94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283659" name="Group 11"/>
          <p:cNvGrpSpPr>
            <a:grpSpLocks/>
          </p:cNvGrpSpPr>
          <p:nvPr/>
        </p:nvGrpSpPr>
        <p:grpSpPr bwMode="auto">
          <a:xfrm>
            <a:off x="276225" y="4381500"/>
            <a:ext cx="3762375" cy="1862138"/>
            <a:chOff x="174" y="2760"/>
            <a:chExt cx="2370" cy="1173"/>
          </a:xfrm>
        </p:grpSpPr>
        <p:sp>
          <p:nvSpPr>
            <p:cNvPr id="24597" name="Text Box 12"/>
            <p:cNvSpPr txBox="1">
              <a:spLocks noChangeArrowheads="1"/>
            </p:cNvSpPr>
            <p:nvPr/>
          </p:nvSpPr>
          <p:spPr bwMode="auto">
            <a:xfrm>
              <a:off x="233" y="3356"/>
              <a:ext cx="2144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  <a:latin typeface="Courier New" charset="0"/>
                </a:rPr>
                <a:t>udt_send():</a:t>
              </a:r>
              <a:r>
                <a:rPr lang="en-US" sz="1800">
                  <a:latin typeface="Times New Roman" charset="0"/>
                </a:rPr>
                <a:t> </a:t>
              </a:r>
              <a:r>
                <a:rPr lang="en-US" sz="1800"/>
                <a:t>called by rdt,</a:t>
              </a:r>
            </a:p>
            <a:p>
              <a:pPr>
                <a:defRPr/>
              </a:pPr>
              <a:r>
                <a:rPr lang="en-US" sz="1800"/>
                <a:t>to transfer packet over </a:t>
              </a:r>
            </a:p>
            <a:p>
              <a:pPr>
                <a:defRPr/>
              </a:pPr>
              <a:r>
                <a:rPr lang="en-US" sz="1800"/>
                <a:t>unreliable channel to receiver</a:t>
              </a:r>
              <a:endParaRPr lang="en-US" sz="2400"/>
            </a:p>
          </p:txBody>
        </p:sp>
        <p:grpSp>
          <p:nvGrpSpPr>
            <p:cNvPr id="39957" name="Group 13"/>
            <p:cNvGrpSpPr>
              <a:grpSpLocks/>
            </p:cNvGrpSpPr>
            <p:nvPr/>
          </p:nvGrpSpPr>
          <p:grpSpPr bwMode="auto">
            <a:xfrm>
              <a:off x="174" y="2760"/>
              <a:ext cx="2370" cy="1170"/>
              <a:chOff x="174" y="2760"/>
              <a:chExt cx="2370" cy="1170"/>
            </a:xfrm>
          </p:grpSpPr>
          <p:sp>
            <p:nvSpPr>
              <p:cNvPr id="24599" name="Line 14"/>
              <p:cNvSpPr>
                <a:spLocks noChangeShapeType="1"/>
              </p:cNvSpPr>
              <p:nvPr/>
            </p:nvSpPr>
            <p:spPr bwMode="auto">
              <a:xfrm flipV="1">
                <a:off x="882" y="2760"/>
                <a:ext cx="228" cy="60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00" name="Rectangle 15"/>
              <p:cNvSpPr>
                <a:spLocks noChangeArrowheads="1"/>
              </p:cNvSpPr>
              <p:nvPr/>
            </p:nvSpPr>
            <p:spPr bwMode="auto">
              <a:xfrm>
                <a:off x="174" y="3372"/>
                <a:ext cx="2370" cy="55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283664" name="Group 16"/>
          <p:cNvGrpSpPr>
            <a:grpSpLocks/>
          </p:cNvGrpSpPr>
          <p:nvPr/>
        </p:nvGrpSpPr>
        <p:grpSpPr bwMode="auto">
          <a:xfrm>
            <a:off x="4922838" y="4362450"/>
            <a:ext cx="3965575" cy="1647825"/>
            <a:chOff x="3101" y="2748"/>
            <a:chExt cx="2498" cy="1038"/>
          </a:xfrm>
        </p:grpSpPr>
        <p:sp>
          <p:nvSpPr>
            <p:cNvPr id="24593" name="Text Box 17"/>
            <p:cNvSpPr txBox="1">
              <a:spLocks noChangeArrowheads="1"/>
            </p:cNvSpPr>
            <p:nvPr/>
          </p:nvSpPr>
          <p:spPr bwMode="auto">
            <a:xfrm>
              <a:off x="3101" y="3368"/>
              <a:ext cx="249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  <a:latin typeface="Courier New" charset="0"/>
                </a:rPr>
                <a:t>rdt_rcv():</a:t>
              </a:r>
              <a:r>
                <a:rPr lang="en-US" sz="1800">
                  <a:latin typeface="Times New Roman" charset="0"/>
                </a:rPr>
                <a:t> </a:t>
              </a:r>
              <a:r>
                <a:rPr lang="en-US" sz="1800"/>
                <a:t>called when packet arrives on rcv-side of channel</a:t>
              </a:r>
              <a:endParaRPr lang="en-US" sz="2400"/>
            </a:p>
          </p:txBody>
        </p:sp>
        <p:grpSp>
          <p:nvGrpSpPr>
            <p:cNvPr id="39953" name="Group 18"/>
            <p:cNvGrpSpPr>
              <a:grpSpLocks/>
            </p:cNvGrpSpPr>
            <p:nvPr/>
          </p:nvGrpSpPr>
          <p:grpSpPr bwMode="auto">
            <a:xfrm>
              <a:off x="3162" y="2748"/>
              <a:ext cx="2370" cy="1038"/>
              <a:chOff x="3162" y="2748"/>
              <a:chExt cx="2370" cy="1038"/>
            </a:xfrm>
          </p:grpSpPr>
          <p:sp>
            <p:nvSpPr>
              <p:cNvPr id="24595" name="Line 19"/>
              <p:cNvSpPr>
                <a:spLocks noChangeShapeType="1"/>
              </p:cNvSpPr>
              <p:nvPr/>
            </p:nvSpPr>
            <p:spPr bwMode="auto">
              <a:xfrm flipH="1" flipV="1">
                <a:off x="4596" y="2748"/>
                <a:ext cx="300" cy="63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96" name="Rectangle 20"/>
              <p:cNvSpPr>
                <a:spLocks noChangeArrowheads="1"/>
              </p:cNvSpPr>
              <p:nvPr/>
            </p:nvSpPr>
            <p:spPr bwMode="auto">
              <a:xfrm>
                <a:off x="3162" y="3390"/>
                <a:ext cx="2370" cy="39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283669" name="Group 21"/>
          <p:cNvGrpSpPr>
            <a:grpSpLocks/>
          </p:cNvGrpSpPr>
          <p:nvPr/>
        </p:nvGrpSpPr>
        <p:grpSpPr bwMode="auto">
          <a:xfrm>
            <a:off x="4981575" y="1470025"/>
            <a:ext cx="3762375" cy="1349375"/>
            <a:chOff x="3138" y="926"/>
            <a:chExt cx="2370" cy="850"/>
          </a:xfrm>
        </p:grpSpPr>
        <p:sp>
          <p:nvSpPr>
            <p:cNvPr id="24589" name="Text Box 22"/>
            <p:cNvSpPr txBox="1">
              <a:spLocks noChangeArrowheads="1"/>
            </p:cNvSpPr>
            <p:nvPr/>
          </p:nvSpPr>
          <p:spPr bwMode="auto">
            <a:xfrm>
              <a:off x="3215" y="926"/>
              <a:ext cx="207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  <a:latin typeface="Courier New" charset="0"/>
                </a:rPr>
                <a:t>deliver_data():</a:t>
              </a:r>
              <a:r>
                <a:rPr lang="en-US" sz="1800">
                  <a:latin typeface="Times New Roman" charset="0"/>
                </a:rPr>
                <a:t> </a:t>
              </a:r>
              <a:r>
                <a:rPr lang="en-US" sz="1800"/>
                <a:t>called by </a:t>
              </a:r>
              <a:r>
                <a:rPr lang="en-US" sz="1800" b="1"/>
                <a:t>rdt</a:t>
              </a:r>
              <a:r>
                <a:rPr lang="en-US" sz="1800"/>
                <a:t> to deliver data to upper</a:t>
              </a:r>
              <a:endParaRPr lang="en-US" sz="2400"/>
            </a:p>
          </p:txBody>
        </p:sp>
        <p:grpSp>
          <p:nvGrpSpPr>
            <p:cNvPr id="39949" name="Group 23"/>
            <p:cNvGrpSpPr>
              <a:grpSpLocks/>
            </p:cNvGrpSpPr>
            <p:nvPr/>
          </p:nvGrpSpPr>
          <p:grpSpPr bwMode="auto">
            <a:xfrm>
              <a:off x="3138" y="942"/>
              <a:ext cx="2370" cy="834"/>
              <a:chOff x="3138" y="942"/>
              <a:chExt cx="2370" cy="834"/>
            </a:xfrm>
          </p:grpSpPr>
          <p:sp>
            <p:nvSpPr>
              <p:cNvPr id="24591" name="Line 24"/>
              <p:cNvSpPr>
                <a:spLocks noChangeShapeType="1"/>
              </p:cNvSpPr>
              <p:nvPr/>
            </p:nvSpPr>
            <p:spPr bwMode="auto">
              <a:xfrm flipH="1">
                <a:off x="4560" y="1344"/>
                <a:ext cx="150" cy="43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92" name="Rectangle 25"/>
              <p:cNvSpPr>
                <a:spLocks noChangeArrowheads="1"/>
              </p:cNvSpPr>
              <p:nvPr/>
            </p:nvSpPr>
            <p:spPr bwMode="auto">
              <a:xfrm>
                <a:off x="3138" y="942"/>
                <a:ext cx="2370" cy="39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3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3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3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3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4350" y="1193800"/>
            <a:ext cx="7947025" cy="3352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CC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>
                <a:solidFill>
                  <a:srgbClr val="CC0000"/>
                </a:solidFill>
              </a:rPr>
              <a:t>we</a:t>
            </a:r>
            <a:r>
              <a:rPr lang="ja-JP" altLang="en-US">
                <a:solidFill>
                  <a:srgbClr val="CC0000"/>
                </a:solidFill>
              </a:rPr>
              <a:t>’</a:t>
            </a:r>
            <a:r>
              <a:rPr lang="en-US" altLang="ja-JP">
                <a:solidFill>
                  <a:srgbClr val="CC0000"/>
                </a:solidFill>
              </a:rPr>
              <a:t>ll:</a:t>
            </a:r>
          </a:p>
          <a:p>
            <a:r>
              <a:rPr lang="en-US" altLang="en-US"/>
              <a:t>incrementally develop sender, receiver sides of </a:t>
            </a:r>
            <a:r>
              <a:rPr lang="en-US" altLang="en-US" u="sng">
                <a:solidFill>
                  <a:srgbClr val="CC0000"/>
                </a:solidFill>
              </a:rPr>
              <a:t>r</a:t>
            </a:r>
            <a:r>
              <a:rPr lang="en-US" altLang="en-US"/>
              <a:t>eliable </a:t>
            </a:r>
            <a:r>
              <a:rPr lang="en-US" altLang="en-US" u="sng">
                <a:solidFill>
                  <a:srgbClr val="CC0000"/>
                </a:solidFill>
              </a:rPr>
              <a:t>d</a:t>
            </a:r>
            <a:r>
              <a:rPr lang="en-US" altLang="en-US"/>
              <a:t>ata </a:t>
            </a:r>
            <a:r>
              <a:rPr lang="en-US" altLang="en-US" u="sng">
                <a:solidFill>
                  <a:srgbClr val="CC0000"/>
                </a:solidFill>
              </a:rPr>
              <a:t>t</a:t>
            </a:r>
            <a:r>
              <a:rPr lang="en-US" altLang="en-US"/>
              <a:t>ransfer protocol (rdt)</a:t>
            </a:r>
          </a:p>
          <a:p>
            <a:r>
              <a:rPr lang="en-US" altLang="en-US"/>
              <a:t>consider only unidirectional data transfer</a:t>
            </a:r>
          </a:p>
          <a:p>
            <a:pPr lvl="1"/>
            <a:r>
              <a:rPr lang="en-US" altLang="en-US"/>
              <a:t>but control info will flow on both directions!</a:t>
            </a:r>
          </a:p>
          <a:p>
            <a:r>
              <a:rPr lang="en-US" altLang="en-US"/>
              <a:t>use finite state machines (FSM)  to specify sender, receiver</a:t>
            </a:r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3160713" y="4652963"/>
            <a:ext cx="809625" cy="8763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3095625" y="4686300"/>
            <a:ext cx="809625" cy="8763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103563" y="4816475"/>
            <a:ext cx="7350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state</a:t>
            </a:r>
          </a:p>
          <a:p>
            <a:pPr>
              <a:defRPr/>
            </a:pPr>
            <a:r>
              <a:rPr lang="en-US" sz="2000"/>
              <a:t>1</a:t>
            </a:r>
          </a:p>
        </p:txBody>
      </p:sp>
      <p:sp>
        <p:nvSpPr>
          <p:cNvPr id="40967" name="Freeform 8"/>
          <p:cNvSpPr>
            <a:spLocks/>
          </p:cNvSpPr>
          <p:nvPr/>
        </p:nvSpPr>
        <p:spPr bwMode="auto">
          <a:xfrm>
            <a:off x="3981450" y="4638675"/>
            <a:ext cx="3952875" cy="285750"/>
          </a:xfrm>
          <a:custGeom>
            <a:avLst/>
            <a:gdLst>
              <a:gd name="T0" fmla="*/ 0 w 1446"/>
              <a:gd name="T1" fmla="*/ 2147483647 h 180"/>
              <a:gd name="T2" fmla="*/ 2147483647 w 1446"/>
              <a:gd name="T3" fmla="*/ 2147483647 h 1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446" h="180">
                <a:moveTo>
                  <a:pt x="0" y="180"/>
                </a:moveTo>
                <a:cubicBezTo>
                  <a:pt x="540" y="30"/>
                  <a:pt x="972" y="0"/>
                  <a:pt x="1446" y="168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Oval 10"/>
          <p:cNvSpPr>
            <a:spLocks noChangeArrowheads="1"/>
          </p:cNvSpPr>
          <p:nvPr/>
        </p:nvSpPr>
        <p:spPr bwMode="auto">
          <a:xfrm>
            <a:off x="7913688" y="4746625"/>
            <a:ext cx="809625" cy="8763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10" name="Oval 11"/>
          <p:cNvSpPr>
            <a:spLocks noChangeArrowheads="1"/>
          </p:cNvSpPr>
          <p:nvPr/>
        </p:nvSpPr>
        <p:spPr bwMode="auto">
          <a:xfrm>
            <a:off x="7848600" y="4791075"/>
            <a:ext cx="809625" cy="8763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11" name="Text Box 12"/>
          <p:cNvSpPr txBox="1">
            <a:spLocks noChangeArrowheads="1"/>
          </p:cNvSpPr>
          <p:nvPr/>
        </p:nvSpPr>
        <p:spPr bwMode="auto">
          <a:xfrm>
            <a:off x="7856538" y="4921250"/>
            <a:ext cx="7350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state</a:t>
            </a:r>
          </a:p>
          <a:p>
            <a:pPr>
              <a:defRPr/>
            </a:pPr>
            <a:r>
              <a:rPr lang="en-US" sz="2000"/>
              <a:t>2</a:t>
            </a:r>
          </a:p>
        </p:txBody>
      </p:sp>
      <p:sp>
        <p:nvSpPr>
          <p:cNvPr id="25612" name="Text Box 13"/>
          <p:cNvSpPr txBox="1">
            <a:spLocks noChangeArrowheads="1"/>
          </p:cNvSpPr>
          <p:nvPr/>
        </p:nvSpPr>
        <p:spPr bwMode="auto">
          <a:xfrm>
            <a:off x="4211638" y="4003675"/>
            <a:ext cx="3152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CC0000"/>
                </a:solidFill>
              </a:rPr>
              <a:t>event causing state transition</a:t>
            </a:r>
            <a:endParaRPr lang="en-US" sz="2400">
              <a:solidFill>
                <a:srgbClr val="CC0000"/>
              </a:solidFill>
            </a:endParaRPr>
          </a:p>
        </p:txBody>
      </p:sp>
      <p:sp>
        <p:nvSpPr>
          <p:cNvPr id="25613" name="Text Box 14"/>
          <p:cNvSpPr txBox="1">
            <a:spLocks noChangeArrowheads="1"/>
          </p:cNvSpPr>
          <p:nvPr/>
        </p:nvSpPr>
        <p:spPr bwMode="auto">
          <a:xfrm>
            <a:off x="4138613" y="4298950"/>
            <a:ext cx="3421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CC0000"/>
                </a:solidFill>
              </a:rPr>
              <a:t>actions taken on state transition</a:t>
            </a:r>
            <a:endParaRPr lang="en-US" sz="2400">
              <a:solidFill>
                <a:srgbClr val="CC0000"/>
              </a:solidFill>
            </a:endParaRPr>
          </a:p>
        </p:txBody>
      </p:sp>
      <p:sp>
        <p:nvSpPr>
          <p:cNvPr id="25614" name="Line 15"/>
          <p:cNvSpPr>
            <a:spLocks noChangeShapeType="1"/>
          </p:cNvSpPr>
          <p:nvPr/>
        </p:nvSpPr>
        <p:spPr bwMode="auto">
          <a:xfrm>
            <a:off x="4105275" y="4352925"/>
            <a:ext cx="338137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15" name="Rectangle 16"/>
          <p:cNvSpPr>
            <a:spLocks noChangeArrowheads="1"/>
          </p:cNvSpPr>
          <p:nvPr/>
        </p:nvSpPr>
        <p:spPr bwMode="auto">
          <a:xfrm>
            <a:off x="123825" y="4686300"/>
            <a:ext cx="277177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1800">
                <a:solidFill>
                  <a:srgbClr val="CC0000"/>
                </a:solidFill>
              </a:rPr>
              <a:t>state:</a:t>
            </a:r>
            <a:r>
              <a:rPr lang="en-US" altLang="en-US" sz="1800"/>
              <a:t> when in this </a:t>
            </a:r>
            <a:r>
              <a:rPr lang="ja-JP" altLang="en-US" sz="1800"/>
              <a:t>“</a:t>
            </a:r>
            <a:r>
              <a:rPr lang="en-US" altLang="ja-JP" sz="1800"/>
              <a:t>state</a:t>
            </a:r>
            <a:r>
              <a:rPr lang="ja-JP" altLang="en-US" sz="1800"/>
              <a:t>”</a:t>
            </a:r>
            <a:r>
              <a:rPr lang="en-US" altLang="ja-JP" sz="1800"/>
              <a:t> next state uniquely determined by next event</a:t>
            </a:r>
            <a:endParaRPr lang="en-US" altLang="en-US" sz="1800"/>
          </a:p>
        </p:txBody>
      </p:sp>
      <p:sp>
        <p:nvSpPr>
          <p:cNvPr id="40975" name="Freeform 17"/>
          <p:cNvSpPr>
            <a:spLocks/>
          </p:cNvSpPr>
          <p:nvPr/>
        </p:nvSpPr>
        <p:spPr bwMode="auto">
          <a:xfrm>
            <a:off x="3381375" y="5562600"/>
            <a:ext cx="95250" cy="581025"/>
          </a:xfrm>
          <a:custGeom>
            <a:avLst/>
            <a:gdLst>
              <a:gd name="T0" fmla="*/ 2147483647 w 60"/>
              <a:gd name="T1" fmla="*/ 2147483647 h 366"/>
              <a:gd name="T2" fmla="*/ 2147483647 w 60"/>
              <a:gd name="T3" fmla="*/ 0 h 36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6" name="Freeform 18"/>
          <p:cNvSpPr>
            <a:spLocks/>
          </p:cNvSpPr>
          <p:nvPr/>
        </p:nvSpPr>
        <p:spPr bwMode="auto">
          <a:xfrm flipH="1" flipV="1">
            <a:off x="8524875" y="5600700"/>
            <a:ext cx="95250" cy="581025"/>
          </a:xfrm>
          <a:custGeom>
            <a:avLst/>
            <a:gdLst>
              <a:gd name="T0" fmla="*/ 2147483647 w 60"/>
              <a:gd name="T1" fmla="*/ 2147483647 h 366"/>
              <a:gd name="T2" fmla="*/ 2147483647 w 60"/>
              <a:gd name="T3" fmla="*/ 0 h 36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0" h="366">
                <a:moveTo>
                  <a:pt x="48" y="366"/>
                </a:moveTo>
                <a:cubicBezTo>
                  <a:pt x="0" y="204"/>
                  <a:pt x="60" y="55"/>
                  <a:pt x="60" y="0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Line 19"/>
          <p:cNvSpPr>
            <a:spLocks noChangeShapeType="1"/>
          </p:cNvSpPr>
          <p:nvPr/>
        </p:nvSpPr>
        <p:spPr bwMode="auto">
          <a:xfrm>
            <a:off x="3905250" y="5305425"/>
            <a:ext cx="1571625" cy="75247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5619" name="Text Box 21"/>
          <p:cNvSpPr txBox="1">
            <a:spLocks noChangeArrowheads="1"/>
          </p:cNvSpPr>
          <p:nvPr/>
        </p:nvSpPr>
        <p:spPr bwMode="auto">
          <a:xfrm>
            <a:off x="4672013" y="5099050"/>
            <a:ext cx="74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CC0000"/>
                </a:solidFill>
              </a:rPr>
              <a:t>event</a:t>
            </a:r>
            <a:endParaRPr lang="en-US" sz="2400">
              <a:solidFill>
                <a:srgbClr val="CC0000"/>
              </a:solidFill>
            </a:endParaRPr>
          </a:p>
        </p:txBody>
      </p:sp>
      <p:sp>
        <p:nvSpPr>
          <p:cNvPr id="25620" name="Text Box 22"/>
          <p:cNvSpPr txBox="1">
            <a:spLocks noChangeArrowheads="1"/>
          </p:cNvSpPr>
          <p:nvPr/>
        </p:nvSpPr>
        <p:spPr bwMode="auto">
          <a:xfrm>
            <a:off x="4632325" y="5403850"/>
            <a:ext cx="890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CC0000"/>
                </a:solidFill>
              </a:rPr>
              <a:t>actions</a:t>
            </a:r>
            <a:endParaRPr lang="en-US" sz="2400">
              <a:solidFill>
                <a:srgbClr val="CC0000"/>
              </a:solidFill>
            </a:endParaRPr>
          </a:p>
        </p:txBody>
      </p:sp>
      <p:sp>
        <p:nvSpPr>
          <p:cNvPr id="25621" name="Line 23"/>
          <p:cNvSpPr>
            <a:spLocks noChangeShapeType="1"/>
          </p:cNvSpPr>
          <p:nvPr/>
        </p:nvSpPr>
        <p:spPr bwMode="auto">
          <a:xfrm>
            <a:off x="4581525" y="5457825"/>
            <a:ext cx="942975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40981" name="Picture 2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831850"/>
            <a:ext cx="7313613" cy="13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3" name="Rectangle 28"/>
          <p:cNvSpPr>
            <a:spLocks noGrp="1" noChangeArrowheads="1"/>
          </p:cNvSpPr>
          <p:nvPr>
            <p:ph type="title"/>
          </p:nvPr>
        </p:nvSpPr>
        <p:spPr>
          <a:xfrm>
            <a:off x="411163" y="193675"/>
            <a:ext cx="7772400" cy="889000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Reliable data transfer: getting started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188913"/>
            <a:ext cx="8001000" cy="1004887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rdt1.0: </a:t>
            </a:r>
            <a:r>
              <a:rPr lang="en-US" sz="3200">
                <a:ea typeface="ＭＳ Ｐゴシック" charset="0"/>
                <a:cs typeface="+mj-cs"/>
              </a:rPr>
              <a:t>reliable transfer over a reliable channel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1800" y="1331913"/>
            <a:ext cx="7896225" cy="30194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underlying channel </a:t>
            </a:r>
            <a:r>
              <a:rPr lang="en-US" dirty="0">
                <a:solidFill>
                  <a:srgbClr val="FF0000"/>
                </a:solidFill>
                <a:ea typeface="ＭＳ Ｐゴシック" charset="0"/>
                <a:cs typeface="+mn-cs"/>
              </a:rPr>
              <a:t>perfectly</a:t>
            </a:r>
            <a:r>
              <a:rPr lang="en-US" dirty="0">
                <a:ea typeface="ＭＳ Ｐゴシック" charset="0"/>
                <a:cs typeface="+mn-cs"/>
              </a:rPr>
              <a:t> reliable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no bit errors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no loss of packets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separate FSMs for sender, receiver: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sender sends data into underlying channel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receiver reads data from underlying channel</a:t>
            </a:r>
          </a:p>
        </p:txBody>
      </p:sp>
      <p:sp>
        <p:nvSpPr>
          <p:cNvPr id="41989" name="Oval 4"/>
          <p:cNvSpPr>
            <a:spLocks noChangeArrowheads="1"/>
          </p:cNvSpPr>
          <p:nvPr/>
        </p:nvSpPr>
        <p:spPr bwMode="auto">
          <a:xfrm>
            <a:off x="808038" y="4246563"/>
            <a:ext cx="955675" cy="101123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744538" y="4332288"/>
            <a:ext cx="109855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 for call from above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1991" name="Freeform 6"/>
          <p:cNvSpPr>
            <a:spLocks/>
          </p:cNvSpPr>
          <p:nvPr/>
        </p:nvSpPr>
        <p:spPr bwMode="auto">
          <a:xfrm>
            <a:off x="1617663" y="4230688"/>
            <a:ext cx="611187" cy="1027112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Text Box 7"/>
          <p:cNvSpPr txBox="1">
            <a:spLocks noChangeArrowheads="1"/>
          </p:cNvSpPr>
          <p:nvPr/>
        </p:nvSpPr>
        <p:spPr bwMode="auto">
          <a:xfrm>
            <a:off x="2070100" y="4754563"/>
            <a:ext cx="26828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packet = make_pkt(data)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udt_send(packet)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1993" name="Text Box 8"/>
          <p:cNvSpPr txBox="1">
            <a:spLocks noChangeArrowheads="1"/>
          </p:cNvSpPr>
          <p:nvPr/>
        </p:nvSpPr>
        <p:spPr bwMode="auto">
          <a:xfrm>
            <a:off x="2028825" y="4287838"/>
            <a:ext cx="22558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rdt_send(data)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1994" name="Line 9"/>
          <p:cNvSpPr>
            <a:spLocks noChangeShapeType="1"/>
          </p:cNvSpPr>
          <p:nvPr/>
        </p:nvSpPr>
        <p:spPr bwMode="auto">
          <a:xfrm>
            <a:off x="2128838" y="4630738"/>
            <a:ext cx="12969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0"/>
          <p:cNvSpPr>
            <a:spLocks noChangeShapeType="1"/>
          </p:cNvSpPr>
          <p:nvPr/>
        </p:nvSpPr>
        <p:spPr bwMode="auto">
          <a:xfrm>
            <a:off x="484188" y="4230688"/>
            <a:ext cx="385762" cy="242887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Text Box 11"/>
          <p:cNvSpPr txBox="1">
            <a:spLocks noChangeArrowheads="1"/>
          </p:cNvSpPr>
          <p:nvPr/>
        </p:nvSpPr>
        <p:spPr bwMode="auto">
          <a:xfrm>
            <a:off x="6335713" y="4613275"/>
            <a:ext cx="2487612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extract (packet,data)</a:t>
            </a:r>
          </a:p>
          <a:p>
            <a:pPr algn="l"/>
            <a:r>
              <a:rPr lang="en-US" altLang="en-US">
                <a:latin typeface="Arial" pitchFamily="34" charset="0"/>
              </a:rPr>
              <a:t>deliver_data(data)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1997" name="Oval 12"/>
          <p:cNvSpPr>
            <a:spLocks noChangeArrowheads="1"/>
          </p:cNvSpPr>
          <p:nvPr/>
        </p:nvSpPr>
        <p:spPr bwMode="auto">
          <a:xfrm>
            <a:off x="5116513" y="4232275"/>
            <a:ext cx="955675" cy="101123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998" name="Text Box 13"/>
          <p:cNvSpPr txBox="1">
            <a:spLocks noChangeArrowheads="1"/>
          </p:cNvSpPr>
          <p:nvPr/>
        </p:nvSpPr>
        <p:spPr bwMode="auto">
          <a:xfrm>
            <a:off x="5053013" y="4318000"/>
            <a:ext cx="10985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 for call from below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1999" name="Freeform 14"/>
          <p:cNvSpPr>
            <a:spLocks/>
          </p:cNvSpPr>
          <p:nvPr/>
        </p:nvSpPr>
        <p:spPr bwMode="auto">
          <a:xfrm>
            <a:off x="5926138" y="4216400"/>
            <a:ext cx="611187" cy="1027113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Text Box 15"/>
          <p:cNvSpPr txBox="1">
            <a:spLocks noChangeArrowheads="1"/>
          </p:cNvSpPr>
          <p:nvPr/>
        </p:nvSpPr>
        <p:spPr bwMode="auto">
          <a:xfrm>
            <a:off x="6337300" y="4273550"/>
            <a:ext cx="22558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en-US">
              <a:latin typeface="Times New Roman" pitchFamily="18" charset="0"/>
            </a:endParaRPr>
          </a:p>
        </p:txBody>
      </p:sp>
      <p:sp>
        <p:nvSpPr>
          <p:cNvPr id="42001" name="Line 16"/>
          <p:cNvSpPr>
            <a:spLocks noChangeShapeType="1"/>
          </p:cNvSpPr>
          <p:nvPr/>
        </p:nvSpPr>
        <p:spPr bwMode="auto">
          <a:xfrm>
            <a:off x="6437313" y="4616450"/>
            <a:ext cx="12969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17"/>
          <p:cNvSpPr>
            <a:spLocks noChangeShapeType="1"/>
          </p:cNvSpPr>
          <p:nvPr/>
        </p:nvSpPr>
        <p:spPr bwMode="auto">
          <a:xfrm>
            <a:off x="4792663" y="4216400"/>
            <a:ext cx="385762" cy="2428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4" name="Rectangle 18"/>
          <p:cNvSpPr>
            <a:spLocks noChangeArrowheads="1"/>
          </p:cNvSpPr>
          <p:nvPr/>
        </p:nvSpPr>
        <p:spPr bwMode="auto">
          <a:xfrm>
            <a:off x="6351588" y="4292600"/>
            <a:ext cx="15414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rdt_rcv(packet)</a:t>
            </a:r>
          </a:p>
        </p:txBody>
      </p:sp>
      <p:sp>
        <p:nvSpPr>
          <p:cNvPr id="26645" name="Text Box 19"/>
          <p:cNvSpPr txBox="1">
            <a:spLocks noChangeArrowheads="1"/>
          </p:cNvSpPr>
          <p:nvPr/>
        </p:nvSpPr>
        <p:spPr bwMode="auto">
          <a:xfrm>
            <a:off x="2116138" y="5540375"/>
            <a:ext cx="1089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CC0000"/>
                </a:solidFill>
              </a:rPr>
              <a:t>sender</a:t>
            </a:r>
          </a:p>
        </p:txBody>
      </p:sp>
      <p:sp>
        <p:nvSpPr>
          <p:cNvPr id="26646" name="Text Box 20"/>
          <p:cNvSpPr txBox="1">
            <a:spLocks noChangeArrowheads="1"/>
          </p:cNvSpPr>
          <p:nvPr/>
        </p:nvSpPr>
        <p:spPr bwMode="auto">
          <a:xfrm>
            <a:off x="5961063" y="5537200"/>
            <a:ext cx="124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CC0000"/>
                </a:solidFill>
              </a:rPr>
              <a:t>receiver</a:t>
            </a:r>
          </a:p>
        </p:txBody>
      </p:sp>
      <p:pic>
        <p:nvPicPr>
          <p:cNvPr id="42006" name="Picture 2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048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66838"/>
            <a:ext cx="7896225" cy="4448175"/>
          </a:xfrm>
        </p:spPr>
        <p:txBody>
          <a:bodyPr/>
          <a:lstStyle/>
          <a:p>
            <a:pPr>
              <a:lnSpc>
                <a:spcPct val="75000"/>
              </a:lnSpc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underlying channel may flip bits in packet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checksum to detect bit errors</a:t>
            </a:r>
          </a:p>
          <a:p>
            <a:pPr>
              <a:lnSpc>
                <a:spcPct val="75000"/>
              </a:lnSpc>
              <a:buFont typeface="Wingdings" charset="2"/>
              <a:buChar char="§"/>
              <a:defRPr/>
            </a:pPr>
            <a:r>
              <a:rPr lang="en-US" i="1">
                <a:ea typeface="ＭＳ Ｐゴシック" charset="0"/>
                <a:cs typeface="+mn-cs"/>
              </a:rPr>
              <a:t>the</a:t>
            </a:r>
            <a:r>
              <a:rPr lang="en-US">
                <a:ea typeface="ＭＳ Ｐゴシック" charset="0"/>
                <a:cs typeface="+mn-cs"/>
              </a:rPr>
              <a:t> question: how to recover from errors: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</a:rPr>
              <a:t>acknowledgements (ACKs):</a:t>
            </a:r>
            <a:r>
              <a:rPr lang="en-US">
                <a:ea typeface="ＭＳ Ｐゴシック" charset="0"/>
              </a:rPr>
              <a:t> receiver explicitly tells sender that pkt received OK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</a:rPr>
              <a:t>negative acknowledgements (NAKs):</a:t>
            </a:r>
            <a:r>
              <a:rPr lang="en-US">
                <a:ea typeface="ＭＳ Ｐゴシック" charset="0"/>
              </a:rPr>
              <a:t> receiver explicitly tells sender that pkt had errors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sender retransmits pkt on receipt of NAK</a:t>
            </a:r>
          </a:p>
          <a:p>
            <a:pPr>
              <a:lnSpc>
                <a:spcPct val="75000"/>
              </a:lnSpc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new mechanisms in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rdt2.0</a:t>
            </a:r>
            <a:r>
              <a:rPr lang="en-US">
                <a:ea typeface="ＭＳ Ｐゴシック" charset="0"/>
                <a:cs typeface="+mn-cs"/>
              </a:rPr>
              <a:t> (beyond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rdt1.0</a:t>
            </a:r>
            <a:r>
              <a:rPr lang="en-US">
                <a:ea typeface="ＭＳ Ｐゴシック" charset="0"/>
                <a:cs typeface="+mn-cs"/>
              </a:rPr>
              <a:t>):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error detection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receiver feedback: control msgs (ACK,NAK) rcvr-&gt;sender</a:t>
            </a:r>
          </a:p>
        </p:txBody>
      </p:sp>
      <p:sp>
        <p:nvSpPr>
          <p:cNvPr id="27653" name="Rectangle 7"/>
          <p:cNvSpPr>
            <a:spLocks noGrp="1" noChangeArrowheads="1"/>
          </p:cNvSpPr>
          <p:nvPr>
            <p:ph type="title"/>
          </p:nvPr>
        </p:nvSpPr>
        <p:spPr>
          <a:xfrm>
            <a:off x="533400" y="163513"/>
            <a:ext cx="8001000" cy="9969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rdt2.0: channel with bit errors</a:t>
            </a:r>
          </a:p>
        </p:txBody>
      </p:sp>
      <p:pic>
        <p:nvPicPr>
          <p:cNvPr id="43013" name="Picture 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871538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Rectangle 9"/>
          <p:cNvSpPr>
            <a:spLocks noChangeArrowheads="1"/>
          </p:cNvSpPr>
          <p:nvPr/>
        </p:nvSpPr>
        <p:spPr bwMode="auto">
          <a:xfrm>
            <a:off x="11113" y="2516188"/>
            <a:ext cx="9144000" cy="3786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>
            <a:off x="1735138" y="3678238"/>
            <a:ext cx="60848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3200" i="1">
                <a:solidFill>
                  <a:srgbClr val="CC0000"/>
                </a:solidFill>
                <a:latin typeface="Gill Sans MT" pitchFamily="34" charset="0"/>
              </a:rPr>
              <a:t>How do humans recover from </a:t>
            </a:r>
            <a:r>
              <a:rPr lang="ja-JP" altLang="en-US" sz="3200" i="1">
                <a:solidFill>
                  <a:srgbClr val="CC0000"/>
                </a:solidFill>
                <a:latin typeface="Gill Sans MT" pitchFamily="34" charset="0"/>
              </a:rPr>
              <a:t>“</a:t>
            </a:r>
            <a:r>
              <a:rPr lang="en-US" altLang="ja-JP" sz="3200" i="1">
                <a:solidFill>
                  <a:srgbClr val="CC0000"/>
                </a:solidFill>
                <a:latin typeface="Gill Sans MT" pitchFamily="34" charset="0"/>
              </a:rPr>
              <a:t>errors</a:t>
            </a:r>
            <a:r>
              <a:rPr lang="ja-JP" altLang="en-US" sz="3200" i="1">
                <a:solidFill>
                  <a:srgbClr val="CC0000"/>
                </a:solidFill>
                <a:latin typeface="Gill Sans MT" pitchFamily="34" charset="0"/>
              </a:rPr>
              <a:t>”</a:t>
            </a:r>
            <a:endParaRPr lang="en-US" altLang="ja-JP" sz="3200" i="1">
              <a:solidFill>
                <a:srgbClr val="CC0000"/>
              </a:solidFill>
              <a:latin typeface="Gill Sans MT" pitchFamily="34" charset="0"/>
            </a:endParaRPr>
          </a:p>
          <a:p>
            <a:r>
              <a:rPr lang="en-US" altLang="en-US" sz="3200" i="1">
                <a:solidFill>
                  <a:srgbClr val="CC0000"/>
                </a:solidFill>
                <a:latin typeface="Gill Sans MT" pitchFamily="34" charset="0"/>
              </a:rPr>
              <a:t>during conversation?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66838"/>
            <a:ext cx="7896225" cy="4448175"/>
          </a:xfrm>
        </p:spPr>
        <p:txBody>
          <a:bodyPr/>
          <a:lstStyle/>
          <a:p>
            <a:pPr>
              <a:lnSpc>
                <a:spcPct val="75000"/>
              </a:lnSpc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underlying channel may flip bits in packet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checksum to detect bit errors</a:t>
            </a:r>
          </a:p>
          <a:p>
            <a:pPr>
              <a:lnSpc>
                <a:spcPct val="75000"/>
              </a:lnSpc>
              <a:buFont typeface="Wingdings" charset="2"/>
              <a:buChar char="§"/>
              <a:defRPr/>
            </a:pPr>
            <a:r>
              <a:rPr lang="en-US" i="1">
                <a:ea typeface="ＭＳ Ｐゴシック" charset="0"/>
                <a:cs typeface="+mn-cs"/>
              </a:rPr>
              <a:t>the</a:t>
            </a:r>
            <a:r>
              <a:rPr lang="en-US">
                <a:ea typeface="ＭＳ Ｐゴシック" charset="0"/>
                <a:cs typeface="+mn-cs"/>
              </a:rPr>
              <a:t> question: how to recover from errors:</a:t>
            </a:r>
          </a:p>
          <a:p>
            <a:pPr lvl="1">
              <a:spcBef>
                <a:spcPct val="45000"/>
              </a:spcBef>
              <a:buFont typeface="Arial"/>
              <a:buChar char="•"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</a:rPr>
              <a:t>acknowledgements (ACKs):</a:t>
            </a:r>
            <a:r>
              <a:rPr lang="en-US">
                <a:ea typeface="ＭＳ Ｐゴシック" charset="0"/>
              </a:rPr>
              <a:t> receiver explicitly tells sender that pkt received OK</a:t>
            </a:r>
          </a:p>
          <a:p>
            <a:pPr lvl="1">
              <a:buFont typeface="Arial"/>
              <a:buChar char="•"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</a:rPr>
              <a:t>negative acknowledgements (NAKs):</a:t>
            </a:r>
            <a:r>
              <a:rPr lang="en-US">
                <a:ea typeface="ＭＳ Ｐゴシック" charset="0"/>
              </a:rPr>
              <a:t> receiver explicitly tells sender that pkt had errors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sender retransmits pkt on receipt of NAK</a:t>
            </a:r>
          </a:p>
          <a:p>
            <a:pPr>
              <a:lnSpc>
                <a:spcPct val="75000"/>
              </a:lnSpc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new mechanisms in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rdt2.0</a:t>
            </a:r>
            <a:r>
              <a:rPr lang="en-US">
                <a:ea typeface="ＭＳ Ｐゴシック" charset="0"/>
                <a:cs typeface="+mn-cs"/>
              </a:rPr>
              <a:t> (beyond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rdt1.0</a:t>
            </a:r>
            <a:r>
              <a:rPr lang="en-US">
                <a:ea typeface="ＭＳ Ｐゴシック" charset="0"/>
                <a:cs typeface="+mn-cs"/>
              </a:rPr>
              <a:t>):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error detection</a:t>
            </a:r>
          </a:p>
          <a:p>
            <a:pPr lvl="1">
              <a:lnSpc>
                <a:spcPct val="75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feedback: control msgs (ACK,NAK) from receiver to sender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63513"/>
            <a:ext cx="8001000" cy="9969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rdt2.0: channel with bit errors</a:t>
            </a:r>
          </a:p>
        </p:txBody>
      </p:sp>
      <p:pic>
        <p:nvPicPr>
          <p:cNvPr id="44037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871538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28</a:t>
            </a:fld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85566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41288"/>
            <a:ext cx="7772400" cy="1030287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rdt2.0: FSM specification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45061" name="Oval 3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5062" name="Text Box 4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 for call from above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063" name="Text Box 5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sndpkt = make_pkt(data, checksum)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064" name="Line 6"/>
          <p:cNvSpPr>
            <a:spLocks noChangeShapeType="1"/>
          </p:cNvSpPr>
          <p:nvPr/>
        </p:nvSpPr>
        <p:spPr bwMode="auto">
          <a:xfrm>
            <a:off x="1109663" y="1535113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5" name="Text Box 7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extract(rcvpkt,data)</a:t>
            </a:r>
          </a:p>
          <a:p>
            <a:pPr algn="l"/>
            <a:r>
              <a:rPr lang="en-US" altLang="en-US">
                <a:latin typeface="Arial" pitchFamily="34" charset="0"/>
              </a:rPr>
              <a:t>deliver_data(data)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udt_send(ACK)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066" name="Text Box 8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</a:t>
            </a:r>
          </a:p>
          <a:p>
            <a:pPr algn="l"/>
            <a:r>
              <a:rPr lang="en-US" altLang="en-US">
                <a:latin typeface="Arial" pitchFamily="34" charset="0"/>
              </a:rPr>
              <a:t>   notcorrupt(rcvpkt)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067" name="Line 9"/>
          <p:cNvSpPr>
            <a:spLocks noChangeShapeType="1"/>
          </p:cNvSpPr>
          <p:nvPr/>
        </p:nvSpPr>
        <p:spPr bwMode="auto">
          <a:xfrm>
            <a:off x="6419850" y="5370513"/>
            <a:ext cx="1489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8" name="Freeform 10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9" name="Freeform 11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0" name="Text Box 12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isACK(rcvpkt)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071" name="Line 13"/>
          <p:cNvSpPr>
            <a:spLocks noChangeShapeType="1"/>
          </p:cNvSpPr>
          <p:nvPr/>
        </p:nvSpPr>
        <p:spPr bwMode="auto">
          <a:xfrm>
            <a:off x="1173163" y="38163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2" name="Freeform 14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3" name="Text Box 15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074" name="Text Box 16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</a:t>
            </a:r>
          </a:p>
          <a:p>
            <a:pPr algn="l"/>
            <a:r>
              <a:rPr lang="en-US" altLang="en-US">
                <a:latin typeface="Arial" pitchFamily="34" charset="0"/>
              </a:rPr>
              <a:t>   isNAK(rcvpkt)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075" name="Line 17"/>
          <p:cNvSpPr>
            <a:spLocks noChangeShapeType="1"/>
          </p:cNvSpPr>
          <p:nvPr/>
        </p:nvSpPr>
        <p:spPr bwMode="auto">
          <a:xfrm>
            <a:off x="3656013" y="2600325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5076" name="Group 18"/>
          <p:cNvGrpSpPr>
            <a:grpSpLocks/>
          </p:cNvGrpSpPr>
          <p:nvPr/>
        </p:nvGrpSpPr>
        <p:grpSpPr bwMode="auto">
          <a:xfrm>
            <a:off x="6573838" y="2352675"/>
            <a:ext cx="1924050" cy="858838"/>
            <a:chOff x="2222" y="2660"/>
            <a:chExt cx="1212" cy="541"/>
          </a:xfrm>
        </p:grpSpPr>
        <p:sp>
          <p:nvSpPr>
            <p:cNvPr id="45091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udt_send(NAK)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45092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rdt_rcv(rcvpkt) &amp;&amp;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corrupt(rcvpkt)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45093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6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77" name="Group 22"/>
          <p:cNvGrpSpPr>
            <a:grpSpLocks/>
          </p:cNvGrpSpPr>
          <p:nvPr/>
        </p:nvGrpSpPr>
        <p:grpSpPr bwMode="auto">
          <a:xfrm>
            <a:off x="2292350" y="2222500"/>
            <a:ext cx="1074738" cy="962025"/>
            <a:chOff x="1540" y="2116"/>
            <a:chExt cx="677" cy="606"/>
          </a:xfrm>
        </p:grpSpPr>
        <p:sp>
          <p:nvSpPr>
            <p:cNvPr id="45089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5090" name="Text Box 24"/>
            <p:cNvSpPr txBox="1">
              <a:spLocks noChangeArrowheads="1"/>
            </p:cNvSpPr>
            <p:nvPr/>
          </p:nvSpPr>
          <p:spPr bwMode="auto">
            <a:xfrm>
              <a:off x="1540" y="2163"/>
              <a:ext cx="67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Wait for ACK or NAK</a:t>
              </a:r>
              <a:endParaRPr lang="en-US" altLang="en-US">
                <a:latin typeface="Times New Roman" pitchFamily="18" charset="0"/>
              </a:endParaRPr>
            </a:p>
          </p:txBody>
        </p:sp>
      </p:grpSp>
      <p:sp>
        <p:nvSpPr>
          <p:cNvPr id="45078" name="Line 25"/>
          <p:cNvSpPr>
            <a:spLocks noChangeShapeType="1"/>
          </p:cNvSpPr>
          <p:nvPr/>
        </p:nvSpPr>
        <p:spPr bwMode="auto">
          <a:xfrm>
            <a:off x="6334125" y="3497263"/>
            <a:ext cx="433388" cy="2444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9" name="Freeform 26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5080" name="Group 27"/>
          <p:cNvGrpSpPr>
            <a:grpSpLocks/>
          </p:cNvGrpSpPr>
          <p:nvPr/>
        </p:nvGrpSpPr>
        <p:grpSpPr bwMode="auto">
          <a:xfrm>
            <a:off x="6677025" y="3568700"/>
            <a:ext cx="1200150" cy="962025"/>
            <a:chOff x="1335" y="3347"/>
            <a:chExt cx="756" cy="606"/>
          </a:xfrm>
        </p:grpSpPr>
        <p:sp>
          <p:nvSpPr>
            <p:cNvPr id="45087" name="Oval 28"/>
            <p:cNvSpPr>
              <a:spLocks noChangeArrowheads="1"/>
            </p:cNvSpPr>
            <p:nvPr/>
          </p:nvSpPr>
          <p:spPr bwMode="auto">
            <a:xfrm>
              <a:off x="1390" y="3347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5088" name="Text Box 29"/>
            <p:cNvSpPr txBox="1">
              <a:spLocks noChangeArrowheads="1"/>
            </p:cNvSpPr>
            <p:nvPr/>
          </p:nvSpPr>
          <p:spPr bwMode="auto">
            <a:xfrm>
              <a:off x="1335" y="3400"/>
              <a:ext cx="75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Wait for call from below</a:t>
              </a:r>
              <a:endParaRPr lang="en-US" altLang="en-US">
                <a:latin typeface="Times New Roman" pitchFamily="18" charset="0"/>
              </a:endParaRPr>
            </a:p>
          </p:txBody>
        </p:sp>
      </p:grpSp>
      <p:sp>
        <p:nvSpPr>
          <p:cNvPr id="45081" name="Freeform 30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Text Box 31"/>
          <p:cNvSpPr txBox="1">
            <a:spLocks noChangeArrowheads="1"/>
          </p:cNvSpPr>
          <p:nvPr/>
        </p:nvSpPr>
        <p:spPr bwMode="auto">
          <a:xfrm>
            <a:off x="896938" y="4154488"/>
            <a:ext cx="1089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CC0000"/>
                </a:solidFill>
              </a:rPr>
              <a:t>sender</a:t>
            </a:r>
          </a:p>
        </p:txBody>
      </p:sp>
      <p:sp>
        <p:nvSpPr>
          <p:cNvPr id="29724" name="Text Box 32"/>
          <p:cNvSpPr txBox="1">
            <a:spLocks noChangeArrowheads="1"/>
          </p:cNvSpPr>
          <p:nvPr/>
        </p:nvSpPr>
        <p:spPr bwMode="auto">
          <a:xfrm>
            <a:off x="6972300" y="1466850"/>
            <a:ext cx="124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CC0000"/>
                </a:solidFill>
              </a:rPr>
              <a:t>receiver</a:t>
            </a:r>
          </a:p>
        </p:txBody>
      </p:sp>
      <p:sp>
        <p:nvSpPr>
          <p:cNvPr id="45084" name="Line 33"/>
          <p:cNvSpPr>
            <a:spLocks noChangeShapeType="1"/>
          </p:cNvSpPr>
          <p:nvPr/>
        </p:nvSpPr>
        <p:spPr bwMode="auto">
          <a:xfrm>
            <a:off x="349250" y="2166938"/>
            <a:ext cx="433388" cy="244475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85" name="Text Box 34"/>
          <p:cNvSpPr txBox="1">
            <a:spLocks noChangeArrowheads="1"/>
          </p:cNvSpPr>
          <p:nvPr/>
        </p:nvSpPr>
        <p:spPr bwMode="auto">
          <a:xfrm>
            <a:off x="1031875" y="1212850"/>
            <a:ext cx="22558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rdt_send(data)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9727" name="Text Box 35"/>
          <p:cNvSpPr txBox="1">
            <a:spLocks noChangeArrowheads="1"/>
          </p:cNvSpPr>
          <p:nvPr/>
        </p:nvSpPr>
        <p:spPr bwMode="auto">
          <a:xfrm>
            <a:off x="1462088" y="3786188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4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79851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185738"/>
            <a:ext cx="7772400" cy="82867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rdt2.0: operation with no errors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46085" name="Oval 3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6086" name="Text Box 4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 for call from above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087" name="Text Box 5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snkpkt = make_pkt(data, checksum)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088" name="Line 6"/>
          <p:cNvSpPr>
            <a:spLocks noChangeShapeType="1"/>
          </p:cNvSpPr>
          <p:nvPr/>
        </p:nvSpPr>
        <p:spPr bwMode="auto">
          <a:xfrm>
            <a:off x="1109663" y="1535113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Text Box 7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extract(rcvpkt,data)</a:t>
            </a:r>
          </a:p>
          <a:p>
            <a:pPr algn="l"/>
            <a:r>
              <a:rPr lang="en-US" altLang="en-US">
                <a:latin typeface="Arial" pitchFamily="34" charset="0"/>
              </a:rPr>
              <a:t>deliver_data(data)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udt_send(ACK)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090" name="Text Box 8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</a:t>
            </a:r>
          </a:p>
          <a:p>
            <a:pPr algn="l"/>
            <a:r>
              <a:rPr lang="en-US" altLang="en-US">
                <a:latin typeface="Arial" pitchFamily="34" charset="0"/>
              </a:rPr>
              <a:t>   notcorrupt(rcvpkt)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091" name="Line 9"/>
          <p:cNvSpPr>
            <a:spLocks noChangeShapeType="1"/>
          </p:cNvSpPr>
          <p:nvPr/>
        </p:nvSpPr>
        <p:spPr bwMode="auto">
          <a:xfrm>
            <a:off x="6419850" y="5370513"/>
            <a:ext cx="1489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2" name="Freeform 10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3" name="Freeform 11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4" name="Text Box 12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isACK(rcvpkt)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095" name="Line 13"/>
          <p:cNvSpPr>
            <a:spLocks noChangeShapeType="1"/>
          </p:cNvSpPr>
          <p:nvPr/>
        </p:nvSpPr>
        <p:spPr bwMode="auto">
          <a:xfrm>
            <a:off x="1173163" y="38163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6" name="Freeform 14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7" name="Text Box 15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098" name="Text Box 16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</a:t>
            </a:r>
          </a:p>
          <a:p>
            <a:pPr algn="l"/>
            <a:r>
              <a:rPr lang="en-US" altLang="en-US">
                <a:latin typeface="Arial" pitchFamily="34" charset="0"/>
              </a:rPr>
              <a:t>   isNAK(rcvpkt)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099" name="Line 17"/>
          <p:cNvSpPr>
            <a:spLocks noChangeShapeType="1"/>
          </p:cNvSpPr>
          <p:nvPr/>
        </p:nvSpPr>
        <p:spPr bwMode="auto">
          <a:xfrm>
            <a:off x="3656013" y="2600325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6100" name="Group 18"/>
          <p:cNvGrpSpPr>
            <a:grpSpLocks/>
          </p:cNvGrpSpPr>
          <p:nvPr/>
        </p:nvGrpSpPr>
        <p:grpSpPr bwMode="auto">
          <a:xfrm>
            <a:off x="6573838" y="2352675"/>
            <a:ext cx="1924050" cy="858838"/>
            <a:chOff x="2222" y="2660"/>
            <a:chExt cx="1212" cy="541"/>
          </a:xfrm>
        </p:grpSpPr>
        <p:sp>
          <p:nvSpPr>
            <p:cNvPr id="46128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udt_send(NAK)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46129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rdt_rcv(rcvpkt) &amp;&amp;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corrupt(rcvpkt)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46130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6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101" name="Group 22"/>
          <p:cNvGrpSpPr>
            <a:grpSpLocks/>
          </p:cNvGrpSpPr>
          <p:nvPr/>
        </p:nvGrpSpPr>
        <p:grpSpPr bwMode="auto">
          <a:xfrm>
            <a:off x="2292350" y="2222500"/>
            <a:ext cx="1074738" cy="962025"/>
            <a:chOff x="1540" y="2116"/>
            <a:chExt cx="677" cy="606"/>
          </a:xfrm>
        </p:grpSpPr>
        <p:sp>
          <p:nvSpPr>
            <p:cNvPr id="46126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7" name="Text Box 24"/>
            <p:cNvSpPr txBox="1">
              <a:spLocks noChangeArrowheads="1"/>
            </p:cNvSpPr>
            <p:nvPr/>
          </p:nvSpPr>
          <p:spPr bwMode="auto">
            <a:xfrm>
              <a:off x="1540" y="2163"/>
              <a:ext cx="67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Wait for ACK or NAK</a:t>
              </a:r>
              <a:endParaRPr lang="en-US" altLang="en-US">
                <a:latin typeface="Times New Roman" pitchFamily="18" charset="0"/>
              </a:endParaRPr>
            </a:p>
          </p:txBody>
        </p:sp>
      </p:grpSp>
      <p:sp>
        <p:nvSpPr>
          <p:cNvPr id="46102" name="Freeform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3" name="Oval 26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6104" name="Text Box 27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 for call from below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105" name="Freeform 28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8797" name="Group 29"/>
          <p:cNvGrpSpPr>
            <a:grpSpLocks/>
          </p:cNvGrpSpPr>
          <p:nvPr/>
        </p:nvGrpSpPr>
        <p:grpSpPr bwMode="auto">
          <a:xfrm>
            <a:off x="349250" y="2166938"/>
            <a:ext cx="1333500" cy="1004887"/>
            <a:chOff x="220" y="1365"/>
            <a:chExt cx="840" cy="633"/>
          </a:xfrm>
        </p:grpSpPr>
        <p:sp>
          <p:nvSpPr>
            <p:cNvPr id="46124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5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88800" name="Group 32"/>
          <p:cNvGrpSpPr>
            <a:grpSpLocks/>
          </p:cNvGrpSpPr>
          <p:nvPr/>
        </p:nvGrpSpPr>
        <p:grpSpPr bwMode="auto">
          <a:xfrm>
            <a:off x="6334125" y="3497263"/>
            <a:ext cx="1414463" cy="1033462"/>
            <a:chOff x="3990" y="2203"/>
            <a:chExt cx="891" cy="651"/>
          </a:xfrm>
        </p:grpSpPr>
        <p:sp>
          <p:nvSpPr>
            <p:cNvPr id="46122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3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6108" name="Text Box 35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rdt_send(data)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88804" name="Line 36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8805" name="Freeform 37"/>
          <p:cNvSpPr>
            <a:spLocks/>
          </p:cNvSpPr>
          <p:nvPr/>
        </p:nvSpPr>
        <p:spPr bwMode="auto">
          <a:xfrm>
            <a:off x="1011238" y="2006600"/>
            <a:ext cx="6697662" cy="3060700"/>
          </a:xfrm>
          <a:custGeom>
            <a:avLst/>
            <a:gdLst>
              <a:gd name="T0" fmla="*/ 0 w 4219"/>
              <a:gd name="T1" fmla="*/ 2147483647 h 1928"/>
              <a:gd name="T2" fmla="*/ 2147483647 w 4219"/>
              <a:gd name="T3" fmla="*/ 0 h 1928"/>
              <a:gd name="T4" fmla="*/ 2147483647 w 4219"/>
              <a:gd name="T5" fmla="*/ 2147483647 h 1928"/>
              <a:gd name="T6" fmla="*/ 2147483647 w 4219"/>
              <a:gd name="T7" fmla="*/ 2147483647 h 192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19" h="1928">
                <a:moveTo>
                  <a:pt x="0" y="10"/>
                </a:moveTo>
                <a:lnTo>
                  <a:pt x="1003" y="0"/>
                </a:lnTo>
                <a:lnTo>
                  <a:pt x="3387" y="1928"/>
                </a:lnTo>
                <a:lnTo>
                  <a:pt x="4219" y="1928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8806" name="Group 38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6120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1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88809" name="Oval 41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88810" name="Line 42"/>
          <p:cNvSpPr>
            <a:spLocks noChangeShapeType="1"/>
          </p:cNvSpPr>
          <p:nvPr/>
        </p:nvSpPr>
        <p:spPr bwMode="auto">
          <a:xfrm flipH="1">
            <a:off x="6261100" y="4902200"/>
            <a:ext cx="12700" cy="1193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8811" name="Freeform 43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2147483647 w 4200"/>
              <a:gd name="T1" fmla="*/ 2147483647 h 1424"/>
              <a:gd name="T2" fmla="*/ 2147483647 w 4200"/>
              <a:gd name="T3" fmla="*/ 2147483647 h 1424"/>
              <a:gd name="T4" fmla="*/ 2147483647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8812" name="Group 44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6118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19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88815" name="Oval 47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0758" name="Text Box 48"/>
          <p:cNvSpPr txBox="1">
            <a:spLocks noChangeArrowheads="1"/>
          </p:cNvSpPr>
          <p:nvPr/>
        </p:nvSpPr>
        <p:spPr bwMode="auto">
          <a:xfrm>
            <a:off x="1409700" y="3854450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8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8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8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8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8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8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8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8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888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88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888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888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28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805" grpId="0" animBg="1"/>
      <p:bldP spid="288809" grpId="0" animBg="1"/>
      <p:bldP spid="288811" grpId="0" animBg="1"/>
      <p:bldP spid="288815" grpId="0" animBg="1"/>
      <p:bldP spid="288815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85738"/>
            <a:ext cx="7772400" cy="88582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rdt2.0: error scenario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47108" name="Oval 3"/>
          <p:cNvSpPr>
            <a:spLocks noChangeArrowheads="1"/>
          </p:cNvSpPr>
          <p:nvPr/>
        </p:nvSpPr>
        <p:spPr bwMode="auto">
          <a:xfrm>
            <a:off x="696913" y="22098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7109" name="Text Box 4"/>
          <p:cNvSpPr txBox="1">
            <a:spLocks noChangeArrowheads="1"/>
          </p:cNvSpPr>
          <p:nvPr/>
        </p:nvSpPr>
        <p:spPr bwMode="auto">
          <a:xfrm>
            <a:off x="595313" y="229393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 for call from above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10" name="Text Box 5"/>
          <p:cNvSpPr txBox="1">
            <a:spLocks noChangeArrowheads="1"/>
          </p:cNvSpPr>
          <p:nvPr/>
        </p:nvSpPr>
        <p:spPr bwMode="auto">
          <a:xfrm>
            <a:off x="1004888" y="1490663"/>
            <a:ext cx="364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snkpkt = make_pkt(data, checksum)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11" name="Line 6"/>
          <p:cNvSpPr>
            <a:spLocks noChangeShapeType="1"/>
          </p:cNvSpPr>
          <p:nvPr/>
        </p:nvSpPr>
        <p:spPr bwMode="auto">
          <a:xfrm>
            <a:off x="1109663" y="1535113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2" name="Text Box 7"/>
          <p:cNvSpPr txBox="1">
            <a:spLocks noChangeArrowheads="1"/>
          </p:cNvSpPr>
          <p:nvPr/>
        </p:nvSpPr>
        <p:spPr bwMode="auto">
          <a:xfrm>
            <a:off x="6319838" y="5314950"/>
            <a:ext cx="2143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extract(rcvpkt,data)</a:t>
            </a:r>
          </a:p>
          <a:p>
            <a:pPr algn="l"/>
            <a:r>
              <a:rPr lang="en-US" altLang="en-US">
                <a:latin typeface="Arial" pitchFamily="34" charset="0"/>
              </a:rPr>
              <a:t>deliver_data(data)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udt_send(ACK)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13" name="Text Box 8"/>
          <p:cNvSpPr txBox="1">
            <a:spLocks noChangeArrowheads="1"/>
          </p:cNvSpPr>
          <p:nvPr/>
        </p:nvSpPr>
        <p:spPr bwMode="auto">
          <a:xfrm>
            <a:off x="6297613" y="4781550"/>
            <a:ext cx="2157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</a:t>
            </a:r>
          </a:p>
          <a:p>
            <a:pPr algn="l"/>
            <a:r>
              <a:rPr lang="en-US" altLang="en-US">
                <a:latin typeface="Arial" pitchFamily="34" charset="0"/>
              </a:rPr>
              <a:t>   notcorrupt(rcvpkt)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14" name="Line 9"/>
          <p:cNvSpPr>
            <a:spLocks noChangeShapeType="1"/>
          </p:cNvSpPr>
          <p:nvPr/>
        </p:nvSpPr>
        <p:spPr bwMode="auto">
          <a:xfrm>
            <a:off x="6419850" y="5370513"/>
            <a:ext cx="14890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5" name="Freeform 10"/>
          <p:cNvSpPr>
            <a:spLocks/>
          </p:cNvSpPr>
          <p:nvPr/>
        </p:nvSpPr>
        <p:spPr bwMode="auto">
          <a:xfrm flipV="1">
            <a:off x="1057275" y="1979613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6" name="Freeform 11"/>
          <p:cNvSpPr>
            <a:spLocks/>
          </p:cNvSpPr>
          <p:nvPr/>
        </p:nvSpPr>
        <p:spPr bwMode="auto">
          <a:xfrm>
            <a:off x="1104900" y="3140075"/>
            <a:ext cx="1800225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7" name="Text Box 12"/>
          <p:cNvSpPr txBox="1">
            <a:spLocks noChangeArrowheads="1"/>
          </p:cNvSpPr>
          <p:nvPr/>
        </p:nvSpPr>
        <p:spPr bwMode="auto">
          <a:xfrm>
            <a:off x="1071563" y="3492500"/>
            <a:ext cx="3548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isACK(rcvpkt)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18" name="Line 13"/>
          <p:cNvSpPr>
            <a:spLocks noChangeShapeType="1"/>
          </p:cNvSpPr>
          <p:nvPr/>
        </p:nvSpPr>
        <p:spPr bwMode="auto">
          <a:xfrm>
            <a:off x="1173163" y="38163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Freeform 14"/>
          <p:cNvSpPr>
            <a:spLocks/>
          </p:cNvSpPr>
          <p:nvPr/>
        </p:nvSpPr>
        <p:spPr bwMode="auto">
          <a:xfrm>
            <a:off x="3252788" y="2286000"/>
            <a:ext cx="466725" cy="893763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0" name="Text Box 15"/>
          <p:cNvSpPr txBox="1">
            <a:spLocks noChangeArrowheads="1"/>
          </p:cNvSpPr>
          <p:nvPr/>
        </p:nvSpPr>
        <p:spPr bwMode="auto">
          <a:xfrm>
            <a:off x="3562350" y="2600325"/>
            <a:ext cx="1763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21" name="Text Box 16"/>
          <p:cNvSpPr txBox="1">
            <a:spLocks noChangeArrowheads="1"/>
          </p:cNvSpPr>
          <p:nvPr/>
        </p:nvSpPr>
        <p:spPr bwMode="auto">
          <a:xfrm>
            <a:off x="3536950" y="1925638"/>
            <a:ext cx="20859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</a:t>
            </a:r>
          </a:p>
          <a:p>
            <a:pPr algn="l"/>
            <a:r>
              <a:rPr lang="en-US" altLang="en-US">
                <a:latin typeface="Arial" pitchFamily="34" charset="0"/>
              </a:rPr>
              <a:t>   isNAK(rcvpkt)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22" name="Line 17"/>
          <p:cNvSpPr>
            <a:spLocks noChangeShapeType="1"/>
          </p:cNvSpPr>
          <p:nvPr/>
        </p:nvSpPr>
        <p:spPr bwMode="auto">
          <a:xfrm>
            <a:off x="3656013" y="2600325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123" name="Group 18"/>
          <p:cNvGrpSpPr>
            <a:grpSpLocks/>
          </p:cNvGrpSpPr>
          <p:nvPr/>
        </p:nvGrpSpPr>
        <p:grpSpPr bwMode="auto">
          <a:xfrm>
            <a:off x="6573838" y="2352675"/>
            <a:ext cx="1924050" cy="858838"/>
            <a:chOff x="2222" y="2660"/>
            <a:chExt cx="1212" cy="541"/>
          </a:xfrm>
        </p:grpSpPr>
        <p:sp>
          <p:nvSpPr>
            <p:cNvPr id="47156" name="Text Box 19"/>
            <p:cNvSpPr txBox="1">
              <a:spLocks noChangeArrowheads="1"/>
            </p:cNvSpPr>
            <p:nvPr/>
          </p:nvSpPr>
          <p:spPr bwMode="auto">
            <a:xfrm>
              <a:off x="2222" y="3039"/>
              <a:ext cx="1152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udt_send(NAK)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47157" name="Text Box 20"/>
            <p:cNvSpPr txBox="1">
              <a:spLocks noChangeArrowheads="1"/>
            </p:cNvSpPr>
            <p:nvPr/>
          </p:nvSpPr>
          <p:spPr bwMode="auto">
            <a:xfrm>
              <a:off x="2225" y="2660"/>
              <a:ext cx="1209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rdt_rcv(rcvpkt) &amp;&amp;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corrupt(rcvpkt)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47158" name="Line 21"/>
            <p:cNvSpPr>
              <a:spLocks noChangeShapeType="1"/>
            </p:cNvSpPr>
            <p:nvPr/>
          </p:nvSpPr>
          <p:spPr bwMode="auto">
            <a:xfrm>
              <a:off x="2285" y="3040"/>
              <a:ext cx="62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124" name="Group 22"/>
          <p:cNvGrpSpPr>
            <a:grpSpLocks/>
          </p:cNvGrpSpPr>
          <p:nvPr/>
        </p:nvGrpSpPr>
        <p:grpSpPr bwMode="auto">
          <a:xfrm>
            <a:off x="2292350" y="2222500"/>
            <a:ext cx="1074738" cy="962025"/>
            <a:chOff x="1540" y="2116"/>
            <a:chExt cx="677" cy="606"/>
          </a:xfrm>
        </p:grpSpPr>
        <p:sp>
          <p:nvSpPr>
            <p:cNvPr id="47154" name="Oval 23"/>
            <p:cNvSpPr>
              <a:spLocks noChangeArrowheads="1"/>
            </p:cNvSpPr>
            <p:nvPr/>
          </p:nvSpPr>
          <p:spPr bwMode="auto">
            <a:xfrm>
              <a:off x="1565" y="2116"/>
              <a:ext cx="621" cy="60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55" name="Text Box 24"/>
            <p:cNvSpPr txBox="1">
              <a:spLocks noChangeArrowheads="1"/>
            </p:cNvSpPr>
            <p:nvPr/>
          </p:nvSpPr>
          <p:spPr bwMode="auto">
            <a:xfrm>
              <a:off x="1540" y="2163"/>
              <a:ext cx="67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Wait for ACK or NAK</a:t>
              </a:r>
              <a:endParaRPr lang="en-US" altLang="en-US">
                <a:latin typeface="Times New Roman" pitchFamily="18" charset="0"/>
              </a:endParaRPr>
            </a:p>
          </p:txBody>
        </p:sp>
      </p:grpSp>
      <p:sp>
        <p:nvSpPr>
          <p:cNvPr id="47125" name="Freeform 25"/>
          <p:cNvSpPr>
            <a:spLocks/>
          </p:cNvSpPr>
          <p:nvPr/>
        </p:nvSpPr>
        <p:spPr bwMode="auto">
          <a:xfrm>
            <a:off x="6672263" y="3148013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6" name="Oval 26"/>
          <p:cNvSpPr>
            <a:spLocks noChangeArrowheads="1"/>
          </p:cNvSpPr>
          <p:nvPr/>
        </p:nvSpPr>
        <p:spPr bwMode="auto">
          <a:xfrm>
            <a:off x="6764338" y="3568700"/>
            <a:ext cx="985837" cy="9620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7127" name="Text Box 27"/>
          <p:cNvSpPr txBox="1">
            <a:spLocks noChangeArrowheads="1"/>
          </p:cNvSpPr>
          <p:nvPr/>
        </p:nvSpPr>
        <p:spPr bwMode="auto">
          <a:xfrm>
            <a:off x="6677025" y="3652838"/>
            <a:ext cx="1200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 for call from below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128" name="Freeform 28"/>
          <p:cNvSpPr>
            <a:spLocks/>
          </p:cNvSpPr>
          <p:nvPr/>
        </p:nvSpPr>
        <p:spPr bwMode="auto">
          <a:xfrm flipV="1">
            <a:off x="6684963" y="4464050"/>
            <a:ext cx="12573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28575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9821" name="Group 29"/>
          <p:cNvGrpSpPr>
            <a:grpSpLocks/>
          </p:cNvGrpSpPr>
          <p:nvPr/>
        </p:nvGrpSpPr>
        <p:grpSpPr bwMode="auto">
          <a:xfrm>
            <a:off x="349250" y="2166938"/>
            <a:ext cx="1333500" cy="1004887"/>
            <a:chOff x="220" y="1365"/>
            <a:chExt cx="840" cy="633"/>
          </a:xfrm>
        </p:grpSpPr>
        <p:sp>
          <p:nvSpPr>
            <p:cNvPr id="47152" name="Line 30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53" name="Oval 31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89824" name="Group 32"/>
          <p:cNvGrpSpPr>
            <a:grpSpLocks/>
          </p:cNvGrpSpPr>
          <p:nvPr/>
        </p:nvGrpSpPr>
        <p:grpSpPr bwMode="auto">
          <a:xfrm>
            <a:off x="6334125" y="3497263"/>
            <a:ext cx="1414463" cy="1033462"/>
            <a:chOff x="3990" y="2203"/>
            <a:chExt cx="891" cy="651"/>
          </a:xfrm>
        </p:grpSpPr>
        <p:sp>
          <p:nvSpPr>
            <p:cNvPr id="47150" name="Line 33"/>
            <p:cNvSpPr>
              <a:spLocks noChangeShapeType="1"/>
            </p:cNvSpPr>
            <p:nvPr/>
          </p:nvSpPr>
          <p:spPr bwMode="auto">
            <a:xfrm>
              <a:off x="3990" y="2203"/>
              <a:ext cx="273" cy="1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51" name="Oval 34"/>
            <p:cNvSpPr>
              <a:spLocks noChangeArrowheads="1"/>
            </p:cNvSpPr>
            <p:nvPr/>
          </p:nvSpPr>
          <p:spPr bwMode="auto">
            <a:xfrm>
              <a:off x="4260" y="2248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7131" name="Text Box 35"/>
          <p:cNvSpPr txBox="1">
            <a:spLocks noChangeArrowheads="1"/>
          </p:cNvSpPr>
          <p:nvPr/>
        </p:nvSpPr>
        <p:spPr bwMode="auto">
          <a:xfrm>
            <a:off x="1030288" y="1200150"/>
            <a:ext cx="22558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rdt_send(data)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89828" name="Line 36"/>
          <p:cNvSpPr>
            <a:spLocks noChangeShapeType="1"/>
          </p:cNvSpPr>
          <p:nvPr/>
        </p:nvSpPr>
        <p:spPr bwMode="auto">
          <a:xfrm>
            <a:off x="1011238" y="1289050"/>
            <a:ext cx="12700" cy="7477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9829" name="Freeform 37"/>
          <p:cNvSpPr>
            <a:spLocks/>
          </p:cNvSpPr>
          <p:nvPr/>
        </p:nvSpPr>
        <p:spPr bwMode="auto">
          <a:xfrm>
            <a:off x="1011238" y="2006600"/>
            <a:ext cx="6940550" cy="654050"/>
          </a:xfrm>
          <a:custGeom>
            <a:avLst/>
            <a:gdLst>
              <a:gd name="T0" fmla="*/ 0 w 4372"/>
              <a:gd name="T1" fmla="*/ 2147483647 h 412"/>
              <a:gd name="T2" fmla="*/ 2147483647 w 4372"/>
              <a:gd name="T3" fmla="*/ 0 h 412"/>
              <a:gd name="T4" fmla="*/ 2147483647 w 4372"/>
              <a:gd name="T5" fmla="*/ 2147483647 h 412"/>
              <a:gd name="T6" fmla="*/ 2147483647 w 4372"/>
              <a:gd name="T7" fmla="*/ 2147483647 h 4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372" h="412">
                <a:moveTo>
                  <a:pt x="0" y="10"/>
                </a:moveTo>
                <a:lnTo>
                  <a:pt x="1003" y="0"/>
                </a:lnTo>
                <a:lnTo>
                  <a:pt x="3508" y="412"/>
                </a:lnTo>
                <a:lnTo>
                  <a:pt x="4372" y="412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9830" name="Group 38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7148" name="Line 39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49" name="Oval 40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89833" name="Oval 41"/>
          <p:cNvSpPr>
            <a:spLocks noChangeArrowheads="1"/>
          </p:cNvSpPr>
          <p:nvPr/>
        </p:nvSpPr>
        <p:spPr bwMode="auto">
          <a:xfrm>
            <a:off x="2332038" y="2222500"/>
            <a:ext cx="985837" cy="9620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89834" name="Line 42"/>
          <p:cNvSpPr>
            <a:spLocks noChangeShapeType="1"/>
          </p:cNvSpPr>
          <p:nvPr/>
        </p:nvSpPr>
        <p:spPr bwMode="auto">
          <a:xfrm flipH="1">
            <a:off x="6261100" y="4902200"/>
            <a:ext cx="12700" cy="1193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9835" name="Freeform 43"/>
          <p:cNvSpPr>
            <a:spLocks/>
          </p:cNvSpPr>
          <p:nvPr/>
        </p:nvSpPr>
        <p:spPr bwMode="auto">
          <a:xfrm>
            <a:off x="1155700" y="3886200"/>
            <a:ext cx="6667500" cy="2260600"/>
          </a:xfrm>
          <a:custGeom>
            <a:avLst/>
            <a:gdLst>
              <a:gd name="T0" fmla="*/ 2147483647 w 4200"/>
              <a:gd name="T1" fmla="*/ 2147483647 h 1424"/>
              <a:gd name="T2" fmla="*/ 2147483647 w 4200"/>
              <a:gd name="T3" fmla="*/ 2147483647 h 1424"/>
              <a:gd name="T4" fmla="*/ 2147483647 w 4200"/>
              <a:gd name="T5" fmla="*/ 0 h 1424"/>
              <a:gd name="T6" fmla="*/ 0 w 4200"/>
              <a:gd name="T7" fmla="*/ 0 h 14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00" h="1424">
                <a:moveTo>
                  <a:pt x="4200" y="1424"/>
                </a:moveTo>
                <a:lnTo>
                  <a:pt x="3224" y="1424"/>
                </a:lnTo>
                <a:lnTo>
                  <a:pt x="1880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9836" name="Group 44"/>
          <p:cNvGrpSpPr>
            <a:grpSpLocks/>
          </p:cNvGrpSpPr>
          <p:nvPr/>
        </p:nvGrpSpPr>
        <p:grpSpPr bwMode="auto">
          <a:xfrm>
            <a:off x="347663" y="2166938"/>
            <a:ext cx="1333500" cy="1004887"/>
            <a:chOff x="220" y="1365"/>
            <a:chExt cx="840" cy="633"/>
          </a:xfrm>
        </p:grpSpPr>
        <p:sp>
          <p:nvSpPr>
            <p:cNvPr id="47146" name="Line 45"/>
            <p:cNvSpPr>
              <a:spLocks noChangeShapeType="1"/>
            </p:cNvSpPr>
            <p:nvPr/>
          </p:nvSpPr>
          <p:spPr bwMode="auto">
            <a:xfrm>
              <a:off x="220" y="1365"/>
              <a:ext cx="273" cy="15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47" name="Oval 46"/>
            <p:cNvSpPr>
              <a:spLocks noChangeArrowheads="1"/>
            </p:cNvSpPr>
            <p:nvPr/>
          </p:nvSpPr>
          <p:spPr bwMode="auto">
            <a:xfrm>
              <a:off x="439" y="1392"/>
              <a:ext cx="621" cy="60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89839" name="Oval 47"/>
          <p:cNvSpPr>
            <a:spLocks noChangeArrowheads="1"/>
          </p:cNvSpPr>
          <p:nvPr/>
        </p:nvSpPr>
        <p:spPr bwMode="auto">
          <a:xfrm>
            <a:off x="2328863" y="2227263"/>
            <a:ext cx="985837" cy="9620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89840" name="Line 48"/>
          <p:cNvSpPr>
            <a:spLocks noChangeShapeType="1"/>
          </p:cNvSpPr>
          <p:nvPr/>
        </p:nvSpPr>
        <p:spPr bwMode="auto">
          <a:xfrm>
            <a:off x="6553200" y="2493963"/>
            <a:ext cx="0" cy="8175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9841" name="Freeform 49"/>
          <p:cNvSpPr>
            <a:spLocks/>
          </p:cNvSpPr>
          <p:nvPr/>
        </p:nvSpPr>
        <p:spPr bwMode="auto">
          <a:xfrm>
            <a:off x="3657600" y="2216150"/>
            <a:ext cx="4378325" cy="1025525"/>
          </a:xfrm>
          <a:custGeom>
            <a:avLst/>
            <a:gdLst>
              <a:gd name="T0" fmla="*/ 2147483647 w 2758"/>
              <a:gd name="T1" fmla="*/ 2147483647 h 646"/>
              <a:gd name="T2" fmla="*/ 2147483647 w 2758"/>
              <a:gd name="T3" fmla="*/ 2147483647 h 646"/>
              <a:gd name="T4" fmla="*/ 2147483647 w 2758"/>
              <a:gd name="T5" fmla="*/ 0 h 646"/>
              <a:gd name="T6" fmla="*/ 0 w 2758"/>
              <a:gd name="T7" fmla="*/ 0 h 64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58" h="646">
                <a:moveTo>
                  <a:pt x="2758" y="646"/>
                </a:moveTo>
                <a:lnTo>
                  <a:pt x="1763" y="629"/>
                </a:lnTo>
                <a:lnTo>
                  <a:pt x="1039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42" name="Line 50"/>
          <p:cNvSpPr>
            <a:spLocks noChangeShapeType="1"/>
          </p:cNvSpPr>
          <p:nvPr/>
        </p:nvSpPr>
        <p:spPr bwMode="auto">
          <a:xfrm>
            <a:off x="3548063" y="2090738"/>
            <a:ext cx="0" cy="846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89843" name="Freeform 51"/>
          <p:cNvSpPr>
            <a:spLocks/>
          </p:cNvSpPr>
          <p:nvPr/>
        </p:nvSpPr>
        <p:spPr bwMode="auto">
          <a:xfrm>
            <a:off x="3643313" y="2951163"/>
            <a:ext cx="4073525" cy="2133600"/>
          </a:xfrm>
          <a:custGeom>
            <a:avLst/>
            <a:gdLst>
              <a:gd name="T0" fmla="*/ 0 w 2566"/>
              <a:gd name="T1" fmla="*/ 0 h 1344"/>
              <a:gd name="T2" fmla="*/ 2147483647 w 2566"/>
              <a:gd name="T3" fmla="*/ 0 h 1344"/>
              <a:gd name="T4" fmla="*/ 2147483647 w 2566"/>
              <a:gd name="T5" fmla="*/ 2147483647 h 1344"/>
              <a:gd name="T6" fmla="*/ 2147483647 w 2566"/>
              <a:gd name="T7" fmla="*/ 2147483647 h 13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66" h="1344">
                <a:moveTo>
                  <a:pt x="0" y="0"/>
                </a:moveTo>
                <a:lnTo>
                  <a:pt x="1013" y="0"/>
                </a:lnTo>
                <a:lnTo>
                  <a:pt x="1650" y="1344"/>
                </a:lnTo>
                <a:lnTo>
                  <a:pt x="2566" y="1344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5" name="Text Box 52"/>
          <p:cNvSpPr txBox="1">
            <a:spLocks noChangeArrowheads="1"/>
          </p:cNvSpPr>
          <p:nvPr/>
        </p:nvSpPr>
        <p:spPr bwMode="auto">
          <a:xfrm>
            <a:off x="1435100" y="3868738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pic>
        <p:nvPicPr>
          <p:cNvPr id="47145" name="Picture 5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847725"/>
            <a:ext cx="4570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9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9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9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9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9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9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9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9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898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98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898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898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898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898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2898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289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829" grpId="0" animBg="1"/>
      <p:bldP spid="289833" grpId="0" animBg="1"/>
      <p:bldP spid="289835" grpId="0" animBg="1"/>
      <p:bldP spid="289839" grpId="0" animBg="1"/>
      <p:bldP spid="289839" grpId="1" animBg="1"/>
      <p:bldP spid="289841" grpId="0" animBg="1"/>
      <p:bldP spid="28984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85738"/>
            <a:ext cx="7772400" cy="101917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rdt2.0 has a fatal flaw!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1175" y="1589088"/>
            <a:ext cx="3810000" cy="4648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>
                <a:solidFill>
                  <a:srgbClr val="CC0000"/>
                </a:solidFill>
              </a:rPr>
              <a:t>what happens if ACK/NAK corrupted?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sender doesn</a:t>
            </a:r>
            <a:r>
              <a:rPr lang="ja-JP" altLang="en-US" sz="2400"/>
              <a:t>’</a:t>
            </a:r>
            <a:r>
              <a:rPr lang="en-US" altLang="ja-JP" sz="2400"/>
              <a:t>t know what happened at receiver!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can</a:t>
            </a:r>
            <a:r>
              <a:rPr lang="ja-JP" altLang="en-US" sz="2400"/>
              <a:t>’</a:t>
            </a:r>
            <a:r>
              <a:rPr lang="en-US" altLang="ja-JP" sz="2400"/>
              <a:t>t just retransmit: possible duplicate</a:t>
            </a:r>
            <a:endParaRPr lang="en-US" altLang="ja-JP"/>
          </a:p>
          <a:p>
            <a:pPr>
              <a:lnSpc>
                <a:spcPct val="80000"/>
              </a:lnSpc>
              <a:spcBef>
                <a:spcPct val="60000"/>
              </a:spcBef>
              <a:buFont typeface="Wingdings" pitchFamily="2" charset="2"/>
              <a:buNone/>
            </a:pPr>
            <a:endParaRPr lang="en-US" altLang="en-US" sz="2400"/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endParaRPr lang="en-US" altLang="en-US"/>
          </a:p>
        </p:txBody>
      </p:sp>
      <p:sp>
        <p:nvSpPr>
          <p:cNvPr id="3471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3810000" cy="25622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3200" dirty="0">
                <a:solidFill>
                  <a:srgbClr val="CC0000"/>
                </a:solidFill>
              </a:rPr>
              <a:t>handling duplicates</a:t>
            </a:r>
            <a:r>
              <a:rPr lang="en-US" altLang="en-US" sz="3200" dirty="0">
                <a:solidFill>
                  <a:srgbClr val="FF0000"/>
                </a:solidFill>
              </a:rPr>
              <a:t>: </a:t>
            </a:r>
          </a:p>
          <a:p>
            <a:r>
              <a:rPr lang="en-US" altLang="en-US" sz="2400" dirty="0"/>
              <a:t>sender retransmits current </a:t>
            </a:r>
            <a:r>
              <a:rPr lang="en-US" altLang="en-US" sz="2400" dirty="0" err="1"/>
              <a:t>pkt</a:t>
            </a:r>
            <a:r>
              <a:rPr lang="en-US" altLang="en-US" sz="2400" dirty="0"/>
              <a:t> if ACK/NAK corrupted</a:t>
            </a:r>
          </a:p>
          <a:p>
            <a:r>
              <a:rPr lang="en-US" altLang="en-US" sz="2400" dirty="0"/>
              <a:t>sender adds </a:t>
            </a:r>
            <a:r>
              <a:rPr lang="en-US" altLang="en-US" sz="2400" i="1" dirty="0">
                <a:solidFill>
                  <a:srgbClr val="000099"/>
                </a:solidFill>
              </a:rPr>
              <a:t>sequence number</a:t>
            </a:r>
            <a:r>
              <a:rPr lang="en-US" altLang="en-US" sz="2400" dirty="0"/>
              <a:t> to each </a:t>
            </a:r>
            <a:r>
              <a:rPr lang="en-US" altLang="en-US" sz="2400" dirty="0" err="1"/>
              <a:t>pkt</a:t>
            </a:r>
            <a:endParaRPr lang="en-US" altLang="en-US" sz="2400" dirty="0"/>
          </a:p>
          <a:p>
            <a:r>
              <a:rPr lang="en-US" altLang="en-US" sz="2400" dirty="0"/>
              <a:t>receiver discards (</a:t>
            </a:r>
            <a:r>
              <a:rPr lang="en-US" altLang="en-US" sz="2400" dirty="0" err="1"/>
              <a:t>doesn</a:t>
            </a:r>
            <a:r>
              <a:rPr lang="ja-JP" altLang="en-US" sz="2400" dirty="0"/>
              <a:t>’</a:t>
            </a:r>
            <a:r>
              <a:rPr lang="en-US" altLang="ja-JP" sz="2400" dirty="0"/>
              <a:t>t deliver up) duplicate </a:t>
            </a:r>
            <a:r>
              <a:rPr lang="en-US" altLang="ja-JP" sz="2400" dirty="0" err="1"/>
              <a:t>pkt</a:t>
            </a:r>
            <a:endParaRPr lang="en-US" altLang="en-US" sz="2400" dirty="0"/>
          </a:p>
        </p:txBody>
      </p:sp>
      <p:pic>
        <p:nvPicPr>
          <p:cNvPr id="48134" name="Picture 1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928688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7149" name="Group 13"/>
          <p:cNvGrpSpPr>
            <a:grpSpLocks/>
          </p:cNvGrpSpPr>
          <p:nvPr/>
        </p:nvGrpSpPr>
        <p:grpSpPr bwMode="auto">
          <a:xfrm>
            <a:off x="2463800" y="4445000"/>
            <a:ext cx="4092575" cy="1603375"/>
            <a:chOff x="1552" y="2800"/>
            <a:chExt cx="2578" cy="1010"/>
          </a:xfrm>
        </p:grpSpPr>
        <p:sp>
          <p:nvSpPr>
            <p:cNvPr id="32777" name="Rectangle 7"/>
            <p:cNvSpPr>
              <a:spLocks noChangeArrowheads="1"/>
            </p:cNvSpPr>
            <p:nvPr/>
          </p:nvSpPr>
          <p:spPr bwMode="auto">
            <a:xfrm>
              <a:off x="1552" y="2974"/>
              <a:ext cx="2578" cy="836"/>
            </a:xfrm>
            <a:prstGeom prst="rect">
              <a:avLst/>
            </a:prstGeom>
            <a:noFill/>
            <a:ln w="19050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778" name="Rectangle 9"/>
            <p:cNvSpPr>
              <a:spLocks noChangeArrowheads="1"/>
            </p:cNvSpPr>
            <p:nvPr/>
          </p:nvSpPr>
          <p:spPr bwMode="auto">
            <a:xfrm>
              <a:off x="2226" y="2913"/>
              <a:ext cx="1038" cy="1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32779" name="Text Box 10"/>
            <p:cNvSpPr txBox="1">
              <a:spLocks noChangeArrowheads="1"/>
            </p:cNvSpPr>
            <p:nvPr/>
          </p:nvSpPr>
          <p:spPr bwMode="auto">
            <a:xfrm>
              <a:off x="1724" y="2800"/>
              <a:ext cx="1340" cy="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800">
                  <a:solidFill>
                    <a:srgbClr val="CC0000"/>
                  </a:solidFill>
                  <a:latin typeface="Gill Sans MT" charset="0"/>
                </a:rPr>
                <a:t>stop and wait</a:t>
              </a:r>
            </a:p>
          </p:txBody>
        </p:sp>
        <p:sp>
          <p:nvSpPr>
            <p:cNvPr id="32780" name="Text Box 6"/>
            <p:cNvSpPr txBox="1">
              <a:spLocks noChangeArrowheads="1"/>
            </p:cNvSpPr>
            <p:nvPr/>
          </p:nvSpPr>
          <p:spPr bwMode="auto">
            <a:xfrm>
              <a:off x="1665" y="3052"/>
              <a:ext cx="2452" cy="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CC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 sz="2800">
                  <a:latin typeface="Gill Sans MT" charset="0"/>
                </a:rPr>
                <a:t>sender sends one packet, 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2800">
                  <a:latin typeface="Gill Sans MT" charset="0"/>
                </a:rPr>
                <a:t>then waits for receiver 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 sz="2800">
                  <a:latin typeface="Gill Sans MT" charset="0"/>
                </a:rPr>
                <a:t>response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32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/>
      <p:bldP spid="3471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9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8255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61925"/>
            <a:ext cx="8277225" cy="974725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ea typeface="ＭＳ Ｐゴシック" charset="0"/>
                <a:cs typeface="+mj-cs"/>
              </a:rPr>
              <a:t>rdt2.1: sender, handles garbled ACK/NAKs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49157" name="Oval 3"/>
          <p:cNvSpPr>
            <a:spLocks noChangeArrowheads="1"/>
          </p:cNvSpPr>
          <p:nvPr/>
        </p:nvSpPr>
        <p:spPr bwMode="auto">
          <a:xfrm>
            <a:off x="2868613" y="2306638"/>
            <a:ext cx="901700" cy="83661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9158" name="Text Box 4"/>
          <p:cNvSpPr txBox="1">
            <a:spLocks noChangeArrowheads="1"/>
          </p:cNvSpPr>
          <p:nvPr/>
        </p:nvSpPr>
        <p:spPr bwMode="auto">
          <a:xfrm>
            <a:off x="2816225" y="2395538"/>
            <a:ext cx="10906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Wait for call 0 from above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49159" name="Text Box 5"/>
          <p:cNvSpPr txBox="1">
            <a:spLocks noChangeArrowheads="1"/>
          </p:cNvSpPr>
          <p:nvPr/>
        </p:nvSpPr>
        <p:spPr bwMode="auto">
          <a:xfrm>
            <a:off x="3124200" y="1577975"/>
            <a:ext cx="3694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sndpkt = make_pkt(0, data, checksum)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60" name="Text Box 6"/>
          <p:cNvSpPr txBox="1">
            <a:spLocks noChangeArrowheads="1"/>
          </p:cNvSpPr>
          <p:nvPr/>
        </p:nvSpPr>
        <p:spPr bwMode="auto">
          <a:xfrm>
            <a:off x="3138488" y="1265238"/>
            <a:ext cx="21113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rdt_send(data)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61" name="Line 7"/>
          <p:cNvSpPr>
            <a:spLocks noChangeShapeType="1"/>
          </p:cNvSpPr>
          <p:nvPr/>
        </p:nvSpPr>
        <p:spPr bwMode="auto">
          <a:xfrm>
            <a:off x="3255963" y="1630363"/>
            <a:ext cx="27352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2" name="Line 8"/>
          <p:cNvSpPr>
            <a:spLocks noChangeShapeType="1"/>
          </p:cNvSpPr>
          <p:nvPr/>
        </p:nvSpPr>
        <p:spPr bwMode="auto">
          <a:xfrm>
            <a:off x="2593975" y="2262188"/>
            <a:ext cx="377825" cy="1905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3" name="Freeform 9"/>
          <p:cNvSpPr>
            <a:spLocks/>
          </p:cNvSpPr>
          <p:nvPr/>
        </p:nvSpPr>
        <p:spPr bwMode="auto">
          <a:xfrm rot="-6989453">
            <a:off x="2179638" y="4603750"/>
            <a:ext cx="952500" cy="469900"/>
          </a:xfrm>
          <a:custGeom>
            <a:avLst/>
            <a:gdLst>
              <a:gd name="T0" fmla="*/ 2147483647 w 1500"/>
              <a:gd name="T1" fmla="*/ 2147483647 h 740"/>
              <a:gd name="T2" fmla="*/ 2147483647 w 1500"/>
              <a:gd name="T3" fmla="*/ 2147483647 h 7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00" h="740">
                <a:moveTo>
                  <a:pt x="361" y="671"/>
                </a:moveTo>
                <a:cubicBezTo>
                  <a:pt x="0" y="0"/>
                  <a:pt x="1500" y="90"/>
                  <a:pt x="1017" y="74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164" name="Group 10"/>
          <p:cNvGrpSpPr>
            <a:grpSpLocks/>
          </p:cNvGrpSpPr>
          <p:nvPr/>
        </p:nvGrpSpPr>
        <p:grpSpPr bwMode="auto">
          <a:xfrm>
            <a:off x="4702175" y="2254250"/>
            <a:ext cx="1089025" cy="865188"/>
            <a:chOff x="2848" y="1499"/>
            <a:chExt cx="660" cy="510"/>
          </a:xfrm>
        </p:grpSpPr>
        <p:sp>
          <p:nvSpPr>
            <p:cNvPr id="49191" name="Oval 11"/>
            <p:cNvSpPr>
              <a:spLocks noChangeArrowheads="1"/>
            </p:cNvSpPr>
            <p:nvPr/>
          </p:nvSpPr>
          <p:spPr bwMode="auto">
            <a:xfrm>
              <a:off x="2893" y="1499"/>
              <a:ext cx="568" cy="51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192" name="Text Box 12"/>
            <p:cNvSpPr txBox="1">
              <a:spLocks noChangeArrowheads="1"/>
            </p:cNvSpPr>
            <p:nvPr/>
          </p:nvSpPr>
          <p:spPr bwMode="auto">
            <a:xfrm>
              <a:off x="2848" y="1535"/>
              <a:ext cx="660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ACK or NAK 0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49165" name="Freeform 13"/>
          <p:cNvSpPr>
            <a:spLocks/>
          </p:cNvSpPr>
          <p:nvPr/>
        </p:nvSpPr>
        <p:spPr bwMode="auto">
          <a:xfrm flipV="1">
            <a:off x="3425825" y="2132013"/>
            <a:ext cx="1482725" cy="220662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6" name="Freeform 14"/>
          <p:cNvSpPr>
            <a:spLocks/>
          </p:cNvSpPr>
          <p:nvPr/>
        </p:nvSpPr>
        <p:spPr bwMode="auto">
          <a:xfrm rot="-1357180">
            <a:off x="5589588" y="2116138"/>
            <a:ext cx="466725" cy="685800"/>
          </a:xfrm>
          <a:custGeom>
            <a:avLst/>
            <a:gdLst>
              <a:gd name="T0" fmla="*/ 0 w 735"/>
              <a:gd name="T1" fmla="*/ 2147483647 h 1080"/>
              <a:gd name="T2" fmla="*/ 0 w 735"/>
              <a:gd name="T3" fmla="*/ 2147483647 h 108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735" h="1080">
                <a:moveTo>
                  <a:pt x="0" y="195"/>
                </a:moveTo>
                <a:cubicBezTo>
                  <a:pt x="690" y="0"/>
                  <a:pt x="735" y="1080"/>
                  <a:pt x="0" y="8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5913438" y="2678113"/>
            <a:ext cx="2262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5875338" y="1920875"/>
            <a:ext cx="25638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 </a:t>
            </a:r>
          </a:p>
          <a:p>
            <a:pPr algn="l"/>
            <a:r>
              <a:rPr lang="en-US" altLang="en-US">
                <a:latin typeface="Arial" pitchFamily="34" charset="0"/>
              </a:rPr>
              <a:t>( corrupt(rcvpkt) ||</a:t>
            </a:r>
          </a:p>
          <a:p>
            <a:pPr algn="l"/>
            <a:r>
              <a:rPr lang="en-US" altLang="en-US">
                <a:latin typeface="Arial" pitchFamily="34" charset="0"/>
              </a:rPr>
              <a:t>isNAK(rcvpkt) 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69" name="Line 17"/>
          <p:cNvSpPr>
            <a:spLocks noChangeShapeType="1"/>
          </p:cNvSpPr>
          <p:nvPr/>
        </p:nvSpPr>
        <p:spPr bwMode="auto">
          <a:xfrm>
            <a:off x="6045200" y="2717800"/>
            <a:ext cx="143351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0" name="Freeform 18"/>
          <p:cNvSpPr>
            <a:spLocks/>
          </p:cNvSpPr>
          <p:nvPr/>
        </p:nvSpPr>
        <p:spPr bwMode="auto">
          <a:xfrm rot="16200000" flipV="1">
            <a:off x="2201863" y="3492500"/>
            <a:ext cx="1266825" cy="123825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1" name="Freeform 19"/>
          <p:cNvSpPr>
            <a:spLocks/>
          </p:cNvSpPr>
          <p:nvPr/>
        </p:nvSpPr>
        <p:spPr bwMode="auto">
          <a:xfrm>
            <a:off x="3600450" y="4779963"/>
            <a:ext cx="1606550" cy="247650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2" name="Freeform 20"/>
          <p:cNvSpPr>
            <a:spLocks/>
          </p:cNvSpPr>
          <p:nvPr/>
        </p:nvSpPr>
        <p:spPr bwMode="auto">
          <a:xfrm rot="5400000" flipH="1" flipV="1">
            <a:off x="4970462" y="3440113"/>
            <a:ext cx="1363663" cy="204788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3365500" y="5364163"/>
            <a:ext cx="376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sndpkt = make_pkt(1, data, checksum)</a:t>
            </a:r>
          </a:p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3435350" y="5026025"/>
            <a:ext cx="238918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rdt_send(data)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>
            <a:off x="3482975" y="5378450"/>
            <a:ext cx="29035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6" name="Text Box 24"/>
          <p:cNvSpPr txBox="1">
            <a:spLocks noChangeArrowheads="1"/>
          </p:cNvSpPr>
          <p:nvPr/>
        </p:nvSpPr>
        <p:spPr bwMode="auto">
          <a:xfrm>
            <a:off x="5692775" y="3173413"/>
            <a:ext cx="2995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  </a:t>
            </a:r>
          </a:p>
          <a:p>
            <a:pPr algn="l"/>
            <a:r>
              <a:rPr lang="en-US" altLang="en-US">
                <a:latin typeface="Arial" pitchFamily="34" charset="0"/>
              </a:rPr>
              <a:t>&amp;&amp; notcorrupt(rcvpkt) </a:t>
            </a:r>
          </a:p>
          <a:p>
            <a:pPr algn="l"/>
            <a:r>
              <a:rPr lang="en-US" altLang="en-US">
                <a:latin typeface="Arial" pitchFamily="34" charset="0"/>
              </a:rPr>
              <a:t>&amp;&amp; isACK(rcvpkt) </a:t>
            </a:r>
          </a:p>
        </p:txBody>
      </p:sp>
      <p:sp>
        <p:nvSpPr>
          <p:cNvPr id="49177" name="Line 25"/>
          <p:cNvSpPr>
            <a:spLocks noChangeShapeType="1"/>
          </p:cNvSpPr>
          <p:nvPr/>
        </p:nvSpPr>
        <p:spPr bwMode="auto">
          <a:xfrm>
            <a:off x="5821363" y="3984625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8" name="Text Box 26"/>
          <p:cNvSpPr txBox="1">
            <a:spLocks noChangeArrowheads="1"/>
          </p:cNvSpPr>
          <p:nvPr/>
        </p:nvSpPr>
        <p:spPr bwMode="auto">
          <a:xfrm>
            <a:off x="720725" y="5435600"/>
            <a:ext cx="1819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udt_send(sndpkt)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79" name="Text Box 27"/>
          <p:cNvSpPr txBox="1">
            <a:spLocks noChangeArrowheads="1"/>
          </p:cNvSpPr>
          <p:nvPr/>
        </p:nvSpPr>
        <p:spPr bwMode="auto">
          <a:xfrm>
            <a:off x="695325" y="4618038"/>
            <a:ext cx="20113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&amp;&amp;  </a:t>
            </a:r>
          </a:p>
          <a:p>
            <a:pPr algn="l"/>
            <a:r>
              <a:rPr lang="en-US" altLang="en-US">
                <a:latin typeface="Arial" pitchFamily="34" charset="0"/>
              </a:rPr>
              <a:t>( corrupt(rcvpkt) ||</a:t>
            </a:r>
          </a:p>
          <a:p>
            <a:pPr algn="l"/>
            <a:r>
              <a:rPr lang="en-US" altLang="en-US">
                <a:latin typeface="Arial" pitchFamily="34" charset="0"/>
              </a:rPr>
              <a:t>isNAK(rcvpkt) )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80" name="Line 28"/>
          <p:cNvSpPr>
            <a:spLocks noChangeShapeType="1"/>
          </p:cNvSpPr>
          <p:nvPr/>
        </p:nvSpPr>
        <p:spPr bwMode="auto">
          <a:xfrm>
            <a:off x="811213" y="5443538"/>
            <a:ext cx="1557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81" name="Text Box 29"/>
          <p:cNvSpPr txBox="1">
            <a:spLocks noChangeArrowheads="1"/>
          </p:cNvSpPr>
          <p:nvPr/>
        </p:nvSpPr>
        <p:spPr bwMode="auto">
          <a:xfrm>
            <a:off x="638175" y="3016250"/>
            <a:ext cx="21097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rdt_rcv(rcvpkt)   </a:t>
            </a:r>
          </a:p>
          <a:p>
            <a:pPr algn="l"/>
            <a:r>
              <a:rPr lang="en-US" altLang="en-US">
                <a:latin typeface="Arial" pitchFamily="34" charset="0"/>
              </a:rPr>
              <a:t>&amp;&amp; notcorrupt(rcvpkt) </a:t>
            </a:r>
          </a:p>
          <a:p>
            <a:pPr algn="l"/>
            <a:r>
              <a:rPr lang="en-US" altLang="en-US">
                <a:latin typeface="Arial" pitchFamily="34" charset="0"/>
              </a:rPr>
              <a:t>&amp;&amp; isACK(rcvpkt)</a:t>
            </a:r>
            <a:r>
              <a:rPr lang="en-US" altLang="en-US" sz="1000">
                <a:latin typeface="Arial" pitchFamily="34" charset="0"/>
              </a:rPr>
              <a:t> 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49182" name="Line 30"/>
          <p:cNvSpPr>
            <a:spLocks noChangeShapeType="1"/>
          </p:cNvSpPr>
          <p:nvPr/>
        </p:nvSpPr>
        <p:spPr bwMode="auto">
          <a:xfrm>
            <a:off x="782638" y="3854450"/>
            <a:ext cx="173831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183" name="Group 31"/>
          <p:cNvGrpSpPr>
            <a:grpSpLocks/>
          </p:cNvGrpSpPr>
          <p:nvPr/>
        </p:nvGrpSpPr>
        <p:grpSpPr bwMode="auto">
          <a:xfrm>
            <a:off x="4852988" y="4200525"/>
            <a:ext cx="1117600" cy="823913"/>
            <a:chOff x="4156" y="2812"/>
            <a:chExt cx="704" cy="519"/>
          </a:xfrm>
        </p:grpSpPr>
        <p:sp>
          <p:nvSpPr>
            <p:cNvPr id="49189" name="Oval 32"/>
            <p:cNvSpPr>
              <a:spLocks noChangeArrowheads="1"/>
            </p:cNvSpPr>
            <p:nvPr/>
          </p:nvSpPr>
          <p:spPr bwMode="auto">
            <a:xfrm>
              <a:off x="4242" y="2812"/>
              <a:ext cx="567" cy="519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190" name="Text Box 33"/>
            <p:cNvSpPr txBox="1">
              <a:spLocks noChangeArrowheads="1"/>
            </p:cNvSpPr>
            <p:nvPr/>
          </p:nvSpPr>
          <p:spPr bwMode="auto">
            <a:xfrm>
              <a:off x="4156" y="2870"/>
              <a:ext cx="7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</a:t>
              </a:r>
            </a:p>
            <a:p>
              <a:r>
                <a:rPr lang="en-US" altLang="en-US" sz="1400">
                  <a:latin typeface="Arial" pitchFamily="34" charset="0"/>
                </a:rPr>
                <a:t> call 1 from above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grpSp>
        <p:nvGrpSpPr>
          <p:cNvPr id="49184" name="Group 34"/>
          <p:cNvGrpSpPr>
            <a:grpSpLocks/>
          </p:cNvGrpSpPr>
          <p:nvPr/>
        </p:nvGrpSpPr>
        <p:grpSpPr bwMode="auto">
          <a:xfrm>
            <a:off x="2663825" y="4146550"/>
            <a:ext cx="1046163" cy="823913"/>
            <a:chOff x="4916" y="3266"/>
            <a:chExt cx="659" cy="519"/>
          </a:xfrm>
        </p:grpSpPr>
        <p:sp>
          <p:nvSpPr>
            <p:cNvPr id="49187" name="Oval 35"/>
            <p:cNvSpPr>
              <a:spLocks noChangeArrowheads="1"/>
            </p:cNvSpPr>
            <p:nvPr/>
          </p:nvSpPr>
          <p:spPr bwMode="auto">
            <a:xfrm>
              <a:off x="4957" y="3266"/>
              <a:ext cx="567" cy="519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188" name="Text Box 36"/>
            <p:cNvSpPr txBox="1">
              <a:spLocks noChangeArrowheads="1"/>
            </p:cNvSpPr>
            <p:nvPr/>
          </p:nvSpPr>
          <p:spPr bwMode="auto">
            <a:xfrm>
              <a:off x="4916" y="3319"/>
              <a:ext cx="65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ACK or NAK 1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33826" name="Text Box 37"/>
          <p:cNvSpPr txBox="1">
            <a:spLocks noChangeArrowheads="1"/>
          </p:cNvSpPr>
          <p:nvPr/>
        </p:nvSpPr>
        <p:spPr bwMode="auto">
          <a:xfrm>
            <a:off x="6203950" y="3994150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33827" name="Text Box 38"/>
          <p:cNvSpPr txBox="1">
            <a:spLocks noChangeArrowheads="1"/>
          </p:cNvSpPr>
          <p:nvPr/>
        </p:nvSpPr>
        <p:spPr bwMode="auto">
          <a:xfrm>
            <a:off x="1354138" y="3868738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33</a:t>
            </a:fld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3038475" y="3352800"/>
            <a:ext cx="817563" cy="795338"/>
            <a:chOff x="963" y="1131"/>
            <a:chExt cx="515" cy="501"/>
          </a:xfrm>
        </p:grpSpPr>
        <p:sp>
          <p:nvSpPr>
            <p:cNvPr id="50210" name="Oval 4"/>
            <p:cNvSpPr>
              <a:spLocks noChangeArrowheads="1"/>
            </p:cNvSpPr>
            <p:nvPr/>
          </p:nvSpPr>
          <p:spPr bwMode="auto">
            <a:xfrm>
              <a:off x="963" y="1131"/>
              <a:ext cx="490" cy="501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1" name="Text Box 5"/>
            <p:cNvSpPr txBox="1">
              <a:spLocks noChangeArrowheads="1"/>
            </p:cNvSpPr>
            <p:nvPr/>
          </p:nvSpPr>
          <p:spPr bwMode="auto">
            <a:xfrm>
              <a:off x="974" y="1153"/>
              <a:ext cx="5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</a:t>
              </a:r>
            </a:p>
            <a:p>
              <a:r>
                <a:rPr lang="en-US" altLang="en-US" sz="1400">
                  <a:latin typeface="Arial" pitchFamily="34" charset="0"/>
                </a:rPr>
                <a:t>0 from below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50180" name="Line 6"/>
          <p:cNvSpPr>
            <a:spLocks noChangeShapeType="1"/>
          </p:cNvSpPr>
          <p:nvPr/>
        </p:nvSpPr>
        <p:spPr bwMode="auto">
          <a:xfrm>
            <a:off x="2874963" y="2282825"/>
            <a:ext cx="419100" cy="10795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1" name="Freeform 7"/>
          <p:cNvSpPr>
            <a:spLocks/>
          </p:cNvSpPr>
          <p:nvPr/>
        </p:nvSpPr>
        <p:spPr bwMode="auto">
          <a:xfrm flipV="1">
            <a:off x="3556000" y="2600325"/>
            <a:ext cx="1590675" cy="785813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2" name="Text Box 8"/>
          <p:cNvSpPr txBox="1">
            <a:spLocks noChangeArrowheads="1"/>
          </p:cNvSpPr>
          <p:nvPr/>
        </p:nvSpPr>
        <p:spPr bwMode="auto">
          <a:xfrm>
            <a:off x="6116638" y="2959100"/>
            <a:ext cx="302736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sndpkt = make_pkt(NAK, 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183" name="Text Box 9"/>
          <p:cNvSpPr txBox="1">
            <a:spLocks noChangeArrowheads="1"/>
          </p:cNvSpPr>
          <p:nvPr/>
        </p:nvSpPr>
        <p:spPr bwMode="auto">
          <a:xfrm>
            <a:off x="6119813" y="3671888"/>
            <a:ext cx="26241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not corrupt(rcvpkt) &amp;&amp;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has_seq0(rcvpkt)</a:t>
            </a:r>
          </a:p>
          <a:p>
            <a:endParaRPr lang="en-US" altLang="en-US">
              <a:latin typeface="Times New Roman" pitchFamily="18" charset="0"/>
            </a:endParaRPr>
          </a:p>
        </p:txBody>
      </p:sp>
      <p:sp>
        <p:nvSpPr>
          <p:cNvPr id="50184" name="Line 10"/>
          <p:cNvSpPr>
            <a:spLocks noChangeShapeType="1"/>
          </p:cNvSpPr>
          <p:nvPr/>
        </p:nvSpPr>
        <p:spPr bwMode="auto">
          <a:xfrm>
            <a:off x="6203950" y="43703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5" name="Freeform 11"/>
          <p:cNvSpPr>
            <a:spLocks/>
          </p:cNvSpPr>
          <p:nvPr/>
        </p:nvSpPr>
        <p:spPr bwMode="auto">
          <a:xfrm>
            <a:off x="3573463" y="4168775"/>
            <a:ext cx="1590675" cy="688975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6" name="Text Box 12"/>
          <p:cNvSpPr txBox="1">
            <a:spLocks noChangeArrowheads="1"/>
          </p:cNvSpPr>
          <p:nvPr/>
        </p:nvSpPr>
        <p:spPr bwMode="auto">
          <a:xfrm>
            <a:off x="2962275" y="4749800"/>
            <a:ext cx="3581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notcorrupt(rcvpkt)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&amp;&amp; has_seq1(rcvpkt)</a:t>
            </a:r>
            <a:r>
              <a:rPr lang="en-US" altLang="en-US">
                <a:latin typeface="Arial" pitchFamily="34" charset="0"/>
              </a:rPr>
              <a:t> 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7" name="Line 13"/>
          <p:cNvSpPr>
            <a:spLocks noChangeShapeType="1"/>
          </p:cNvSpPr>
          <p:nvPr/>
        </p:nvSpPr>
        <p:spPr bwMode="auto">
          <a:xfrm>
            <a:off x="3028950" y="5307013"/>
            <a:ext cx="28987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8" name="Text Box 14"/>
          <p:cNvSpPr txBox="1">
            <a:spLocks noChangeArrowheads="1"/>
          </p:cNvSpPr>
          <p:nvPr/>
        </p:nvSpPr>
        <p:spPr bwMode="auto">
          <a:xfrm>
            <a:off x="2971800" y="5362575"/>
            <a:ext cx="38528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extract(rcvpkt,data)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deliver_data(data)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sndpkt = make_pkt(ACK, 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  <a:endParaRPr lang="en-US" altLang="en-US" sz="1400">
              <a:latin typeface="Times New Roman" pitchFamily="18" charset="0"/>
            </a:endParaRPr>
          </a:p>
        </p:txBody>
      </p:sp>
      <p:grpSp>
        <p:nvGrpSpPr>
          <p:cNvPr id="50189" name="Group 15"/>
          <p:cNvGrpSpPr>
            <a:grpSpLocks/>
          </p:cNvGrpSpPr>
          <p:nvPr/>
        </p:nvGrpSpPr>
        <p:grpSpPr bwMode="auto">
          <a:xfrm>
            <a:off x="4737100" y="3387725"/>
            <a:ext cx="825500" cy="796925"/>
            <a:chOff x="4398" y="3133"/>
            <a:chExt cx="520" cy="502"/>
          </a:xfrm>
        </p:grpSpPr>
        <p:sp>
          <p:nvSpPr>
            <p:cNvPr id="50208" name="Oval 16"/>
            <p:cNvSpPr>
              <a:spLocks noChangeArrowheads="1"/>
            </p:cNvSpPr>
            <p:nvPr/>
          </p:nvSpPr>
          <p:spPr bwMode="auto">
            <a:xfrm>
              <a:off x="4398" y="3133"/>
              <a:ext cx="507" cy="50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9" name="Text Box 17"/>
            <p:cNvSpPr txBox="1">
              <a:spLocks noChangeArrowheads="1"/>
            </p:cNvSpPr>
            <p:nvPr/>
          </p:nvSpPr>
          <p:spPr bwMode="auto">
            <a:xfrm>
              <a:off x="4414" y="3163"/>
              <a:ext cx="5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</a:t>
              </a:r>
            </a:p>
            <a:p>
              <a:r>
                <a:rPr lang="en-US" altLang="en-US" sz="1400">
                  <a:latin typeface="Arial" pitchFamily="34" charset="0"/>
                </a:rPr>
                <a:t>1 from below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50190" name="Freeform 18"/>
          <p:cNvSpPr>
            <a:spLocks/>
          </p:cNvSpPr>
          <p:nvPr/>
        </p:nvSpPr>
        <p:spPr bwMode="auto">
          <a:xfrm rot="-1361013">
            <a:off x="5437188" y="2979738"/>
            <a:ext cx="839787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1" name="Text Box 19"/>
          <p:cNvSpPr txBox="1">
            <a:spLocks noChangeArrowheads="1"/>
          </p:cNvSpPr>
          <p:nvPr/>
        </p:nvSpPr>
        <p:spPr bwMode="auto">
          <a:xfrm>
            <a:off x="3124200" y="1284288"/>
            <a:ext cx="39814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notcorrupt(rcvpkt)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&amp;&amp; has_seq0(rcvpkt) 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192" name="Line 20"/>
          <p:cNvSpPr>
            <a:spLocks noChangeShapeType="1"/>
          </p:cNvSpPr>
          <p:nvPr/>
        </p:nvSpPr>
        <p:spPr bwMode="auto">
          <a:xfrm>
            <a:off x="3233738" y="1854200"/>
            <a:ext cx="19145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3" name="Text Box 21"/>
          <p:cNvSpPr txBox="1">
            <a:spLocks noChangeArrowheads="1"/>
          </p:cNvSpPr>
          <p:nvPr/>
        </p:nvSpPr>
        <p:spPr bwMode="auto">
          <a:xfrm>
            <a:off x="3136900" y="1811338"/>
            <a:ext cx="34750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extract(rcvpkt,data)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deliver_data(data)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sndpkt = make_pkt(ACK, 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194" name="Freeform 22"/>
          <p:cNvSpPr>
            <a:spLocks/>
          </p:cNvSpPr>
          <p:nvPr/>
        </p:nvSpPr>
        <p:spPr bwMode="auto">
          <a:xfrm rot="1020547">
            <a:off x="5461000" y="37036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5" name="Text Box 23"/>
          <p:cNvSpPr txBox="1">
            <a:spLocks noChangeArrowheads="1"/>
          </p:cNvSpPr>
          <p:nvPr/>
        </p:nvSpPr>
        <p:spPr bwMode="auto">
          <a:xfrm>
            <a:off x="6067425" y="2662238"/>
            <a:ext cx="2871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(corrupt(rcvpkt)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196" name="Line 24"/>
          <p:cNvSpPr>
            <a:spLocks noChangeShapeType="1"/>
          </p:cNvSpPr>
          <p:nvPr/>
        </p:nvSpPr>
        <p:spPr bwMode="auto">
          <a:xfrm>
            <a:off x="6205538" y="2973388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7" name="Text Box 25"/>
          <p:cNvSpPr txBox="1">
            <a:spLocks noChangeArrowheads="1"/>
          </p:cNvSpPr>
          <p:nvPr/>
        </p:nvSpPr>
        <p:spPr bwMode="auto">
          <a:xfrm>
            <a:off x="6075363" y="4424363"/>
            <a:ext cx="29400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sndpkt = make_pkt(ACK, 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198" name="Text Box 26"/>
          <p:cNvSpPr txBox="1">
            <a:spLocks noChangeArrowheads="1"/>
          </p:cNvSpPr>
          <p:nvPr/>
        </p:nvSpPr>
        <p:spPr bwMode="auto">
          <a:xfrm>
            <a:off x="193675" y="3651250"/>
            <a:ext cx="26241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not corrupt(rcvpkt) &amp;&amp;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has_seq1(rcvpkt)</a:t>
            </a:r>
          </a:p>
          <a:p>
            <a:endParaRPr lang="en-US" altLang="en-US">
              <a:latin typeface="Times New Roman" pitchFamily="18" charset="0"/>
            </a:endParaRPr>
          </a:p>
        </p:txBody>
      </p:sp>
      <p:sp>
        <p:nvSpPr>
          <p:cNvPr id="50199" name="Line 27"/>
          <p:cNvSpPr>
            <a:spLocks noChangeShapeType="1"/>
          </p:cNvSpPr>
          <p:nvPr/>
        </p:nvSpPr>
        <p:spPr bwMode="auto">
          <a:xfrm>
            <a:off x="277813" y="4359275"/>
            <a:ext cx="19383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0" name="Text Box 28"/>
          <p:cNvSpPr txBox="1">
            <a:spLocks noChangeArrowheads="1"/>
          </p:cNvSpPr>
          <p:nvPr/>
        </p:nvSpPr>
        <p:spPr bwMode="auto">
          <a:xfrm>
            <a:off x="141288" y="2598738"/>
            <a:ext cx="28717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(corrupt(rcvpkt)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201" name="Line 29"/>
          <p:cNvSpPr>
            <a:spLocks noChangeShapeType="1"/>
          </p:cNvSpPr>
          <p:nvPr/>
        </p:nvSpPr>
        <p:spPr bwMode="auto">
          <a:xfrm>
            <a:off x="279400" y="2973388"/>
            <a:ext cx="19383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2" name="Text Box 30"/>
          <p:cNvSpPr txBox="1">
            <a:spLocks noChangeArrowheads="1"/>
          </p:cNvSpPr>
          <p:nvPr/>
        </p:nvSpPr>
        <p:spPr bwMode="auto">
          <a:xfrm>
            <a:off x="225425" y="4381500"/>
            <a:ext cx="29400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sndpkt = make_pkt(ACK, 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203" name="Text Box 31"/>
          <p:cNvSpPr txBox="1">
            <a:spLocks noChangeArrowheads="1"/>
          </p:cNvSpPr>
          <p:nvPr/>
        </p:nvSpPr>
        <p:spPr bwMode="auto">
          <a:xfrm>
            <a:off x="201613" y="2940050"/>
            <a:ext cx="302736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sndpkt = make_pkt(NAK, 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0204" name="Freeform 32"/>
          <p:cNvSpPr>
            <a:spLocks/>
          </p:cNvSpPr>
          <p:nvPr/>
        </p:nvSpPr>
        <p:spPr bwMode="auto">
          <a:xfrm rot="20579453" flipH="1">
            <a:off x="2235200" y="36401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5" name="Freeform 33"/>
          <p:cNvSpPr>
            <a:spLocks/>
          </p:cNvSpPr>
          <p:nvPr/>
        </p:nvSpPr>
        <p:spPr bwMode="auto">
          <a:xfrm rot="1361013" flipH="1">
            <a:off x="2222500" y="2992438"/>
            <a:ext cx="839788" cy="863600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0206" name="Picture 34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8255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48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185738"/>
            <a:ext cx="8324850" cy="941387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rdt2.1: receiver, handles garbled </a:t>
            </a:r>
            <a:r>
              <a:rPr lang="en-US" sz="3200">
                <a:ea typeface="ＭＳ Ｐゴシック" charset="0"/>
                <a:cs typeface="+mj-cs"/>
              </a:rPr>
              <a:t>ACK/NAKs</a:t>
            </a:r>
            <a:endParaRPr lang="en-US" sz="3600">
              <a:ea typeface="ＭＳ Ｐゴシック" charset="0"/>
              <a:cs typeface="+mj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19088"/>
            <a:ext cx="7772400" cy="9525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rdt2.1: discussion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u="sng">
                <a:solidFill>
                  <a:srgbClr val="CC0000"/>
                </a:solidFill>
              </a:rPr>
              <a:t>sender:</a:t>
            </a:r>
            <a:endParaRPr lang="en-US" altLang="en-US">
              <a:solidFill>
                <a:srgbClr val="CC0000"/>
              </a:solidFill>
            </a:endParaRPr>
          </a:p>
          <a:p>
            <a:r>
              <a:rPr lang="en-US" altLang="en-US"/>
              <a:t>seq # added to pkt</a:t>
            </a:r>
          </a:p>
          <a:p>
            <a:r>
              <a:rPr lang="en-US" altLang="en-US"/>
              <a:t>two seq. #</a:t>
            </a:r>
            <a:r>
              <a:rPr lang="ja-JP" altLang="en-US"/>
              <a:t>’</a:t>
            </a:r>
            <a:r>
              <a:rPr lang="en-US" altLang="ja-JP"/>
              <a:t>s (0,1) will suffice.  Why?</a:t>
            </a:r>
          </a:p>
          <a:p>
            <a:r>
              <a:rPr lang="en-US" altLang="en-US"/>
              <a:t>must check if received ACK/NAK corrupted </a:t>
            </a:r>
          </a:p>
          <a:p>
            <a:r>
              <a:rPr lang="en-US" altLang="en-US"/>
              <a:t>twice as many states</a:t>
            </a:r>
          </a:p>
          <a:p>
            <a:pPr lvl="1"/>
            <a:r>
              <a:rPr lang="en-US" altLang="en-US"/>
              <a:t>state must </a:t>
            </a:r>
            <a:r>
              <a:rPr lang="ja-JP" altLang="en-US"/>
              <a:t>“</a:t>
            </a:r>
            <a:r>
              <a:rPr lang="en-US" altLang="ja-JP"/>
              <a:t>remember</a:t>
            </a:r>
            <a:r>
              <a:rPr lang="ja-JP" altLang="en-US"/>
              <a:t>”</a:t>
            </a:r>
            <a:r>
              <a:rPr lang="en-US" altLang="ja-JP"/>
              <a:t> whether </a:t>
            </a:r>
            <a:r>
              <a:rPr lang="ja-JP" altLang="en-US"/>
              <a:t>“</a:t>
            </a:r>
            <a:r>
              <a:rPr lang="en-US" altLang="ja-JP"/>
              <a:t>expected</a:t>
            </a:r>
            <a:r>
              <a:rPr lang="ja-JP" altLang="en-US"/>
              <a:t>”</a:t>
            </a:r>
            <a:r>
              <a:rPr lang="en-US" altLang="ja-JP"/>
              <a:t> pkt should have seq # of 0 or 1 </a:t>
            </a:r>
          </a:p>
          <a:p>
            <a:endParaRPr lang="en-US" altLang="en-US"/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u="sng">
                <a:solidFill>
                  <a:srgbClr val="CC0000"/>
                </a:solidFill>
                <a:ea typeface="ＭＳ Ｐゴシック" charset="0"/>
                <a:cs typeface="+mn-cs"/>
              </a:rPr>
              <a:t>receiver:</a:t>
            </a:r>
            <a:endParaRPr lang="en-US">
              <a:solidFill>
                <a:srgbClr val="CC0000"/>
              </a:solidFill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must check if received packet is duplicate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state indicates whether 0 or 1 is expected pkt seq #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note: receiver can </a:t>
            </a:r>
            <a:r>
              <a:rPr lang="en-US" i="1">
                <a:ea typeface="ＭＳ Ｐゴシック" charset="0"/>
                <a:cs typeface="+mn-cs"/>
              </a:rPr>
              <a:t>not</a:t>
            </a:r>
            <a:r>
              <a:rPr lang="en-US">
                <a:ea typeface="ＭＳ Ｐゴシック" charset="0"/>
                <a:cs typeface="+mn-cs"/>
              </a:rPr>
              <a:t> know if its last ACK/NAK received OK at sender</a:t>
            </a:r>
          </a:p>
        </p:txBody>
      </p:sp>
      <p:pic>
        <p:nvPicPr>
          <p:cNvPr id="51206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35</a:t>
            </a:fld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922338"/>
            <a:ext cx="5942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488950" y="230188"/>
            <a:ext cx="7772400" cy="985837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rdt2.2: a NAK-free protocol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368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9100" y="1581150"/>
            <a:ext cx="8064500" cy="274955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same functionality as rdt2.1, using ACKs only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instead of sending NAK, </a:t>
            </a:r>
            <a:r>
              <a:rPr lang="en-US" dirty="0">
                <a:solidFill>
                  <a:srgbClr val="C00000"/>
                </a:solidFill>
                <a:ea typeface="ＭＳ Ｐゴシック" charset="0"/>
                <a:cs typeface="+mn-cs"/>
              </a:rPr>
              <a:t>receiver sends ACK for last pkt received OK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receiver</a:t>
            </a:r>
            <a:r>
              <a:rPr lang="en-US" dirty="0">
                <a:ea typeface="ＭＳ Ｐゴシック" charset="0"/>
              </a:rPr>
              <a:t> must </a:t>
            </a:r>
            <a:r>
              <a:rPr lang="en-US" i="1" dirty="0">
                <a:ea typeface="ＭＳ Ｐゴシック" charset="0"/>
              </a:rPr>
              <a:t>explicitly</a:t>
            </a:r>
            <a:r>
              <a:rPr lang="en-US" dirty="0">
                <a:ea typeface="ＭＳ Ｐゴシック" charset="0"/>
              </a:rPr>
              <a:t> 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include seq # of pkt being </a:t>
            </a:r>
            <a:r>
              <a:rPr lang="en-US" dirty="0" err="1">
                <a:solidFill>
                  <a:srgbClr val="000099"/>
                </a:solidFill>
                <a:ea typeface="ＭＳ Ｐゴシック" charset="0"/>
              </a:rPr>
              <a:t>ACKed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 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duplicate ACK at sender results in same action as NAK: </a:t>
            </a:r>
            <a:r>
              <a:rPr lang="en-US" i="1" dirty="0">
                <a:ea typeface="ＭＳ Ｐゴシック" charset="0"/>
                <a:cs typeface="+mn-cs"/>
              </a:rPr>
              <a:t>retransmit current pkt</a:t>
            </a:r>
            <a:endParaRPr lang="en-US" dirty="0">
              <a:ea typeface="ＭＳ Ｐゴシック" charset="0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36</a:t>
            </a:fld>
            <a:endParaRPr lang="en-US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4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80486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174625"/>
            <a:ext cx="7772400" cy="8858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rdt2.2: sender, receiver fragments</a:t>
            </a:r>
          </a:p>
        </p:txBody>
      </p:sp>
      <p:grpSp>
        <p:nvGrpSpPr>
          <p:cNvPr id="53253" name="Group 3"/>
          <p:cNvGrpSpPr>
            <a:grpSpLocks/>
          </p:cNvGrpSpPr>
          <p:nvPr/>
        </p:nvGrpSpPr>
        <p:grpSpPr bwMode="auto">
          <a:xfrm>
            <a:off x="2427288" y="1238250"/>
            <a:ext cx="6508750" cy="2841625"/>
            <a:chOff x="1529" y="780"/>
            <a:chExt cx="4100" cy="1790"/>
          </a:xfrm>
        </p:grpSpPr>
        <p:grpSp>
          <p:nvGrpSpPr>
            <p:cNvPr id="53271" name="Group 4"/>
            <p:cNvGrpSpPr>
              <a:grpSpLocks/>
            </p:cNvGrpSpPr>
            <p:nvPr/>
          </p:nvGrpSpPr>
          <p:grpSpPr bwMode="auto">
            <a:xfrm>
              <a:off x="1651" y="1399"/>
              <a:ext cx="669" cy="528"/>
              <a:chOff x="1441" y="2062"/>
              <a:chExt cx="669" cy="528"/>
            </a:xfrm>
          </p:grpSpPr>
          <p:sp>
            <p:nvSpPr>
              <p:cNvPr id="53288" name="Oval 5"/>
              <p:cNvSpPr>
                <a:spLocks noChangeArrowheads="1"/>
              </p:cNvSpPr>
              <p:nvPr/>
            </p:nvSpPr>
            <p:spPr bwMode="auto">
              <a:xfrm>
                <a:off x="1483" y="2062"/>
                <a:ext cx="578" cy="52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3289" name="Text Box 6"/>
              <p:cNvSpPr txBox="1">
                <a:spLocks noChangeArrowheads="1"/>
              </p:cNvSpPr>
              <p:nvPr/>
            </p:nvSpPr>
            <p:spPr bwMode="auto">
              <a:xfrm>
                <a:off x="1441" y="2110"/>
                <a:ext cx="669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400">
                    <a:latin typeface="Arial" pitchFamily="34" charset="0"/>
                  </a:rPr>
                  <a:t>Wait for call 0 from above</a:t>
                </a:r>
                <a:endParaRPr lang="en-US" altLang="en-US" sz="1400">
                  <a:latin typeface="Times New Roman" pitchFamily="18" charset="0"/>
                </a:endParaRPr>
              </a:p>
            </p:txBody>
          </p:sp>
        </p:grpSp>
        <p:sp>
          <p:nvSpPr>
            <p:cNvPr id="53272" name="Text Box 7"/>
            <p:cNvSpPr txBox="1">
              <a:spLocks noChangeArrowheads="1"/>
            </p:cNvSpPr>
            <p:nvPr/>
          </p:nvSpPr>
          <p:spPr bwMode="auto">
            <a:xfrm>
              <a:off x="1863" y="957"/>
              <a:ext cx="234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sndpkt = make_pkt(0, data, checksum)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udt_send(sndpkt)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53273" name="Text Box 8"/>
            <p:cNvSpPr txBox="1">
              <a:spLocks noChangeArrowheads="1"/>
            </p:cNvSpPr>
            <p:nvPr/>
          </p:nvSpPr>
          <p:spPr bwMode="auto">
            <a:xfrm>
              <a:off x="1871" y="780"/>
              <a:ext cx="1086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rdt_send(data)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53274" name="Line 9"/>
            <p:cNvSpPr>
              <a:spLocks noChangeShapeType="1"/>
            </p:cNvSpPr>
            <p:nvPr/>
          </p:nvSpPr>
          <p:spPr bwMode="auto">
            <a:xfrm>
              <a:off x="1910" y="992"/>
              <a:ext cx="22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5" name="Line 10"/>
            <p:cNvSpPr>
              <a:spLocks noChangeShapeType="1"/>
            </p:cNvSpPr>
            <p:nvPr/>
          </p:nvSpPr>
          <p:spPr bwMode="auto">
            <a:xfrm>
              <a:off x="1529" y="1313"/>
              <a:ext cx="264" cy="14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6" name="Freeform 11"/>
            <p:cNvSpPr>
              <a:spLocks/>
            </p:cNvSpPr>
            <p:nvPr/>
          </p:nvSpPr>
          <p:spPr bwMode="auto">
            <a:xfrm flipV="1">
              <a:off x="2096" y="1272"/>
              <a:ext cx="1195" cy="130"/>
            </a:xfrm>
            <a:custGeom>
              <a:avLst/>
              <a:gdLst>
                <a:gd name="T0" fmla="*/ 0 w 2835"/>
                <a:gd name="T1" fmla="*/ 0 h 525"/>
                <a:gd name="T2" fmla="*/ 0 w 2835"/>
                <a:gd name="T3" fmla="*/ 0 h 5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35" h="525">
                  <a:moveTo>
                    <a:pt x="0" y="0"/>
                  </a:moveTo>
                  <a:cubicBezTo>
                    <a:pt x="60" y="525"/>
                    <a:pt x="2835" y="495"/>
                    <a:pt x="2835" y="0"/>
                  </a:cubicBez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7" name="Freeform 12"/>
            <p:cNvSpPr>
              <a:spLocks/>
            </p:cNvSpPr>
            <p:nvPr/>
          </p:nvSpPr>
          <p:spPr bwMode="auto">
            <a:xfrm rot="-1357180">
              <a:off x="3655" y="1225"/>
              <a:ext cx="285" cy="542"/>
            </a:xfrm>
            <a:custGeom>
              <a:avLst/>
              <a:gdLst>
                <a:gd name="T0" fmla="*/ 0 w 735"/>
                <a:gd name="T1" fmla="*/ 1 h 1080"/>
                <a:gd name="T2" fmla="*/ 0 w 735"/>
                <a:gd name="T3" fmla="*/ 1 h 108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35" h="1080">
                  <a:moveTo>
                    <a:pt x="0" y="195"/>
                  </a:moveTo>
                  <a:cubicBezTo>
                    <a:pt x="690" y="0"/>
                    <a:pt x="735" y="1080"/>
                    <a:pt x="0" y="855"/>
                  </a:cubicBez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8" name="Text Box 13"/>
            <p:cNvSpPr txBox="1">
              <a:spLocks noChangeArrowheads="1"/>
            </p:cNvSpPr>
            <p:nvPr/>
          </p:nvSpPr>
          <p:spPr bwMode="auto">
            <a:xfrm>
              <a:off x="3978" y="1670"/>
              <a:ext cx="133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 b="1">
                  <a:solidFill>
                    <a:srgbClr val="FF0000"/>
                  </a:solidFill>
                  <a:latin typeface="Arial" pitchFamily="34" charset="0"/>
                </a:rPr>
                <a:t>udt_send(sndpkt)</a:t>
              </a:r>
              <a:endParaRPr lang="en-US" altLang="en-US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53279" name="Text Box 14"/>
            <p:cNvSpPr txBox="1">
              <a:spLocks noChangeArrowheads="1"/>
            </p:cNvSpPr>
            <p:nvPr/>
          </p:nvSpPr>
          <p:spPr bwMode="auto">
            <a:xfrm>
              <a:off x="3917" y="1174"/>
              <a:ext cx="1712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rdt_rcv(rcvpkt) &amp;&amp; 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( corrupt(rcvpkt) ||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</a:t>
              </a:r>
              <a:r>
                <a:rPr lang="en-US" altLang="en-US" b="1">
                  <a:solidFill>
                    <a:srgbClr val="FF0000"/>
                  </a:solidFill>
                  <a:latin typeface="Arial" pitchFamily="34" charset="0"/>
                </a:rPr>
                <a:t>isACK(rcvpkt,1)</a:t>
              </a:r>
              <a:r>
                <a:rPr lang="en-US" altLang="en-US">
                  <a:latin typeface="Arial" pitchFamily="34" charset="0"/>
                </a:rPr>
                <a:t> )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53280" name="Line 15"/>
            <p:cNvSpPr>
              <a:spLocks noChangeShapeType="1"/>
            </p:cNvSpPr>
            <p:nvPr/>
          </p:nvSpPr>
          <p:spPr bwMode="auto">
            <a:xfrm flipV="1">
              <a:off x="4043" y="1666"/>
              <a:ext cx="895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1" name="Freeform 16"/>
            <p:cNvSpPr>
              <a:spLocks/>
            </p:cNvSpPr>
            <p:nvPr/>
          </p:nvSpPr>
          <p:spPr bwMode="auto">
            <a:xfrm>
              <a:off x="3747" y="1792"/>
              <a:ext cx="128" cy="774"/>
            </a:xfrm>
            <a:custGeom>
              <a:avLst/>
              <a:gdLst>
                <a:gd name="T0" fmla="*/ 67 w 128"/>
                <a:gd name="T1" fmla="*/ 774 h 774"/>
                <a:gd name="T2" fmla="*/ 0 w 128"/>
                <a:gd name="T3" fmla="*/ 0 h 7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8" h="774">
                  <a:moveTo>
                    <a:pt x="67" y="774"/>
                  </a:moveTo>
                  <a:cubicBezTo>
                    <a:pt x="128" y="425"/>
                    <a:pt x="81" y="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2" name="Text Box 17"/>
            <p:cNvSpPr txBox="1">
              <a:spLocks noChangeArrowheads="1"/>
            </p:cNvSpPr>
            <p:nvPr/>
          </p:nvSpPr>
          <p:spPr bwMode="auto">
            <a:xfrm>
              <a:off x="3838" y="2051"/>
              <a:ext cx="15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rdt_rcv(rcvpkt)  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&amp;&amp; notcorrupt(rcvpkt)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&amp;&amp; </a:t>
              </a:r>
              <a:r>
                <a:rPr lang="en-US" altLang="en-US" b="1">
                  <a:solidFill>
                    <a:srgbClr val="FF0000"/>
                  </a:solidFill>
                  <a:latin typeface="Arial" pitchFamily="34" charset="0"/>
                </a:rPr>
                <a:t>isACK(rcvpkt,0)</a:t>
              </a:r>
              <a:r>
                <a:rPr lang="en-US" altLang="en-US" sz="1000">
                  <a:latin typeface="Arial" pitchFamily="34" charset="0"/>
                </a:rPr>
                <a:t> </a:t>
              </a: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53283" name="Line 18"/>
            <p:cNvSpPr>
              <a:spLocks noChangeShapeType="1"/>
            </p:cNvSpPr>
            <p:nvPr/>
          </p:nvSpPr>
          <p:spPr bwMode="auto">
            <a:xfrm>
              <a:off x="3894" y="2570"/>
              <a:ext cx="117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3284" name="Group 19"/>
            <p:cNvGrpSpPr>
              <a:grpSpLocks/>
            </p:cNvGrpSpPr>
            <p:nvPr/>
          </p:nvGrpSpPr>
          <p:grpSpPr bwMode="auto">
            <a:xfrm>
              <a:off x="3135" y="1365"/>
              <a:ext cx="669" cy="528"/>
              <a:chOff x="1441" y="2062"/>
              <a:chExt cx="669" cy="528"/>
            </a:xfrm>
          </p:grpSpPr>
          <p:sp>
            <p:nvSpPr>
              <p:cNvPr id="53286" name="Oval 20"/>
              <p:cNvSpPr>
                <a:spLocks noChangeArrowheads="1"/>
              </p:cNvSpPr>
              <p:nvPr/>
            </p:nvSpPr>
            <p:spPr bwMode="auto">
              <a:xfrm>
                <a:off x="1483" y="2062"/>
                <a:ext cx="578" cy="52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3287" name="Text Box 21"/>
              <p:cNvSpPr txBox="1">
                <a:spLocks noChangeArrowheads="1"/>
              </p:cNvSpPr>
              <p:nvPr/>
            </p:nvSpPr>
            <p:spPr bwMode="auto">
              <a:xfrm>
                <a:off x="1441" y="2110"/>
                <a:ext cx="669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400">
                    <a:latin typeface="Arial" pitchFamily="34" charset="0"/>
                  </a:rPr>
                  <a:t>Wait for ACK</a:t>
                </a:r>
              </a:p>
              <a:p>
                <a:r>
                  <a:rPr lang="en-US" altLang="en-US" sz="1400">
                    <a:latin typeface="Arial" pitchFamily="34" charset="0"/>
                  </a:rPr>
                  <a:t>0</a:t>
                </a:r>
                <a:endParaRPr lang="en-US" altLang="en-US" sz="1400">
                  <a:latin typeface="Times New Roman" pitchFamily="18" charset="0"/>
                </a:endParaRPr>
              </a:p>
            </p:txBody>
          </p:sp>
        </p:grpSp>
        <p:sp>
          <p:nvSpPr>
            <p:cNvPr id="37926" name="Text Box 22"/>
            <p:cNvSpPr txBox="1">
              <a:spLocks noChangeArrowheads="1"/>
            </p:cNvSpPr>
            <p:nvPr/>
          </p:nvSpPr>
          <p:spPr bwMode="auto">
            <a:xfrm>
              <a:off x="2363" y="1810"/>
              <a:ext cx="935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>
                  <a:solidFill>
                    <a:srgbClr val="000099"/>
                  </a:solidFill>
                </a:rPr>
                <a:t>sender FSM</a:t>
              </a:r>
            </a:p>
            <a:p>
              <a:pPr>
                <a:defRPr/>
              </a:pPr>
              <a:r>
                <a:rPr lang="en-US" sz="2000">
                  <a:solidFill>
                    <a:srgbClr val="000099"/>
                  </a:solidFill>
                </a:rPr>
                <a:t>fragment</a:t>
              </a:r>
            </a:p>
          </p:txBody>
        </p:sp>
      </p:grpSp>
      <p:sp>
        <p:nvSpPr>
          <p:cNvPr id="37895" name="Line 23"/>
          <p:cNvSpPr>
            <a:spLocks noChangeShapeType="1"/>
          </p:cNvSpPr>
          <p:nvPr/>
        </p:nvSpPr>
        <p:spPr bwMode="auto">
          <a:xfrm>
            <a:off x="665163" y="2603500"/>
            <a:ext cx="7883525" cy="27574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46136" name="Group 24"/>
          <p:cNvGrpSpPr>
            <a:grpSpLocks/>
          </p:cNvGrpSpPr>
          <p:nvPr/>
        </p:nvGrpSpPr>
        <p:grpSpPr bwMode="auto">
          <a:xfrm>
            <a:off x="0" y="3824288"/>
            <a:ext cx="7234238" cy="2535237"/>
            <a:chOff x="0" y="2409"/>
            <a:chExt cx="4557" cy="1597"/>
          </a:xfrm>
        </p:grpSpPr>
        <p:sp>
          <p:nvSpPr>
            <p:cNvPr id="53256" name="Text Box 25"/>
            <p:cNvSpPr txBox="1">
              <a:spLocks noChangeArrowheads="1"/>
            </p:cNvSpPr>
            <p:nvPr/>
          </p:nvSpPr>
          <p:spPr bwMode="auto">
            <a:xfrm>
              <a:off x="1849" y="3217"/>
              <a:ext cx="2482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rdt_rcv(rcvpkt) &amp;&amp; notcorrupt(rcvpkt)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&amp;&amp; has_seq1(rcvpkt) </a:t>
              </a: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53257" name="Text Box 26"/>
            <p:cNvSpPr txBox="1">
              <a:spLocks noChangeArrowheads="1"/>
            </p:cNvSpPr>
            <p:nvPr/>
          </p:nvSpPr>
          <p:spPr bwMode="auto">
            <a:xfrm>
              <a:off x="1829" y="3568"/>
              <a:ext cx="2630" cy="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extract(rcvpkt,data)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deliver_data(data)</a:t>
              </a:r>
            </a:p>
            <a:p>
              <a:pPr algn="l"/>
              <a:r>
                <a:rPr lang="en-US" altLang="en-US" b="1">
                  <a:solidFill>
                    <a:srgbClr val="FF0000"/>
                  </a:solidFill>
                  <a:latin typeface="Arial" pitchFamily="34" charset="0"/>
                </a:rPr>
                <a:t>sndpkt = make_pkt(ACK1, chksum)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udt_send(sndpkt)</a:t>
              </a:r>
              <a:endParaRPr lang="en-US" altLang="en-US">
                <a:latin typeface="Times New Roman" pitchFamily="18" charset="0"/>
              </a:endParaRPr>
            </a:p>
          </p:txBody>
        </p:sp>
        <p:grpSp>
          <p:nvGrpSpPr>
            <p:cNvPr id="53258" name="Group 27"/>
            <p:cNvGrpSpPr>
              <a:grpSpLocks/>
            </p:cNvGrpSpPr>
            <p:nvPr/>
          </p:nvGrpSpPr>
          <p:grpSpPr bwMode="auto">
            <a:xfrm>
              <a:off x="0" y="2409"/>
              <a:ext cx="3510" cy="1168"/>
              <a:chOff x="0" y="2409"/>
              <a:chExt cx="3510" cy="1168"/>
            </a:xfrm>
          </p:grpSpPr>
          <p:grpSp>
            <p:nvGrpSpPr>
              <p:cNvPr id="53260" name="Group 28"/>
              <p:cNvGrpSpPr>
                <a:grpSpLocks/>
              </p:cNvGrpSpPr>
              <p:nvPr/>
            </p:nvGrpSpPr>
            <p:grpSpPr bwMode="auto">
              <a:xfrm>
                <a:off x="1529" y="2687"/>
                <a:ext cx="534" cy="501"/>
                <a:chOff x="3570" y="3063"/>
                <a:chExt cx="534" cy="501"/>
              </a:xfrm>
            </p:grpSpPr>
            <p:sp>
              <p:nvSpPr>
                <p:cNvPr id="53269" name="Oval 29"/>
                <p:cNvSpPr>
                  <a:spLocks noChangeArrowheads="1"/>
                </p:cNvSpPr>
                <p:nvPr/>
              </p:nvSpPr>
              <p:spPr bwMode="auto">
                <a:xfrm>
                  <a:off x="3570" y="3063"/>
                  <a:ext cx="534" cy="501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3270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3597" y="3085"/>
                  <a:ext cx="5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pitchFamily="34" charset="0"/>
                      <a:ea typeface="MS PGothic" pitchFamily="34" charset="-128"/>
                    </a:defRPr>
                  </a:lvl9pPr>
                </a:lstStyle>
                <a:p>
                  <a:r>
                    <a:rPr lang="en-US" altLang="en-US" sz="1400">
                      <a:latin typeface="Arial" pitchFamily="34" charset="0"/>
                    </a:rPr>
                    <a:t>Wait for </a:t>
                  </a:r>
                </a:p>
                <a:p>
                  <a:r>
                    <a:rPr lang="en-US" altLang="en-US" sz="1400">
                      <a:latin typeface="Arial" pitchFamily="34" charset="0"/>
                    </a:rPr>
                    <a:t>0 from below</a:t>
                  </a:r>
                  <a:endParaRPr lang="en-US" altLang="en-US" sz="1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53261" name="Freeform 31"/>
              <p:cNvSpPr>
                <a:spLocks/>
              </p:cNvSpPr>
              <p:nvPr/>
            </p:nvSpPr>
            <p:spPr bwMode="auto">
              <a:xfrm>
                <a:off x="1925" y="2618"/>
                <a:ext cx="520" cy="117"/>
              </a:xfrm>
              <a:custGeom>
                <a:avLst/>
                <a:gdLst>
                  <a:gd name="T0" fmla="*/ 0 w 520"/>
                  <a:gd name="T1" fmla="*/ 117 h 117"/>
                  <a:gd name="T2" fmla="*/ 520 w 520"/>
                  <a:gd name="T3" fmla="*/ 17 h 1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20" h="117">
                    <a:moveTo>
                      <a:pt x="0" y="117"/>
                    </a:moveTo>
                    <a:cubicBezTo>
                      <a:pt x="136" y="17"/>
                      <a:pt x="276" y="0"/>
                      <a:pt x="520" y="17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62" name="Freeform 32"/>
              <p:cNvSpPr>
                <a:spLocks/>
              </p:cNvSpPr>
              <p:nvPr/>
            </p:nvSpPr>
            <p:spPr bwMode="auto">
              <a:xfrm>
                <a:off x="1996" y="3125"/>
                <a:ext cx="1514" cy="130"/>
              </a:xfrm>
              <a:custGeom>
                <a:avLst/>
                <a:gdLst>
                  <a:gd name="T0" fmla="*/ 0 w 1514"/>
                  <a:gd name="T1" fmla="*/ 0 h 130"/>
                  <a:gd name="T2" fmla="*/ 1514 w 1514"/>
                  <a:gd name="T3" fmla="*/ 17 h 13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14" h="130">
                    <a:moveTo>
                      <a:pt x="0" y="0"/>
                    </a:moveTo>
                    <a:cubicBezTo>
                      <a:pt x="266" y="130"/>
                      <a:pt x="1322" y="113"/>
                      <a:pt x="1514" y="17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63" name="Line 33"/>
              <p:cNvSpPr>
                <a:spLocks noChangeShapeType="1"/>
              </p:cNvSpPr>
              <p:nvPr/>
            </p:nvSpPr>
            <p:spPr bwMode="auto">
              <a:xfrm>
                <a:off x="1919" y="3577"/>
                <a:ext cx="120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64" name="Freeform 34"/>
              <p:cNvSpPr>
                <a:spLocks/>
              </p:cNvSpPr>
              <p:nvPr/>
            </p:nvSpPr>
            <p:spPr bwMode="auto">
              <a:xfrm flipH="1">
                <a:off x="1237" y="2468"/>
                <a:ext cx="309" cy="856"/>
              </a:xfrm>
              <a:custGeom>
                <a:avLst/>
                <a:gdLst>
                  <a:gd name="T0" fmla="*/ 0 w 619"/>
                  <a:gd name="T1" fmla="*/ 0 h 1815"/>
                  <a:gd name="T2" fmla="*/ 0 w 619"/>
                  <a:gd name="T3" fmla="*/ 0 h 18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19" h="1815">
                    <a:moveTo>
                      <a:pt x="39" y="1136"/>
                    </a:moveTo>
                    <a:cubicBezTo>
                      <a:pt x="619" y="1815"/>
                      <a:pt x="484" y="0"/>
                      <a:pt x="0" y="773"/>
                    </a:cubicBez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65" name="Line 35"/>
              <p:cNvSpPr>
                <a:spLocks noChangeShapeType="1"/>
              </p:cNvSpPr>
              <p:nvPr/>
            </p:nvSpPr>
            <p:spPr bwMode="auto">
              <a:xfrm>
                <a:off x="57" y="2936"/>
                <a:ext cx="1212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66" name="Text Box 36"/>
              <p:cNvSpPr txBox="1">
                <a:spLocks noChangeArrowheads="1"/>
              </p:cNvSpPr>
              <p:nvPr/>
            </p:nvSpPr>
            <p:spPr bwMode="auto">
              <a:xfrm>
                <a:off x="6" y="2409"/>
                <a:ext cx="1487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r>
                  <a:rPr lang="en-US" altLang="en-US">
                    <a:latin typeface="Arial" pitchFamily="34" charset="0"/>
                  </a:rPr>
                  <a:t>rdt_rcv(rcvpkt) &amp;&amp; </a:t>
                </a:r>
              </a:p>
              <a:p>
                <a:pPr algn="l"/>
                <a:r>
                  <a:rPr lang="en-US" altLang="en-US">
                    <a:latin typeface="Arial" pitchFamily="34" charset="0"/>
                  </a:rPr>
                  <a:t>   (corrupt(rcvpkt) ||</a:t>
                </a:r>
              </a:p>
              <a:p>
                <a:pPr algn="l"/>
                <a:r>
                  <a:rPr lang="en-US" altLang="en-US">
                    <a:latin typeface="Arial" pitchFamily="34" charset="0"/>
                  </a:rPr>
                  <a:t>     </a:t>
                </a:r>
                <a:r>
                  <a:rPr lang="en-US" altLang="en-US" b="1">
                    <a:solidFill>
                      <a:srgbClr val="FF0000"/>
                    </a:solidFill>
                    <a:latin typeface="Arial" pitchFamily="34" charset="0"/>
                  </a:rPr>
                  <a:t>has_seq1(rcvpkt))</a:t>
                </a:r>
                <a:endParaRPr lang="en-US" altLang="en-US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3267" name="Text Box 37"/>
              <p:cNvSpPr txBox="1">
                <a:spLocks noChangeArrowheads="1"/>
              </p:cNvSpPr>
              <p:nvPr/>
            </p:nvSpPr>
            <p:spPr bwMode="auto">
              <a:xfrm>
                <a:off x="0" y="2954"/>
                <a:ext cx="1284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pPr algn="l"/>
                <a:r>
                  <a:rPr lang="en-US" altLang="en-US" b="1">
                    <a:solidFill>
                      <a:srgbClr val="FF0000"/>
                    </a:solidFill>
                    <a:latin typeface="Arial" pitchFamily="34" charset="0"/>
                  </a:rPr>
                  <a:t>udt_send(sndpkt)</a:t>
                </a:r>
                <a:endParaRPr lang="en-US" altLang="en-US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09" name="Text Box 38"/>
              <p:cNvSpPr txBox="1">
                <a:spLocks noChangeArrowheads="1"/>
              </p:cNvSpPr>
              <p:nvPr/>
            </p:nvSpPr>
            <p:spPr bwMode="auto">
              <a:xfrm>
                <a:off x="2166" y="2709"/>
                <a:ext cx="1020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prstDash val="dash"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000">
                    <a:solidFill>
                      <a:srgbClr val="000099"/>
                    </a:solidFill>
                  </a:rPr>
                  <a:t>receiver FSM</a:t>
                </a:r>
              </a:p>
              <a:p>
                <a:pPr>
                  <a:defRPr/>
                </a:pPr>
                <a:r>
                  <a:rPr lang="en-US" sz="2000">
                    <a:solidFill>
                      <a:srgbClr val="000099"/>
                    </a:solidFill>
                  </a:rPr>
                  <a:t>fragment</a:t>
                </a:r>
              </a:p>
            </p:txBody>
          </p:sp>
        </p:grpSp>
        <p:sp>
          <p:nvSpPr>
            <p:cNvPr id="37900" name="Text Box 39"/>
            <p:cNvSpPr txBox="1">
              <a:spLocks noChangeArrowheads="1"/>
            </p:cNvSpPr>
            <p:nvPr/>
          </p:nvSpPr>
          <p:spPr bwMode="auto">
            <a:xfrm>
              <a:off x="4318" y="2585"/>
              <a:ext cx="23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Symbol" charset="0"/>
                </a:rPr>
                <a:t>L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37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9075"/>
            <a:ext cx="7772400" cy="963613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rdt3.0: channels with errors </a:t>
            </a:r>
            <a:r>
              <a:rPr lang="en-US" sz="3600" i="1">
                <a:ea typeface="ＭＳ Ｐゴシック" charset="0"/>
                <a:cs typeface="+mj-cs"/>
              </a:rPr>
              <a:t>and</a:t>
            </a:r>
            <a:r>
              <a:rPr lang="en-US" sz="3600">
                <a:ea typeface="ＭＳ Ｐゴシック" charset="0"/>
                <a:cs typeface="+mj-cs"/>
              </a:rPr>
              <a:t> loss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u="sng">
                <a:solidFill>
                  <a:srgbClr val="CC0000"/>
                </a:solidFill>
              </a:rPr>
              <a:t>new assumption:</a:t>
            </a:r>
            <a:r>
              <a:rPr lang="en-US" altLang="en-US"/>
              <a:t> underlying channel can also lose packets (data, ACKs)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checksum, seq. #, ACKs, retransmissions will be of help … but not enough</a:t>
            </a:r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95750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u="sng">
                <a:solidFill>
                  <a:srgbClr val="CC0000"/>
                </a:solidFill>
              </a:rPr>
              <a:t>approach:</a:t>
            </a:r>
            <a:r>
              <a:rPr lang="en-US" altLang="en-US"/>
              <a:t> sender waits </a:t>
            </a:r>
            <a:r>
              <a:rPr lang="ja-JP" altLang="en-US"/>
              <a:t>“</a:t>
            </a:r>
            <a:r>
              <a:rPr lang="en-US" altLang="ja-JP"/>
              <a:t>reasonable</a:t>
            </a:r>
            <a:r>
              <a:rPr lang="ja-JP" altLang="en-US"/>
              <a:t>”</a:t>
            </a:r>
            <a:r>
              <a:rPr lang="en-US" altLang="ja-JP"/>
              <a:t> amount of time for ACK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retransmits if no ACK received in this time</a:t>
            </a:r>
          </a:p>
          <a:p>
            <a:pPr>
              <a:lnSpc>
                <a:spcPct val="70000"/>
              </a:lnSpc>
            </a:pPr>
            <a:r>
              <a:rPr lang="en-US" altLang="en-US" sz="2400"/>
              <a:t>if pkt (or ACK) just delayed (not lost):</a:t>
            </a:r>
          </a:p>
          <a:p>
            <a:pPr lvl="1"/>
            <a:r>
              <a:rPr lang="en-US" altLang="en-US"/>
              <a:t>retransmission will be  duplicate, but seq. #</a:t>
            </a:r>
            <a:r>
              <a:rPr lang="ja-JP" altLang="en-US"/>
              <a:t>’</a:t>
            </a:r>
            <a:r>
              <a:rPr lang="en-US" altLang="ja-JP"/>
              <a:t>s already handles this</a:t>
            </a:r>
            <a:endParaRPr lang="en-US" altLang="ja-JP" sz="2000"/>
          </a:p>
          <a:p>
            <a:pPr lvl="1"/>
            <a:r>
              <a:rPr lang="en-US" altLang="en-US"/>
              <a:t>receiver must specify seq # of pkt being ACKed</a:t>
            </a:r>
            <a:endParaRPr lang="en-US" altLang="en-US" sz="2000"/>
          </a:p>
          <a:p>
            <a:pPr>
              <a:lnSpc>
                <a:spcPct val="70000"/>
              </a:lnSpc>
            </a:pPr>
            <a:r>
              <a:rPr lang="en-US" altLang="en-US" sz="2400"/>
              <a:t>requires countdown timer</a:t>
            </a:r>
          </a:p>
        </p:txBody>
      </p:sp>
      <p:pic>
        <p:nvPicPr>
          <p:cNvPr id="54278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87947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38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242888"/>
            <a:ext cx="3560763" cy="893762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rdt3.0 sender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3019425" y="1384300"/>
            <a:ext cx="38608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sndpkt = make_pkt(0, data, checksum)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start_timer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3060700" y="1090613"/>
            <a:ext cx="17240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rdt_send(data)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02" name="Line 5"/>
          <p:cNvSpPr>
            <a:spLocks noChangeShapeType="1"/>
          </p:cNvSpPr>
          <p:nvPr/>
        </p:nvSpPr>
        <p:spPr bwMode="auto">
          <a:xfrm>
            <a:off x="3162300" y="14287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3" name="Line 6"/>
          <p:cNvSpPr>
            <a:spLocks noChangeShapeType="1"/>
          </p:cNvSpPr>
          <p:nvPr/>
        </p:nvSpPr>
        <p:spPr bwMode="auto">
          <a:xfrm>
            <a:off x="2749550" y="1544638"/>
            <a:ext cx="157163" cy="57626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304" name="Group 7"/>
          <p:cNvGrpSpPr>
            <a:grpSpLocks/>
          </p:cNvGrpSpPr>
          <p:nvPr/>
        </p:nvGrpSpPr>
        <p:grpSpPr bwMode="auto">
          <a:xfrm>
            <a:off x="5360988" y="2090738"/>
            <a:ext cx="889000" cy="865187"/>
            <a:chOff x="445" y="1273"/>
            <a:chExt cx="560" cy="545"/>
          </a:xfrm>
        </p:grpSpPr>
        <p:sp>
          <p:nvSpPr>
            <p:cNvPr id="55352" name="Oval 8"/>
            <p:cNvSpPr>
              <a:spLocks noChangeArrowheads="1"/>
            </p:cNvSpPr>
            <p:nvPr/>
          </p:nvSpPr>
          <p:spPr bwMode="auto">
            <a:xfrm>
              <a:off x="445" y="1273"/>
              <a:ext cx="560" cy="545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53" name="Text Box 9"/>
            <p:cNvSpPr txBox="1">
              <a:spLocks noChangeArrowheads="1"/>
            </p:cNvSpPr>
            <p:nvPr/>
          </p:nvSpPr>
          <p:spPr bwMode="auto">
            <a:xfrm>
              <a:off x="499" y="1309"/>
              <a:ext cx="45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ACK0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55305" name="Freeform 10"/>
          <p:cNvSpPr>
            <a:spLocks/>
          </p:cNvSpPr>
          <p:nvPr/>
        </p:nvSpPr>
        <p:spPr bwMode="auto">
          <a:xfrm flipV="1">
            <a:off x="3384550" y="2071688"/>
            <a:ext cx="2090738" cy="163512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6" name="Freeform 11"/>
          <p:cNvSpPr>
            <a:spLocks/>
          </p:cNvSpPr>
          <p:nvPr/>
        </p:nvSpPr>
        <p:spPr bwMode="auto">
          <a:xfrm>
            <a:off x="6069013" y="1674813"/>
            <a:ext cx="871537" cy="666750"/>
          </a:xfrm>
          <a:custGeom>
            <a:avLst/>
            <a:gdLst>
              <a:gd name="T0" fmla="*/ 0 w 549"/>
              <a:gd name="T1" fmla="*/ 2147483647 h 420"/>
              <a:gd name="T2" fmla="*/ 2147483647 w 549"/>
              <a:gd name="T3" fmla="*/ 2147483647 h 4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49" h="420">
                <a:moveTo>
                  <a:pt x="0" y="306"/>
                </a:moveTo>
                <a:cubicBezTo>
                  <a:pt x="78" y="0"/>
                  <a:pt x="549" y="315"/>
                  <a:pt x="87" y="42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7" name="Text Box 12"/>
          <p:cNvSpPr txBox="1">
            <a:spLocks noChangeArrowheads="1"/>
          </p:cNvSpPr>
          <p:nvPr/>
        </p:nvSpPr>
        <p:spPr bwMode="auto">
          <a:xfrm>
            <a:off x="6481763" y="1196975"/>
            <a:ext cx="17049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( corrupt(rcvpkt) ||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isACK(rcvpkt,1) 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08" name="Line 13"/>
          <p:cNvSpPr>
            <a:spLocks noChangeShapeType="1"/>
          </p:cNvSpPr>
          <p:nvPr/>
        </p:nvSpPr>
        <p:spPr bwMode="auto">
          <a:xfrm>
            <a:off x="6691313" y="1898650"/>
            <a:ext cx="13509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309" name="Group 14"/>
          <p:cNvGrpSpPr>
            <a:grpSpLocks/>
          </p:cNvGrpSpPr>
          <p:nvPr/>
        </p:nvGrpSpPr>
        <p:grpSpPr bwMode="auto">
          <a:xfrm>
            <a:off x="5453063" y="4005263"/>
            <a:ext cx="1189037" cy="850900"/>
            <a:chOff x="4090" y="3230"/>
            <a:chExt cx="749" cy="536"/>
          </a:xfrm>
        </p:grpSpPr>
        <p:sp>
          <p:nvSpPr>
            <p:cNvPr id="55350" name="Oval 15"/>
            <p:cNvSpPr>
              <a:spLocks noChangeArrowheads="1"/>
            </p:cNvSpPr>
            <p:nvPr/>
          </p:nvSpPr>
          <p:spPr bwMode="auto">
            <a:xfrm>
              <a:off x="4159" y="3230"/>
              <a:ext cx="595" cy="53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51" name="Text Box 16"/>
            <p:cNvSpPr txBox="1">
              <a:spLocks noChangeArrowheads="1"/>
            </p:cNvSpPr>
            <p:nvPr/>
          </p:nvSpPr>
          <p:spPr bwMode="auto">
            <a:xfrm>
              <a:off x="4090" y="3270"/>
              <a:ext cx="74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</a:t>
              </a:r>
            </a:p>
            <a:p>
              <a:r>
                <a:rPr lang="en-US" altLang="en-US" sz="1400">
                  <a:latin typeface="Arial" pitchFamily="34" charset="0"/>
                </a:rPr>
                <a:t>call 1 from above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55310" name="Freeform 17"/>
          <p:cNvSpPr>
            <a:spLocks/>
          </p:cNvSpPr>
          <p:nvPr/>
        </p:nvSpPr>
        <p:spPr bwMode="auto">
          <a:xfrm rot="16200000" flipV="1">
            <a:off x="2140744" y="3402806"/>
            <a:ext cx="1254125" cy="150813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1" name="Freeform 18"/>
          <p:cNvSpPr>
            <a:spLocks/>
          </p:cNvSpPr>
          <p:nvPr/>
        </p:nvSpPr>
        <p:spPr bwMode="auto">
          <a:xfrm>
            <a:off x="3370263" y="4738688"/>
            <a:ext cx="2312987" cy="274637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2" name="Freeform 19"/>
          <p:cNvSpPr>
            <a:spLocks/>
          </p:cNvSpPr>
          <p:nvPr/>
        </p:nvSpPr>
        <p:spPr bwMode="auto">
          <a:xfrm rot="5400000" flipH="1" flipV="1">
            <a:off x="5611019" y="3328194"/>
            <a:ext cx="1184275" cy="166687"/>
          </a:xfrm>
          <a:custGeom>
            <a:avLst/>
            <a:gdLst>
              <a:gd name="T0" fmla="*/ 0 w 2835"/>
              <a:gd name="T1" fmla="*/ 0 h 525"/>
              <a:gd name="T2" fmla="*/ 2147483647 w 2835"/>
              <a:gd name="T3" fmla="*/ 0 h 5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835" h="525">
                <a:moveTo>
                  <a:pt x="0" y="0"/>
                </a:moveTo>
                <a:cubicBezTo>
                  <a:pt x="60" y="525"/>
                  <a:pt x="2835" y="495"/>
                  <a:pt x="2835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3" name="Text Box 20"/>
          <p:cNvSpPr txBox="1">
            <a:spLocks noChangeArrowheads="1"/>
          </p:cNvSpPr>
          <p:nvPr/>
        </p:nvSpPr>
        <p:spPr bwMode="auto">
          <a:xfrm>
            <a:off x="3316288" y="5224463"/>
            <a:ext cx="34448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sndpkt = make_pkt(1, data, checksum)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start_timer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14" name="Text Box 21"/>
          <p:cNvSpPr txBox="1">
            <a:spLocks noChangeArrowheads="1"/>
          </p:cNvSpPr>
          <p:nvPr/>
        </p:nvSpPr>
        <p:spPr bwMode="auto">
          <a:xfrm>
            <a:off x="3316288" y="4941888"/>
            <a:ext cx="17240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rdt_send(data)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15" name="Line 22"/>
          <p:cNvSpPr>
            <a:spLocks noChangeShapeType="1"/>
          </p:cNvSpPr>
          <p:nvPr/>
        </p:nvSpPr>
        <p:spPr bwMode="auto">
          <a:xfrm>
            <a:off x="3435350" y="5253038"/>
            <a:ext cx="25987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6" name="Text Box 23"/>
          <p:cNvSpPr txBox="1">
            <a:spLocks noChangeArrowheads="1"/>
          </p:cNvSpPr>
          <p:nvPr/>
        </p:nvSpPr>
        <p:spPr bwMode="auto">
          <a:xfrm>
            <a:off x="6280150" y="3106738"/>
            <a:ext cx="21494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 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&amp;&amp; notcorrupt(rcvpkt)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&amp;&amp; isACK(rcvpkt,0)</a:t>
            </a:r>
            <a:r>
              <a:rPr lang="en-US" altLang="en-US" sz="1000">
                <a:latin typeface="Arial" pitchFamily="34" charset="0"/>
              </a:rPr>
              <a:t> 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55317" name="Line 24"/>
          <p:cNvSpPr>
            <a:spLocks noChangeShapeType="1"/>
          </p:cNvSpPr>
          <p:nvPr/>
        </p:nvSpPr>
        <p:spPr bwMode="auto">
          <a:xfrm>
            <a:off x="6396038" y="3817938"/>
            <a:ext cx="14192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8" name="Text Box 25"/>
          <p:cNvSpPr txBox="1">
            <a:spLocks noChangeArrowheads="1"/>
          </p:cNvSpPr>
          <p:nvPr/>
        </p:nvSpPr>
        <p:spPr bwMode="auto">
          <a:xfrm>
            <a:off x="1290638" y="5062538"/>
            <a:ext cx="16224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( corrupt(rcvpkt) ||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isACK(rcvpkt,0) 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19" name="Line 26"/>
          <p:cNvSpPr>
            <a:spLocks noChangeShapeType="1"/>
          </p:cNvSpPr>
          <p:nvPr/>
        </p:nvSpPr>
        <p:spPr bwMode="auto">
          <a:xfrm>
            <a:off x="1393825" y="5788025"/>
            <a:ext cx="12541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0" name="Text Box 27"/>
          <p:cNvSpPr txBox="1">
            <a:spLocks noChangeArrowheads="1"/>
          </p:cNvSpPr>
          <p:nvPr/>
        </p:nvSpPr>
        <p:spPr bwMode="auto">
          <a:xfrm>
            <a:off x="908050" y="2865438"/>
            <a:ext cx="191293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 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&amp;&amp; notcorrupt(rcvpkt)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&amp;&amp; isACK(rcvpkt,1)</a:t>
            </a:r>
            <a:r>
              <a:rPr lang="en-US" altLang="en-US" sz="1000">
                <a:latin typeface="Arial" pitchFamily="34" charset="0"/>
              </a:rPr>
              <a:t> 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55321" name="Line 28"/>
          <p:cNvSpPr>
            <a:spLocks noChangeShapeType="1"/>
          </p:cNvSpPr>
          <p:nvPr/>
        </p:nvSpPr>
        <p:spPr bwMode="auto">
          <a:xfrm>
            <a:off x="1035050" y="3605213"/>
            <a:ext cx="15176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2" name="Text Box 29"/>
          <p:cNvSpPr txBox="1">
            <a:spLocks noChangeArrowheads="1"/>
          </p:cNvSpPr>
          <p:nvPr/>
        </p:nvSpPr>
        <p:spPr bwMode="auto">
          <a:xfrm>
            <a:off x="6300788" y="3798888"/>
            <a:ext cx="1514475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stop_timer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23" name="Text Box 30"/>
          <p:cNvSpPr txBox="1">
            <a:spLocks noChangeArrowheads="1"/>
          </p:cNvSpPr>
          <p:nvPr/>
        </p:nvSpPr>
        <p:spPr bwMode="auto">
          <a:xfrm>
            <a:off x="900113" y="3578225"/>
            <a:ext cx="1514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stop_timer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24" name="Freeform 31"/>
          <p:cNvSpPr>
            <a:spLocks/>
          </p:cNvSpPr>
          <p:nvPr/>
        </p:nvSpPr>
        <p:spPr bwMode="auto">
          <a:xfrm>
            <a:off x="6238875" y="2338388"/>
            <a:ext cx="461963" cy="682625"/>
          </a:xfrm>
          <a:custGeom>
            <a:avLst/>
            <a:gdLst>
              <a:gd name="T0" fmla="*/ 0 w 291"/>
              <a:gd name="T1" fmla="*/ 2147483647 h 430"/>
              <a:gd name="T2" fmla="*/ 2147483647 w 291"/>
              <a:gd name="T3" fmla="*/ 2147483647 h 43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91" h="430">
                <a:moveTo>
                  <a:pt x="0" y="120"/>
                </a:moveTo>
                <a:cubicBezTo>
                  <a:pt x="291" y="0"/>
                  <a:pt x="259" y="430"/>
                  <a:pt x="15" y="25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5" name="Text Box 32"/>
          <p:cNvSpPr txBox="1">
            <a:spLocks noChangeArrowheads="1"/>
          </p:cNvSpPr>
          <p:nvPr/>
        </p:nvSpPr>
        <p:spPr bwMode="auto">
          <a:xfrm>
            <a:off x="6570663" y="2516188"/>
            <a:ext cx="21161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start_timer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26" name="Text Box 33"/>
          <p:cNvSpPr txBox="1">
            <a:spLocks noChangeArrowheads="1"/>
          </p:cNvSpPr>
          <p:nvPr/>
        </p:nvSpPr>
        <p:spPr bwMode="auto">
          <a:xfrm>
            <a:off x="6592888" y="2279650"/>
            <a:ext cx="1114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timeout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27" name="Line 34"/>
          <p:cNvSpPr>
            <a:spLocks noChangeShapeType="1"/>
          </p:cNvSpPr>
          <p:nvPr/>
        </p:nvSpPr>
        <p:spPr bwMode="auto">
          <a:xfrm>
            <a:off x="6681788" y="25336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8" name="Freeform 35"/>
          <p:cNvSpPr>
            <a:spLocks/>
          </p:cNvSpPr>
          <p:nvPr/>
        </p:nvSpPr>
        <p:spPr bwMode="auto">
          <a:xfrm>
            <a:off x="2230438" y="4702175"/>
            <a:ext cx="692150" cy="631825"/>
          </a:xfrm>
          <a:custGeom>
            <a:avLst/>
            <a:gdLst>
              <a:gd name="T0" fmla="*/ 2147483647 w 436"/>
              <a:gd name="T1" fmla="*/ 2147483647 h 398"/>
              <a:gd name="T2" fmla="*/ 2147483647 w 436"/>
              <a:gd name="T3" fmla="*/ 0 h 39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36" h="398">
                <a:moveTo>
                  <a:pt x="436" y="101"/>
                </a:moveTo>
                <a:cubicBezTo>
                  <a:pt x="367" y="398"/>
                  <a:pt x="0" y="31"/>
                  <a:pt x="300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9" name="Freeform 36"/>
          <p:cNvSpPr>
            <a:spLocks/>
          </p:cNvSpPr>
          <p:nvPr/>
        </p:nvSpPr>
        <p:spPr bwMode="auto">
          <a:xfrm>
            <a:off x="2030413" y="4413250"/>
            <a:ext cx="571500" cy="420688"/>
          </a:xfrm>
          <a:custGeom>
            <a:avLst/>
            <a:gdLst>
              <a:gd name="T0" fmla="*/ 2147483647 w 900"/>
              <a:gd name="T1" fmla="*/ 2147483647 h 662"/>
              <a:gd name="T2" fmla="*/ 2147483647 w 900"/>
              <a:gd name="T3" fmla="*/ 2147483647 h 66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00" h="662">
                <a:moveTo>
                  <a:pt x="900" y="360"/>
                </a:moveTo>
                <a:cubicBezTo>
                  <a:pt x="171" y="662"/>
                  <a:pt x="0" y="0"/>
                  <a:pt x="825" y="1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30" name="Text Box 37"/>
          <p:cNvSpPr txBox="1">
            <a:spLocks noChangeArrowheads="1"/>
          </p:cNvSpPr>
          <p:nvPr/>
        </p:nvSpPr>
        <p:spPr bwMode="auto">
          <a:xfrm>
            <a:off x="628650" y="4460875"/>
            <a:ext cx="18240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start_timer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31" name="Text Box 38"/>
          <p:cNvSpPr txBox="1">
            <a:spLocks noChangeArrowheads="1"/>
          </p:cNvSpPr>
          <p:nvPr/>
        </p:nvSpPr>
        <p:spPr bwMode="auto">
          <a:xfrm>
            <a:off x="642938" y="4206875"/>
            <a:ext cx="1114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timeout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32" name="Line 39"/>
          <p:cNvSpPr>
            <a:spLocks noChangeShapeType="1"/>
          </p:cNvSpPr>
          <p:nvPr/>
        </p:nvSpPr>
        <p:spPr bwMode="auto">
          <a:xfrm>
            <a:off x="746125" y="4489450"/>
            <a:ext cx="990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33" name="Freeform 40"/>
          <p:cNvSpPr>
            <a:spLocks/>
          </p:cNvSpPr>
          <p:nvPr/>
        </p:nvSpPr>
        <p:spPr bwMode="auto">
          <a:xfrm>
            <a:off x="6426200" y="4373563"/>
            <a:ext cx="579438" cy="890587"/>
          </a:xfrm>
          <a:custGeom>
            <a:avLst/>
            <a:gdLst>
              <a:gd name="T0" fmla="*/ 2147483647 w 322"/>
              <a:gd name="T1" fmla="*/ 2147483647 h 483"/>
              <a:gd name="T2" fmla="*/ 0 w 322"/>
              <a:gd name="T3" fmla="*/ 2147483647 h 48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34" name="Text Box 41"/>
          <p:cNvSpPr txBox="1">
            <a:spLocks noChangeArrowheads="1"/>
          </p:cNvSpPr>
          <p:nvPr/>
        </p:nvSpPr>
        <p:spPr bwMode="auto">
          <a:xfrm>
            <a:off x="1036638" y="1874838"/>
            <a:ext cx="14287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</a:t>
            </a:r>
            <a:endParaRPr lang="en-US" altLang="en-US" sz="1400">
              <a:latin typeface="Times New Roman" pitchFamily="18" charset="0"/>
            </a:endParaRPr>
          </a:p>
        </p:txBody>
      </p:sp>
      <p:grpSp>
        <p:nvGrpSpPr>
          <p:cNvPr id="55335" name="Group 42"/>
          <p:cNvGrpSpPr>
            <a:grpSpLocks/>
          </p:cNvGrpSpPr>
          <p:nvPr/>
        </p:nvGrpSpPr>
        <p:grpSpPr bwMode="auto">
          <a:xfrm>
            <a:off x="2419350" y="2135188"/>
            <a:ext cx="1189038" cy="850900"/>
            <a:chOff x="4090" y="3230"/>
            <a:chExt cx="749" cy="536"/>
          </a:xfrm>
        </p:grpSpPr>
        <p:sp>
          <p:nvSpPr>
            <p:cNvPr id="55348" name="Oval 43"/>
            <p:cNvSpPr>
              <a:spLocks noChangeArrowheads="1"/>
            </p:cNvSpPr>
            <p:nvPr/>
          </p:nvSpPr>
          <p:spPr bwMode="auto">
            <a:xfrm>
              <a:off x="4159" y="3230"/>
              <a:ext cx="595" cy="536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49" name="Text Box 44"/>
            <p:cNvSpPr txBox="1">
              <a:spLocks noChangeArrowheads="1"/>
            </p:cNvSpPr>
            <p:nvPr/>
          </p:nvSpPr>
          <p:spPr bwMode="auto">
            <a:xfrm>
              <a:off x="4090" y="3270"/>
              <a:ext cx="74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</a:t>
              </a:r>
            </a:p>
            <a:p>
              <a:r>
                <a:rPr lang="en-US" altLang="en-US" sz="1400">
                  <a:latin typeface="Arial" pitchFamily="34" charset="0"/>
                </a:rPr>
                <a:t>call 0from above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55336" name="Line 45"/>
          <p:cNvSpPr>
            <a:spLocks noChangeShapeType="1"/>
          </p:cNvSpPr>
          <p:nvPr/>
        </p:nvSpPr>
        <p:spPr bwMode="auto">
          <a:xfrm>
            <a:off x="1123950" y="2160588"/>
            <a:ext cx="1101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5337" name="Group 46"/>
          <p:cNvGrpSpPr>
            <a:grpSpLocks/>
          </p:cNvGrpSpPr>
          <p:nvPr/>
        </p:nvGrpSpPr>
        <p:grpSpPr bwMode="auto">
          <a:xfrm>
            <a:off x="2630488" y="3989388"/>
            <a:ext cx="889000" cy="865187"/>
            <a:chOff x="445" y="1273"/>
            <a:chExt cx="560" cy="545"/>
          </a:xfrm>
        </p:grpSpPr>
        <p:sp>
          <p:nvSpPr>
            <p:cNvPr id="55346" name="Oval 47"/>
            <p:cNvSpPr>
              <a:spLocks noChangeArrowheads="1"/>
            </p:cNvSpPr>
            <p:nvPr/>
          </p:nvSpPr>
          <p:spPr bwMode="auto">
            <a:xfrm>
              <a:off x="445" y="1273"/>
              <a:ext cx="560" cy="545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47" name="Text Box 48"/>
            <p:cNvSpPr txBox="1">
              <a:spLocks noChangeArrowheads="1"/>
            </p:cNvSpPr>
            <p:nvPr/>
          </p:nvSpPr>
          <p:spPr bwMode="auto">
            <a:xfrm>
              <a:off x="499" y="1309"/>
              <a:ext cx="450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>
                  <a:latin typeface="Arial" pitchFamily="34" charset="0"/>
                </a:rPr>
                <a:t>Wait for ACK1</a:t>
              </a:r>
              <a:endParaRPr lang="en-US" altLang="en-US" sz="1400">
                <a:latin typeface="Times New Roman" pitchFamily="18" charset="0"/>
              </a:endParaRPr>
            </a:p>
          </p:txBody>
        </p:sp>
      </p:grpSp>
      <p:sp>
        <p:nvSpPr>
          <p:cNvPr id="55338" name="Freeform 49"/>
          <p:cNvSpPr>
            <a:spLocks/>
          </p:cNvSpPr>
          <p:nvPr/>
        </p:nvSpPr>
        <p:spPr bwMode="auto">
          <a:xfrm flipH="1" flipV="1">
            <a:off x="2006600" y="1782763"/>
            <a:ext cx="579438" cy="890587"/>
          </a:xfrm>
          <a:custGeom>
            <a:avLst/>
            <a:gdLst>
              <a:gd name="T0" fmla="*/ 2147483647 w 322"/>
              <a:gd name="T1" fmla="*/ 2147483647 h 483"/>
              <a:gd name="T2" fmla="*/ 0 w 322"/>
              <a:gd name="T3" fmla="*/ 2147483647 h 48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22" h="483">
                <a:moveTo>
                  <a:pt x="31" y="120"/>
                </a:moveTo>
                <a:cubicBezTo>
                  <a:pt x="322" y="0"/>
                  <a:pt x="64" y="483"/>
                  <a:pt x="0" y="18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80" name="Text Box 50"/>
          <p:cNvSpPr txBox="1">
            <a:spLocks noChangeArrowheads="1"/>
          </p:cNvSpPr>
          <p:nvPr/>
        </p:nvSpPr>
        <p:spPr bwMode="auto">
          <a:xfrm>
            <a:off x="7224713" y="4852988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55340" name="Text Box 51"/>
          <p:cNvSpPr txBox="1">
            <a:spLocks noChangeArrowheads="1"/>
          </p:cNvSpPr>
          <p:nvPr/>
        </p:nvSpPr>
        <p:spPr bwMode="auto">
          <a:xfrm>
            <a:off x="6757988" y="4603750"/>
            <a:ext cx="14287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55341" name="Line 52"/>
          <p:cNvSpPr>
            <a:spLocks noChangeShapeType="1"/>
          </p:cNvSpPr>
          <p:nvPr/>
        </p:nvSpPr>
        <p:spPr bwMode="auto">
          <a:xfrm>
            <a:off x="6845300" y="4889500"/>
            <a:ext cx="1101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83" name="Text Box 53"/>
          <p:cNvSpPr txBox="1">
            <a:spLocks noChangeArrowheads="1"/>
          </p:cNvSpPr>
          <p:nvPr/>
        </p:nvSpPr>
        <p:spPr bwMode="auto">
          <a:xfrm>
            <a:off x="7127875" y="1847850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39984" name="Text Box 54"/>
          <p:cNvSpPr txBox="1">
            <a:spLocks noChangeArrowheads="1"/>
          </p:cNvSpPr>
          <p:nvPr/>
        </p:nvSpPr>
        <p:spPr bwMode="auto">
          <a:xfrm>
            <a:off x="1476375" y="2124075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39985" name="Text Box 55"/>
          <p:cNvSpPr txBox="1">
            <a:spLocks noChangeArrowheads="1"/>
          </p:cNvSpPr>
          <p:nvPr/>
        </p:nvSpPr>
        <p:spPr bwMode="auto">
          <a:xfrm>
            <a:off x="1879600" y="5794375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pic>
        <p:nvPicPr>
          <p:cNvPr id="55345" name="Picture 5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877888"/>
            <a:ext cx="30162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371475" y="1330325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2811463" y="1325563"/>
            <a:ext cx="1071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368648" name="Text Box 8"/>
          <p:cNvSpPr txBox="1">
            <a:spLocks noChangeArrowheads="1"/>
          </p:cNvSpPr>
          <p:nvPr/>
        </p:nvSpPr>
        <p:spPr bwMode="auto">
          <a:xfrm>
            <a:off x="2814638" y="2949575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pkt1</a:t>
            </a:r>
          </a:p>
        </p:txBody>
      </p:sp>
      <p:sp>
        <p:nvSpPr>
          <p:cNvPr id="368650" name="Text Box 10"/>
          <p:cNvSpPr txBox="1">
            <a:spLocks noChangeArrowheads="1"/>
          </p:cNvSpPr>
          <p:nvPr/>
        </p:nvSpPr>
        <p:spPr bwMode="auto">
          <a:xfrm>
            <a:off x="2820988" y="3805238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pkt0</a:t>
            </a:r>
          </a:p>
        </p:txBody>
      </p:sp>
      <p:sp>
        <p:nvSpPr>
          <p:cNvPr id="368651" name="Text Box 11"/>
          <p:cNvSpPr txBox="1">
            <a:spLocks noChangeArrowheads="1"/>
          </p:cNvSpPr>
          <p:nvPr/>
        </p:nvSpPr>
        <p:spPr bwMode="auto">
          <a:xfrm>
            <a:off x="2817813" y="2263775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ack0</a:t>
            </a:r>
          </a:p>
        </p:txBody>
      </p:sp>
      <p:sp>
        <p:nvSpPr>
          <p:cNvPr id="368652" name="Text Box 12"/>
          <p:cNvSpPr txBox="1">
            <a:spLocks noChangeArrowheads="1"/>
          </p:cNvSpPr>
          <p:nvPr/>
        </p:nvSpPr>
        <p:spPr bwMode="auto">
          <a:xfrm>
            <a:off x="2814638" y="3175000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ack1</a:t>
            </a:r>
          </a:p>
        </p:txBody>
      </p:sp>
      <p:sp>
        <p:nvSpPr>
          <p:cNvPr id="368653" name="Text Box 13"/>
          <p:cNvSpPr txBox="1">
            <a:spLocks noChangeArrowheads="1"/>
          </p:cNvSpPr>
          <p:nvPr/>
        </p:nvSpPr>
        <p:spPr bwMode="auto">
          <a:xfrm>
            <a:off x="2814638" y="4000500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ack0</a:t>
            </a:r>
          </a:p>
        </p:txBody>
      </p:sp>
      <p:sp>
        <p:nvSpPr>
          <p:cNvPr id="368654" name="Text Box 14"/>
          <p:cNvSpPr txBox="1">
            <a:spLocks noChangeArrowheads="1"/>
          </p:cNvSpPr>
          <p:nvPr/>
        </p:nvSpPr>
        <p:spPr bwMode="auto">
          <a:xfrm>
            <a:off x="300038" y="2513013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ack0</a:t>
            </a:r>
          </a:p>
        </p:txBody>
      </p:sp>
      <p:sp>
        <p:nvSpPr>
          <p:cNvPr id="368655" name="Text Box 15"/>
          <p:cNvSpPr txBox="1">
            <a:spLocks noChangeArrowheads="1"/>
          </p:cNvSpPr>
          <p:nvPr/>
        </p:nvSpPr>
        <p:spPr bwMode="auto">
          <a:xfrm>
            <a:off x="144463" y="3606800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pkt0</a:t>
            </a:r>
          </a:p>
        </p:txBody>
      </p:sp>
      <p:sp>
        <p:nvSpPr>
          <p:cNvPr id="368657" name="Text Box 17"/>
          <p:cNvSpPr txBox="1">
            <a:spLocks noChangeArrowheads="1"/>
          </p:cNvSpPr>
          <p:nvPr/>
        </p:nvSpPr>
        <p:spPr bwMode="auto">
          <a:xfrm>
            <a:off x="144463" y="2732088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pkt1</a:t>
            </a:r>
          </a:p>
        </p:txBody>
      </p:sp>
      <p:sp>
        <p:nvSpPr>
          <p:cNvPr id="368658" name="Text Box 18"/>
          <p:cNvSpPr txBox="1">
            <a:spLocks noChangeArrowheads="1"/>
          </p:cNvSpPr>
          <p:nvPr/>
        </p:nvSpPr>
        <p:spPr bwMode="auto">
          <a:xfrm>
            <a:off x="288925" y="336708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ack1</a:t>
            </a:r>
          </a:p>
        </p:txBody>
      </p:sp>
      <p:sp>
        <p:nvSpPr>
          <p:cNvPr id="40975" name="Text Box 7"/>
          <p:cNvSpPr txBox="1">
            <a:spLocks noChangeArrowheads="1"/>
          </p:cNvSpPr>
          <p:nvPr/>
        </p:nvSpPr>
        <p:spPr bwMode="auto">
          <a:xfrm>
            <a:off x="133350" y="1770063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pkt0</a:t>
            </a:r>
          </a:p>
        </p:txBody>
      </p:sp>
      <p:sp>
        <p:nvSpPr>
          <p:cNvPr id="368649" name="Text Box 9"/>
          <p:cNvSpPr txBox="1">
            <a:spLocks noChangeArrowheads="1"/>
          </p:cNvSpPr>
          <p:nvPr/>
        </p:nvSpPr>
        <p:spPr bwMode="auto">
          <a:xfrm>
            <a:off x="2809875" y="2052638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pkt0</a:t>
            </a:r>
          </a:p>
        </p:txBody>
      </p:sp>
      <p:grpSp>
        <p:nvGrpSpPr>
          <p:cNvPr id="368677" name="Group 37"/>
          <p:cNvGrpSpPr>
            <a:grpSpLocks/>
          </p:cNvGrpSpPr>
          <p:nvPr/>
        </p:nvGrpSpPr>
        <p:grpSpPr bwMode="auto">
          <a:xfrm>
            <a:off x="1349375" y="1839913"/>
            <a:ext cx="1471613" cy="512762"/>
            <a:chOff x="850" y="1159"/>
            <a:chExt cx="927" cy="323"/>
          </a:xfrm>
        </p:grpSpPr>
        <p:sp>
          <p:nvSpPr>
            <p:cNvPr id="41040" name="Line 19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41" name="Text Box 28"/>
            <p:cNvSpPr txBox="1">
              <a:spLocks noChangeArrowheads="1"/>
            </p:cNvSpPr>
            <p:nvPr/>
          </p:nvSpPr>
          <p:spPr bwMode="auto">
            <a:xfrm>
              <a:off x="1100" y="1159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368683" name="Group 43"/>
          <p:cNvGrpSpPr>
            <a:grpSpLocks/>
          </p:cNvGrpSpPr>
          <p:nvPr/>
        </p:nvGrpSpPr>
        <p:grpSpPr bwMode="auto">
          <a:xfrm>
            <a:off x="1343025" y="3576638"/>
            <a:ext cx="1471613" cy="487362"/>
            <a:chOff x="846" y="2253"/>
            <a:chExt cx="927" cy="307"/>
          </a:xfrm>
        </p:grpSpPr>
        <p:sp>
          <p:nvSpPr>
            <p:cNvPr id="41038" name="Line 24"/>
            <p:cNvSpPr>
              <a:spLocks noChangeShapeType="1"/>
            </p:cNvSpPr>
            <p:nvPr/>
          </p:nvSpPr>
          <p:spPr bwMode="auto">
            <a:xfrm>
              <a:off x="846" y="2335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39" name="Text Box 29"/>
            <p:cNvSpPr txBox="1">
              <a:spLocks noChangeArrowheads="1"/>
            </p:cNvSpPr>
            <p:nvPr/>
          </p:nvSpPr>
          <p:spPr bwMode="auto">
            <a:xfrm>
              <a:off x="1097" y="2253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368679" name="Group 39"/>
          <p:cNvGrpSpPr>
            <a:grpSpLocks/>
          </p:cNvGrpSpPr>
          <p:nvPr/>
        </p:nvGrpSpPr>
        <p:grpSpPr bwMode="auto">
          <a:xfrm>
            <a:off x="1357313" y="2714625"/>
            <a:ext cx="1471612" cy="504825"/>
            <a:chOff x="855" y="1710"/>
            <a:chExt cx="927" cy="318"/>
          </a:xfrm>
        </p:grpSpPr>
        <p:sp>
          <p:nvSpPr>
            <p:cNvPr id="41036" name="Line 23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37" name="Text Box 30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grpSp>
        <p:nvGrpSpPr>
          <p:cNvPr id="368680" name="Group 40"/>
          <p:cNvGrpSpPr>
            <a:grpSpLocks/>
          </p:cNvGrpSpPr>
          <p:nvPr/>
        </p:nvGrpSpPr>
        <p:grpSpPr bwMode="auto">
          <a:xfrm>
            <a:off x="1343025" y="3179763"/>
            <a:ext cx="1471613" cy="471487"/>
            <a:chOff x="846" y="2003"/>
            <a:chExt cx="927" cy="297"/>
          </a:xfrm>
        </p:grpSpPr>
        <p:sp>
          <p:nvSpPr>
            <p:cNvPr id="41034" name="Line 26"/>
            <p:cNvSpPr>
              <a:spLocks noChangeShapeType="1"/>
            </p:cNvSpPr>
            <p:nvPr/>
          </p:nvSpPr>
          <p:spPr bwMode="auto">
            <a:xfrm flipH="1">
              <a:off x="846" y="2075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35" name="Text Box 31"/>
            <p:cNvSpPr txBox="1">
              <a:spLocks noChangeArrowheads="1"/>
            </p:cNvSpPr>
            <p:nvPr/>
          </p:nvSpPr>
          <p:spPr bwMode="auto">
            <a:xfrm>
              <a:off x="1092" y="2003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ack1</a:t>
              </a:r>
            </a:p>
          </p:txBody>
        </p:sp>
      </p:grpSp>
      <p:grpSp>
        <p:nvGrpSpPr>
          <p:cNvPr id="368678" name="Group 38"/>
          <p:cNvGrpSpPr>
            <a:grpSpLocks/>
          </p:cNvGrpSpPr>
          <p:nvPr/>
        </p:nvGrpSpPr>
        <p:grpSpPr bwMode="auto">
          <a:xfrm>
            <a:off x="1335088" y="2339975"/>
            <a:ext cx="1471612" cy="455613"/>
            <a:chOff x="841" y="1474"/>
            <a:chExt cx="927" cy="287"/>
          </a:xfrm>
        </p:grpSpPr>
        <p:sp>
          <p:nvSpPr>
            <p:cNvPr id="41032" name="Line 25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33" name="Text Box 32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grpSp>
        <p:nvGrpSpPr>
          <p:cNvPr id="368684" name="Group 44"/>
          <p:cNvGrpSpPr>
            <a:grpSpLocks/>
          </p:cNvGrpSpPr>
          <p:nvPr/>
        </p:nvGrpSpPr>
        <p:grpSpPr bwMode="auto">
          <a:xfrm>
            <a:off x="1328738" y="4032250"/>
            <a:ext cx="1471612" cy="461963"/>
            <a:chOff x="837" y="2540"/>
            <a:chExt cx="927" cy="291"/>
          </a:xfrm>
        </p:grpSpPr>
        <p:sp>
          <p:nvSpPr>
            <p:cNvPr id="41030" name="Line 27"/>
            <p:cNvSpPr>
              <a:spLocks noChangeShapeType="1"/>
            </p:cNvSpPr>
            <p:nvPr/>
          </p:nvSpPr>
          <p:spPr bwMode="auto">
            <a:xfrm flipH="1">
              <a:off x="837" y="260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31" name="Text Box 33"/>
            <p:cNvSpPr txBox="1">
              <a:spLocks noChangeArrowheads="1"/>
            </p:cNvSpPr>
            <p:nvPr/>
          </p:nvSpPr>
          <p:spPr bwMode="auto">
            <a:xfrm>
              <a:off x="1086" y="2540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sp>
        <p:nvSpPr>
          <p:cNvPr id="40983" name="Text Box 45"/>
          <p:cNvSpPr txBox="1">
            <a:spLocks noChangeArrowheads="1"/>
          </p:cNvSpPr>
          <p:nvPr/>
        </p:nvSpPr>
        <p:spPr bwMode="auto">
          <a:xfrm>
            <a:off x="1636713" y="5111750"/>
            <a:ext cx="12525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(a) no loss</a:t>
            </a:r>
          </a:p>
        </p:txBody>
      </p:sp>
      <p:sp>
        <p:nvSpPr>
          <p:cNvPr id="40984" name="Text Box 46"/>
          <p:cNvSpPr txBox="1">
            <a:spLocks noChangeArrowheads="1"/>
          </p:cNvSpPr>
          <p:nvPr/>
        </p:nvSpPr>
        <p:spPr bwMode="auto">
          <a:xfrm>
            <a:off x="4929188" y="1327150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40985" name="Text Box 47"/>
          <p:cNvSpPr txBox="1">
            <a:spLocks noChangeArrowheads="1"/>
          </p:cNvSpPr>
          <p:nvPr/>
        </p:nvSpPr>
        <p:spPr bwMode="auto">
          <a:xfrm>
            <a:off x="7369175" y="1322388"/>
            <a:ext cx="1071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368688" name="Text Box 48"/>
          <p:cNvSpPr txBox="1">
            <a:spLocks noChangeArrowheads="1"/>
          </p:cNvSpPr>
          <p:nvPr/>
        </p:nvSpPr>
        <p:spPr bwMode="auto">
          <a:xfrm>
            <a:off x="7370763" y="4238625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pkt1</a:t>
            </a:r>
          </a:p>
        </p:txBody>
      </p:sp>
      <p:sp>
        <p:nvSpPr>
          <p:cNvPr id="368689" name="Text Box 49"/>
          <p:cNvSpPr txBox="1">
            <a:spLocks noChangeArrowheads="1"/>
          </p:cNvSpPr>
          <p:nvPr/>
        </p:nvSpPr>
        <p:spPr bwMode="auto">
          <a:xfrm>
            <a:off x="7378700" y="5080000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pkt0</a:t>
            </a:r>
          </a:p>
        </p:txBody>
      </p:sp>
      <p:sp>
        <p:nvSpPr>
          <p:cNvPr id="368690" name="Text Box 50"/>
          <p:cNvSpPr txBox="1">
            <a:spLocks noChangeArrowheads="1"/>
          </p:cNvSpPr>
          <p:nvPr/>
        </p:nvSpPr>
        <p:spPr bwMode="auto">
          <a:xfrm>
            <a:off x="7375525" y="2260600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ack0</a:t>
            </a:r>
          </a:p>
        </p:txBody>
      </p:sp>
      <p:sp>
        <p:nvSpPr>
          <p:cNvPr id="368691" name="Text Box 51"/>
          <p:cNvSpPr txBox="1">
            <a:spLocks noChangeArrowheads="1"/>
          </p:cNvSpPr>
          <p:nvPr/>
        </p:nvSpPr>
        <p:spPr bwMode="auto">
          <a:xfrm>
            <a:off x="7372350" y="4449763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ack1</a:t>
            </a:r>
          </a:p>
        </p:txBody>
      </p:sp>
      <p:sp>
        <p:nvSpPr>
          <p:cNvPr id="368692" name="Text Box 52"/>
          <p:cNvSpPr txBox="1">
            <a:spLocks noChangeArrowheads="1"/>
          </p:cNvSpPr>
          <p:nvPr/>
        </p:nvSpPr>
        <p:spPr bwMode="auto">
          <a:xfrm>
            <a:off x="7372350" y="5275263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ack0</a:t>
            </a:r>
          </a:p>
        </p:txBody>
      </p:sp>
      <p:sp>
        <p:nvSpPr>
          <p:cNvPr id="368693" name="Text Box 53"/>
          <p:cNvSpPr txBox="1">
            <a:spLocks noChangeArrowheads="1"/>
          </p:cNvSpPr>
          <p:nvPr/>
        </p:nvSpPr>
        <p:spPr bwMode="auto">
          <a:xfrm>
            <a:off x="4857750" y="250983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ack0</a:t>
            </a:r>
          </a:p>
        </p:txBody>
      </p:sp>
      <p:sp>
        <p:nvSpPr>
          <p:cNvPr id="368694" name="Text Box 54"/>
          <p:cNvSpPr txBox="1">
            <a:spLocks noChangeArrowheads="1"/>
          </p:cNvSpPr>
          <p:nvPr/>
        </p:nvSpPr>
        <p:spPr bwMode="auto">
          <a:xfrm>
            <a:off x="4702175" y="4881563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pkt0</a:t>
            </a:r>
          </a:p>
        </p:txBody>
      </p:sp>
      <p:sp>
        <p:nvSpPr>
          <p:cNvPr id="368695" name="Text Box 55"/>
          <p:cNvSpPr txBox="1">
            <a:spLocks noChangeArrowheads="1"/>
          </p:cNvSpPr>
          <p:nvPr/>
        </p:nvSpPr>
        <p:spPr bwMode="auto">
          <a:xfrm>
            <a:off x="4702175" y="2728913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pkt1</a:t>
            </a:r>
          </a:p>
        </p:txBody>
      </p:sp>
      <p:sp>
        <p:nvSpPr>
          <p:cNvPr id="368696" name="Text Box 56"/>
          <p:cNvSpPr txBox="1">
            <a:spLocks noChangeArrowheads="1"/>
          </p:cNvSpPr>
          <p:nvPr/>
        </p:nvSpPr>
        <p:spPr bwMode="auto">
          <a:xfrm>
            <a:off x="4846638" y="4641850"/>
            <a:ext cx="102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ack1</a:t>
            </a:r>
          </a:p>
        </p:txBody>
      </p:sp>
      <p:sp>
        <p:nvSpPr>
          <p:cNvPr id="40995" name="Text Box 57"/>
          <p:cNvSpPr txBox="1">
            <a:spLocks noChangeArrowheads="1"/>
          </p:cNvSpPr>
          <p:nvPr/>
        </p:nvSpPr>
        <p:spPr bwMode="auto">
          <a:xfrm>
            <a:off x="4691063" y="1766888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pkt0</a:t>
            </a:r>
          </a:p>
        </p:txBody>
      </p:sp>
      <p:sp>
        <p:nvSpPr>
          <p:cNvPr id="368698" name="Text Box 58"/>
          <p:cNvSpPr txBox="1">
            <a:spLocks noChangeArrowheads="1"/>
          </p:cNvSpPr>
          <p:nvPr/>
        </p:nvSpPr>
        <p:spPr bwMode="auto">
          <a:xfrm>
            <a:off x="7367588" y="2049463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pkt0</a:t>
            </a:r>
          </a:p>
        </p:txBody>
      </p:sp>
      <p:grpSp>
        <p:nvGrpSpPr>
          <p:cNvPr id="368699" name="Group 59"/>
          <p:cNvGrpSpPr>
            <a:grpSpLocks/>
          </p:cNvGrpSpPr>
          <p:nvPr/>
        </p:nvGrpSpPr>
        <p:grpSpPr bwMode="auto">
          <a:xfrm>
            <a:off x="5907088" y="1836738"/>
            <a:ext cx="1471612" cy="512762"/>
            <a:chOff x="850" y="1159"/>
            <a:chExt cx="927" cy="323"/>
          </a:xfrm>
        </p:grpSpPr>
        <p:sp>
          <p:nvSpPr>
            <p:cNvPr id="41028" name="Line 60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29" name="Text Box 61"/>
            <p:cNvSpPr txBox="1">
              <a:spLocks noChangeArrowheads="1"/>
            </p:cNvSpPr>
            <p:nvPr/>
          </p:nvSpPr>
          <p:spPr bwMode="auto">
            <a:xfrm>
              <a:off x="1100" y="1159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368702" name="Group 62"/>
          <p:cNvGrpSpPr>
            <a:grpSpLocks/>
          </p:cNvGrpSpPr>
          <p:nvPr/>
        </p:nvGrpSpPr>
        <p:grpSpPr bwMode="auto">
          <a:xfrm>
            <a:off x="5900738" y="4851400"/>
            <a:ext cx="1471612" cy="487363"/>
            <a:chOff x="846" y="2253"/>
            <a:chExt cx="927" cy="307"/>
          </a:xfrm>
        </p:grpSpPr>
        <p:sp>
          <p:nvSpPr>
            <p:cNvPr id="41026" name="Line 63"/>
            <p:cNvSpPr>
              <a:spLocks noChangeShapeType="1"/>
            </p:cNvSpPr>
            <p:nvPr/>
          </p:nvSpPr>
          <p:spPr bwMode="auto">
            <a:xfrm>
              <a:off x="846" y="2335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27" name="Text Box 64"/>
            <p:cNvSpPr txBox="1">
              <a:spLocks noChangeArrowheads="1"/>
            </p:cNvSpPr>
            <p:nvPr/>
          </p:nvSpPr>
          <p:spPr bwMode="auto">
            <a:xfrm>
              <a:off x="1097" y="2253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368708" name="Group 68"/>
          <p:cNvGrpSpPr>
            <a:grpSpLocks/>
          </p:cNvGrpSpPr>
          <p:nvPr/>
        </p:nvGrpSpPr>
        <p:grpSpPr bwMode="auto">
          <a:xfrm>
            <a:off x="5900738" y="4454525"/>
            <a:ext cx="1471612" cy="471488"/>
            <a:chOff x="846" y="2003"/>
            <a:chExt cx="927" cy="297"/>
          </a:xfrm>
        </p:grpSpPr>
        <p:sp>
          <p:nvSpPr>
            <p:cNvPr id="41024" name="Line 69"/>
            <p:cNvSpPr>
              <a:spLocks noChangeShapeType="1"/>
            </p:cNvSpPr>
            <p:nvPr/>
          </p:nvSpPr>
          <p:spPr bwMode="auto">
            <a:xfrm flipH="1">
              <a:off x="846" y="2075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25" name="Text Box 70"/>
            <p:cNvSpPr txBox="1">
              <a:spLocks noChangeArrowheads="1"/>
            </p:cNvSpPr>
            <p:nvPr/>
          </p:nvSpPr>
          <p:spPr bwMode="auto">
            <a:xfrm>
              <a:off x="1092" y="2003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ack1</a:t>
              </a:r>
            </a:p>
          </p:txBody>
        </p:sp>
      </p:grpSp>
      <p:grpSp>
        <p:nvGrpSpPr>
          <p:cNvPr id="368711" name="Group 71"/>
          <p:cNvGrpSpPr>
            <a:grpSpLocks/>
          </p:cNvGrpSpPr>
          <p:nvPr/>
        </p:nvGrpSpPr>
        <p:grpSpPr bwMode="auto">
          <a:xfrm>
            <a:off x="5892800" y="2336800"/>
            <a:ext cx="1471613" cy="455613"/>
            <a:chOff x="841" y="1474"/>
            <a:chExt cx="927" cy="287"/>
          </a:xfrm>
        </p:grpSpPr>
        <p:sp>
          <p:nvSpPr>
            <p:cNvPr id="41022" name="Line 72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23" name="Text Box 73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grpSp>
        <p:nvGrpSpPr>
          <p:cNvPr id="368714" name="Group 74"/>
          <p:cNvGrpSpPr>
            <a:grpSpLocks/>
          </p:cNvGrpSpPr>
          <p:nvPr/>
        </p:nvGrpSpPr>
        <p:grpSpPr bwMode="auto">
          <a:xfrm>
            <a:off x="5886450" y="5302250"/>
            <a:ext cx="1471613" cy="466725"/>
            <a:chOff x="837" y="2537"/>
            <a:chExt cx="927" cy="294"/>
          </a:xfrm>
        </p:grpSpPr>
        <p:sp>
          <p:nvSpPr>
            <p:cNvPr id="41020" name="Line 75"/>
            <p:cNvSpPr>
              <a:spLocks noChangeShapeType="1"/>
            </p:cNvSpPr>
            <p:nvPr/>
          </p:nvSpPr>
          <p:spPr bwMode="auto">
            <a:xfrm flipH="1">
              <a:off x="837" y="260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21" name="Text Box 76"/>
            <p:cNvSpPr txBox="1">
              <a:spLocks noChangeArrowheads="1"/>
            </p:cNvSpPr>
            <p:nvPr/>
          </p:nvSpPr>
          <p:spPr bwMode="auto">
            <a:xfrm>
              <a:off x="1091" y="2537"/>
              <a:ext cx="37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</a:rPr>
                <a:t>ack0</a:t>
              </a:r>
            </a:p>
          </p:txBody>
        </p:sp>
      </p:grpSp>
      <p:sp>
        <p:nvSpPr>
          <p:cNvPr id="41002" name="Text Box 78"/>
          <p:cNvSpPr txBox="1">
            <a:spLocks noChangeArrowheads="1"/>
          </p:cNvSpPr>
          <p:nvPr/>
        </p:nvSpPr>
        <p:spPr bwMode="auto">
          <a:xfrm>
            <a:off x="5980113" y="6019800"/>
            <a:ext cx="16716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(b) packet loss</a:t>
            </a:r>
          </a:p>
        </p:txBody>
      </p:sp>
      <p:grpSp>
        <p:nvGrpSpPr>
          <p:cNvPr id="368721" name="Group 81"/>
          <p:cNvGrpSpPr>
            <a:grpSpLocks/>
          </p:cNvGrpSpPr>
          <p:nvPr/>
        </p:nvGrpSpPr>
        <p:grpSpPr bwMode="auto">
          <a:xfrm>
            <a:off x="5915025" y="2711450"/>
            <a:ext cx="1157288" cy="738188"/>
            <a:chOff x="3726" y="1687"/>
            <a:chExt cx="729" cy="465"/>
          </a:xfrm>
        </p:grpSpPr>
        <p:sp>
          <p:nvSpPr>
            <p:cNvPr id="41016" name="Line 66"/>
            <p:cNvSpPr>
              <a:spLocks noChangeShapeType="1"/>
            </p:cNvSpPr>
            <p:nvPr/>
          </p:nvSpPr>
          <p:spPr bwMode="auto">
            <a:xfrm>
              <a:off x="3726" y="1780"/>
              <a:ext cx="548" cy="148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17" name="Text Box 67"/>
            <p:cNvSpPr txBox="1">
              <a:spLocks noChangeArrowheads="1"/>
            </p:cNvSpPr>
            <p:nvPr/>
          </p:nvSpPr>
          <p:spPr bwMode="auto">
            <a:xfrm>
              <a:off x="3965" y="1687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  <p:sp>
          <p:nvSpPr>
            <p:cNvPr id="41018" name="Text Box 79"/>
            <p:cNvSpPr txBox="1">
              <a:spLocks noChangeArrowheads="1"/>
            </p:cNvSpPr>
            <p:nvPr/>
          </p:nvSpPr>
          <p:spPr bwMode="auto">
            <a:xfrm>
              <a:off x="4185" y="1808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1019" name="Text Box 80"/>
            <p:cNvSpPr txBox="1">
              <a:spLocks noChangeArrowheads="1"/>
            </p:cNvSpPr>
            <p:nvPr/>
          </p:nvSpPr>
          <p:spPr bwMode="auto">
            <a:xfrm>
              <a:off x="4126" y="1940"/>
              <a:ext cx="3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1">
                  <a:solidFill>
                    <a:srgbClr val="FF0000"/>
                  </a:solidFill>
                </a:rPr>
                <a:t>loss</a:t>
              </a:r>
            </a:p>
          </p:txBody>
        </p:sp>
      </p:grpSp>
      <p:grpSp>
        <p:nvGrpSpPr>
          <p:cNvPr id="368726" name="Group 86"/>
          <p:cNvGrpSpPr>
            <a:grpSpLocks/>
          </p:cNvGrpSpPr>
          <p:nvPr/>
        </p:nvGrpSpPr>
        <p:grpSpPr bwMode="auto">
          <a:xfrm>
            <a:off x="5795963" y="3014663"/>
            <a:ext cx="122237" cy="1033462"/>
            <a:chOff x="3651" y="1878"/>
            <a:chExt cx="78" cy="963"/>
          </a:xfrm>
        </p:grpSpPr>
        <p:sp>
          <p:nvSpPr>
            <p:cNvPr id="41013" name="Line 82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14" name="Line 84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15" name="Line 85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68728" name="Group 88"/>
          <p:cNvGrpSpPr>
            <a:grpSpLocks/>
          </p:cNvGrpSpPr>
          <p:nvPr/>
        </p:nvGrpSpPr>
        <p:grpSpPr bwMode="auto">
          <a:xfrm>
            <a:off x="5924550" y="4003675"/>
            <a:ext cx="1471613" cy="504825"/>
            <a:chOff x="855" y="1710"/>
            <a:chExt cx="927" cy="318"/>
          </a:xfrm>
        </p:grpSpPr>
        <p:sp>
          <p:nvSpPr>
            <p:cNvPr id="41011" name="Line 89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1012" name="Text Box 90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grpSp>
        <p:nvGrpSpPr>
          <p:cNvPr id="368732" name="Group 92"/>
          <p:cNvGrpSpPr>
            <a:grpSpLocks/>
          </p:cNvGrpSpPr>
          <p:nvPr/>
        </p:nvGrpSpPr>
        <p:grpSpPr bwMode="auto">
          <a:xfrm>
            <a:off x="4492625" y="3627438"/>
            <a:ext cx="1377950" cy="731837"/>
            <a:chOff x="2802" y="2348"/>
            <a:chExt cx="868" cy="461"/>
          </a:xfrm>
        </p:grpSpPr>
        <p:pic>
          <p:nvPicPr>
            <p:cNvPr id="56368" name="Picture 87" descr="alarm_clock_ringi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10" name="Text Box 91"/>
            <p:cNvSpPr txBox="1">
              <a:spLocks noChangeArrowheads="1"/>
            </p:cNvSpPr>
            <p:nvPr/>
          </p:nvSpPr>
          <p:spPr bwMode="auto">
            <a:xfrm>
              <a:off x="2802" y="2491"/>
              <a:ext cx="868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75000"/>
                </a:lnSpc>
                <a:defRPr/>
              </a:pPr>
              <a:r>
                <a:rPr lang="en-US" sz="1800" i="1">
                  <a:solidFill>
                    <a:srgbClr val="FF0000"/>
                  </a:solidFill>
                </a:rPr>
                <a:t>timeout</a:t>
              </a:r>
            </a:p>
            <a:p>
              <a:pPr algn="r">
                <a:lnSpc>
                  <a:spcPct val="75000"/>
                </a:lnSpc>
                <a:defRPr/>
              </a:pPr>
              <a:r>
                <a:rPr lang="en-US" sz="1800"/>
                <a:t>resend pkt1</a:t>
              </a:r>
            </a:p>
          </p:txBody>
        </p:sp>
      </p:grpSp>
      <p:sp>
        <p:nvSpPr>
          <p:cNvPr id="41007" name="Rectangle 95"/>
          <p:cNvSpPr>
            <a:spLocks noGrp="1" noChangeArrowheads="1"/>
          </p:cNvSpPr>
          <p:nvPr>
            <p:ph type="title"/>
          </p:nvPr>
        </p:nvSpPr>
        <p:spPr>
          <a:xfrm>
            <a:off x="377825" y="252413"/>
            <a:ext cx="3937000" cy="61912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rdt3.0 in action</a:t>
            </a:r>
          </a:p>
        </p:txBody>
      </p:sp>
      <p:pic>
        <p:nvPicPr>
          <p:cNvPr id="56367" name="Picture 9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768350"/>
            <a:ext cx="33829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6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6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8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6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6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68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6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68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6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6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6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6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68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36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6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6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3686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6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6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36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6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6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36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368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36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0" grpId="0"/>
      <p:bldP spid="368651" grpId="0"/>
      <p:bldP spid="368652" grpId="0"/>
      <p:bldP spid="368654" grpId="0"/>
      <p:bldP spid="368655" grpId="0"/>
      <p:bldP spid="368657" grpId="0"/>
      <p:bldP spid="368658" grpId="0"/>
      <p:bldP spid="368689" grpId="0"/>
      <p:bldP spid="368690" grpId="0"/>
      <p:bldP spid="368691" grpId="0"/>
      <p:bldP spid="368693" grpId="0"/>
      <p:bldP spid="368694" grpId="0"/>
      <p:bldP spid="368695" grpId="0"/>
      <p:bldP spid="36869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377825" y="252413"/>
            <a:ext cx="3937000" cy="61912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rdt3.0 in action</a:t>
            </a:r>
            <a:endParaRPr lang="en-US">
              <a:ea typeface="ＭＳ Ｐゴシック" charset="0"/>
              <a:cs typeface="+mj-cs"/>
            </a:endParaRPr>
          </a:p>
        </p:txBody>
      </p:sp>
      <p:pic>
        <p:nvPicPr>
          <p:cNvPr id="57348" name="Picture 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768350"/>
            <a:ext cx="33829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9670" name="Text Box 6"/>
          <p:cNvSpPr txBox="1">
            <a:spLocks noChangeArrowheads="1"/>
          </p:cNvSpPr>
          <p:nvPr/>
        </p:nvSpPr>
        <p:spPr bwMode="auto">
          <a:xfrm>
            <a:off x="2892425" y="2713038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pkt1</a:t>
            </a:r>
          </a:p>
        </p:txBody>
      </p:sp>
      <p:sp>
        <p:nvSpPr>
          <p:cNvPr id="369673" name="Text Box 9"/>
          <p:cNvSpPr txBox="1">
            <a:spLocks noChangeArrowheads="1"/>
          </p:cNvSpPr>
          <p:nvPr/>
        </p:nvSpPr>
        <p:spPr bwMode="auto">
          <a:xfrm>
            <a:off x="2892425" y="2938463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ack1</a:t>
            </a:r>
          </a:p>
        </p:txBody>
      </p:sp>
      <p:sp>
        <p:nvSpPr>
          <p:cNvPr id="369678" name="Text Box 14"/>
          <p:cNvSpPr txBox="1">
            <a:spLocks noChangeArrowheads="1"/>
          </p:cNvSpPr>
          <p:nvPr/>
        </p:nvSpPr>
        <p:spPr bwMode="auto">
          <a:xfrm>
            <a:off x="2873375" y="4129088"/>
            <a:ext cx="156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(detect duplicate)</a:t>
            </a:r>
          </a:p>
        </p:txBody>
      </p:sp>
      <p:grpSp>
        <p:nvGrpSpPr>
          <p:cNvPr id="369687" name="Group 23"/>
          <p:cNvGrpSpPr>
            <a:grpSpLocks/>
          </p:cNvGrpSpPr>
          <p:nvPr/>
        </p:nvGrpSpPr>
        <p:grpSpPr bwMode="auto">
          <a:xfrm>
            <a:off x="1423988" y="2486025"/>
            <a:ext cx="1471612" cy="504825"/>
            <a:chOff x="855" y="1710"/>
            <a:chExt cx="927" cy="318"/>
          </a:xfrm>
        </p:grpSpPr>
        <p:sp>
          <p:nvSpPr>
            <p:cNvPr id="42103" name="Line 24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104" name="Text Box 25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sp>
        <p:nvSpPr>
          <p:cNvPr id="41994" name="Text Box 36"/>
          <p:cNvSpPr txBox="1">
            <a:spLocks noChangeArrowheads="1"/>
          </p:cNvSpPr>
          <p:nvPr/>
        </p:nvSpPr>
        <p:spPr bwMode="auto">
          <a:xfrm>
            <a:off x="436563" y="1104900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41995" name="Text Box 37"/>
          <p:cNvSpPr txBox="1">
            <a:spLocks noChangeArrowheads="1"/>
          </p:cNvSpPr>
          <p:nvPr/>
        </p:nvSpPr>
        <p:spPr bwMode="auto">
          <a:xfrm>
            <a:off x="2876550" y="1100138"/>
            <a:ext cx="1071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369702" name="Text Box 38"/>
          <p:cNvSpPr txBox="1">
            <a:spLocks noChangeArrowheads="1"/>
          </p:cNvSpPr>
          <p:nvPr/>
        </p:nvSpPr>
        <p:spPr bwMode="auto">
          <a:xfrm>
            <a:off x="2889250" y="3860800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pkt1</a:t>
            </a:r>
          </a:p>
        </p:txBody>
      </p:sp>
      <p:sp>
        <p:nvSpPr>
          <p:cNvPr id="369703" name="Text Box 39"/>
          <p:cNvSpPr txBox="1">
            <a:spLocks noChangeArrowheads="1"/>
          </p:cNvSpPr>
          <p:nvPr/>
        </p:nvSpPr>
        <p:spPr bwMode="auto">
          <a:xfrm>
            <a:off x="2886075" y="4857750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pkt0</a:t>
            </a:r>
          </a:p>
        </p:txBody>
      </p:sp>
      <p:sp>
        <p:nvSpPr>
          <p:cNvPr id="369704" name="Text Box 40"/>
          <p:cNvSpPr txBox="1">
            <a:spLocks noChangeArrowheads="1"/>
          </p:cNvSpPr>
          <p:nvPr/>
        </p:nvSpPr>
        <p:spPr bwMode="auto">
          <a:xfrm>
            <a:off x="2882900" y="2038350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ack0</a:t>
            </a:r>
          </a:p>
        </p:txBody>
      </p:sp>
      <p:sp>
        <p:nvSpPr>
          <p:cNvPr id="369705" name="Text Box 41"/>
          <p:cNvSpPr txBox="1">
            <a:spLocks noChangeArrowheads="1"/>
          </p:cNvSpPr>
          <p:nvPr/>
        </p:nvSpPr>
        <p:spPr bwMode="auto">
          <a:xfrm>
            <a:off x="2901950" y="4283075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ack1</a:t>
            </a:r>
          </a:p>
        </p:txBody>
      </p:sp>
      <p:sp>
        <p:nvSpPr>
          <p:cNvPr id="369706" name="Text Box 42"/>
          <p:cNvSpPr txBox="1">
            <a:spLocks noChangeArrowheads="1"/>
          </p:cNvSpPr>
          <p:nvPr/>
        </p:nvSpPr>
        <p:spPr bwMode="auto">
          <a:xfrm>
            <a:off x="2879725" y="5053013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ack0</a:t>
            </a:r>
          </a:p>
        </p:txBody>
      </p:sp>
      <p:sp>
        <p:nvSpPr>
          <p:cNvPr id="369707" name="Text Box 43"/>
          <p:cNvSpPr txBox="1">
            <a:spLocks noChangeArrowheads="1"/>
          </p:cNvSpPr>
          <p:nvPr/>
        </p:nvSpPr>
        <p:spPr bwMode="auto">
          <a:xfrm>
            <a:off x="365125" y="228758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ack0</a:t>
            </a:r>
          </a:p>
        </p:txBody>
      </p:sp>
      <p:sp>
        <p:nvSpPr>
          <p:cNvPr id="369708" name="Text Box 44"/>
          <p:cNvSpPr txBox="1">
            <a:spLocks noChangeArrowheads="1"/>
          </p:cNvSpPr>
          <p:nvPr/>
        </p:nvSpPr>
        <p:spPr bwMode="auto">
          <a:xfrm>
            <a:off x="209550" y="4659313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pkt0</a:t>
            </a:r>
          </a:p>
        </p:txBody>
      </p:sp>
      <p:sp>
        <p:nvSpPr>
          <p:cNvPr id="369709" name="Text Box 45"/>
          <p:cNvSpPr txBox="1">
            <a:spLocks noChangeArrowheads="1"/>
          </p:cNvSpPr>
          <p:nvPr/>
        </p:nvSpPr>
        <p:spPr bwMode="auto">
          <a:xfrm>
            <a:off x="209550" y="2506663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pkt1</a:t>
            </a:r>
          </a:p>
        </p:txBody>
      </p:sp>
      <p:sp>
        <p:nvSpPr>
          <p:cNvPr id="369710" name="Text Box 46"/>
          <p:cNvSpPr txBox="1">
            <a:spLocks noChangeArrowheads="1"/>
          </p:cNvSpPr>
          <p:nvPr/>
        </p:nvSpPr>
        <p:spPr bwMode="auto">
          <a:xfrm>
            <a:off x="354013" y="4419600"/>
            <a:ext cx="102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ack1</a:t>
            </a:r>
          </a:p>
        </p:txBody>
      </p:sp>
      <p:sp>
        <p:nvSpPr>
          <p:cNvPr id="42005" name="Text Box 47"/>
          <p:cNvSpPr txBox="1">
            <a:spLocks noChangeArrowheads="1"/>
          </p:cNvSpPr>
          <p:nvPr/>
        </p:nvSpPr>
        <p:spPr bwMode="auto">
          <a:xfrm>
            <a:off x="198438" y="1544638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pkt0</a:t>
            </a:r>
          </a:p>
        </p:txBody>
      </p:sp>
      <p:sp>
        <p:nvSpPr>
          <p:cNvPr id="369712" name="Text Box 48"/>
          <p:cNvSpPr txBox="1">
            <a:spLocks noChangeArrowheads="1"/>
          </p:cNvSpPr>
          <p:nvPr/>
        </p:nvSpPr>
        <p:spPr bwMode="auto">
          <a:xfrm>
            <a:off x="2874963" y="1827213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pkt0</a:t>
            </a:r>
          </a:p>
        </p:txBody>
      </p:sp>
      <p:grpSp>
        <p:nvGrpSpPr>
          <p:cNvPr id="369713" name="Group 49"/>
          <p:cNvGrpSpPr>
            <a:grpSpLocks/>
          </p:cNvGrpSpPr>
          <p:nvPr/>
        </p:nvGrpSpPr>
        <p:grpSpPr bwMode="auto">
          <a:xfrm>
            <a:off x="1414463" y="1614488"/>
            <a:ext cx="1471612" cy="512762"/>
            <a:chOff x="850" y="1159"/>
            <a:chExt cx="927" cy="323"/>
          </a:xfrm>
        </p:grpSpPr>
        <p:sp>
          <p:nvSpPr>
            <p:cNvPr id="42101" name="Line 50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102" name="Text Box 51"/>
            <p:cNvSpPr txBox="1">
              <a:spLocks noChangeArrowheads="1"/>
            </p:cNvSpPr>
            <p:nvPr/>
          </p:nvSpPr>
          <p:spPr bwMode="auto">
            <a:xfrm>
              <a:off x="1100" y="1159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369716" name="Group 52"/>
          <p:cNvGrpSpPr>
            <a:grpSpLocks/>
          </p:cNvGrpSpPr>
          <p:nvPr/>
        </p:nvGrpSpPr>
        <p:grpSpPr bwMode="auto">
          <a:xfrm>
            <a:off x="1408113" y="4629150"/>
            <a:ext cx="1471612" cy="487363"/>
            <a:chOff x="846" y="2253"/>
            <a:chExt cx="927" cy="307"/>
          </a:xfrm>
        </p:grpSpPr>
        <p:sp>
          <p:nvSpPr>
            <p:cNvPr id="42099" name="Line 53"/>
            <p:cNvSpPr>
              <a:spLocks noChangeShapeType="1"/>
            </p:cNvSpPr>
            <p:nvPr/>
          </p:nvSpPr>
          <p:spPr bwMode="auto">
            <a:xfrm>
              <a:off x="846" y="2335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100" name="Text Box 54"/>
            <p:cNvSpPr txBox="1">
              <a:spLocks noChangeArrowheads="1"/>
            </p:cNvSpPr>
            <p:nvPr/>
          </p:nvSpPr>
          <p:spPr bwMode="auto">
            <a:xfrm>
              <a:off x="1097" y="2253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369719" name="Group 55"/>
          <p:cNvGrpSpPr>
            <a:grpSpLocks/>
          </p:cNvGrpSpPr>
          <p:nvPr/>
        </p:nvGrpSpPr>
        <p:grpSpPr bwMode="auto">
          <a:xfrm>
            <a:off x="1408113" y="4232275"/>
            <a:ext cx="1471612" cy="471488"/>
            <a:chOff x="846" y="2003"/>
            <a:chExt cx="927" cy="297"/>
          </a:xfrm>
        </p:grpSpPr>
        <p:sp>
          <p:nvSpPr>
            <p:cNvPr id="42097" name="Line 56"/>
            <p:cNvSpPr>
              <a:spLocks noChangeShapeType="1"/>
            </p:cNvSpPr>
            <p:nvPr/>
          </p:nvSpPr>
          <p:spPr bwMode="auto">
            <a:xfrm flipH="1">
              <a:off x="846" y="2075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98" name="Text Box 57"/>
            <p:cNvSpPr txBox="1">
              <a:spLocks noChangeArrowheads="1"/>
            </p:cNvSpPr>
            <p:nvPr/>
          </p:nvSpPr>
          <p:spPr bwMode="auto">
            <a:xfrm>
              <a:off x="1092" y="2003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ack1</a:t>
              </a:r>
            </a:p>
          </p:txBody>
        </p:sp>
      </p:grpSp>
      <p:grpSp>
        <p:nvGrpSpPr>
          <p:cNvPr id="369722" name="Group 58"/>
          <p:cNvGrpSpPr>
            <a:grpSpLocks/>
          </p:cNvGrpSpPr>
          <p:nvPr/>
        </p:nvGrpSpPr>
        <p:grpSpPr bwMode="auto">
          <a:xfrm>
            <a:off x="1400175" y="2114550"/>
            <a:ext cx="1471613" cy="455613"/>
            <a:chOff x="841" y="1474"/>
            <a:chExt cx="927" cy="287"/>
          </a:xfrm>
        </p:grpSpPr>
        <p:sp>
          <p:nvSpPr>
            <p:cNvPr id="42095" name="Line 59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96" name="Text Box 60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grpSp>
        <p:nvGrpSpPr>
          <p:cNvPr id="369725" name="Group 61"/>
          <p:cNvGrpSpPr>
            <a:grpSpLocks/>
          </p:cNvGrpSpPr>
          <p:nvPr/>
        </p:nvGrpSpPr>
        <p:grpSpPr bwMode="auto">
          <a:xfrm>
            <a:off x="1393825" y="5084763"/>
            <a:ext cx="1471613" cy="461962"/>
            <a:chOff x="837" y="2540"/>
            <a:chExt cx="927" cy="291"/>
          </a:xfrm>
        </p:grpSpPr>
        <p:sp>
          <p:nvSpPr>
            <p:cNvPr id="42093" name="Line 62"/>
            <p:cNvSpPr>
              <a:spLocks noChangeShapeType="1"/>
            </p:cNvSpPr>
            <p:nvPr/>
          </p:nvSpPr>
          <p:spPr bwMode="auto">
            <a:xfrm flipH="1">
              <a:off x="837" y="260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94" name="Text Box 63"/>
            <p:cNvSpPr txBox="1">
              <a:spLocks noChangeArrowheads="1"/>
            </p:cNvSpPr>
            <p:nvPr/>
          </p:nvSpPr>
          <p:spPr bwMode="auto">
            <a:xfrm>
              <a:off x="1086" y="2540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sp>
        <p:nvSpPr>
          <p:cNvPr id="42012" name="Text Box 64"/>
          <p:cNvSpPr txBox="1">
            <a:spLocks noChangeArrowheads="1"/>
          </p:cNvSpPr>
          <p:nvPr/>
        </p:nvSpPr>
        <p:spPr bwMode="auto">
          <a:xfrm>
            <a:off x="1192213" y="5797550"/>
            <a:ext cx="1393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(c) ACK loss</a:t>
            </a:r>
          </a:p>
        </p:txBody>
      </p:sp>
      <p:grpSp>
        <p:nvGrpSpPr>
          <p:cNvPr id="369745" name="Group 81"/>
          <p:cNvGrpSpPr>
            <a:grpSpLocks/>
          </p:cNvGrpSpPr>
          <p:nvPr/>
        </p:nvGrpSpPr>
        <p:grpSpPr bwMode="auto">
          <a:xfrm>
            <a:off x="1679575" y="2886075"/>
            <a:ext cx="1212850" cy="719138"/>
            <a:chOff x="1324" y="1931"/>
            <a:chExt cx="764" cy="453"/>
          </a:xfrm>
        </p:grpSpPr>
        <p:sp>
          <p:nvSpPr>
            <p:cNvPr id="42089" name="Line 27"/>
            <p:cNvSpPr>
              <a:spLocks noChangeShapeType="1"/>
            </p:cNvSpPr>
            <p:nvPr/>
          </p:nvSpPr>
          <p:spPr bwMode="auto">
            <a:xfrm flipH="1">
              <a:off x="1514" y="2031"/>
              <a:ext cx="574" cy="13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90" name="Text Box 28"/>
            <p:cNvSpPr txBox="1">
              <a:spLocks noChangeArrowheads="1"/>
            </p:cNvSpPr>
            <p:nvPr/>
          </p:nvSpPr>
          <p:spPr bwMode="auto">
            <a:xfrm>
              <a:off x="1456" y="1931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ack1</a:t>
              </a:r>
            </a:p>
          </p:txBody>
        </p:sp>
        <p:sp>
          <p:nvSpPr>
            <p:cNvPr id="42091" name="Text Box 68"/>
            <p:cNvSpPr txBox="1">
              <a:spLocks noChangeArrowheads="1"/>
            </p:cNvSpPr>
            <p:nvPr/>
          </p:nvSpPr>
          <p:spPr bwMode="auto">
            <a:xfrm>
              <a:off x="1383" y="2040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2092" name="Text Box 69"/>
            <p:cNvSpPr txBox="1">
              <a:spLocks noChangeArrowheads="1"/>
            </p:cNvSpPr>
            <p:nvPr/>
          </p:nvSpPr>
          <p:spPr bwMode="auto">
            <a:xfrm>
              <a:off x="1324" y="2172"/>
              <a:ext cx="3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1">
                  <a:solidFill>
                    <a:srgbClr val="FF0000"/>
                  </a:solidFill>
                </a:rPr>
                <a:t>loss</a:t>
              </a:r>
            </a:p>
          </p:txBody>
        </p:sp>
      </p:grpSp>
      <p:grpSp>
        <p:nvGrpSpPr>
          <p:cNvPr id="369734" name="Group 70"/>
          <p:cNvGrpSpPr>
            <a:grpSpLocks/>
          </p:cNvGrpSpPr>
          <p:nvPr/>
        </p:nvGrpSpPr>
        <p:grpSpPr bwMode="auto">
          <a:xfrm>
            <a:off x="1303338" y="2792413"/>
            <a:ext cx="122237" cy="1033462"/>
            <a:chOff x="3651" y="1878"/>
            <a:chExt cx="78" cy="963"/>
          </a:xfrm>
        </p:grpSpPr>
        <p:sp>
          <p:nvSpPr>
            <p:cNvPr id="42086" name="Line 71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87" name="Line 72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88" name="Line 73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69738" name="Group 74"/>
          <p:cNvGrpSpPr>
            <a:grpSpLocks/>
          </p:cNvGrpSpPr>
          <p:nvPr/>
        </p:nvGrpSpPr>
        <p:grpSpPr bwMode="auto">
          <a:xfrm>
            <a:off x="1431925" y="3781425"/>
            <a:ext cx="1471613" cy="504825"/>
            <a:chOff x="855" y="1710"/>
            <a:chExt cx="927" cy="318"/>
          </a:xfrm>
        </p:grpSpPr>
        <p:sp>
          <p:nvSpPr>
            <p:cNvPr id="42084" name="Line 75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85" name="Text Box 76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grpSp>
        <p:nvGrpSpPr>
          <p:cNvPr id="369741" name="Group 77"/>
          <p:cNvGrpSpPr>
            <a:grpSpLocks/>
          </p:cNvGrpSpPr>
          <p:nvPr/>
        </p:nvGrpSpPr>
        <p:grpSpPr bwMode="auto">
          <a:xfrm>
            <a:off x="0" y="3405188"/>
            <a:ext cx="1377950" cy="731837"/>
            <a:chOff x="2802" y="2348"/>
            <a:chExt cx="868" cy="461"/>
          </a:xfrm>
        </p:grpSpPr>
        <p:pic>
          <p:nvPicPr>
            <p:cNvPr id="57441" name="Picture 78" descr="alarm_clock_ringi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83" name="Text Box 79"/>
            <p:cNvSpPr txBox="1">
              <a:spLocks noChangeArrowheads="1"/>
            </p:cNvSpPr>
            <p:nvPr/>
          </p:nvSpPr>
          <p:spPr bwMode="auto">
            <a:xfrm>
              <a:off x="2802" y="2491"/>
              <a:ext cx="868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75000"/>
                </a:lnSpc>
                <a:defRPr/>
              </a:pPr>
              <a:r>
                <a:rPr lang="en-US" sz="1800" i="1">
                  <a:solidFill>
                    <a:srgbClr val="FF0000"/>
                  </a:solidFill>
                </a:rPr>
                <a:t>timeout</a:t>
              </a:r>
            </a:p>
            <a:p>
              <a:pPr algn="r">
                <a:lnSpc>
                  <a:spcPct val="75000"/>
                </a:lnSpc>
                <a:defRPr/>
              </a:pPr>
              <a:r>
                <a:rPr lang="en-US" sz="1800"/>
                <a:t>resend pkt1</a:t>
              </a:r>
            </a:p>
          </p:txBody>
        </p:sp>
      </p:grpSp>
      <p:sp>
        <p:nvSpPr>
          <p:cNvPr id="369746" name="Text Box 82"/>
          <p:cNvSpPr txBox="1">
            <a:spLocks noChangeArrowheads="1"/>
          </p:cNvSpPr>
          <p:nvPr/>
        </p:nvSpPr>
        <p:spPr bwMode="auto">
          <a:xfrm>
            <a:off x="7594600" y="2374900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pkt1</a:t>
            </a:r>
          </a:p>
        </p:txBody>
      </p:sp>
      <p:sp>
        <p:nvSpPr>
          <p:cNvPr id="369747" name="Text Box 83"/>
          <p:cNvSpPr txBox="1">
            <a:spLocks noChangeArrowheads="1"/>
          </p:cNvSpPr>
          <p:nvPr/>
        </p:nvSpPr>
        <p:spPr bwMode="auto">
          <a:xfrm>
            <a:off x="7594600" y="2600325"/>
            <a:ext cx="1196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ack1</a:t>
            </a:r>
          </a:p>
        </p:txBody>
      </p:sp>
      <p:sp>
        <p:nvSpPr>
          <p:cNvPr id="369748" name="Text Box 84"/>
          <p:cNvSpPr txBox="1">
            <a:spLocks noChangeArrowheads="1"/>
          </p:cNvSpPr>
          <p:nvPr/>
        </p:nvSpPr>
        <p:spPr bwMode="auto">
          <a:xfrm>
            <a:off x="7556500" y="3810000"/>
            <a:ext cx="1568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(detect duplicate)</a:t>
            </a:r>
          </a:p>
        </p:txBody>
      </p:sp>
      <p:grpSp>
        <p:nvGrpSpPr>
          <p:cNvPr id="369749" name="Group 85"/>
          <p:cNvGrpSpPr>
            <a:grpSpLocks/>
          </p:cNvGrpSpPr>
          <p:nvPr/>
        </p:nvGrpSpPr>
        <p:grpSpPr bwMode="auto">
          <a:xfrm>
            <a:off x="6126163" y="2147888"/>
            <a:ext cx="1471612" cy="504825"/>
            <a:chOff x="855" y="1710"/>
            <a:chExt cx="927" cy="318"/>
          </a:xfrm>
        </p:grpSpPr>
        <p:sp>
          <p:nvSpPr>
            <p:cNvPr id="42080" name="Line 86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81" name="Text Box 87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sp>
        <p:nvSpPr>
          <p:cNvPr id="42021" name="Text Box 88"/>
          <p:cNvSpPr txBox="1">
            <a:spLocks noChangeArrowheads="1"/>
          </p:cNvSpPr>
          <p:nvPr/>
        </p:nvSpPr>
        <p:spPr bwMode="auto">
          <a:xfrm>
            <a:off x="5138738" y="766763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42022" name="Text Box 89"/>
          <p:cNvSpPr txBox="1">
            <a:spLocks noChangeArrowheads="1"/>
          </p:cNvSpPr>
          <p:nvPr/>
        </p:nvSpPr>
        <p:spPr bwMode="auto">
          <a:xfrm>
            <a:off x="7578725" y="762000"/>
            <a:ext cx="1071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369754" name="Text Box 90"/>
          <p:cNvSpPr txBox="1">
            <a:spLocks noChangeArrowheads="1"/>
          </p:cNvSpPr>
          <p:nvPr/>
        </p:nvSpPr>
        <p:spPr bwMode="auto">
          <a:xfrm>
            <a:off x="7572375" y="3541713"/>
            <a:ext cx="1000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pkt1</a:t>
            </a:r>
          </a:p>
        </p:txBody>
      </p:sp>
      <p:sp>
        <p:nvSpPr>
          <p:cNvPr id="369756" name="Text Box 92"/>
          <p:cNvSpPr txBox="1">
            <a:spLocks noChangeArrowheads="1"/>
          </p:cNvSpPr>
          <p:nvPr/>
        </p:nvSpPr>
        <p:spPr bwMode="auto">
          <a:xfrm>
            <a:off x="7585075" y="1700213"/>
            <a:ext cx="1196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ack0</a:t>
            </a:r>
          </a:p>
        </p:txBody>
      </p:sp>
      <p:sp>
        <p:nvSpPr>
          <p:cNvPr id="369759" name="Text Box 95"/>
          <p:cNvSpPr txBox="1">
            <a:spLocks noChangeArrowheads="1"/>
          </p:cNvSpPr>
          <p:nvPr/>
        </p:nvSpPr>
        <p:spPr bwMode="auto">
          <a:xfrm>
            <a:off x="5067300" y="1949450"/>
            <a:ext cx="102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ack0</a:t>
            </a:r>
          </a:p>
        </p:txBody>
      </p:sp>
      <p:sp>
        <p:nvSpPr>
          <p:cNvPr id="369761" name="Text Box 97"/>
          <p:cNvSpPr txBox="1">
            <a:spLocks noChangeArrowheads="1"/>
          </p:cNvSpPr>
          <p:nvPr/>
        </p:nvSpPr>
        <p:spPr bwMode="auto">
          <a:xfrm>
            <a:off x="4911725" y="2168525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pkt1</a:t>
            </a:r>
          </a:p>
        </p:txBody>
      </p:sp>
      <p:sp>
        <p:nvSpPr>
          <p:cNvPr id="42027" name="Text Box 99"/>
          <p:cNvSpPr txBox="1">
            <a:spLocks noChangeArrowheads="1"/>
          </p:cNvSpPr>
          <p:nvPr/>
        </p:nvSpPr>
        <p:spPr bwMode="auto">
          <a:xfrm>
            <a:off x="4900613" y="1206500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send pkt0</a:t>
            </a:r>
          </a:p>
        </p:txBody>
      </p:sp>
      <p:sp>
        <p:nvSpPr>
          <p:cNvPr id="369764" name="Text Box 100"/>
          <p:cNvSpPr txBox="1">
            <a:spLocks noChangeArrowheads="1"/>
          </p:cNvSpPr>
          <p:nvPr/>
        </p:nvSpPr>
        <p:spPr bwMode="auto">
          <a:xfrm>
            <a:off x="7577138" y="1489075"/>
            <a:ext cx="1000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rcv pkt0</a:t>
            </a:r>
          </a:p>
        </p:txBody>
      </p:sp>
      <p:grpSp>
        <p:nvGrpSpPr>
          <p:cNvPr id="369765" name="Group 101"/>
          <p:cNvGrpSpPr>
            <a:grpSpLocks/>
          </p:cNvGrpSpPr>
          <p:nvPr/>
        </p:nvGrpSpPr>
        <p:grpSpPr bwMode="auto">
          <a:xfrm>
            <a:off x="6116638" y="1276350"/>
            <a:ext cx="1471612" cy="512763"/>
            <a:chOff x="850" y="1159"/>
            <a:chExt cx="927" cy="323"/>
          </a:xfrm>
        </p:grpSpPr>
        <p:sp>
          <p:nvSpPr>
            <p:cNvPr id="42078" name="Line 102"/>
            <p:cNvSpPr>
              <a:spLocks noChangeShapeType="1"/>
            </p:cNvSpPr>
            <p:nvPr/>
          </p:nvSpPr>
          <p:spPr bwMode="auto">
            <a:xfrm>
              <a:off x="850" y="1257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79" name="Text Box 103"/>
            <p:cNvSpPr txBox="1">
              <a:spLocks noChangeArrowheads="1"/>
            </p:cNvSpPr>
            <p:nvPr/>
          </p:nvSpPr>
          <p:spPr bwMode="auto">
            <a:xfrm>
              <a:off x="1100" y="1159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pkt0</a:t>
              </a:r>
            </a:p>
          </p:txBody>
        </p:sp>
      </p:grpSp>
      <p:grpSp>
        <p:nvGrpSpPr>
          <p:cNvPr id="369774" name="Group 110"/>
          <p:cNvGrpSpPr>
            <a:grpSpLocks/>
          </p:cNvGrpSpPr>
          <p:nvPr/>
        </p:nvGrpSpPr>
        <p:grpSpPr bwMode="auto">
          <a:xfrm>
            <a:off x="6102350" y="1776413"/>
            <a:ext cx="1471613" cy="455612"/>
            <a:chOff x="841" y="1474"/>
            <a:chExt cx="927" cy="287"/>
          </a:xfrm>
        </p:grpSpPr>
        <p:sp>
          <p:nvSpPr>
            <p:cNvPr id="42076" name="Line 111"/>
            <p:cNvSpPr>
              <a:spLocks noChangeShapeType="1"/>
            </p:cNvSpPr>
            <p:nvPr/>
          </p:nvSpPr>
          <p:spPr bwMode="auto">
            <a:xfrm flipH="1">
              <a:off x="841" y="1536"/>
              <a:ext cx="927" cy="22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77" name="Text Box 112"/>
            <p:cNvSpPr txBox="1">
              <a:spLocks noChangeArrowheads="1"/>
            </p:cNvSpPr>
            <p:nvPr/>
          </p:nvSpPr>
          <p:spPr bwMode="auto">
            <a:xfrm>
              <a:off x="1089" y="1474"/>
              <a:ext cx="3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ack0</a:t>
              </a:r>
            </a:p>
          </p:txBody>
        </p:sp>
      </p:grpSp>
      <p:sp>
        <p:nvSpPr>
          <p:cNvPr id="42031" name="Text Box 116"/>
          <p:cNvSpPr txBox="1">
            <a:spLocks noChangeArrowheads="1"/>
          </p:cNvSpPr>
          <p:nvPr/>
        </p:nvSpPr>
        <p:spPr bwMode="auto">
          <a:xfrm>
            <a:off x="4757738" y="5764213"/>
            <a:ext cx="3867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(d) premature timeout/ delayed ACK</a:t>
            </a:r>
          </a:p>
        </p:txBody>
      </p:sp>
      <p:grpSp>
        <p:nvGrpSpPr>
          <p:cNvPr id="369786" name="Group 122"/>
          <p:cNvGrpSpPr>
            <a:grpSpLocks/>
          </p:cNvGrpSpPr>
          <p:nvPr/>
        </p:nvGrpSpPr>
        <p:grpSpPr bwMode="auto">
          <a:xfrm>
            <a:off x="6005513" y="2454275"/>
            <a:ext cx="122237" cy="1033463"/>
            <a:chOff x="3651" y="1878"/>
            <a:chExt cx="78" cy="963"/>
          </a:xfrm>
        </p:grpSpPr>
        <p:sp>
          <p:nvSpPr>
            <p:cNvPr id="42073" name="Line 123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74" name="Line 124"/>
            <p:cNvSpPr>
              <a:spLocks noChangeShapeType="1"/>
            </p:cNvSpPr>
            <p:nvPr/>
          </p:nvSpPr>
          <p:spPr bwMode="auto">
            <a:xfrm flipH="1">
              <a:off x="3651" y="1878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75" name="Line 125"/>
            <p:cNvSpPr>
              <a:spLocks noChangeShapeType="1"/>
            </p:cNvSpPr>
            <p:nvPr/>
          </p:nvSpPr>
          <p:spPr bwMode="auto">
            <a:xfrm flipH="1">
              <a:off x="3651" y="2841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69790" name="Group 126"/>
          <p:cNvGrpSpPr>
            <a:grpSpLocks/>
          </p:cNvGrpSpPr>
          <p:nvPr/>
        </p:nvGrpSpPr>
        <p:grpSpPr bwMode="auto">
          <a:xfrm>
            <a:off x="6134100" y="3443288"/>
            <a:ext cx="1471613" cy="504825"/>
            <a:chOff x="855" y="1710"/>
            <a:chExt cx="927" cy="318"/>
          </a:xfrm>
        </p:grpSpPr>
        <p:sp>
          <p:nvSpPr>
            <p:cNvPr id="42071" name="Line 127"/>
            <p:cNvSpPr>
              <a:spLocks noChangeShapeType="1"/>
            </p:cNvSpPr>
            <p:nvPr/>
          </p:nvSpPr>
          <p:spPr bwMode="auto">
            <a:xfrm>
              <a:off x="855" y="1803"/>
              <a:ext cx="927" cy="225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72" name="Text Box 128"/>
            <p:cNvSpPr txBox="1">
              <a:spLocks noChangeArrowheads="1"/>
            </p:cNvSpPr>
            <p:nvPr/>
          </p:nvSpPr>
          <p:spPr bwMode="auto">
            <a:xfrm>
              <a:off x="1094" y="1710"/>
              <a:ext cx="3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99"/>
                  </a:solidFill>
                  <a:latin typeface="Arial" charset="0"/>
                </a:rPr>
                <a:t>pkt1</a:t>
              </a:r>
            </a:p>
          </p:txBody>
        </p:sp>
      </p:grpSp>
      <p:grpSp>
        <p:nvGrpSpPr>
          <p:cNvPr id="369793" name="Group 129"/>
          <p:cNvGrpSpPr>
            <a:grpSpLocks/>
          </p:cNvGrpSpPr>
          <p:nvPr/>
        </p:nvGrpSpPr>
        <p:grpSpPr bwMode="auto">
          <a:xfrm>
            <a:off x="4702175" y="3067050"/>
            <a:ext cx="1377950" cy="731838"/>
            <a:chOff x="2802" y="2348"/>
            <a:chExt cx="868" cy="461"/>
          </a:xfrm>
        </p:grpSpPr>
        <p:pic>
          <p:nvPicPr>
            <p:cNvPr id="57428" name="Picture 130" descr="alarm_clock_ringi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" y="2348"/>
              <a:ext cx="275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70" name="Text Box 131"/>
            <p:cNvSpPr txBox="1">
              <a:spLocks noChangeArrowheads="1"/>
            </p:cNvSpPr>
            <p:nvPr/>
          </p:nvSpPr>
          <p:spPr bwMode="auto">
            <a:xfrm>
              <a:off x="2802" y="2491"/>
              <a:ext cx="868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75000"/>
                </a:lnSpc>
                <a:defRPr/>
              </a:pPr>
              <a:r>
                <a:rPr lang="en-US" sz="1800" i="1">
                  <a:solidFill>
                    <a:srgbClr val="FF0000"/>
                  </a:solidFill>
                </a:rPr>
                <a:t>timeout</a:t>
              </a:r>
            </a:p>
            <a:p>
              <a:pPr algn="r">
                <a:lnSpc>
                  <a:spcPct val="75000"/>
                </a:lnSpc>
                <a:defRPr/>
              </a:pPr>
              <a:r>
                <a:rPr lang="en-US" sz="1800"/>
                <a:t>resend pkt1</a:t>
              </a:r>
            </a:p>
          </p:txBody>
        </p:sp>
      </p:grpSp>
      <p:grpSp>
        <p:nvGrpSpPr>
          <p:cNvPr id="369797" name="Group 133"/>
          <p:cNvGrpSpPr>
            <a:grpSpLocks/>
          </p:cNvGrpSpPr>
          <p:nvPr/>
        </p:nvGrpSpPr>
        <p:grpSpPr bwMode="auto">
          <a:xfrm>
            <a:off x="6523038" y="2706688"/>
            <a:ext cx="1071562" cy="752475"/>
            <a:chOff x="4081" y="1705"/>
            <a:chExt cx="703" cy="453"/>
          </a:xfrm>
        </p:grpSpPr>
        <p:sp>
          <p:nvSpPr>
            <p:cNvPr id="42066" name="Line 118"/>
            <p:cNvSpPr>
              <a:spLocks noChangeShapeType="1"/>
            </p:cNvSpPr>
            <p:nvPr/>
          </p:nvSpPr>
          <p:spPr bwMode="auto">
            <a:xfrm flipH="1">
              <a:off x="4343" y="1705"/>
              <a:ext cx="441" cy="329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2067" name="Text Box 119"/>
            <p:cNvSpPr txBox="1">
              <a:spLocks noChangeArrowheads="1"/>
            </p:cNvSpPr>
            <p:nvPr/>
          </p:nvSpPr>
          <p:spPr bwMode="auto">
            <a:xfrm>
              <a:off x="4081" y="1794"/>
              <a:ext cx="435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8000"/>
                  </a:solidFill>
                  <a:latin typeface="Arial" charset="0"/>
                </a:rPr>
                <a:t>ack1</a:t>
              </a:r>
            </a:p>
          </p:txBody>
        </p:sp>
        <p:sp>
          <p:nvSpPr>
            <p:cNvPr id="42068" name="Line 132"/>
            <p:cNvSpPr>
              <a:spLocks noChangeShapeType="1"/>
            </p:cNvSpPr>
            <p:nvPr/>
          </p:nvSpPr>
          <p:spPr bwMode="auto">
            <a:xfrm flipH="1">
              <a:off x="4186" y="2047"/>
              <a:ext cx="146" cy="111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69800" name="Line 136"/>
          <p:cNvSpPr>
            <a:spLocks noChangeShapeType="1"/>
          </p:cNvSpPr>
          <p:nvPr/>
        </p:nvSpPr>
        <p:spPr bwMode="auto">
          <a:xfrm flipH="1">
            <a:off x="6024563" y="3251200"/>
            <a:ext cx="909637" cy="7397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69817" name="Group 153"/>
          <p:cNvGrpSpPr>
            <a:grpSpLocks/>
          </p:cNvGrpSpPr>
          <p:nvPr/>
        </p:nvGrpSpPr>
        <p:grpSpPr bwMode="auto">
          <a:xfrm>
            <a:off x="4892675" y="3738563"/>
            <a:ext cx="4227513" cy="1752600"/>
            <a:chOff x="3082" y="2355"/>
            <a:chExt cx="2663" cy="1104"/>
          </a:xfrm>
        </p:grpSpPr>
        <p:sp>
          <p:nvSpPr>
            <p:cNvPr id="42038" name="Text Box 93"/>
            <p:cNvSpPr txBox="1">
              <a:spLocks noChangeArrowheads="1"/>
            </p:cNvSpPr>
            <p:nvPr/>
          </p:nvSpPr>
          <p:spPr bwMode="auto">
            <a:xfrm>
              <a:off x="4790" y="2491"/>
              <a:ext cx="75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send ack1</a:t>
              </a:r>
            </a:p>
          </p:txBody>
        </p:sp>
        <p:sp>
          <p:nvSpPr>
            <p:cNvPr id="42039" name="Text Box 96"/>
            <p:cNvSpPr txBox="1">
              <a:spLocks noChangeArrowheads="1"/>
            </p:cNvSpPr>
            <p:nvPr/>
          </p:nvSpPr>
          <p:spPr bwMode="auto">
            <a:xfrm>
              <a:off x="3082" y="2842"/>
              <a:ext cx="7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send pkt0</a:t>
              </a:r>
            </a:p>
          </p:txBody>
        </p:sp>
        <p:sp>
          <p:nvSpPr>
            <p:cNvPr id="42040" name="Text Box 98"/>
            <p:cNvSpPr txBox="1">
              <a:spLocks noChangeArrowheads="1"/>
            </p:cNvSpPr>
            <p:nvPr/>
          </p:nvSpPr>
          <p:spPr bwMode="auto">
            <a:xfrm>
              <a:off x="3155" y="2703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rcv ack1</a:t>
              </a:r>
            </a:p>
          </p:txBody>
        </p:sp>
        <p:grpSp>
          <p:nvGrpSpPr>
            <p:cNvPr id="57400" name="Group 148"/>
            <p:cNvGrpSpPr>
              <a:grpSpLocks/>
            </p:cNvGrpSpPr>
            <p:nvPr/>
          </p:nvGrpSpPr>
          <p:grpSpPr bwMode="auto">
            <a:xfrm>
              <a:off x="3843" y="2895"/>
              <a:ext cx="927" cy="247"/>
              <a:chOff x="3849" y="2883"/>
              <a:chExt cx="927" cy="247"/>
            </a:xfrm>
          </p:grpSpPr>
          <p:sp>
            <p:nvSpPr>
              <p:cNvPr id="42064" name="Line 105"/>
              <p:cNvSpPr>
                <a:spLocks noChangeShapeType="1"/>
              </p:cNvSpPr>
              <p:nvPr/>
            </p:nvSpPr>
            <p:spPr bwMode="auto">
              <a:xfrm>
                <a:off x="3849" y="2905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2065" name="Text Box 106"/>
              <p:cNvSpPr txBox="1">
                <a:spLocks noChangeArrowheads="1"/>
              </p:cNvSpPr>
              <p:nvPr/>
            </p:nvSpPr>
            <p:spPr bwMode="auto">
              <a:xfrm>
                <a:off x="4334" y="2883"/>
                <a:ext cx="35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>
                    <a:solidFill>
                      <a:srgbClr val="000099"/>
                    </a:solidFill>
                    <a:latin typeface="Arial" charset="0"/>
                  </a:rPr>
                  <a:t>pkt0</a:t>
                </a:r>
              </a:p>
            </p:txBody>
          </p:sp>
        </p:grpSp>
        <p:grpSp>
          <p:nvGrpSpPr>
            <p:cNvPr id="57401" name="Group 150"/>
            <p:cNvGrpSpPr>
              <a:grpSpLocks/>
            </p:cNvGrpSpPr>
            <p:nvPr/>
          </p:nvGrpSpPr>
          <p:grpSpPr bwMode="auto">
            <a:xfrm>
              <a:off x="3873" y="2603"/>
              <a:ext cx="927" cy="261"/>
              <a:chOff x="2229" y="3431"/>
              <a:chExt cx="927" cy="261"/>
            </a:xfrm>
          </p:grpSpPr>
          <p:sp>
            <p:nvSpPr>
              <p:cNvPr id="42062" name="Line 108"/>
              <p:cNvSpPr>
                <a:spLocks noChangeShapeType="1"/>
              </p:cNvSpPr>
              <p:nvPr/>
            </p:nvSpPr>
            <p:spPr bwMode="auto">
              <a:xfrm flipH="1">
                <a:off x="2229" y="346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2063" name="Text Box 109"/>
              <p:cNvSpPr txBox="1">
                <a:spLocks noChangeArrowheads="1"/>
              </p:cNvSpPr>
              <p:nvPr/>
            </p:nvSpPr>
            <p:spPr bwMode="auto">
              <a:xfrm>
                <a:off x="2283" y="3431"/>
                <a:ext cx="3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>
                    <a:solidFill>
                      <a:srgbClr val="008000"/>
                    </a:solidFill>
                    <a:latin typeface="Arial" charset="0"/>
                  </a:rPr>
                  <a:t>ack1</a:t>
                </a:r>
              </a:p>
            </p:txBody>
          </p:sp>
        </p:grpSp>
        <p:grpSp>
          <p:nvGrpSpPr>
            <p:cNvPr id="57402" name="Group 113"/>
            <p:cNvGrpSpPr>
              <a:grpSpLocks/>
            </p:cNvGrpSpPr>
            <p:nvPr/>
          </p:nvGrpSpPr>
          <p:grpSpPr bwMode="auto">
            <a:xfrm>
              <a:off x="3840" y="3110"/>
              <a:ext cx="927" cy="291"/>
              <a:chOff x="837" y="2540"/>
              <a:chExt cx="927" cy="291"/>
            </a:xfrm>
          </p:grpSpPr>
          <p:sp>
            <p:nvSpPr>
              <p:cNvPr id="42060" name="Line 114"/>
              <p:cNvSpPr>
                <a:spLocks noChangeShapeType="1"/>
              </p:cNvSpPr>
              <p:nvPr/>
            </p:nvSpPr>
            <p:spPr bwMode="auto">
              <a:xfrm flipH="1">
                <a:off x="837" y="2606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2061" name="Text Box 115"/>
              <p:cNvSpPr txBox="1">
                <a:spLocks noChangeArrowheads="1"/>
              </p:cNvSpPr>
              <p:nvPr/>
            </p:nvSpPr>
            <p:spPr bwMode="auto">
              <a:xfrm>
                <a:off x="1086" y="2540"/>
                <a:ext cx="3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>
                    <a:solidFill>
                      <a:srgbClr val="008000"/>
                    </a:solidFill>
                    <a:latin typeface="Arial" charset="0"/>
                  </a:rPr>
                  <a:t>ack0</a:t>
                </a:r>
              </a:p>
            </p:txBody>
          </p:sp>
        </p:grpSp>
        <p:grpSp>
          <p:nvGrpSpPr>
            <p:cNvPr id="57403" name="Group 137"/>
            <p:cNvGrpSpPr>
              <a:grpSpLocks/>
            </p:cNvGrpSpPr>
            <p:nvPr/>
          </p:nvGrpSpPr>
          <p:grpSpPr bwMode="auto">
            <a:xfrm>
              <a:off x="3121" y="2355"/>
              <a:ext cx="740" cy="375"/>
              <a:chOff x="2839" y="3285"/>
              <a:chExt cx="740" cy="375"/>
            </a:xfrm>
          </p:grpSpPr>
          <p:sp>
            <p:nvSpPr>
              <p:cNvPr id="42058" name="Text Box 134"/>
              <p:cNvSpPr txBox="1">
                <a:spLocks noChangeArrowheads="1"/>
              </p:cNvSpPr>
              <p:nvPr/>
            </p:nvSpPr>
            <p:spPr bwMode="auto">
              <a:xfrm>
                <a:off x="2839" y="3429"/>
                <a:ext cx="74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send pkt0</a:t>
                </a:r>
              </a:p>
            </p:txBody>
          </p:sp>
          <p:sp>
            <p:nvSpPr>
              <p:cNvPr id="42059" name="Text Box 135"/>
              <p:cNvSpPr txBox="1">
                <a:spLocks noChangeArrowheads="1"/>
              </p:cNvSpPr>
              <p:nvPr/>
            </p:nvSpPr>
            <p:spPr bwMode="auto">
              <a:xfrm>
                <a:off x="2916" y="3285"/>
                <a:ext cx="64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rcv ack1</a:t>
                </a:r>
              </a:p>
            </p:txBody>
          </p:sp>
        </p:grpSp>
        <p:grpSp>
          <p:nvGrpSpPr>
            <p:cNvPr id="57404" name="Group 138"/>
            <p:cNvGrpSpPr>
              <a:grpSpLocks/>
            </p:cNvGrpSpPr>
            <p:nvPr/>
          </p:nvGrpSpPr>
          <p:grpSpPr bwMode="auto">
            <a:xfrm>
              <a:off x="3817" y="2418"/>
              <a:ext cx="975" cy="359"/>
              <a:chOff x="850" y="1159"/>
              <a:chExt cx="927" cy="323"/>
            </a:xfrm>
          </p:grpSpPr>
          <p:sp>
            <p:nvSpPr>
              <p:cNvPr id="42056" name="Line 139"/>
              <p:cNvSpPr>
                <a:spLocks noChangeShapeType="1"/>
              </p:cNvSpPr>
              <p:nvPr/>
            </p:nvSpPr>
            <p:spPr bwMode="auto">
              <a:xfrm>
                <a:off x="850" y="1257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2057" name="Text Box 140"/>
              <p:cNvSpPr txBox="1">
                <a:spLocks noChangeArrowheads="1"/>
              </p:cNvSpPr>
              <p:nvPr/>
            </p:nvSpPr>
            <p:spPr bwMode="auto">
              <a:xfrm>
                <a:off x="1109" y="1159"/>
                <a:ext cx="340" cy="1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>
                    <a:solidFill>
                      <a:srgbClr val="000099"/>
                    </a:solidFill>
                    <a:latin typeface="Arial" charset="0"/>
                  </a:rPr>
                  <a:t>pkt0</a:t>
                </a:r>
              </a:p>
            </p:txBody>
          </p:sp>
        </p:grpSp>
        <p:grpSp>
          <p:nvGrpSpPr>
            <p:cNvPr id="57405" name="Group 142"/>
            <p:cNvGrpSpPr>
              <a:grpSpLocks/>
            </p:cNvGrpSpPr>
            <p:nvPr/>
          </p:nvGrpSpPr>
          <p:grpSpPr bwMode="auto">
            <a:xfrm>
              <a:off x="4782" y="2661"/>
              <a:ext cx="754" cy="354"/>
              <a:chOff x="4776" y="2967"/>
              <a:chExt cx="754" cy="354"/>
            </a:xfrm>
          </p:grpSpPr>
          <p:sp>
            <p:nvSpPr>
              <p:cNvPr id="42054" name="Text Box 143"/>
              <p:cNvSpPr txBox="1">
                <a:spLocks noChangeArrowheads="1"/>
              </p:cNvSpPr>
              <p:nvPr/>
            </p:nvSpPr>
            <p:spPr bwMode="auto">
              <a:xfrm>
                <a:off x="4780" y="2967"/>
                <a:ext cx="63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rcv pkt0</a:t>
                </a:r>
              </a:p>
            </p:txBody>
          </p:sp>
          <p:sp>
            <p:nvSpPr>
              <p:cNvPr id="42055" name="Text Box 144"/>
              <p:cNvSpPr txBox="1">
                <a:spLocks noChangeArrowheads="1"/>
              </p:cNvSpPr>
              <p:nvPr/>
            </p:nvSpPr>
            <p:spPr bwMode="auto">
              <a:xfrm>
                <a:off x="4776" y="3090"/>
                <a:ext cx="7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send ack0</a:t>
                </a:r>
              </a:p>
            </p:txBody>
          </p:sp>
        </p:grpSp>
        <p:grpSp>
          <p:nvGrpSpPr>
            <p:cNvPr id="57406" name="Group 149"/>
            <p:cNvGrpSpPr>
              <a:grpSpLocks/>
            </p:cNvGrpSpPr>
            <p:nvPr/>
          </p:nvGrpSpPr>
          <p:grpSpPr bwMode="auto">
            <a:xfrm>
              <a:off x="3840" y="2756"/>
              <a:ext cx="927" cy="309"/>
              <a:chOff x="3792" y="2738"/>
              <a:chExt cx="927" cy="309"/>
            </a:xfrm>
          </p:grpSpPr>
          <p:sp>
            <p:nvSpPr>
              <p:cNvPr id="42052" name="Line 146"/>
              <p:cNvSpPr>
                <a:spLocks noChangeShapeType="1"/>
              </p:cNvSpPr>
              <p:nvPr/>
            </p:nvSpPr>
            <p:spPr bwMode="auto">
              <a:xfrm flipH="1">
                <a:off x="3792" y="2822"/>
                <a:ext cx="927" cy="225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2053" name="Text Box 147"/>
              <p:cNvSpPr txBox="1">
                <a:spLocks noChangeArrowheads="1"/>
              </p:cNvSpPr>
              <p:nvPr/>
            </p:nvSpPr>
            <p:spPr bwMode="auto">
              <a:xfrm>
                <a:off x="4089" y="2738"/>
                <a:ext cx="3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>
                    <a:solidFill>
                      <a:srgbClr val="008000"/>
                    </a:solidFill>
                    <a:latin typeface="Arial" charset="0"/>
                  </a:rPr>
                  <a:t>ack0</a:t>
                </a:r>
              </a:p>
            </p:txBody>
          </p:sp>
        </p:grpSp>
        <p:grpSp>
          <p:nvGrpSpPr>
            <p:cNvPr id="57407" name="Group 152"/>
            <p:cNvGrpSpPr>
              <a:grpSpLocks/>
            </p:cNvGrpSpPr>
            <p:nvPr/>
          </p:nvGrpSpPr>
          <p:grpSpPr bwMode="auto">
            <a:xfrm>
              <a:off x="4757" y="2967"/>
              <a:ext cx="988" cy="492"/>
              <a:chOff x="4757" y="2967"/>
              <a:chExt cx="988" cy="492"/>
            </a:xfrm>
          </p:grpSpPr>
          <p:sp>
            <p:nvSpPr>
              <p:cNvPr id="42049" name="Text Box 91"/>
              <p:cNvSpPr txBox="1">
                <a:spLocks noChangeArrowheads="1"/>
              </p:cNvSpPr>
              <p:nvPr/>
            </p:nvSpPr>
            <p:spPr bwMode="auto">
              <a:xfrm>
                <a:off x="4780" y="2967"/>
                <a:ext cx="63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rcv pkt0</a:t>
                </a:r>
              </a:p>
            </p:txBody>
          </p:sp>
          <p:sp>
            <p:nvSpPr>
              <p:cNvPr id="42050" name="Text Box 94"/>
              <p:cNvSpPr txBox="1">
                <a:spLocks noChangeArrowheads="1"/>
              </p:cNvSpPr>
              <p:nvPr/>
            </p:nvSpPr>
            <p:spPr bwMode="auto">
              <a:xfrm>
                <a:off x="4782" y="3228"/>
                <a:ext cx="7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send ack0</a:t>
                </a:r>
              </a:p>
            </p:txBody>
          </p:sp>
          <p:sp>
            <p:nvSpPr>
              <p:cNvPr id="42051" name="Text Box 151"/>
              <p:cNvSpPr txBox="1">
                <a:spLocks noChangeArrowheads="1"/>
              </p:cNvSpPr>
              <p:nvPr/>
            </p:nvSpPr>
            <p:spPr bwMode="auto">
              <a:xfrm>
                <a:off x="4757" y="3128"/>
                <a:ext cx="98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/>
                  <a:t>(detect duplicate)</a:t>
                </a: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97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6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96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36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6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6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6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6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6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36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6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6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69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6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69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69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6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69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6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369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6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369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36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1000"/>
                                        <p:tgtEl>
                                          <p:spTgt spid="36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36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36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69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36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369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36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36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73" grpId="0"/>
      <p:bldP spid="369678" grpId="0"/>
      <p:bldP spid="369703" grpId="0"/>
      <p:bldP spid="369704" grpId="0"/>
      <p:bldP spid="369705" grpId="0"/>
      <p:bldP spid="369707" grpId="0"/>
      <p:bldP spid="369708" grpId="0"/>
      <p:bldP spid="369709" grpId="0"/>
      <p:bldP spid="369710" grpId="0"/>
      <p:bldP spid="369747" grpId="0"/>
      <p:bldP spid="369748" grpId="0"/>
      <p:bldP spid="369756" grpId="0"/>
      <p:bldP spid="369759" grpId="0"/>
      <p:bldP spid="36976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Performance of rdt3.0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55738"/>
            <a:ext cx="8372475" cy="9906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rdt3.0 is correct, but performance stinks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e.g.: 1 Gbps link, 15 ms prop. delay, 8000 bit packet:</a:t>
            </a: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457200" y="3513138"/>
            <a:ext cx="83724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688975" indent="-231775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lvl="1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en-US" sz="2400">
                <a:latin typeface="Gill Sans MT" pitchFamily="34" charset="0"/>
              </a:rPr>
              <a:t>U </a:t>
            </a:r>
            <a:r>
              <a:rPr lang="en-US" altLang="en-US" sz="2400" baseline="-25000">
                <a:latin typeface="Gill Sans MT" pitchFamily="34" charset="0"/>
              </a:rPr>
              <a:t>sender</a:t>
            </a:r>
            <a:r>
              <a:rPr lang="en-US" altLang="en-US" sz="2400">
                <a:latin typeface="Gill Sans MT" pitchFamily="34" charset="0"/>
              </a:rPr>
              <a:t>: </a:t>
            </a:r>
            <a:r>
              <a:rPr lang="en-US" altLang="en-US" sz="2400" i="1">
                <a:solidFill>
                  <a:srgbClr val="CC0000"/>
                </a:solidFill>
                <a:latin typeface="Gill Sans MT" pitchFamily="34" charset="0"/>
              </a:rPr>
              <a:t>utilization</a:t>
            </a:r>
            <a:r>
              <a:rPr lang="en-US" altLang="en-US" sz="2400">
                <a:latin typeface="Gill Sans MT" pitchFamily="34" charset="0"/>
              </a:rPr>
              <a:t> – fraction of time sender busy sending</a:t>
            </a:r>
          </a:p>
        </p:txBody>
      </p:sp>
      <p:graphicFrame>
        <p:nvGraphicFramePr>
          <p:cNvPr id="58374" name="Object 5"/>
          <p:cNvGraphicFramePr>
            <a:graphicFrameLocks noChangeAspect="1"/>
          </p:cNvGraphicFramePr>
          <p:nvPr/>
        </p:nvGraphicFramePr>
        <p:xfrm>
          <a:off x="1690688" y="3970338"/>
          <a:ext cx="6748462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581400" imgH="495300" progId="Word.Picture.8">
                  <p:embed/>
                </p:oleObj>
              </mc:Choice>
              <mc:Fallback>
                <p:oleObj name="Picture" r:id="rId2" imgW="3581400" imgH="49530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0688" y="3970338"/>
                        <a:ext cx="6748462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Rectangle 7"/>
          <p:cNvSpPr>
            <a:spLocks noChangeArrowheads="1"/>
          </p:cNvSpPr>
          <p:nvPr/>
        </p:nvSpPr>
        <p:spPr bwMode="auto">
          <a:xfrm>
            <a:off x="533400" y="4960938"/>
            <a:ext cx="83724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688975" lvl="1" indent="-231775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if RTT=30 msec, 1KB </a:t>
            </a:r>
            <a:r>
              <a:rPr lang="en-US" sz="2400" dirty="0" err="1">
                <a:latin typeface="Gill Sans MT" charset="0"/>
                <a:ea typeface="ＭＳ Ｐゴシック" charset="0"/>
              </a:rPr>
              <a:t>pkt</a:t>
            </a:r>
            <a:r>
              <a:rPr lang="en-US" sz="2400" dirty="0">
                <a:latin typeface="Gill Sans MT" charset="0"/>
                <a:ea typeface="ＭＳ Ｐゴシック" charset="0"/>
              </a:rPr>
              <a:t> every 30 msec: 33kB/sec </a:t>
            </a:r>
            <a:r>
              <a:rPr lang="en-US" sz="2400" dirty="0" err="1">
                <a:latin typeface="Gill Sans MT" charset="0"/>
                <a:ea typeface="ＭＳ Ｐゴシック" charset="0"/>
              </a:rPr>
              <a:t>thruput</a:t>
            </a:r>
            <a:r>
              <a:rPr lang="en-US" sz="2400" dirty="0">
                <a:latin typeface="Gill Sans MT" charset="0"/>
                <a:ea typeface="ＭＳ Ｐゴシック" charset="0"/>
              </a:rPr>
              <a:t> over 1 Gbps link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dirty="0">
                <a:latin typeface="Gill Sans MT" charset="0"/>
                <a:ea typeface="ＭＳ Ｐゴシック" charset="0"/>
              </a:rPr>
              <a:t>network protocol limits use of physical resources!</a:t>
            </a:r>
          </a:p>
        </p:txBody>
      </p:sp>
      <p:pic>
        <p:nvPicPr>
          <p:cNvPr id="58376" name="Picture 9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006475"/>
            <a:ext cx="5027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77" name="Group 24"/>
          <p:cNvGrpSpPr>
            <a:grpSpLocks/>
          </p:cNvGrpSpPr>
          <p:nvPr/>
        </p:nvGrpSpPr>
        <p:grpSpPr bwMode="auto">
          <a:xfrm>
            <a:off x="1789113" y="2438400"/>
            <a:ext cx="5903912" cy="812800"/>
            <a:chOff x="137" y="1675"/>
            <a:chExt cx="3719" cy="512"/>
          </a:xfrm>
        </p:grpSpPr>
        <p:sp>
          <p:nvSpPr>
            <p:cNvPr id="43019" name="Text Box 10"/>
            <p:cNvSpPr txBox="1">
              <a:spLocks noChangeArrowheads="1"/>
            </p:cNvSpPr>
            <p:nvPr/>
          </p:nvSpPr>
          <p:spPr bwMode="auto">
            <a:xfrm>
              <a:off x="137" y="1795"/>
              <a:ext cx="70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 i="1">
                  <a:latin typeface="Arial" charset="0"/>
                </a:rPr>
                <a:t>D</a:t>
              </a:r>
              <a:r>
                <a:rPr lang="en-US" sz="2400" i="1" baseline="-25000">
                  <a:latin typeface="Arial" charset="0"/>
                </a:rPr>
                <a:t>trans</a:t>
              </a:r>
              <a:r>
                <a:rPr lang="en-US" sz="2400" i="1">
                  <a:latin typeface="Arial" charset="0"/>
                </a:rPr>
                <a:t> =</a:t>
              </a:r>
            </a:p>
          </p:txBody>
        </p:sp>
        <p:grpSp>
          <p:nvGrpSpPr>
            <p:cNvPr id="58379" name="Group 14"/>
            <p:cNvGrpSpPr>
              <a:grpSpLocks/>
            </p:cNvGrpSpPr>
            <p:nvPr/>
          </p:nvGrpSpPr>
          <p:grpSpPr bwMode="auto">
            <a:xfrm>
              <a:off x="827" y="1677"/>
              <a:ext cx="255" cy="496"/>
              <a:chOff x="155" y="2937"/>
              <a:chExt cx="255" cy="496"/>
            </a:xfrm>
          </p:grpSpPr>
          <p:sp>
            <p:nvSpPr>
              <p:cNvPr id="43029" name="Text Box 11"/>
              <p:cNvSpPr txBox="1">
                <a:spLocks noChangeArrowheads="1"/>
              </p:cNvSpPr>
              <p:nvPr/>
            </p:nvSpPr>
            <p:spPr bwMode="auto">
              <a:xfrm>
                <a:off x="176" y="2937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/>
                  <a:t>L</a:t>
                </a:r>
              </a:p>
            </p:txBody>
          </p:sp>
          <p:sp>
            <p:nvSpPr>
              <p:cNvPr id="43030" name="Text Box 12"/>
              <p:cNvSpPr txBox="1">
                <a:spLocks noChangeArrowheads="1"/>
              </p:cNvSpPr>
              <p:nvPr/>
            </p:nvSpPr>
            <p:spPr bwMode="auto">
              <a:xfrm>
                <a:off x="155" y="3145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>
                    <a:latin typeface="Arial" charset="0"/>
                  </a:rPr>
                  <a:t>R</a:t>
                </a:r>
              </a:p>
            </p:txBody>
          </p:sp>
          <p:sp>
            <p:nvSpPr>
              <p:cNvPr id="43031" name="Line 13"/>
              <p:cNvSpPr>
                <a:spLocks noChangeShapeType="1"/>
              </p:cNvSpPr>
              <p:nvPr/>
            </p:nvSpPr>
            <p:spPr bwMode="auto">
              <a:xfrm>
                <a:off x="204" y="3192"/>
                <a:ext cx="18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58380" name="Group 19"/>
            <p:cNvGrpSpPr>
              <a:grpSpLocks/>
            </p:cNvGrpSpPr>
            <p:nvPr/>
          </p:nvGrpSpPr>
          <p:grpSpPr bwMode="auto">
            <a:xfrm>
              <a:off x="1233" y="1675"/>
              <a:ext cx="1225" cy="512"/>
              <a:chOff x="1401" y="1693"/>
              <a:chExt cx="1225" cy="512"/>
            </a:xfrm>
          </p:grpSpPr>
          <p:sp>
            <p:nvSpPr>
              <p:cNvPr id="43025" name="Text Box 6"/>
              <p:cNvSpPr txBox="1">
                <a:spLocks noChangeArrowheads="1"/>
              </p:cNvSpPr>
              <p:nvPr/>
            </p:nvSpPr>
            <p:spPr bwMode="auto">
              <a:xfrm>
                <a:off x="2085" y="1748"/>
                <a:ext cx="16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000">
                    <a:latin typeface="Comic Sans MS" charset="0"/>
                  </a:rPr>
                  <a:t> </a:t>
                </a:r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43026" name="Text Box 16"/>
              <p:cNvSpPr txBox="1">
                <a:spLocks noChangeArrowheads="1"/>
              </p:cNvSpPr>
              <p:nvPr/>
            </p:nvSpPr>
            <p:spPr bwMode="auto">
              <a:xfrm>
                <a:off x="1563" y="1693"/>
                <a:ext cx="8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>
                    <a:latin typeface="Arial" charset="0"/>
                  </a:rPr>
                  <a:t>8000 bits</a:t>
                </a:r>
              </a:p>
            </p:txBody>
          </p:sp>
          <p:sp>
            <p:nvSpPr>
              <p:cNvPr id="43027" name="Text Box 17"/>
              <p:cNvSpPr txBox="1">
                <a:spLocks noChangeArrowheads="1"/>
              </p:cNvSpPr>
              <p:nvPr/>
            </p:nvSpPr>
            <p:spPr bwMode="auto">
              <a:xfrm>
                <a:off x="1401" y="1917"/>
                <a:ext cx="122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i="1"/>
                  <a:t>10</a:t>
                </a:r>
                <a:r>
                  <a:rPr lang="en-US" sz="2400" i="1" baseline="30000"/>
                  <a:t>9 </a:t>
                </a:r>
                <a:r>
                  <a:rPr lang="en-US" sz="2400" i="1"/>
                  <a:t>bits/sec</a:t>
                </a:r>
              </a:p>
            </p:txBody>
          </p:sp>
          <p:sp>
            <p:nvSpPr>
              <p:cNvPr id="43028" name="Line 18"/>
              <p:cNvSpPr>
                <a:spLocks noChangeShapeType="1"/>
              </p:cNvSpPr>
              <p:nvPr/>
            </p:nvSpPr>
            <p:spPr bwMode="auto">
              <a:xfrm>
                <a:off x="1604" y="1950"/>
                <a:ext cx="97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3022" name="Text Box 20"/>
            <p:cNvSpPr txBox="1">
              <a:spLocks noChangeArrowheads="1"/>
            </p:cNvSpPr>
            <p:nvPr/>
          </p:nvSpPr>
          <p:spPr bwMode="auto">
            <a:xfrm>
              <a:off x="1093" y="1789"/>
              <a:ext cx="2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>
                  <a:latin typeface="Arial" charset="0"/>
                </a:rPr>
                <a:t>=</a:t>
              </a:r>
            </a:p>
          </p:txBody>
        </p:sp>
        <p:sp>
          <p:nvSpPr>
            <p:cNvPr id="43023" name="Text Box 22"/>
            <p:cNvSpPr txBox="1">
              <a:spLocks noChangeArrowheads="1"/>
            </p:cNvSpPr>
            <p:nvPr/>
          </p:nvSpPr>
          <p:spPr bwMode="auto">
            <a:xfrm>
              <a:off x="2509" y="1789"/>
              <a:ext cx="2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>
                  <a:latin typeface="Arial" charset="0"/>
                </a:rPr>
                <a:t>=</a:t>
              </a:r>
            </a:p>
          </p:txBody>
        </p:sp>
        <p:sp>
          <p:nvSpPr>
            <p:cNvPr id="43024" name="Text Box 23"/>
            <p:cNvSpPr txBox="1">
              <a:spLocks noChangeArrowheads="1"/>
            </p:cNvSpPr>
            <p:nvPr/>
          </p:nvSpPr>
          <p:spPr bwMode="auto">
            <a:xfrm>
              <a:off x="2715" y="1777"/>
              <a:ext cx="114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 i="1">
                  <a:latin typeface="Arial" charset="0"/>
                </a:rPr>
                <a:t>8 microsecs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42</a:t>
            </a:fld>
            <a:endParaRPr lang="en-US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960438"/>
            <a:ext cx="667226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63525"/>
            <a:ext cx="7772400" cy="1008063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rdt3.0: stop-and-wait operation</a:t>
            </a:r>
          </a:p>
        </p:txBody>
      </p:sp>
      <p:sp>
        <p:nvSpPr>
          <p:cNvPr id="59397" name="Line 3"/>
          <p:cNvSpPr>
            <a:spLocks noChangeShapeType="1"/>
          </p:cNvSpPr>
          <p:nvPr/>
        </p:nvSpPr>
        <p:spPr bwMode="auto">
          <a:xfrm>
            <a:off x="3557588" y="2001838"/>
            <a:ext cx="2227262" cy="9223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8" name="Text Box 4"/>
          <p:cNvSpPr txBox="1">
            <a:spLocks noChangeArrowheads="1"/>
          </p:cNvSpPr>
          <p:nvPr/>
        </p:nvSpPr>
        <p:spPr bwMode="auto">
          <a:xfrm>
            <a:off x="233363" y="1797050"/>
            <a:ext cx="3232150" cy="352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first packet bit transmitted, t = 0</a:t>
            </a:r>
          </a:p>
        </p:txBody>
      </p:sp>
      <p:sp>
        <p:nvSpPr>
          <p:cNvPr id="59399" name="Line 5"/>
          <p:cNvSpPr>
            <a:spLocks noChangeShapeType="1"/>
          </p:cNvSpPr>
          <p:nvPr/>
        </p:nvSpPr>
        <p:spPr bwMode="auto">
          <a:xfrm>
            <a:off x="3546475" y="1782763"/>
            <a:ext cx="23813" cy="29130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0" name="Line 6"/>
          <p:cNvSpPr>
            <a:spLocks noChangeShapeType="1"/>
          </p:cNvSpPr>
          <p:nvPr/>
        </p:nvSpPr>
        <p:spPr bwMode="auto">
          <a:xfrm>
            <a:off x="5773738" y="1795463"/>
            <a:ext cx="22225" cy="2890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Text Box 7"/>
          <p:cNvSpPr txBox="1">
            <a:spLocks noChangeArrowheads="1"/>
          </p:cNvSpPr>
          <p:nvPr/>
        </p:nvSpPr>
        <p:spPr bwMode="auto">
          <a:xfrm>
            <a:off x="3017838" y="1446213"/>
            <a:ext cx="885825" cy="3508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sender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9402" name="Text Box 8"/>
          <p:cNvSpPr txBox="1">
            <a:spLocks noChangeArrowheads="1"/>
          </p:cNvSpPr>
          <p:nvPr/>
        </p:nvSpPr>
        <p:spPr bwMode="auto">
          <a:xfrm>
            <a:off x="5195888" y="1446213"/>
            <a:ext cx="946150" cy="3508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receiver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9403" name="Line 9"/>
          <p:cNvSpPr>
            <a:spLocks noChangeShapeType="1"/>
          </p:cNvSpPr>
          <p:nvPr/>
        </p:nvSpPr>
        <p:spPr bwMode="auto">
          <a:xfrm>
            <a:off x="3570288" y="1997075"/>
            <a:ext cx="2190750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4" name="Line 10"/>
          <p:cNvSpPr>
            <a:spLocks noChangeShapeType="1"/>
          </p:cNvSpPr>
          <p:nvPr/>
        </p:nvSpPr>
        <p:spPr bwMode="auto">
          <a:xfrm>
            <a:off x="3575050" y="4108450"/>
            <a:ext cx="2192338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Line 11"/>
          <p:cNvSpPr>
            <a:spLocks noChangeShapeType="1"/>
          </p:cNvSpPr>
          <p:nvPr/>
        </p:nvSpPr>
        <p:spPr bwMode="auto">
          <a:xfrm flipV="1">
            <a:off x="3575050" y="3165475"/>
            <a:ext cx="2209800" cy="9223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6" name="Freeform 12"/>
          <p:cNvSpPr>
            <a:spLocks/>
          </p:cNvSpPr>
          <p:nvPr/>
        </p:nvSpPr>
        <p:spPr bwMode="auto">
          <a:xfrm>
            <a:off x="3552825" y="1995488"/>
            <a:ext cx="2232025" cy="1155700"/>
          </a:xfrm>
          <a:custGeom>
            <a:avLst/>
            <a:gdLst>
              <a:gd name="T0" fmla="*/ 0 w 2902"/>
              <a:gd name="T1" fmla="*/ 0 h 1185"/>
              <a:gd name="T2" fmla="*/ 2147483647 w 2902"/>
              <a:gd name="T3" fmla="*/ 2147483647 h 1185"/>
              <a:gd name="T4" fmla="*/ 2147483647 w 2902"/>
              <a:gd name="T5" fmla="*/ 2147483647 h 1185"/>
              <a:gd name="T6" fmla="*/ 0 w 2902"/>
              <a:gd name="T7" fmla="*/ 21474836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407" name="Line 13"/>
          <p:cNvSpPr>
            <a:spLocks noChangeShapeType="1"/>
          </p:cNvSpPr>
          <p:nvPr/>
        </p:nvSpPr>
        <p:spPr bwMode="auto">
          <a:xfrm flipH="1">
            <a:off x="3408363" y="1995488"/>
            <a:ext cx="1317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8" name="Line 14"/>
          <p:cNvSpPr>
            <a:spLocks noChangeShapeType="1"/>
          </p:cNvSpPr>
          <p:nvPr/>
        </p:nvSpPr>
        <p:spPr bwMode="auto">
          <a:xfrm flipH="1">
            <a:off x="3408363" y="2236788"/>
            <a:ext cx="1317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5"/>
          <p:cNvSpPr>
            <a:spLocks noChangeShapeType="1"/>
          </p:cNvSpPr>
          <p:nvPr/>
        </p:nvSpPr>
        <p:spPr bwMode="auto">
          <a:xfrm flipH="1">
            <a:off x="3419475" y="4095750"/>
            <a:ext cx="1333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Text Box 16"/>
          <p:cNvSpPr txBox="1">
            <a:spLocks noChangeArrowheads="1"/>
          </p:cNvSpPr>
          <p:nvPr/>
        </p:nvSpPr>
        <p:spPr bwMode="auto">
          <a:xfrm>
            <a:off x="2755900" y="2968625"/>
            <a:ext cx="847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solidFill>
                  <a:srgbClr val="CC0000"/>
                </a:solidFill>
                <a:latin typeface="Arial" pitchFamily="34" charset="0"/>
              </a:rPr>
              <a:t>RTT</a:t>
            </a:r>
            <a:r>
              <a:rPr lang="en-US" altLang="en-US" sz="1000">
                <a:latin typeface="Arial" pitchFamily="34" charset="0"/>
              </a:rPr>
              <a:t> 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59411" name="Line 17"/>
          <p:cNvSpPr>
            <a:spLocks noChangeShapeType="1"/>
          </p:cNvSpPr>
          <p:nvPr/>
        </p:nvSpPr>
        <p:spPr bwMode="auto">
          <a:xfrm>
            <a:off x="3443288" y="3276600"/>
            <a:ext cx="11112" cy="811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2" name="Line 18"/>
          <p:cNvSpPr>
            <a:spLocks noChangeShapeType="1"/>
          </p:cNvSpPr>
          <p:nvPr/>
        </p:nvSpPr>
        <p:spPr bwMode="auto">
          <a:xfrm flipV="1">
            <a:off x="3448050" y="2259013"/>
            <a:ext cx="3175" cy="768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3" name="Text Box 19"/>
          <p:cNvSpPr txBox="1">
            <a:spLocks noChangeArrowheads="1"/>
          </p:cNvSpPr>
          <p:nvPr/>
        </p:nvSpPr>
        <p:spPr bwMode="auto">
          <a:xfrm>
            <a:off x="0" y="2074863"/>
            <a:ext cx="346551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last packet bit transmitted, </a:t>
            </a:r>
            <a:r>
              <a:rPr lang="en-US" altLang="en-US">
                <a:solidFill>
                  <a:srgbClr val="CC0000"/>
                </a:solidFill>
                <a:latin typeface="Arial" pitchFamily="34" charset="0"/>
              </a:rPr>
              <a:t>t = L / R</a:t>
            </a:r>
            <a:endParaRPr lang="en-US" altLang="en-US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59414" name="Line 20"/>
          <p:cNvSpPr>
            <a:spLocks noChangeShapeType="1"/>
          </p:cNvSpPr>
          <p:nvPr/>
        </p:nvSpPr>
        <p:spPr bwMode="auto">
          <a:xfrm flipH="1">
            <a:off x="5761038" y="2909888"/>
            <a:ext cx="1333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5" name="Text Box 21"/>
          <p:cNvSpPr txBox="1">
            <a:spLocks noChangeArrowheads="1"/>
          </p:cNvSpPr>
          <p:nvPr/>
        </p:nvSpPr>
        <p:spPr bwMode="auto">
          <a:xfrm>
            <a:off x="5842000" y="2733675"/>
            <a:ext cx="24257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first packet bit arrives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9416" name="Line 22"/>
          <p:cNvSpPr>
            <a:spLocks noChangeShapeType="1"/>
          </p:cNvSpPr>
          <p:nvPr/>
        </p:nvSpPr>
        <p:spPr bwMode="auto">
          <a:xfrm>
            <a:off x="5784850" y="3159125"/>
            <a:ext cx="127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7" name="Text Box 23"/>
          <p:cNvSpPr txBox="1">
            <a:spLocks noChangeArrowheads="1"/>
          </p:cNvSpPr>
          <p:nvPr/>
        </p:nvSpPr>
        <p:spPr bwMode="auto">
          <a:xfrm>
            <a:off x="5848350" y="2986088"/>
            <a:ext cx="31146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last packet bit arrives, send ACK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9418" name="Text Box 24"/>
          <p:cNvSpPr txBox="1">
            <a:spLocks noChangeArrowheads="1"/>
          </p:cNvSpPr>
          <p:nvPr/>
        </p:nvSpPr>
        <p:spPr bwMode="auto">
          <a:xfrm>
            <a:off x="825500" y="3768725"/>
            <a:ext cx="26860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ACK arrives, send next </a:t>
            </a:r>
          </a:p>
          <a:p>
            <a:pPr algn="r"/>
            <a:r>
              <a:rPr lang="en-US" altLang="en-US">
                <a:latin typeface="Arial" pitchFamily="34" charset="0"/>
              </a:rPr>
              <a:t>packet, </a:t>
            </a:r>
            <a:r>
              <a:rPr lang="en-US" altLang="en-US">
                <a:solidFill>
                  <a:srgbClr val="CC0000"/>
                </a:solidFill>
                <a:latin typeface="Arial" pitchFamily="34" charset="0"/>
              </a:rPr>
              <a:t>t = RTT + L / R</a:t>
            </a:r>
            <a:endParaRPr lang="en-US" altLang="en-US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59419" name="Freeform 25"/>
          <p:cNvSpPr>
            <a:spLocks/>
          </p:cNvSpPr>
          <p:nvPr/>
        </p:nvSpPr>
        <p:spPr bwMode="auto">
          <a:xfrm>
            <a:off x="3570288" y="4103688"/>
            <a:ext cx="1419225" cy="577850"/>
          </a:xfrm>
          <a:custGeom>
            <a:avLst/>
            <a:gdLst>
              <a:gd name="T0" fmla="*/ 0 w 1845"/>
              <a:gd name="T1" fmla="*/ 0 h 592"/>
              <a:gd name="T2" fmla="*/ 2147483647 w 1845"/>
              <a:gd name="T3" fmla="*/ 2147483647 h 592"/>
              <a:gd name="T4" fmla="*/ 2147483647 w 1845"/>
              <a:gd name="T5" fmla="*/ 2147483647 h 592"/>
              <a:gd name="T6" fmla="*/ 0 w 1845"/>
              <a:gd name="T7" fmla="*/ 2147483647 h 592"/>
              <a:gd name="T8" fmla="*/ 0 w 1845"/>
              <a:gd name="T9" fmla="*/ 0 h 5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45" h="592">
                <a:moveTo>
                  <a:pt x="0" y="0"/>
                </a:moveTo>
                <a:lnTo>
                  <a:pt x="1845" y="592"/>
                </a:lnTo>
                <a:lnTo>
                  <a:pt x="1095" y="592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9420" name="Group 26"/>
          <p:cNvGrpSpPr>
            <a:grpSpLocks/>
          </p:cNvGrpSpPr>
          <p:nvPr/>
        </p:nvGrpSpPr>
        <p:grpSpPr bwMode="auto">
          <a:xfrm>
            <a:off x="3563938" y="4095750"/>
            <a:ext cx="1281112" cy="534988"/>
            <a:chOff x="12315" y="13225"/>
            <a:chExt cx="2775" cy="913"/>
          </a:xfrm>
        </p:grpSpPr>
        <p:sp>
          <p:nvSpPr>
            <p:cNvPr id="59424" name="Line 27"/>
            <p:cNvSpPr>
              <a:spLocks noChangeShapeType="1"/>
            </p:cNvSpPr>
            <p:nvPr/>
          </p:nvSpPr>
          <p:spPr bwMode="auto">
            <a:xfrm>
              <a:off x="12315" y="13225"/>
              <a:ext cx="1587" cy="5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25" name="Line 28"/>
            <p:cNvSpPr>
              <a:spLocks noChangeShapeType="1"/>
            </p:cNvSpPr>
            <p:nvPr/>
          </p:nvSpPr>
          <p:spPr bwMode="auto">
            <a:xfrm>
              <a:off x="13915" y="13737"/>
              <a:ext cx="1175" cy="4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421" name="Line 29"/>
          <p:cNvSpPr>
            <a:spLocks noChangeShapeType="1"/>
          </p:cNvSpPr>
          <p:nvPr/>
        </p:nvSpPr>
        <p:spPr bwMode="auto">
          <a:xfrm>
            <a:off x="3563938" y="4337050"/>
            <a:ext cx="317500" cy="123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22" name="Line 30"/>
          <p:cNvSpPr>
            <a:spLocks noChangeShapeType="1"/>
          </p:cNvSpPr>
          <p:nvPr/>
        </p:nvSpPr>
        <p:spPr bwMode="auto">
          <a:xfrm>
            <a:off x="3887788" y="4460875"/>
            <a:ext cx="541337" cy="23495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9423" name="Object 35"/>
          <p:cNvGraphicFramePr>
            <a:graphicFrameLocks noChangeAspect="1"/>
          </p:cNvGraphicFramePr>
          <p:nvPr/>
        </p:nvGraphicFramePr>
        <p:xfrm>
          <a:off x="1255713" y="4862513"/>
          <a:ext cx="6748462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581400" imgH="495300" progId="Word.Picture.8">
                  <p:embed/>
                </p:oleObj>
              </mc:Choice>
              <mc:Fallback>
                <p:oleObj name="Picture" r:id="rId3" imgW="3581400" imgH="495300" progId="Word.Picture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5713" y="4862513"/>
                        <a:ext cx="6748462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43</a:t>
            </a:fld>
            <a:endParaRPr lang="en-US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80327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5725"/>
            <a:ext cx="7772400" cy="1008063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Pipelined protocols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450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304925"/>
            <a:ext cx="7591425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>
                <a:solidFill>
                  <a:srgbClr val="CC0000"/>
                </a:solidFill>
              </a:rPr>
              <a:t>pipelining:</a:t>
            </a:r>
            <a:r>
              <a:rPr lang="en-US" altLang="en-US"/>
              <a:t> sender allows multiple, </a:t>
            </a:r>
            <a:r>
              <a:rPr lang="ja-JP" altLang="en-US"/>
              <a:t>“</a:t>
            </a:r>
            <a:r>
              <a:rPr lang="en-US" altLang="ja-JP"/>
              <a:t>in-flight</a:t>
            </a:r>
            <a:r>
              <a:rPr lang="ja-JP" altLang="en-US"/>
              <a:t>”</a:t>
            </a:r>
            <a:r>
              <a:rPr lang="en-US" altLang="ja-JP"/>
              <a:t>, yet-to-be-acknowledged pkts</a:t>
            </a:r>
          </a:p>
          <a:p>
            <a:pPr lvl="1"/>
            <a:r>
              <a:rPr lang="en-US" altLang="en-US"/>
              <a:t>range of sequence numbers must be increased</a:t>
            </a:r>
          </a:p>
          <a:p>
            <a:pPr lvl="1"/>
            <a:r>
              <a:rPr lang="en-US" altLang="en-US"/>
              <a:t>buffering at sender and/or receiver</a:t>
            </a:r>
          </a:p>
        </p:txBody>
      </p:sp>
      <p:sp>
        <p:nvSpPr>
          <p:cNvPr id="4506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0550" y="5419725"/>
            <a:ext cx="8286750" cy="10763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two generic forms of pipelined protocols: </a:t>
            </a: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go-Back-N, selective repeat</a:t>
            </a:r>
          </a:p>
        </p:txBody>
      </p:sp>
      <p:pic>
        <p:nvPicPr>
          <p:cNvPr id="60423" name="Picture 5" descr="rdt_pipelined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2946400"/>
            <a:ext cx="6105525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24" name="Group 44"/>
          <p:cNvGrpSpPr>
            <a:grpSpLocks/>
          </p:cNvGrpSpPr>
          <p:nvPr/>
        </p:nvGrpSpPr>
        <p:grpSpPr bwMode="auto">
          <a:xfrm>
            <a:off x="1398588" y="3624263"/>
            <a:ext cx="469900" cy="465137"/>
            <a:chOff x="881" y="2283"/>
            <a:chExt cx="296" cy="293"/>
          </a:xfrm>
        </p:grpSpPr>
        <p:sp>
          <p:nvSpPr>
            <p:cNvPr id="45138" name="Rectangle 43"/>
            <p:cNvSpPr>
              <a:spLocks noChangeArrowheads="1"/>
            </p:cNvSpPr>
            <p:nvPr/>
          </p:nvSpPr>
          <p:spPr bwMode="auto">
            <a:xfrm>
              <a:off x="1026" y="2283"/>
              <a:ext cx="122" cy="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98" name="Group 36"/>
            <p:cNvGrpSpPr>
              <a:grpSpLocks/>
            </p:cNvGrpSpPr>
            <p:nvPr/>
          </p:nvGrpSpPr>
          <p:grpSpPr bwMode="auto">
            <a:xfrm flipH="1">
              <a:off x="881" y="2283"/>
              <a:ext cx="296" cy="293"/>
              <a:chOff x="2839" y="3501"/>
              <a:chExt cx="755" cy="803"/>
            </a:xfrm>
          </p:grpSpPr>
          <p:pic>
            <p:nvPicPr>
              <p:cNvPr id="60499" name="Picture 3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500" name="Freeform 38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60425" name="Freeform 48"/>
          <p:cNvSpPr>
            <a:spLocks/>
          </p:cNvSpPr>
          <p:nvPr/>
        </p:nvSpPr>
        <p:spPr bwMode="auto">
          <a:xfrm>
            <a:off x="7339013" y="3636963"/>
            <a:ext cx="185737" cy="431800"/>
          </a:xfrm>
          <a:custGeom>
            <a:avLst/>
            <a:gdLst>
              <a:gd name="T0" fmla="*/ 2147483647 w 117"/>
              <a:gd name="T1" fmla="*/ 2147483647 h 272"/>
              <a:gd name="T2" fmla="*/ 2147483647 w 117"/>
              <a:gd name="T3" fmla="*/ 2147483647 h 272"/>
              <a:gd name="T4" fmla="*/ 2147483647 w 117"/>
              <a:gd name="T5" fmla="*/ 2147483647 h 272"/>
              <a:gd name="T6" fmla="*/ 0 w 117"/>
              <a:gd name="T7" fmla="*/ 2147483647 h 272"/>
              <a:gd name="T8" fmla="*/ 2147483647 w 117"/>
              <a:gd name="T9" fmla="*/ 2147483647 h 272"/>
              <a:gd name="T10" fmla="*/ 2147483647 w 117"/>
              <a:gd name="T11" fmla="*/ 2147483647 h 272"/>
              <a:gd name="T12" fmla="*/ 2147483647 w 117"/>
              <a:gd name="T13" fmla="*/ 0 h 272"/>
              <a:gd name="T14" fmla="*/ 2147483647 w 117"/>
              <a:gd name="T15" fmla="*/ 2147483647 h 27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17" h="272">
                <a:moveTo>
                  <a:pt x="6" y="6"/>
                </a:moveTo>
                <a:lnTo>
                  <a:pt x="3" y="77"/>
                </a:lnTo>
                <a:lnTo>
                  <a:pt x="59" y="120"/>
                </a:lnTo>
                <a:lnTo>
                  <a:pt x="0" y="146"/>
                </a:lnTo>
                <a:lnTo>
                  <a:pt x="3" y="270"/>
                </a:lnTo>
                <a:lnTo>
                  <a:pt x="117" y="272"/>
                </a:lnTo>
                <a:lnTo>
                  <a:pt x="114" y="0"/>
                </a:lnTo>
                <a:lnTo>
                  <a:pt x="6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60426" name="Group 50"/>
          <p:cNvGrpSpPr>
            <a:grpSpLocks/>
          </p:cNvGrpSpPr>
          <p:nvPr/>
        </p:nvGrpSpPr>
        <p:grpSpPr bwMode="auto">
          <a:xfrm>
            <a:off x="4510088" y="3641725"/>
            <a:ext cx="469900" cy="465138"/>
            <a:chOff x="881" y="2283"/>
            <a:chExt cx="296" cy="293"/>
          </a:xfrm>
        </p:grpSpPr>
        <p:sp>
          <p:nvSpPr>
            <p:cNvPr id="45134" name="Rectangle 51"/>
            <p:cNvSpPr>
              <a:spLocks noChangeArrowheads="1"/>
            </p:cNvSpPr>
            <p:nvPr/>
          </p:nvSpPr>
          <p:spPr bwMode="auto">
            <a:xfrm>
              <a:off x="1026" y="2283"/>
              <a:ext cx="122" cy="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94" name="Group 52"/>
            <p:cNvGrpSpPr>
              <a:grpSpLocks/>
            </p:cNvGrpSpPr>
            <p:nvPr/>
          </p:nvGrpSpPr>
          <p:grpSpPr bwMode="auto">
            <a:xfrm flipH="1">
              <a:off x="881" y="2283"/>
              <a:ext cx="296" cy="293"/>
              <a:chOff x="2839" y="3501"/>
              <a:chExt cx="755" cy="803"/>
            </a:xfrm>
          </p:grpSpPr>
          <p:pic>
            <p:nvPicPr>
              <p:cNvPr id="60495" name="Picture 5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496" name="Freeform 54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60427" name="Group 55"/>
          <p:cNvGrpSpPr>
            <a:grpSpLocks/>
          </p:cNvGrpSpPr>
          <p:nvPr/>
        </p:nvGrpSpPr>
        <p:grpSpPr bwMode="auto">
          <a:xfrm>
            <a:off x="4321175" y="3508375"/>
            <a:ext cx="223838" cy="501650"/>
            <a:chOff x="4140" y="429"/>
            <a:chExt cx="1425" cy="2396"/>
          </a:xfrm>
        </p:grpSpPr>
        <p:sp>
          <p:nvSpPr>
            <p:cNvPr id="60461" name="Freeform 5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3" name="Rectangle 57"/>
            <p:cNvSpPr>
              <a:spLocks noChangeArrowheads="1"/>
            </p:cNvSpPr>
            <p:nvPr/>
          </p:nvSpPr>
          <p:spPr bwMode="auto">
            <a:xfrm>
              <a:off x="4211" y="429"/>
              <a:ext cx="1041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463" name="Freeform 5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64" name="Freeform 5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6" name="Rectangle 60"/>
            <p:cNvSpPr>
              <a:spLocks noChangeArrowheads="1"/>
            </p:cNvSpPr>
            <p:nvPr/>
          </p:nvSpPr>
          <p:spPr bwMode="auto">
            <a:xfrm>
              <a:off x="4211" y="694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66" name="Group 6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5132" name="AutoShape 62"/>
              <p:cNvSpPr>
                <a:spLocks noChangeArrowheads="1"/>
              </p:cNvSpPr>
              <p:nvPr/>
            </p:nvSpPr>
            <p:spPr bwMode="auto">
              <a:xfrm>
                <a:off x="611" y="2571"/>
                <a:ext cx="731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133" name="AutoShape 63"/>
              <p:cNvSpPr>
                <a:spLocks noChangeArrowheads="1"/>
              </p:cNvSpPr>
              <p:nvPr/>
            </p:nvSpPr>
            <p:spPr bwMode="auto">
              <a:xfrm>
                <a:off x="623" y="2586"/>
                <a:ext cx="70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5108" name="Rectangle 64"/>
            <p:cNvSpPr>
              <a:spLocks noChangeArrowheads="1"/>
            </p:cNvSpPr>
            <p:nvPr/>
          </p:nvSpPr>
          <p:spPr bwMode="auto">
            <a:xfrm>
              <a:off x="4221" y="1020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68" name="Group 6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5130" name="AutoShape 66"/>
              <p:cNvSpPr>
                <a:spLocks noChangeArrowheads="1"/>
              </p:cNvSpPr>
              <p:nvPr/>
            </p:nvSpPr>
            <p:spPr bwMode="auto">
              <a:xfrm>
                <a:off x="613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131" name="AutoShape 67"/>
              <p:cNvSpPr>
                <a:spLocks noChangeArrowheads="1"/>
              </p:cNvSpPr>
              <p:nvPr/>
            </p:nvSpPr>
            <p:spPr bwMode="auto">
              <a:xfrm>
                <a:off x="626" y="2588"/>
                <a:ext cx="706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5110" name="Rectangle 68"/>
            <p:cNvSpPr>
              <a:spLocks noChangeArrowheads="1"/>
            </p:cNvSpPr>
            <p:nvPr/>
          </p:nvSpPr>
          <p:spPr bwMode="auto">
            <a:xfrm>
              <a:off x="4221" y="1362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111" name="Rectangle 69"/>
            <p:cNvSpPr>
              <a:spLocks noChangeArrowheads="1"/>
            </p:cNvSpPr>
            <p:nvPr/>
          </p:nvSpPr>
          <p:spPr bwMode="auto">
            <a:xfrm>
              <a:off x="4231" y="1657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71" name="Group 7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5128" name="AutoShape 71"/>
              <p:cNvSpPr>
                <a:spLocks noChangeArrowheads="1"/>
              </p:cNvSpPr>
              <p:nvPr/>
            </p:nvSpPr>
            <p:spPr bwMode="auto">
              <a:xfrm>
                <a:off x="616" y="2568"/>
                <a:ext cx="71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129" name="AutoShape 72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2" cy="1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60472" name="Freeform 7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0473" name="Group 7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5126" name="AutoShape 75"/>
              <p:cNvSpPr>
                <a:spLocks noChangeArrowheads="1"/>
              </p:cNvSpPr>
              <p:nvPr/>
            </p:nvSpPr>
            <p:spPr bwMode="auto">
              <a:xfrm>
                <a:off x="611" y="2565"/>
                <a:ext cx="730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127" name="AutoShape 76"/>
              <p:cNvSpPr>
                <a:spLocks noChangeArrowheads="1"/>
              </p:cNvSpPr>
              <p:nvPr/>
            </p:nvSpPr>
            <p:spPr bwMode="auto">
              <a:xfrm>
                <a:off x="623" y="2580"/>
                <a:ext cx="705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5115" name="Rectangle 77"/>
            <p:cNvSpPr>
              <a:spLocks noChangeArrowheads="1"/>
            </p:cNvSpPr>
            <p:nvPr/>
          </p:nvSpPr>
          <p:spPr bwMode="auto">
            <a:xfrm>
              <a:off x="5252" y="429"/>
              <a:ext cx="71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475" name="Freeform 7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76" name="Freeform 7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8" name="Oval 80"/>
            <p:cNvSpPr>
              <a:spLocks noChangeArrowheads="1"/>
            </p:cNvSpPr>
            <p:nvPr/>
          </p:nvSpPr>
          <p:spPr bwMode="auto">
            <a:xfrm>
              <a:off x="5514" y="2613"/>
              <a:ext cx="51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478" name="Freeform 8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0" name="AutoShape 82"/>
            <p:cNvSpPr>
              <a:spLocks noChangeArrowheads="1"/>
            </p:cNvSpPr>
            <p:nvPr/>
          </p:nvSpPr>
          <p:spPr bwMode="auto">
            <a:xfrm>
              <a:off x="4140" y="2681"/>
              <a:ext cx="1203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121" name="AutoShape 83"/>
            <p:cNvSpPr>
              <a:spLocks noChangeArrowheads="1"/>
            </p:cNvSpPr>
            <p:nvPr/>
          </p:nvSpPr>
          <p:spPr bwMode="auto">
            <a:xfrm>
              <a:off x="4211" y="2711"/>
              <a:ext cx="1061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122" name="Oval 84"/>
            <p:cNvSpPr>
              <a:spLocks noChangeArrowheads="1"/>
            </p:cNvSpPr>
            <p:nvPr/>
          </p:nvSpPr>
          <p:spPr bwMode="auto">
            <a:xfrm>
              <a:off x="4312" y="2385"/>
              <a:ext cx="152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123" name="Oval 85"/>
            <p:cNvSpPr>
              <a:spLocks noChangeArrowheads="1"/>
            </p:cNvSpPr>
            <p:nvPr/>
          </p:nvSpPr>
          <p:spPr bwMode="auto">
            <a:xfrm>
              <a:off x="4484" y="2385"/>
              <a:ext cx="162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45124" name="Oval 86"/>
            <p:cNvSpPr>
              <a:spLocks noChangeArrowheads="1"/>
            </p:cNvSpPr>
            <p:nvPr/>
          </p:nvSpPr>
          <p:spPr bwMode="auto">
            <a:xfrm>
              <a:off x="4666" y="2378"/>
              <a:ext cx="152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125" name="Rectangle 87"/>
            <p:cNvSpPr>
              <a:spLocks noChangeArrowheads="1"/>
            </p:cNvSpPr>
            <p:nvPr/>
          </p:nvSpPr>
          <p:spPr bwMode="auto">
            <a:xfrm>
              <a:off x="5060" y="1832"/>
              <a:ext cx="91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60428" name="Group 88"/>
          <p:cNvGrpSpPr>
            <a:grpSpLocks/>
          </p:cNvGrpSpPr>
          <p:nvPr/>
        </p:nvGrpSpPr>
        <p:grpSpPr bwMode="auto">
          <a:xfrm>
            <a:off x="7385050" y="3503613"/>
            <a:ext cx="223838" cy="501650"/>
            <a:chOff x="4140" y="429"/>
            <a:chExt cx="1425" cy="2396"/>
          </a:xfrm>
        </p:grpSpPr>
        <p:sp>
          <p:nvSpPr>
            <p:cNvPr id="60429" name="Freeform 89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1" name="Rectangle 90"/>
            <p:cNvSpPr>
              <a:spLocks noChangeArrowheads="1"/>
            </p:cNvSpPr>
            <p:nvPr/>
          </p:nvSpPr>
          <p:spPr bwMode="auto">
            <a:xfrm>
              <a:off x="4211" y="429"/>
              <a:ext cx="1041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431" name="Freeform 91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2" name="Freeform 92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74" name="Rectangle 93"/>
            <p:cNvSpPr>
              <a:spLocks noChangeArrowheads="1"/>
            </p:cNvSpPr>
            <p:nvPr/>
          </p:nvSpPr>
          <p:spPr bwMode="auto">
            <a:xfrm>
              <a:off x="4211" y="694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34" name="Group 94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5100" name="AutoShape 95"/>
              <p:cNvSpPr>
                <a:spLocks noChangeArrowheads="1"/>
              </p:cNvSpPr>
              <p:nvPr/>
            </p:nvSpPr>
            <p:spPr bwMode="auto">
              <a:xfrm>
                <a:off x="611" y="2571"/>
                <a:ext cx="731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101" name="AutoShape 96"/>
              <p:cNvSpPr>
                <a:spLocks noChangeArrowheads="1"/>
              </p:cNvSpPr>
              <p:nvPr/>
            </p:nvSpPr>
            <p:spPr bwMode="auto">
              <a:xfrm>
                <a:off x="623" y="2586"/>
                <a:ext cx="70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5076" name="Rectangle 97"/>
            <p:cNvSpPr>
              <a:spLocks noChangeArrowheads="1"/>
            </p:cNvSpPr>
            <p:nvPr/>
          </p:nvSpPr>
          <p:spPr bwMode="auto">
            <a:xfrm>
              <a:off x="4221" y="1020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36" name="Group 98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5098" name="AutoShape 99"/>
              <p:cNvSpPr>
                <a:spLocks noChangeArrowheads="1"/>
              </p:cNvSpPr>
              <p:nvPr/>
            </p:nvSpPr>
            <p:spPr bwMode="auto">
              <a:xfrm>
                <a:off x="613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099" name="AutoShape 100"/>
              <p:cNvSpPr>
                <a:spLocks noChangeArrowheads="1"/>
              </p:cNvSpPr>
              <p:nvPr/>
            </p:nvSpPr>
            <p:spPr bwMode="auto">
              <a:xfrm>
                <a:off x="626" y="2588"/>
                <a:ext cx="706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5078" name="Rectangle 101"/>
            <p:cNvSpPr>
              <a:spLocks noChangeArrowheads="1"/>
            </p:cNvSpPr>
            <p:nvPr/>
          </p:nvSpPr>
          <p:spPr bwMode="auto">
            <a:xfrm>
              <a:off x="4221" y="1362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079" name="Rectangle 102"/>
            <p:cNvSpPr>
              <a:spLocks noChangeArrowheads="1"/>
            </p:cNvSpPr>
            <p:nvPr/>
          </p:nvSpPr>
          <p:spPr bwMode="auto">
            <a:xfrm>
              <a:off x="4231" y="1657"/>
              <a:ext cx="596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60439" name="Group 103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5096" name="AutoShape 104"/>
              <p:cNvSpPr>
                <a:spLocks noChangeArrowheads="1"/>
              </p:cNvSpPr>
              <p:nvPr/>
            </p:nvSpPr>
            <p:spPr bwMode="auto">
              <a:xfrm>
                <a:off x="616" y="2568"/>
                <a:ext cx="71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097" name="AutoShape 105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2" cy="1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60440" name="Freeform 106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0441" name="Group 107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5094" name="AutoShape 108"/>
              <p:cNvSpPr>
                <a:spLocks noChangeArrowheads="1"/>
              </p:cNvSpPr>
              <p:nvPr/>
            </p:nvSpPr>
            <p:spPr bwMode="auto">
              <a:xfrm>
                <a:off x="611" y="2565"/>
                <a:ext cx="730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45095" name="AutoShape 109"/>
              <p:cNvSpPr>
                <a:spLocks noChangeArrowheads="1"/>
              </p:cNvSpPr>
              <p:nvPr/>
            </p:nvSpPr>
            <p:spPr bwMode="auto">
              <a:xfrm>
                <a:off x="623" y="2580"/>
                <a:ext cx="705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45083" name="Rectangle 110"/>
            <p:cNvSpPr>
              <a:spLocks noChangeArrowheads="1"/>
            </p:cNvSpPr>
            <p:nvPr/>
          </p:nvSpPr>
          <p:spPr bwMode="auto">
            <a:xfrm>
              <a:off x="5252" y="429"/>
              <a:ext cx="71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443" name="Freeform 111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44" name="Freeform 112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6" name="Oval 113"/>
            <p:cNvSpPr>
              <a:spLocks noChangeArrowheads="1"/>
            </p:cNvSpPr>
            <p:nvPr/>
          </p:nvSpPr>
          <p:spPr bwMode="auto">
            <a:xfrm>
              <a:off x="5514" y="2613"/>
              <a:ext cx="51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446" name="Freeform 114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88" name="AutoShape 115"/>
            <p:cNvSpPr>
              <a:spLocks noChangeArrowheads="1"/>
            </p:cNvSpPr>
            <p:nvPr/>
          </p:nvSpPr>
          <p:spPr bwMode="auto">
            <a:xfrm>
              <a:off x="4140" y="2681"/>
              <a:ext cx="1203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089" name="AutoShape 116"/>
            <p:cNvSpPr>
              <a:spLocks noChangeArrowheads="1"/>
            </p:cNvSpPr>
            <p:nvPr/>
          </p:nvSpPr>
          <p:spPr bwMode="auto">
            <a:xfrm>
              <a:off x="4211" y="2711"/>
              <a:ext cx="1061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090" name="Oval 117"/>
            <p:cNvSpPr>
              <a:spLocks noChangeArrowheads="1"/>
            </p:cNvSpPr>
            <p:nvPr/>
          </p:nvSpPr>
          <p:spPr bwMode="auto">
            <a:xfrm>
              <a:off x="4312" y="2385"/>
              <a:ext cx="152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091" name="Oval 118"/>
            <p:cNvSpPr>
              <a:spLocks noChangeArrowheads="1"/>
            </p:cNvSpPr>
            <p:nvPr/>
          </p:nvSpPr>
          <p:spPr bwMode="auto">
            <a:xfrm>
              <a:off x="4484" y="2385"/>
              <a:ext cx="162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45092" name="Oval 119"/>
            <p:cNvSpPr>
              <a:spLocks noChangeArrowheads="1"/>
            </p:cNvSpPr>
            <p:nvPr/>
          </p:nvSpPr>
          <p:spPr bwMode="auto">
            <a:xfrm>
              <a:off x="4666" y="2378"/>
              <a:ext cx="152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5093" name="Rectangle 120"/>
            <p:cNvSpPr>
              <a:spLocks noChangeArrowheads="1"/>
            </p:cNvSpPr>
            <p:nvPr/>
          </p:nvSpPr>
          <p:spPr bwMode="auto">
            <a:xfrm>
              <a:off x="5060" y="1832"/>
              <a:ext cx="91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44</a:t>
            </a:fld>
            <a:endParaRPr lang="en-US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6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84296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3513"/>
            <a:ext cx="7772400" cy="963612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Pipelining: increased utilization</a:t>
            </a:r>
          </a:p>
        </p:txBody>
      </p:sp>
      <p:sp>
        <p:nvSpPr>
          <p:cNvPr id="61445" name="Line 3"/>
          <p:cNvSpPr>
            <a:spLocks noChangeShapeType="1"/>
          </p:cNvSpPr>
          <p:nvPr/>
        </p:nvSpPr>
        <p:spPr bwMode="auto">
          <a:xfrm>
            <a:off x="3171825" y="1778000"/>
            <a:ext cx="2082800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6" name="Text Box 4"/>
          <p:cNvSpPr txBox="1">
            <a:spLocks noChangeArrowheads="1"/>
          </p:cNvSpPr>
          <p:nvPr/>
        </p:nvSpPr>
        <p:spPr bwMode="auto">
          <a:xfrm>
            <a:off x="0" y="1571625"/>
            <a:ext cx="3086100" cy="3540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first packet bit transmitted, t = 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47" name="Line 5"/>
          <p:cNvSpPr>
            <a:spLocks noChangeShapeType="1"/>
          </p:cNvSpPr>
          <p:nvPr/>
        </p:nvSpPr>
        <p:spPr bwMode="auto">
          <a:xfrm>
            <a:off x="3162300" y="1555750"/>
            <a:ext cx="20638" cy="32845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8" name="Line 6"/>
          <p:cNvSpPr>
            <a:spLocks noChangeShapeType="1"/>
          </p:cNvSpPr>
          <p:nvPr/>
        </p:nvSpPr>
        <p:spPr bwMode="auto">
          <a:xfrm>
            <a:off x="5243513" y="1568450"/>
            <a:ext cx="22225" cy="3351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9" name="Text Box 7"/>
          <p:cNvSpPr txBox="1">
            <a:spLocks noChangeArrowheads="1"/>
          </p:cNvSpPr>
          <p:nvPr/>
        </p:nvSpPr>
        <p:spPr bwMode="auto">
          <a:xfrm>
            <a:off x="2701925" y="1228725"/>
            <a:ext cx="1042988" cy="355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sender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50" name="Text Box 8"/>
          <p:cNvSpPr txBox="1">
            <a:spLocks noChangeArrowheads="1"/>
          </p:cNvSpPr>
          <p:nvPr/>
        </p:nvSpPr>
        <p:spPr bwMode="auto">
          <a:xfrm>
            <a:off x="4730750" y="1228725"/>
            <a:ext cx="1108075" cy="355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receiver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51" name="Line 9"/>
          <p:cNvSpPr>
            <a:spLocks noChangeShapeType="1"/>
          </p:cNvSpPr>
          <p:nvPr/>
        </p:nvSpPr>
        <p:spPr bwMode="auto">
          <a:xfrm>
            <a:off x="3182938" y="1773238"/>
            <a:ext cx="2049462" cy="31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2" name="Line 10"/>
          <p:cNvSpPr>
            <a:spLocks noChangeShapeType="1"/>
          </p:cNvSpPr>
          <p:nvPr/>
        </p:nvSpPr>
        <p:spPr bwMode="auto">
          <a:xfrm>
            <a:off x="3189288" y="3905250"/>
            <a:ext cx="204946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3" name="Freeform 11"/>
          <p:cNvSpPr>
            <a:spLocks/>
          </p:cNvSpPr>
          <p:nvPr/>
        </p:nvSpPr>
        <p:spPr bwMode="auto">
          <a:xfrm>
            <a:off x="3167063" y="1770063"/>
            <a:ext cx="2087562" cy="1169987"/>
          </a:xfrm>
          <a:custGeom>
            <a:avLst/>
            <a:gdLst>
              <a:gd name="T0" fmla="*/ 0 w 2902"/>
              <a:gd name="T1" fmla="*/ 0 h 1185"/>
              <a:gd name="T2" fmla="*/ 2147483647 w 2902"/>
              <a:gd name="T3" fmla="*/ 2147483647 h 1185"/>
              <a:gd name="T4" fmla="*/ 2147483647 w 2902"/>
              <a:gd name="T5" fmla="*/ 2147483647 h 1185"/>
              <a:gd name="T6" fmla="*/ 0 w 2902"/>
              <a:gd name="T7" fmla="*/ 21474836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4" name="Line 12"/>
          <p:cNvSpPr>
            <a:spLocks noChangeShapeType="1"/>
          </p:cNvSpPr>
          <p:nvPr/>
        </p:nvSpPr>
        <p:spPr bwMode="auto">
          <a:xfrm flipH="1">
            <a:off x="3032125" y="1770063"/>
            <a:ext cx="123825" cy="31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5" name="Line 13"/>
          <p:cNvSpPr>
            <a:spLocks noChangeShapeType="1"/>
          </p:cNvSpPr>
          <p:nvPr/>
        </p:nvSpPr>
        <p:spPr bwMode="auto">
          <a:xfrm flipH="1">
            <a:off x="3032125" y="2014538"/>
            <a:ext cx="1238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6" name="Text Box 14"/>
          <p:cNvSpPr txBox="1">
            <a:spLocks noChangeArrowheads="1"/>
          </p:cNvSpPr>
          <p:nvPr/>
        </p:nvSpPr>
        <p:spPr bwMode="auto">
          <a:xfrm>
            <a:off x="2251075" y="2754313"/>
            <a:ext cx="965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RTT 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57" name="Line 15"/>
          <p:cNvSpPr>
            <a:spLocks noChangeShapeType="1"/>
          </p:cNvSpPr>
          <p:nvPr/>
        </p:nvSpPr>
        <p:spPr bwMode="auto">
          <a:xfrm>
            <a:off x="3065463" y="3065463"/>
            <a:ext cx="9525" cy="8207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8" name="Line 16"/>
          <p:cNvSpPr>
            <a:spLocks noChangeShapeType="1"/>
          </p:cNvSpPr>
          <p:nvPr/>
        </p:nvSpPr>
        <p:spPr bwMode="auto">
          <a:xfrm flipV="1">
            <a:off x="3070225" y="2036763"/>
            <a:ext cx="1588" cy="776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9" name="Text Box 17"/>
          <p:cNvSpPr txBox="1">
            <a:spLocks noChangeArrowheads="1"/>
          </p:cNvSpPr>
          <p:nvPr/>
        </p:nvSpPr>
        <p:spPr bwMode="auto">
          <a:xfrm>
            <a:off x="346075" y="1852613"/>
            <a:ext cx="274002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last bit transmitted, t = L / R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60" name="Line 18"/>
          <p:cNvSpPr>
            <a:spLocks noChangeShapeType="1"/>
          </p:cNvSpPr>
          <p:nvPr/>
        </p:nvSpPr>
        <p:spPr bwMode="auto">
          <a:xfrm flipH="1">
            <a:off x="5232400" y="2695575"/>
            <a:ext cx="1254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1" name="Text Box 19"/>
          <p:cNvSpPr txBox="1">
            <a:spLocks noChangeArrowheads="1"/>
          </p:cNvSpPr>
          <p:nvPr/>
        </p:nvSpPr>
        <p:spPr bwMode="auto">
          <a:xfrm>
            <a:off x="5308600" y="2517775"/>
            <a:ext cx="2641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first packet bit arrives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62" name="Line 20"/>
          <p:cNvSpPr>
            <a:spLocks noChangeShapeType="1"/>
          </p:cNvSpPr>
          <p:nvPr/>
        </p:nvSpPr>
        <p:spPr bwMode="auto">
          <a:xfrm>
            <a:off x="5254625" y="2946400"/>
            <a:ext cx="1190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3" name="Text Box 21"/>
          <p:cNvSpPr txBox="1">
            <a:spLocks noChangeArrowheads="1"/>
          </p:cNvSpPr>
          <p:nvPr/>
        </p:nvSpPr>
        <p:spPr bwMode="auto">
          <a:xfrm>
            <a:off x="5313363" y="2770188"/>
            <a:ext cx="3581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last packet bit arrives, send ACK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64" name="Text Box 22"/>
          <p:cNvSpPr txBox="1">
            <a:spLocks noChangeArrowheads="1"/>
          </p:cNvSpPr>
          <p:nvPr/>
        </p:nvSpPr>
        <p:spPr bwMode="auto">
          <a:xfrm>
            <a:off x="493713" y="3562350"/>
            <a:ext cx="2635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>
                <a:latin typeface="Arial" pitchFamily="34" charset="0"/>
              </a:rPr>
              <a:t>ACK arrives, send next </a:t>
            </a:r>
          </a:p>
          <a:p>
            <a:pPr algn="r"/>
            <a:r>
              <a:rPr lang="en-US" altLang="en-US">
                <a:latin typeface="Arial" pitchFamily="34" charset="0"/>
              </a:rPr>
              <a:t>packet, t = RTT + L / R</a:t>
            </a:r>
            <a:endParaRPr lang="en-US" altLang="en-US">
              <a:latin typeface="Times New Roman" pitchFamily="18" charset="0"/>
            </a:endParaRPr>
          </a:p>
        </p:txBody>
      </p:sp>
      <p:grpSp>
        <p:nvGrpSpPr>
          <p:cNvPr id="61465" name="Group 23"/>
          <p:cNvGrpSpPr>
            <a:grpSpLocks/>
          </p:cNvGrpSpPr>
          <p:nvPr/>
        </p:nvGrpSpPr>
        <p:grpSpPr bwMode="auto">
          <a:xfrm>
            <a:off x="3043238" y="3892550"/>
            <a:ext cx="1466850" cy="608013"/>
            <a:chOff x="12502" y="21425"/>
            <a:chExt cx="3400" cy="1025"/>
          </a:xfrm>
        </p:grpSpPr>
        <p:sp>
          <p:nvSpPr>
            <p:cNvPr id="61494" name="Line 2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5" name="Freeform 2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305147 w 1845"/>
                <a:gd name="T3" fmla="*/ 98267 h 592"/>
                <a:gd name="T4" fmla="*/ 181112 w 1845"/>
                <a:gd name="T5" fmla="*/ 98267 h 592"/>
                <a:gd name="T6" fmla="*/ 0 w 1845"/>
                <a:gd name="T7" fmla="*/ 41006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496" name="Group 2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1499" name="Line 2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00" name="Line 2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497" name="Line 2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8" name="Line 3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66" name="Freeform 31"/>
          <p:cNvSpPr>
            <a:spLocks/>
          </p:cNvSpPr>
          <p:nvPr/>
        </p:nvSpPr>
        <p:spPr bwMode="auto">
          <a:xfrm>
            <a:off x="3171825" y="2022475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147483647 w 2902"/>
              <a:gd name="T3" fmla="*/ 2147483647 h 1185"/>
              <a:gd name="T4" fmla="*/ 2147483647 w 2902"/>
              <a:gd name="T5" fmla="*/ 2147483647 h 1185"/>
              <a:gd name="T6" fmla="*/ 0 w 2902"/>
              <a:gd name="T7" fmla="*/ 21474836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7" name="Freeform 32"/>
          <p:cNvSpPr>
            <a:spLocks/>
          </p:cNvSpPr>
          <p:nvPr/>
        </p:nvSpPr>
        <p:spPr bwMode="auto">
          <a:xfrm>
            <a:off x="3171825" y="2273300"/>
            <a:ext cx="2087563" cy="1168400"/>
          </a:xfrm>
          <a:custGeom>
            <a:avLst/>
            <a:gdLst>
              <a:gd name="T0" fmla="*/ 0 w 2902"/>
              <a:gd name="T1" fmla="*/ 0 h 1185"/>
              <a:gd name="T2" fmla="*/ 2147483647 w 2902"/>
              <a:gd name="T3" fmla="*/ 2147483647 h 1185"/>
              <a:gd name="T4" fmla="*/ 2147483647 w 2902"/>
              <a:gd name="T5" fmla="*/ 2147483647 h 1185"/>
              <a:gd name="T6" fmla="*/ 0 w 2902"/>
              <a:gd name="T7" fmla="*/ 2147483647 h 1185"/>
              <a:gd name="T8" fmla="*/ 0 w 2902"/>
              <a:gd name="T9" fmla="*/ 0 h 11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02" h="1185">
                <a:moveTo>
                  <a:pt x="0" y="0"/>
                </a:moveTo>
                <a:lnTo>
                  <a:pt x="2895" y="937"/>
                </a:lnTo>
                <a:lnTo>
                  <a:pt x="2902" y="1185"/>
                </a:lnTo>
                <a:lnTo>
                  <a:pt x="0" y="247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8" name="Line 33"/>
          <p:cNvSpPr>
            <a:spLocks noChangeShapeType="1"/>
          </p:cNvSpPr>
          <p:nvPr/>
        </p:nvSpPr>
        <p:spPr bwMode="auto">
          <a:xfrm flipV="1">
            <a:off x="3189288" y="2954338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9" name="Line 34"/>
          <p:cNvSpPr>
            <a:spLocks noChangeShapeType="1"/>
          </p:cNvSpPr>
          <p:nvPr/>
        </p:nvSpPr>
        <p:spPr bwMode="auto">
          <a:xfrm flipV="1">
            <a:off x="3189288" y="3205163"/>
            <a:ext cx="2065337" cy="931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470" name="Group 35"/>
          <p:cNvGrpSpPr>
            <a:grpSpLocks/>
          </p:cNvGrpSpPr>
          <p:nvPr/>
        </p:nvGrpSpPr>
        <p:grpSpPr bwMode="auto">
          <a:xfrm>
            <a:off x="3032125" y="4130675"/>
            <a:ext cx="1466850" cy="606425"/>
            <a:chOff x="12502" y="21425"/>
            <a:chExt cx="3400" cy="1025"/>
          </a:xfrm>
        </p:grpSpPr>
        <p:sp>
          <p:nvSpPr>
            <p:cNvPr id="61487" name="Line 36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88" name="Freeform 37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305147 w 1845"/>
                <a:gd name="T3" fmla="*/ 98267 h 592"/>
                <a:gd name="T4" fmla="*/ 181112 w 1845"/>
                <a:gd name="T5" fmla="*/ 98267 h 592"/>
                <a:gd name="T6" fmla="*/ 0 w 1845"/>
                <a:gd name="T7" fmla="*/ 41006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489" name="Group 38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1492" name="Line 39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93" name="Line 40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490" name="Line 41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1" name="Line 42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471" name="Group 43"/>
          <p:cNvGrpSpPr>
            <a:grpSpLocks/>
          </p:cNvGrpSpPr>
          <p:nvPr/>
        </p:nvGrpSpPr>
        <p:grpSpPr bwMode="auto">
          <a:xfrm>
            <a:off x="3043238" y="4381500"/>
            <a:ext cx="1466850" cy="606425"/>
            <a:chOff x="12502" y="21425"/>
            <a:chExt cx="3400" cy="1025"/>
          </a:xfrm>
        </p:grpSpPr>
        <p:sp>
          <p:nvSpPr>
            <p:cNvPr id="61480" name="Line 44"/>
            <p:cNvSpPr>
              <a:spLocks noChangeShapeType="1"/>
            </p:cNvSpPr>
            <p:nvPr/>
          </p:nvSpPr>
          <p:spPr bwMode="auto">
            <a:xfrm flipH="1">
              <a:off x="12502" y="21425"/>
              <a:ext cx="28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81" name="Freeform 45"/>
            <p:cNvSpPr>
              <a:spLocks/>
            </p:cNvSpPr>
            <p:nvPr/>
          </p:nvSpPr>
          <p:spPr bwMode="auto">
            <a:xfrm>
              <a:off x="12827" y="21438"/>
              <a:ext cx="3075" cy="987"/>
            </a:xfrm>
            <a:custGeom>
              <a:avLst/>
              <a:gdLst>
                <a:gd name="T0" fmla="*/ 0 w 1845"/>
                <a:gd name="T1" fmla="*/ 0 h 592"/>
                <a:gd name="T2" fmla="*/ 305147 w 1845"/>
                <a:gd name="T3" fmla="*/ 98267 h 592"/>
                <a:gd name="T4" fmla="*/ 181112 w 1845"/>
                <a:gd name="T5" fmla="*/ 98267 h 592"/>
                <a:gd name="T6" fmla="*/ 0 w 1845"/>
                <a:gd name="T7" fmla="*/ 41006 h 592"/>
                <a:gd name="T8" fmla="*/ 0 w 1845"/>
                <a:gd name="T9" fmla="*/ 0 h 5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5" h="592">
                  <a:moveTo>
                    <a:pt x="0" y="0"/>
                  </a:moveTo>
                  <a:lnTo>
                    <a:pt x="1845" y="592"/>
                  </a:lnTo>
                  <a:lnTo>
                    <a:pt x="1095" y="592"/>
                  </a:lnTo>
                  <a:lnTo>
                    <a:pt x="0" y="24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482" name="Group 46"/>
            <p:cNvGrpSpPr>
              <a:grpSpLocks/>
            </p:cNvGrpSpPr>
            <p:nvPr/>
          </p:nvGrpSpPr>
          <p:grpSpPr bwMode="auto">
            <a:xfrm>
              <a:off x="12815" y="21425"/>
              <a:ext cx="2776" cy="913"/>
              <a:chOff x="12315" y="13225"/>
              <a:chExt cx="2775" cy="913"/>
            </a:xfrm>
          </p:grpSpPr>
          <p:sp>
            <p:nvSpPr>
              <p:cNvPr id="61485" name="Line 47"/>
              <p:cNvSpPr>
                <a:spLocks noChangeShapeType="1"/>
              </p:cNvSpPr>
              <p:nvPr/>
            </p:nvSpPr>
            <p:spPr bwMode="auto">
              <a:xfrm>
                <a:off x="12315" y="13225"/>
                <a:ext cx="1587" cy="5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86" name="Line 48"/>
              <p:cNvSpPr>
                <a:spLocks noChangeShapeType="1"/>
              </p:cNvSpPr>
              <p:nvPr/>
            </p:nvSpPr>
            <p:spPr bwMode="auto">
              <a:xfrm>
                <a:off x="13915" y="13737"/>
                <a:ext cx="1175" cy="4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483" name="Line 49"/>
            <p:cNvSpPr>
              <a:spLocks noChangeShapeType="1"/>
            </p:cNvSpPr>
            <p:nvPr/>
          </p:nvSpPr>
          <p:spPr bwMode="auto">
            <a:xfrm>
              <a:off x="12815" y="21837"/>
              <a:ext cx="687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84" name="Line 50"/>
            <p:cNvSpPr>
              <a:spLocks noChangeShapeType="1"/>
            </p:cNvSpPr>
            <p:nvPr/>
          </p:nvSpPr>
          <p:spPr bwMode="auto">
            <a:xfrm>
              <a:off x="13515" y="22048"/>
              <a:ext cx="1175" cy="4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72" name="Line 51"/>
          <p:cNvSpPr>
            <a:spLocks noChangeShapeType="1"/>
          </p:cNvSpPr>
          <p:nvPr/>
        </p:nvSpPr>
        <p:spPr bwMode="auto">
          <a:xfrm flipV="1">
            <a:off x="3194050" y="3457575"/>
            <a:ext cx="2065338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3" name="Text Box 52"/>
          <p:cNvSpPr txBox="1">
            <a:spLocks noChangeArrowheads="1"/>
          </p:cNvSpPr>
          <p:nvPr/>
        </p:nvSpPr>
        <p:spPr bwMode="auto">
          <a:xfrm>
            <a:off x="5310188" y="3024188"/>
            <a:ext cx="383381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last bit of 2</a:t>
            </a:r>
            <a:r>
              <a:rPr lang="en-US" altLang="en-US" baseline="30000">
                <a:latin typeface="Arial" pitchFamily="34" charset="0"/>
              </a:rPr>
              <a:t>nd</a:t>
            </a:r>
            <a:r>
              <a:rPr lang="en-US" altLang="en-US">
                <a:latin typeface="Arial" pitchFamily="34" charset="0"/>
              </a:rPr>
              <a:t> packet arrives, send ACK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1474" name="Line 53"/>
          <p:cNvSpPr>
            <a:spLocks noChangeShapeType="1"/>
          </p:cNvSpPr>
          <p:nvPr/>
        </p:nvSpPr>
        <p:spPr bwMode="auto">
          <a:xfrm flipV="1">
            <a:off x="5254625" y="3182938"/>
            <a:ext cx="112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5" name="Line 54"/>
          <p:cNvSpPr>
            <a:spLocks noChangeShapeType="1"/>
          </p:cNvSpPr>
          <p:nvPr/>
        </p:nvSpPr>
        <p:spPr bwMode="auto">
          <a:xfrm flipV="1">
            <a:off x="5265738" y="3435350"/>
            <a:ext cx="1127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76" name="Text Box 55"/>
          <p:cNvSpPr txBox="1">
            <a:spLocks noChangeArrowheads="1"/>
          </p:cNvSpPr>
          <p:nvPr/>
        </p:nvSpPr>
        <p:spPr bwMode="auto">
          <a:xfrm>
            <a:off x="5305425" y="3257550"/>
            <a:ext cx="383857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>
                <a:latin typeface="Arial" pitchFamily="34" charset="0"/>
              </a:rPr>
              <a:t>last bit of 3</a:t>
            </a:r>
            <a:r>
              <a:rPr lang="en-US" altLang="en-US" baseline="30000">
                <a:latin typeface="Arial" pitchFamily="34" charset="0"/>
              </a:rPr>
              <a:t>rd</a:t>
            </a:r>
            <a:r>
              <a:rPr lang="en-US" altLang="en-US">
                <a:latin typeface="Arial" pitchFamily="34" charset="0"/>
              </a:rPr>
              <a:t> packet arrives, send ACK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118" name="Text Box 57"/>
          <p:cNvSpPr txBox="1">
            <a:spLocks noChangeArrowheads="1"/>
          </p:cNvSpPr>
          <p:nvPr/>
        </p:nvSpPr>
        <p:spPr bwMode="auto">
          <a:xfrm>
            <a:off x="5518150" y="4152900"/>
            <a:ext cx="3460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C0000"/>
                </a:solidFill>
                <a:latin typeface="Arial" charset="0"/>
              </a:rPr>
              <a:t>3-packet pipelining increases</a:t>
            </a:r>
          </a:p>
          <a:p>
            <a:pPr>
              <a:defRPr/>
            </a:pPr>
            <a:r>
              <a:rPr lang="en-US" sz="2000">
                <a:solidFill>
                  <a:srgbClr val="CC0000"/>
                </a:solidFill>
                <a:latin typeface="Arial" charset="0"/>
              </a:rPr>
              <a:t> utilization by a factor of 3!</a:t>
            </a:r>
          </a:p>
        </p:txBody>
      </p:sp>
      <p:sp>
        <p:nvSpPr>
          <p:cNvPr id="46119" name="Line 58"/>
          <p:cNvSpPr>
            <a:spLocks noChangeShapeType="1"/>
          </p:cNvSpPr>
          <p:nvPr/>
        </p:nvSpPr>
        <p:spPr bwMode="auto">
          <a:xfrm flipH="1">
            <a:off x="6386513" y="4821238"/>
            <a:ext cx="125412" cy="5127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aphicFrame>
        <p:nvGraphicFramePr>
          <p:cNvPr id="61479" name="Object 61"/>
          <p:cNvGraphicFramePr>
            <a:graphicFrameLocks noChangeAspect="1"/>
          </p:cNvGraphicFramePr>
          <p:nvPr/>
        </p:nvGraphicFramePr>
        <p:xfrm>
          <a:off x="1555750" y="5087938"/>
          <a:ext cx="6748463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581400" imgH="495300" progId="Word.Picture.8">
                  <p:embed/>
                </p:oleObj>
              </mc:Choice>
              <mc:Fallback>
                <p:oleObj name="Picture" r:id="rId3" imgW="3581400" imgH="495300" progId="Word.Picture.8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5087938"/>
                        <a:ext cx="6748463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45</a:t>
            </a:fld>
            <a:endParaRPr lang="en-US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904875"/>
            <a:ext cx="7313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07963"/>
            <a:ext cx="7772400" cy="93027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Pipelined protocols: overview</a:t>
            </a:r>
          </a:p>
        </p:txBody>
      </p:sp>
      <p:sp>
        <p:nvSpPr>
          <p:cNvPr id="471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55738"/>
            <a:ext cx="3954463" cy="4848225"/>
          </a:xfrm>
        </p:spPr>
        <p:txBody>
          <a:bodyPr/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u="sng">
                <a:solidFill>
                  <a:srgbClr val="CC0000"/>
                </a:solidFill>
              </a:rPr>
              <a:t>Go-back-N:</a:t>
            </a:r>
          </a:p>
          <a:p>
            <a:pPr>
              <a:lnSpc>
                <a:spcPct val="75000"/>
              </a:lnSpc>
            </a:pPr>
            <a:r>
              <a:rPr lang="en-US" altLang="en-US"/>
              <a:t>sender can have up to N unacked packets in pipeline</a:t>
            </a:r>
          </a:p>
          <a:p>
            <a:pPr>
              <a:lnSpc>
                <a:spcPct val="75000"/>
              </a:lnSpc>
            </a:pPr>
            <a:r>
              <a:rPr lang="en-US" altLang="en-US"/>
              <a:t>receiver only sends </a:t>
            </a:r>
            <a:r>
              <a:rPr lang="en-US" altLang="en-US" i="1">
                <a:solidFill>
                  <a:srgbClr val="CC0000"/>
                </a:solidFill>
              </a:rPr>
              <a:t>cumulative ack</a:t>
            </a:r>
          </a:p>
          <a:p>
            <a:pPr lvl="1"/>
            <a:r>
              <a:rPr lang="en-US" altLang="en-US"/>
              <a:t>doesn</a:t>
            </a:r>
            <a:r>
              <a:rPr lang="ja-JP" altLang="en-US"/>
              <a:t>’</a:t>
            </a:r>
            <a:r>
              <a:rPr lang="en-US" altLang="ja-JP"/>
              <a:t>t ack packet if there</a:t>
            </a:r>
            <a:r>
              <a:rPr lang="ja-JP" altLang="en-US"/>
              <a:t>’</a:t>
            </a:r>
            <a:r>
              <a:rPr lang="en-US" altLang="ja-JP"/>
              <a:t>s a gap</a:t>
            </a:r>
          </a:p>
          <a:p>
            <a:pPr>
              <a:lnSpc>
                <a:spcPct val="75000"/>
              </a:lnSpc>
            </a:pPr>
            <a:r>
              <a:rPr lang="en-US" altLang="en-US"/>
              <a:t>sender has timer for oldest unacked packet</a:t>
            </a:r>
          </a:p>
          <a:p>
            <a:pPr lvl="1"/>
            <a:r>
              <a:rPr lang="en-US" altLang="en-US"/>
              <a:t>when timer expires, retransmit </a:t>
            </a:r>
            <a:r>
              <a:rPr lang="en-US" altLang="en-US" i="1"/>
              <a:t>all</a:t>
            </a:r>
            <a:r>
              <a:rPr lang="en-US" altLang="en-US"/>
              <a:t> unacked packets</a:t>
            </a:r>
          </a:p>
        </p:txBody>
      </p:sp>
      <p:sp>
        <p:nvSpPr>
          <p:cNvPr id="471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73600" y="1455738"/>
            <a:ext cx="4289425" cy="4648200"/>
          </a:xfrm>
        </p:spPr>
        <p:txBody>
          <a:bodyPr/>
          <a:lstStyle/>
          <a:p>
            <a:pPr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u="sng">
                <a:solidFill>
                  <a:srgbClr val="CC0000"/>
                </a:solidFill>
              </a:rPr>
              <a:t>Selective Repeat:</a:t>
            </a:r>
          </a:p>
          <a:p>
            <a:pPr>
              <a:lnSpc>
                <a:spcPct val="75000"/>
              </a:lnSpc>
            </a:pPr>
            <a:r>
              <a:rPr lang="en-US" altLang="en-US"/>
              <a:t>sender can have up to N unack</a:t>
            </a:r>
            <a:r>
              <a:rPr lang="ja-JP" altLang="en-US"/>
              <a:t>’</a:t>
            </a:r>
            <a:r>
              <a:rPr lang="en-US" altLang="ja-JP"/>
              <a:t>ed packets in pipeline</a:t>
            </a:r>
          </a:p>
          <a:p>
            <a:pPr>
              <a:lnSpc>
                <a:spcPct val="75000"/>
              </a:lnSpc>
            </a:pPr>
            <a:r>
              <a:rPr lang="en-US" altLang="en-US"/>
              <a:t>rcvr sends </a:t>
            </a:r>
            <a:r>
              <a:rPr lang="en-US" altLang="en-US" i="1">
                <a:solidFill>
                  <a:srgbClr val="CC0000"/>
                </a:solidFill>
              </a:rPr>
              <a:t>individual ack</a:t>
            </a:r>
            <a:r>
              <a:rPr lang="en-US" altLang="en-US"/>
              <a:t> for each packet</a:t>
            </a:r>
          </a:p>
          <a:p>
            <a:pPr>
              <a:lnSpc>
                <a:spcPct val="70000"/>
              </a:lnSpc>
            </a:pPr>
            <a:endParaRPr lang="en-US" altLang="en-US"/>
          </a:p>
          <a:p>
            <a:pPr>
              <a:lnSpc>
                <a:spcPct val="70000"/>
              </a:lnSpc>
              <a:buFont typeface="Wingdings" pitchFamily="2" charset="2"/>
              <a:buNone/>
            </a:pPr>
            <a:endParaRPr lang="en-US" altLang="en-US"/>
          </a:p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US" altLang="en-US"/>
              <a:t>sender maintains timer for each unacked packet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when timer expires, retransmit only that unacked packet</a:t>
            </a:r>
          </a:p>
          <a:p>
            <a:pPr>
              <a:lnSpc>
                <a:spcPct val="70000"/>
              </a:lnSpc>
            </a:pPr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46</a:t>
            </a:fld>
            <a:endParaRPr lang="en-US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9525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Go-Back-N: sender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14450"/>
            <a:ext cx="8324850" cy="1219200"/>
          </a:xfrm>
        </p:spPr>
        <p:txBody>
          <a:bodyPr/>
          <a:lstStyle/>
          <a:p>
            <a:r>
              <a:rPr lang="en-US" altLang="en-US" sz="2400"/>
              <a:t>k-bit seq # in pkt header</a:t>
            </a:r>
          </a:p>
          <a:p>
            <a:r>
              <a:rPr lang="ja-JP" altLang="en-US" sz="2400"/>
              <a:t>“</a:t>
            </a:r>
            <a:r>
              <a:rPr lang="en-US" altLang="ja-JP" sz="2400"/>
              <a:t>window</a:t>
            </a:r>
            <a:r>
              <a:rPr lang="ja-JP" altLang="en-US" sz="2400"/>
              <a:t>”</a:t>
            </a:r>
            <a:r>
              <a:rPr lang="en-US" altLang="ja-JP" sz="2400"/>
              <a:t> of up to N, consecutive unack</a:t>
            </a:r>
            <a:r>
              <a:rPr lang="ja-JP" altLang="en-US" sz="2400"/>
              <a:t>’</a:t>
            </a:r>
            <a:r>
              <a:rPr lang="en-US" altLang="ja-JP" sz="2400"/>
              <a:t>ed pkts allowed</a:t>
            </a:r>
          </a:p>
          <a:p>
            <a:endParaRPr lang="en-US" altLang="en-US"/>
          </a:p>
          <a:p>
            <a:endParaRPr lang="en-US" altLang="en-US"/>
          </a:p>
        </p:txBody>
      </p:sp>
      <p:pic>
        <p:nvPicPr>
          <p:cNvPr id="63493" name="Picture 4" descr="gbn_seqn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2263775"/>
            <a:ext cx="809942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Rectangle 5"/>
          <p:cNvSpPr>
            <a:spLocks noChangeArrowheads="1"/>
          </p:cNvSpPr>
          <p:nvPr/>
        </p:nvSpPr>
        <p:spPr bwMode="auto">
          <a:xfrm>
            <a:off x="476250" y="4149725"/>
            <a:ext cx="832485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292100" indent="-2921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6858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400">
                <a:latin typeface="Gill Sans MT" pitchFamily="34" charset="0"/>
              </a:rPr>
              <a:t>ACK(n): ACKs all pkts up to, including seq # n - </a:t>
            </a:r>
            <a:r>
              <a:rPr lang="ja-JP" altLang="en-US" sz="2400" i="1">
                <a:solidFill>
                  <a:srgbClr val="CC0000"/>
                </a:solidFill>
                <a:latin typeface="Gill Sans MT" pitchFamily="34" charset="0"/>
              </a:rPr>
              <a:t>“</a:t>
            </a:r>
            <a:r>
              <a:rPr lang="en-US" altLang="ja-JP" sz="2400" i="1">
                <a:solidFill>
                  <a:srgbClr val="CC0000"/>
                </a:solidFill>
                <a:latin typeface="Gill Sans MT" pitchFamily="34" charset="0"/>
              </a:rPr>
              <a:t>cumulative ACK</a:t>
            </a:r>
            <a:r>
              <a:rPr lang="ja-JP" altLang="en-US" sz="2400" i="1">
                <a:solidFill>
                  <a:srgbClr val="CC0000"/>
                </a:solidFill>
                <a:latin typeface="Gill Sans MT" pitchFamily="34" charset="0"/>
              </a:rPr>
              <a:t>”</a:t>
            </a:r>
            <a:endParaRPr lang="en-US" altLang="ja-JP" sz="2400" i="1">
              <a:solidFill>
                <a:srgbClr val="CC0000"/>
              </a:solidFill>
              <a:latin typeface="Gill Sans MT" pitchFamily="34" charset="0"/>
            </a:endParaRPr>
          </a:p>
          <a:p>
            <a:pPr lvl="1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 sz="2400">
                <a:latin typeface="Gill Sans MT" pitchFamily="34" charset="0"/>
              </a:rPr>
              <a:t>may receive duplicate ACKs (see receiver)</a:t>
            </a:r>
            <a:endParaRPr lang="en-US" altLang="en-US" sz="2000">
              <a:latin typeface="Gill Sans MT" pitchFamily="34" charset="0"/>
            </a:endParaRP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400">
                <a:latin typeface="Gill Sans MT" pitchFamily="34" charset="0"/>
              </a:rPr>
              <a:t>timer for oldest in-flight pkt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400" i="1">
                <a:latin typeface="Gill Sans MT" pitchFamily="34" charset="0"/>
              </a:rPr>
              <a:t>timeout(n):</a:t>
            </a:r>
            <a:r>
              <a:rPr lang="en-US" altLang="en-US" sz="2400">
                <a:latin typeface="Gill Sans MT" pitchFamily="34" charset="0"/>
              </a:rPr>
              <a:t> retransmit packet n and all higher seq # pkts in window</a:t>
            </a:r>
            <a:endParaRPr lang="en-US" altLang="en-US" sz="2800">
              <a:latin typeface="Gill Sans MT" pitchFamily="34" charset="0"/>
            </a:endParaRP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endParaRPr lang="en-US" altLang="en-US" sz="2800">
              <a:latin typeface="Gill Sans MT" pitchFamily="34" charset="0"/>
            </a:endParaRPr>
          </a:p>
        </p:txBody>
      </p:sp>
      <p:sp>
        <p:nvSpPr>
          <p:cNvPr id="48136" name="Rectangle 6"/>
          <p:cNvSpPr>
            <a:spLocks noChangeArrowheads="1"/>
          </p:cNvSpPr>
          <p:nvPr/>
        </p:nvSpPr>
        <p:spPr bwMode="auto">
          <a:xfrm>
            <a:off x="1639888" y="2789238"/>
            <a:ext cx="2206625" cy="636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63496" name="Picture 9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850900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47</a:t>
            </a:fld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07963"/>
            <a:ext cx="7772400" cy="700087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GBN: sender extended FSM</a:t>
            </a:r>
            <a:endParaRPr lang="en-US">
              <a:ea typeface="ＭＳ Ｐゴシック" charset="0"/>
              <a:cs typeface="+mj-cs"/>
            </a:endParaRPr>
          </a:p>
        </p:txBody>
      </p:sp>
      <p:grpSp>
        <p:nvGrpSpPr>
          <p:cNvPr id="64516" name="Group 3"/>
          <p:cNvGrpSpPr>
            <a:grpSpLocks/>
          </p:cNvGrpSpPr>
          <p:nvPr/>
        </p:nvGrpSpPr>
        <p:grpSpPr bwMode="auto">
          <a:xfrm>
            <a:off x="3535363" y="3743325"/>
            <a:ext cx="800100" cy="657225"/>
            <a:chOff x="1939" y="2515"/>
            <a:chExt cx="504" cy="414"/>
          </a:xfrm>
        </p:grpSpPr>
        <p:sp>
          <p:nvSpPr>
            <p:cNvPr id="64537" name="Oval 4"/>
            <p:cNvSpPr>
              <a:spLocks noChangeArrowheads="1"/>
            </p:cNvSpPr>
            <p:nvPr/>
          </p:nvSpPr>
          <p:spPr bwMode="auto">
            <a:xfrm>
              <a:off x="2004" y="2515"/>
              <a:ext cx="420" cy="414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8" name="Text Box 5"/>
            <p:cNvSpPr txBox="1">
              <a:spLocks noChangeArrowheads="1"/>
            </p:cNvSpPr>
            <p:nvPr/>
          </p:nvSpPr>
          <p:spPr bwMode="auto">
            <a:xfrm>
              <a:off x="1939" y="2611"/>
              <a:ext cx="504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>
                  <a:latin typeface="Arial" pitchFamily="34" charset="0"/>
                </a:rPr>
                <a:t>Wait</a:t>
              </a:r>
              <a:endParaRPr lang="en-US" altLang="en-US">
                <a:latin typeface="Times New Roman" pitchFamily="18" charset="0"/>
              </a:endParaRPr>
            </a:p>
          </p:txBody>
        </p:sp>
      </p:grpSp>
      <p:sp>
        <p:nvSpPr>
          <p:cNvPr id="64517" name="Line 6"/>
          <p:cNvSpPr>
            <a:spLocks noChangeShapeType="1"/>
          </p:cNvSpPr>
          <p:nvPr/>
        </p:nvSpPr>
        <p:spPr bwMode="auto">
          <a:xfrm>
            <a:off x="2028825" y="2830513"/>
            <a:ext cx="1624013" cy="1069975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8" name="Text Box 7"/>
          <p:cNvSpPr txBox="1">
            <a:spLocks noChangeArrowheads="1"/>
          </p:cNvSpPr>
          <p:nvPr/>
        </p:nvSpPr>
        <p:spPr bwMode="auto">
          <a:xfrm>
            <a:off x="4751388" y="3810000"/>
            <a:ext cx="27765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start_timer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udt_send(sndpkt[base])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udt_send(sndpkt[base+1])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…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udt_send(sndpkt[nextseqnum-1])</a:t>
            </a:r>
          </a:p>
          <a:p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4519" name="Text Box 8"/>
          <p:cNvSpPr txBox="1">
            <a:spLocks noChangeArrowheads="1"/>
          </p:cNvSpPr>
          <p:nvPr/>
        </p:nvSpPr>
        <p:spPr bwMode="auto">
          <a:xfrm>
            <a:off x="4773613" y="3575050"/>
            <a:ext cx="11001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timeout</a:t>
            </a:r>
            <a:endParaRPr lang="en-US" altLang="en-US" sz="1400">
              <a:latin typeface="Times New Roman" pitchFamily="18" charset="0"/>
            </a:endParaRPr>
          </a:p>
          <a:p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4520" name="Line 9"/>
          <p:cNvSpPr>
            <a:spLocks noChangeShapeType="1"/>
          </p:cNvSpPr>
          <p:nvPr/>
        </p:nvSpPr>
        <p:spPr bwMode="auto">
          <a:xfrm>
            <a:off x="4857750" y="3851275"/>
            <a:ext cx="16192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1" name="Freeform 10"/>
          <p:cNvSpPr>
            <a:spLocks/>
          </p:cNvSpPr>
          <p:nvPr/>
        </p:nvSpPr>
        <p:spPr bwMode="auto">
          <a:xfrm>
            <a:off x="4360863" y="3498850"/>
            <a:ext cx="393700" cy="1152525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2" name="Text Box 11"/>
          <p:cNvSpPr txBox="1">
            <a:spLocks noChangeArrowheads="1"/>
          </p:cNvSpPr>
          <p:nvPr/>
        </p:nvSpPr>
        <p:spPr bwMode="auto">
          <a:xfrm>
            <a:off x="3194050" y="1069975"/>
            <a:ext cx="23336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rdt_send(data)</a:t>
            </a:r>
            <a:r>
              <a:rPr lang="en-US" altLang="en-US" sz="1000">
                <a:latin typeface="Arial" pitchFamily="34" charset="0"/>
              </a:rPr>
              <a:t> </a:t>
            </a: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64523" name="Line 12"/>
          <p:cNvSpPr>
            <a:spLocks noChangeShapeType="1"/>
          </p:cNvSpPr>
          <p:nvPr/>
        </p:nvSpPr>
        <p:spPr bwMode="auto">
          <a:xfrm>
            <a:off x="3302000" y="1389063"/>
            <a:ext cx="19145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4" name="Text Box 13"/>
          <p:cNvSpPr txBox="1">
            <a:spLocks noChangeArrowheads="1"/>
          </p:cNvSpPr>
          <p:nvPr/>
        </p:nvSpPr>
        <p:spPr bwMode="auto">
          <a:xfrm>
            <a:off x="3194050" y="1411288"/>
            <a:ext cx="55213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if (nextseqnum &lt; base+N) {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sndpkt[nextseqnum] = make_pkt(nextseqnum,data,chksum)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udt_send(sndpkt[nextseqnum])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if (base == nextseqnum)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   start_timer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nextseqnum++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}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else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refuse_data(data)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4525" name="Freeform 14"/>
          <p:cNvSpPr>
            <a:spLocks/>
          </p:cNvSpPr>
          <p:nvPr/>
        </p:nvSpPr>
        <p:spPr bwMode="auto">
          <a:xfrm rot="5142103" flipH="1">
            <a:off x="3787776" y="2933700"/>
            <a:ext cx="393700" cy="1152525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6" name="Text Box 15"/>
          <p:cNvSpPr txBox="1">
            <a:spLocks noChangeArrowheads="1"/>
          </p:cNvSpPr>
          <p:nvPr/>
        </p:nvSpPr>
        <p:spPr bwMode="auto">
          <a:xfrm>
            <a:off x="3343275" y="5478463"/>
            <a:ext cx="36861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base = getacknum(rcvpkt)+1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If (base == nextseqnum)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stop_timer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else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 start_timer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4527" name="Text Box 16"/>
          <p:cNvSpPr txBox="1">
            <a:spLocks noChangeArrowheads="1"/>
          </p:cNvSpPr>
          <p:nvPr/>
        </p:nvSpPr>
        <p:spPr bwMode="auto">
          <a:xfrm>
            <a:off x="3355975" y="4978400"/>
            <a:ext cx="28336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&amp;&amp;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notcorrupt(rcvpkt) </a:t>
            </a:r>
          </a:p>
          <a:p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4528" name="Line 17"/>
          <p:cNvSpPr>
            <a:spLocks noChangeShapeType="1"/>
          </p:cNvSpPr>
          <p:nvPr/>
        </p:nvSpPr>
        <p:spPr bwMode="auto">
          <a:xfrm>
            <a:off x="3448050" y="5502275"/>
            <a:ext cx="16192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9" name="Freeform 18"/>
          <p:cNvSpPr>
            <a:spLocks/>
          </p:cNvSpPr>
          <p:nvPr/>
        </p:nvSpPr>
        <p:spPr bwMode="auto">
          <a:xfrm>
            <a:off x="3505200" y="4446588"/>
            <a:ext cx="1054100" cy="674687"/>
          </a:xfrm>
          <a:custGeom>
            <a:avLst/>
            <a:gdLst>
              <a:gd name="T0" fmla="*/ 2147483647 w 664"/>
              <a:gd name="T1" fmla="*/ 2147483647 h 425"/>
              <a:gd name="T2" fmla="*/ 2147483647 w 664"/>
              <a:gd name="T3" fmla="*/ 0 h 4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64" h="425">
                <a:moveTo>
                  <a:pt x="241" y="20"/>
                </a:moveTo>
                <a:cubicBezTo>
                  <a:pt x="0" y="393"/>
                  <a:pt x="664" y="425"/>
                  <a:pt x="388" y="0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0" name="Line 19"/>
          <p:cNvSpPr>
            <a:spLocks noChangeShapeType="1"/>
          </p:cNvSpPr>
          <p:nvPr/>
        </p:nvSpPr>
        <p:spPr bwMode="auto">
          <a:xfrm>
            <a:off x="1614488" y="3257550"/>
            <a:ext cx="8032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1" name="Text Box 20"/>
          <p:cNvSpPr txBox="1">
            <a:spLocks noChangeArrowheads="1"/>
          </p:cNvSpPr>
          <p:nvPr/>
        </p:nvSpPr>
        <p:spPr bwMode="auto">
          <a:xfrm>
            <a:off x="1487488" y="3227388"/>
            <a:ext cx="14859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base=1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nextseqnum=1</a:t>
            </a:r>
            <a:endParaRPr lang="en-US" altLang="en-US" sz="1400">
              <a:latin typeface="Times New Roman" pitchFamily="18" charset="0"/>
            </a:endParaRPr>
          </a:p>
          <a:p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64532" name="Text Box 21"/>
          <p:cNvSpPr txBox="1">
            <a:spLocks noChangeArrowheads="1"/>
          </p:cNvSpPr>
          <p:nvPr/>
        </p:nvSpPr>
        <p:spPr bwMode="auto">
          <a:xfrm>
            <a:off x="1250950" y="4289425"/>
            <a:ext cx="20478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 &amp;&amp; corrupt(rcvpkt)</a:t>
            </a:r>
            <a:r>
              <a:rPr lang="en-US" altLang="en-US" sz="1000">
                <a:latin typeface="Arial" pitchFamily="34" charset="0"/>
              </a:rPr>
              <a:t> </a:t>
            </a:r>
          </a:p>
          <a:p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64533" name="Line 22"/>
          <p:cNvSpPr>
            <a:spLocks noChangeShapeType="1"/>
          </p:cNvSpPr>
          <p:nvPr/>
        </p:nvSpPr>
        <p:spPr bwMode="auto">
          <a:xfrm flipV="1">
            <a:off x="1343025" y="4787900"/>
            <a:ext cx="15208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34" name="Freeform 23"/>
          <p:cNvSpPr>
            <a:spLocks/>
          </p:cNvSpPr>
          <p:nvPr/>
        </p:nvSpPr>
        <p:spPr bwMode="auto">
          <a:xfrm>
            <a:off x="2898775" y="4221163"/>
            <a:ext cx="695325" cy="638175"/>
          </a:xfrm>
          <a:custGeom>
            <a:avLst/>
            <a:gdLst>
              <a:gd name="T0" fmla="*/ 2147483647 w 1095"/>
              <a:gd name="T1" fmla="*/ 0 h 1005"/>
              <a:gd name="T2" fmla="*/ 2147483647 w 1095"/>
              <a:gd name="T3" fmla="*/ 2147483647 h 100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95" h="1005">
                <a:moveTo>
                  <a:pt x="1005" y="0"/>
                </a:moveTo>
                <a:cubicBezTo>
                  <a:pt x="0" y="30"/>
                  <a:pt x="645" y="1005"/>
                  <a:pt x="1095" y="165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6" name="Text Box 24"/>
          <p:cNvSpPr txBox="1">
            <a:spLocks noChangeArrowheads="1"/>
          </p:cNvSpPr>
          <p:nvPr/>
        </p:nvSpPr>
        <p:spPr bwMode="auto">
          <a:xfrm>
            <a:off x="1530350" y="2927350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pic>
        <p:nvPicPr>
          <p:cNvPr id="64536" name="Picture 2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76041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801688" y="3641725"/>
            <a:ext cx="8148637" cy="2854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/>
              <a:t>ACK-only: always send ACK for correctly-received pkt with highest </a:t>
            </a:r>
            <a:r>
              <a:rPr lang="en-US" altLang="en-US" i="1">
                <a:solidFill>
                  <a:srgbClr val="CC0000"/>
                </a:solidFill>
              </a:rPr>
              <a:t>in-order</a:t>
            </a:r>
            <a:r>
              <a:rPr lang="en-US" altLang="en-US"/>
              <a:t> seq #</a:t>
            </a:r>
          </a:p>
          <a:p>
            <a:pPr lvl="1"/>
            <a:r>
              <a:rPr lang="en-US" altLang="en-US"/>
              <a:t>may generate duplicate ACKs</a:t>
            </a:r>
          </a:p>
          <a:p>
            <a:pPr lvl="1"/>
            <a:r>
              <a:rPr lang="en-US" altLang="en-US"/>
              <a:t>need only remember </a:t>
            </a:r>
            <a:r>
              <a:rPr lang="en-US" altLang="en-US" b="1">
                <a:latin typeface="Courier New" pitchFamily="49" charset="0"/>
              </a:rPr>
              <a:t>expectedseqnum</a:t>
            </a:r>
          </a:p>
          <a:p>
            <a:r>
              <a:rPr lang="en-US" altLang="en-US"/>
              <a:t>out-of-order pkt: </a:t>
            </a:r>
          </a:p>
          <a:p>
            <a:pPr lvl="1"/>
            <a:r>
              <a:rPr lang="en-US" altLang="en-US"/>
              <a:t>discard (don</a:t>
            </a:r>
            <a:r>
              <a:rPr lang="ja-JP" altLang="en-US"/>
              <a:t>’</a:t>
            </a:r>
            <a:r>
              <a:rPr lang="en-US" altLang="ja-JP"/>
              <a:t>t buffer): </a:t>
            </a:r>
            <a:r>
              <a:rPr lang="en-US" altLang="ja-JP" i="1">
                <a:solidFill>
                  <a:srgbClr val="CC0000"/>
                </a:solidFill>
              </a:rPr>
              <a:t>no receiver buffering!</a:t>
            </a:r>
          </a:p>
          <a:p>
            <a:pPr lvl="1"/>
            <a:r>
              <a:rPr lang="en-US" altLang="en-US"/>
              <a:t>re-ACK pkt with highest in-order seq #</a:t>
            </a:r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3159125" y="2041525"/>
            <a:ext cx="666750" cy="6572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068638" y="2209800"/>
            <a:ext cx="8001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>
                <a:latin typeface="Arial" pitchFamily="34" charset="0"/>
              </a:rPr>
              <a:t>Wait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5542" name="Line 6"/>
          <p:cNvSpPr>
            <a:spLocks noChangeShapeType="1"/>
          </p:cNvSpPr>
          <p:nvPr/>
        </p:nvSpPr>
        <p:spPr bwMode="auto">
          <a:xfrm>
            <a:off x="844550" y="1881188"/>
            <a:ext cx="2298700" cy="474662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2557463" y="1468438"/>
            <a:ext cx="16176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2597150" y="1192213"/>
            <a:ext cx="7254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default</a:t>
            </a:r>
            <a:endParaRPr lang="en-US" altLang="en-US" sz="1400">
              <a:latin typeface="Times New Roman" pitchFamily="18" charset="0"/>
            </a:endParaRPr>
          </a:p>
          <a:p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2678113" y="1489075"/>
            <a:ext cx="8159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6" name="Freeform 10"/>
          <p:cNvSpPr>
            <a:spLocks/>
          </p:cNvSpPr>
          <p:nvPr/>
        </p:nvSpPr>
        <p:spPr bwMode="auto">
          <a:xfrm>
            <a:off x="3832225" y="1784350"/>
            <a:ext cx="828675" cy="1152525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4325938" y="1554163"/>
            <a:ext cx="357028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rdt_rcv(rcvpkt)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&amp;&amp; notcurrupt(rcvpkt)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&amp;&amp; hasseqnum(rcvpkt,expectedseqnum) 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>
            <a:off x="4395788" y="2246313"/>
            <a:ext cx="3175000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4330700" y="2289175"/>
            <a:ext cx="4314825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extract(rcvpkt,data)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deliver_data(data)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sndpkt = make_pkt(expectedseqnum,ACK,chksum)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udt_send(sndpkt)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expectedseqnum++</a:t>
            </a:r>
            <a:endParaRPr lang="en-US" altLang="en-US" sz="1400">
              <a:latin typeface="Times New Roman" pitchFamily="18" charset="0"/>
            </a:endParaRPr>
          </a:p>
        </p:txBody>
      </p:sp>
      <p:sp>
        <p:nvSpPr>
          <p:cNvPr id="65550" name="Freeform 14"/>
          <p:cNvSpPr>
            <a:spLocks/>
          </p:cNvSpPr>
          <p:nvPr/>
        </p:nvSpPr>
        <p:spPr bwMode="auto">
          <a:xfrm rot="5142103" flipH="1">
            <a:off x="3305176" y="1260475"/>
            <a:ext cx="393700" cy="1152525"/>
          </a:xfrm>
          <a:custGeom>
            <a:avLst/>
            <a:gdLst>
              <a:gd name="T0" fmla="*/ 2147483647 w 619"/>
              <a:gd name="T1" fmla="*/ 2147483647 h 1815"/>
              <a:gd name="T2" fmla="*/ 0 w 619"/>
              <a:gd name="T3" fmla="*/ 2147483647 h 18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19" h="1815">
                <a:moveTo>
                  <a:pt x="39" y="1136"/>
                </a:moveTo>
                <a:cubicBezTo>
                  <a:pt x="619" y="1815"/>
                  <a:pt x="484" y="0"/>
                  <a:pt x="0" y="773"/>
                </a:cubicBez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1" name="Line 15"/>
          <p:cNvSpPr>
            <a:spLocks noChangeShapeType="1"/>
          </p:cNvSpPr>
          <p:nvPr/>
        </p:nvSpPr>
        <p:spPr bwMode="auto">
          <a:xfrm>
            <a:off x="784225" y="2293938"/>
            <a:ext cx="12382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693738" y="2314575"/>
            <a:ext cx="36417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 sz="1400">
                <a:latin typeface="Arial" pitchFamily="34" charset="0"/>
              </a:rPr>
              <a:t>expectedseqnum=1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sndpkt =    </a:t>
            </a:r>
          </a:p>
          <a:p>
            <a:pPr algn="l"/>
            <a:r>
              <a:rPr lang="en-US" altLang="en-US" sz="1400">
                <a:latin typeface="Arial" pitchFamily="34" charset="0"/>
              </a:rPr>
              <a:t>  make_pkt(expectedseqnum,ACK,chksum)</a:t>
            </a:r>
          </a:p>
          <a:p>
            <a:pPr algn="l"/>
            <a:endParaRPr lang="en-US" altLang="en-US" sz="1400">
              <a:latin typeface="Times New Roman" pitchFamily="18" charset="0"/>
            </a:endParaRPr>
          </a:p>
          <a:p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50194" name="Text Box 17"/>
          <p:cNvSpPr txBox="1">
            <a:spLocks noChangeArrowheads="1"/>
          </p:cNvSpPr>
          <p:nvPr/>
        </p:nvSpPr>
        <p:spPr bwMode="auto">
          <a:xfrm>
            <a:off x="730250" y="1990725"/>
            <a:ext cx="323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Symbol" charset="0"/>
              </a:rPr>
              <a:t>L</a:t>
            </a:r>
          </a:p>
        </p:txBody>
      </p:sp>
      <p:sp>
        <p:nvSpPr>
          <p:cNvPr id="50195" name="Rectangle 19"/>
          <p:cNvSpPr>
            <a:spLocks noGrp="1" noChangeArrowheads="1"/>
          </p:cNvSpPr>
          <p:nvPr>
            <p:ph type="title"/>
          </p:nvPr>
        </p:nvSpPr>
        <p:spPr>
          <a:xfrm>
            <a:off x="444500" y="207963"/>
            <a:ext cx="7772400" cy="700087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GBN: receiver extended FSM</a:t>
            </a:r>
          </a:p>
        </p:txBody>
      </p:sp>
      <p:pic>
        <p:nvPicPr>
          <p:cNvPr id="65555" name="Picture 2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8064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49</a:t>
            </a:fld>
            <a:endParaRPr lang="en-US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204788"/>
            <a:ext cx="7772400" cy="65087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GBN in action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2632075" y="1412875"/>
            <a:ext cx="1246188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/>
              <a:t>send  pkt0</a:t>
            </a:r>
          </a:p>
          <a:p>
            <a:pPr algn="r">
              <a:defRPr/>
            </a:pPr>
            <a:r>
              <a:rPr lang="en-US" sz="1800"/>
              <a:t>send  pkt1</a:t>
            </a:r>
          </a:p>
          <a:p>
            <a:pPr algn="r">
              <a:defRPr/>
            </a:pPr>
            <a:r>
              <a:rPr lang="en-US" sz="1800"/>
              <a:t>send  pkt2</a:t>
            </a:r>
          </a:p>
          <a:p>
            <a:pPr algn="r">
              <a:defRPr/>
            </a:pPr>
            <a:r>
              <a:rPr lang="en-US" sz="1800"/>
              <a:t>send  pkt3</a:t>
            </a:r>
          </a:p>
          <a:p>
            <a:pPr algn="r">
              <a:defRPr/>
            </a:pPr>
            <a:r>
              <a:rPr lang="en-US" sz="1800"/>
              <a:t>(wait)</a:t>
            </a:r>
          </a:p>
        </p:txBody>
      </p:sp>
      <p:sp>
        <p:nvSpPr>
          <p:cNvPr id="51206" name="Text Box 5"/>
          <p:cNvSpPr txBox="1">
            <a:spLocks noChangeArrowheads="1"/>
          </p:cNvSpPr>
          <p:nvPr/>
        </p:nvSpPr>
        <p:spPr bwMode="auto">
          <a:xfrm>
            <a:off x="2952750" y="1041400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51207" name="Text Box 6"/>
          <p:cNvSpPr txBox="1">
            <a:spLocks noChangeArrowheads="1"/>
          </p:cNvSpPr>
          <p:nvPr/>
        </p:nvSpPr>
        <p:spPr bwMode="auto">
          <a:xfrm>
            <a:off x="5983288" y="1060450"/>
            <a:ext cx="1071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51208" name="Line 14"/>
          <p:cNvSpPr>
            <a:spLocks noChangeShapeType="1"/>
          </p:cNvSpPr>
          <p:nvPr/>
        </p:nvSpPr>
        <p:spPr bwMode="auto">
          <a:xfrm>
            <a:off x="6057900" y="1658938"/>
            <a:ext cx="11113" cy="4538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09" name="Text Box 15"/>
          <p:cNvSpPr txBox="1">
            <a:spLocks noChangeArrowheads="1"/>
          </p:cNvSpPr>
          <p:nvPr/>
        </p:nvSpPr>
        <p:spPr bwMode="auto">
          <a:xfrm>
            <a:off x="6000750" y="1854200"/>
            <a:ext cx="2568575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/>
              <a:t>receive pkt0, send ack0</a:t>
            </a:r>
          </a:p>
          <a:p>
            <a:pPr algn="l">
              <a:defRPr/>
            </a:pPr>
            <a:r>
              <a:rPr lang="en-US" sz="1800"/>
              <a:t>receive pkt1, send ack1</a:t>
            </a:r>
          </a:p>
          <a:p>
            <a:pPr algn="l">
              <a:defRPr/>
            </a:pPr>
            <a:r>
              <a:rPr lang="en-US" sz="1800"/>
              <a:t> </a:t>
            </a:r>
          </a:p>
          <a:p>
            <a:pPr algn="l">
              <a:defRPr/>
            </a:pPr>
            <a:r>
              <a:rPr lang="en-US" sz="1800"/>
              <a:t>receive pkt3, discard, </a:t>
            </a:r>
          </a:p>
          <a:p>
            <a:pPr algn="l">
              <a:defRPr/>
            </a:pPr>
            <a:r>
              <a:rPr lang="en-US" sz="1800"/>
              <a:t>           (re)send ack1</a:t>
            </a:r>
          </a:p>
        </p:txBody>
      </p:sp>
      <p:sp>
        <p:nvSpPr>
          <p:cNvPr id="51210" name="Text Box 22"/>
          <p:cNvSpPr txBox="1">
            <a:spLocks noChangeArrowheads="1"/>
          </p:cNvSpPr>
          <p:nvPr/>
        </p:nvSpPr>
        <p:spPr bwMode="auto">
          <a:xfrm>
            <a:off x="1776413" y="3016250"/>
            <a:ext cx="215423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/>
              <a:t>rcv ack0, send pkt4</a:t>
            </a:r>
          </a:p>
          <a:p>
            <a:pPr algn="r">
              <a:defRPr/>
            </a:pPr>
            <a:r>
              <a:rPr lang="en-US" sz="1800"/>
              <a:t>rcv ack1, send pkt5</a:t>
            </a:r>
          </a:p>
          <a:p>
            <a:pPr algn="r">
              <a:defRPr/>
            </a:pPr>
            <a:endParaRPr lang="en-US" sz="1800"/>
          </a:p>
        </p:txBody>
      </p:sp>
      <p:pic>
        <p:nvPicPr>
          <p:cNvPr id="66570" name="Picture 34" descr="alarm_clock_ring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4164013"/>
            <a:ext cx="436563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2" name="Text Box 35"/>
          <p:cNvSpPr txBox="1">
            <a:spLocks noChangeArrowheads="1"/>
          </p:cNvSpPr>
          <p:nvPr/>
        </p:nvSpPr>
        <p:spPr bwMode="auto">
          <a:xfrm>
            <a:off x="2311400" y="4379913"/>
            <a:ext cx="1538288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75000"/>
              </a:lnSpc>
              <a:defRPr/>
            </a:pPr>
            <a:r>
              <a:rPr lang="en-US" sz="1800" i="1">
                <a:solidFill>
                  <a:srgbClr val="FF0000"/>
                </a:solidFill>
              </a:rPr>
              <a:t>pkt 2 timeout</a:t>
            </a:r>
          </a:p>
        </p:txBody>
      </p:sp>
      <p:sp>
        <p:nvSpPr>
          <p:cNvPr id="51213" name="Text Box 36"/>
          <p:cNvSpPr txBox="1">
            <a:spLocks noChangeArrowheads="1"/>
          </p:cNvSpPr>
          <p:nvPr/>
        </p:nvSpPr>
        <p:spPr bwMode="auto">
          <a:xfrm>
            <a:off x="2636838" y="4594225"/>
            <a:ext cx="1246187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en-US" sz="1800"/>
              <a:t>send  pkt2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/>
              <a:t>send  pkt3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/>
              <a:t>send  pkt4</a:t>
            </a:r>
          </a:p>
          <a:p>
            <a:pPr algn="r">
              <a:lnSpc>
                <a:spcPct val="90000"/>
              </a:lnSpc>
              <a:defRPr/>
            </a:pPr>
            <a:r>
              <a:rPr lang="en-US" sz="1800"/>
              <a:t>send  pkt5</a:t>
            </a:r>
          </a:p>
        </p:txBody>
      </p:sp>
      <p:sp>
        <p:nvSpPr>
          <p:cNvPr id="51214" name="Line 7"/>
          <p:cNvSpPr>
            <a:spLocks noChangeShapeType="1"/>
          </p:cNvSpPr>
          <p:nvPr/>
        </p:nvSpPr>
        <p:spPr bwMode="auto">
          <a:xfrm>
            <a:off x="3922713" y="1606550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15" name="Line 11"/>
          <p:cNvSpPr>
            <a:spLocks noChangeShapeType="1"/>
          </p:cNvSpPr>
          <p:nvPr/>
        </p:nvSpPr>
        <p:spPr bwMode="auto">
          <a:xfrm>
            <a:off x="3921125" y="1881188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16" name="Line 12"/>
          <p:cNvSpPr>
            <a:spLocks noChangeShapeType="1"/>
          </p:cNvSpPr>
          <p:nvPr/>
        </p:nvSpPr>
        <p:spPr bwMode="auto">
          <a:xfrm>
            <a:off x="3937000" y="2144713"/>
            <a:ext cx="876300" cy="200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17" name="Line 13"/>
          <p:cNvSpPr>
            <a:spLocks noChangeShapeType="1"/>
          </p:cNvSpPr>
          <p:nvPr/>
        </p:nvSpPr>
        <p:spPr bwMode="auto">
          <a:xfrm>
            <a:off x="3943350" y="2430463"/>
            <a:ext cx="2100263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18" name="Line 17"/>
          <p:cNvSpPr>
            <a:spLocks noChangeShapeType="1"/>
          </p:cNvSpPr>
          <p:nvPr/>
        </p:nvSpPr>
        <p:spPr bwMode="auto">
          <a:xfrm flipH="1">
            <a:off x="3929063" y="2130425"/>
            <a:ext cx="2014537" cy="1066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19" name="Text Box 19"/>
          <p:cNvSpPr txBox="1">
            <a:spLocks noChangeArrowheads="1"/>
          </p:cNvSpPr>
          <p:nvPr/>
        </p:nvSpPr>
        <p:spPr bwMode="auto">
          <a:xfrm>
            <a:off x="4699000" y="2179638"/>
            <a:ext cx="341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4857750" y="2200275"/>
            <a:ext cx="522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>
                <a:solidFill>
                  <a:srgbClr val="FF0000"/>
                </a:solidFill>
              </a:rPr>
              <a:t>loss</a:t>
            </a:r>
          </a:p>
        </p:txBody>
      </p:sp>
      <p:sp>
        <p:nvSpPr>
          <p:cNvPr id="51221" name="Line 21"/>
          <p:cNvSpPr>
            <a:spLocks noChangeShapeType="1"/>
          </p:cNvSpPr>
          <p:nvPr/>
        </p:nvSpPr>
        <p:spPr bwMode="auto">
          <a:xfrm flipH="1">
            <a:off x="3925888" y="2416175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22" name="Line 24"/>
          <p:cNvSpPr>
            <a:spLocks noChangeShapeType="1"/>
          </p:cNvSpPr>
          <p:nvPr/>
        </p:nvSpPr>
        <p:spPr bwMode="auto">
          <a:xfrm>
            <a:off x="3929063" y="3252788"/>
            <a:ext cx="2100262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23" name="Line 25"/>
          <p:cNvSpPr>
            <a:spLocks noChangeShapeType="1"/>
          </p:cNvSpPr>
          <p:nvPr/>
        </p:nvSpPr>
        <p:spPr bwMode="auto">
          <a:xfrm>
            <a:off x="3960813" y="3571875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24" name="Line 26"/>
          <p:cNvSpPr>
            <a:spLocks noChangeShapeType="1"/>
          </p:cNvSpPr>
          <p:nvPr/>
        </p:nvSpPr>
        <p:spPr bwMode="auto">
          <a:xfrm flipH="1">
            <a:off x="3957638" y="2946400"/>
            <a:ext cx="2014537" cy="1100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66584" name="Group 29"/>
          <p:cNvGrpSpPr>
            <a:grpSpLocks/>
          </p:cNvGrpSpPr>
          <p:nvPr/>
        </p:nvGrpSpPr>
        <p:grpSpPr bwMode="auto">
          <a:xfrm>
            <a:off x="3817938" y="2135188"/>
            <a:ext cx="103187" cy="2462212"/>
            <a:chOff x="3651" y="1878"/>
            <a:chExt cx="78" cy="963"/>
          </a:xfrm>
        </p:grpSpPr>
        <p:sp>
          <p:nvSpPr>
            <p:cNvPr id="51271" name="Line 30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72" name="Line 31"/>
            <p:cNvSpPr>
              <a:spLocks noChangeShapeType="1"/>
            </p:cNvSpPr>
            <p:nvPr/>
          </p:nvSpPr>
          <p:spPr bwMode="auto">
            <a:xfrm flipH="1">
              <a:off x="3651" y="1878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73" name="Line 32"/>
            <p:cNvSpPr>
              <a:spLocks noChangeShapeType="1"/>
            </p:cNvSpPr>
            <p:nvPr/>
          </p:nvSpPr>
          <p:spPr bwMode="auto">
            <a:xfrm flipH="1">
              <a:off x="3651" y="2841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51226" name="Line 37"/>
          <p:cNvSpPr>
            <a:spLocks noChangeShapeType="1"/>
          </p:cNvSpPr>
          <p:nvPr/>
        </p:nvSpPr>
        <p:spPr bwMode="auto">
          <a:xfrm>
            <a:off x="3937000" y="4765675"/>
            <a:ext cx="2100263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27" name="Line 38"/>
          <p:cNvSpPr>
            <a:spLocks noChangeShapeType="1"/>
          </p:cNvSpPr>
          <p:nvPr/>
        </p:nvSpPr>
        <p:spPr bwMode="auto">
          <a:xfrm>
            <a:off x="3929063" y="5010150"/>
            <a:ext cx="2101850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28" name="Line 39"/>
          <p:cNvSpPr>
            <a:spLocks noChangeShapeType="1"/>
          </p:cNvSpPr>
          <p:nvPr/>
        </p:nvSpPr>
        <p:spPr bwMode="auto">
          <a:xfrm>
            <a:off x="3922713" y="5243513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29" name="Line 40"/>
          <p:cNvSpPr>
            <a:spLocks noChangeShapeType="1"/>
          </p:cNvSpPr>
          <p:nvPr/>
        </p:nvSpPr>
        <p:spPr bwMode="auto">
          <a:xfrm>
            <a:off x="3925888" y="5476875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30" name="Text Box 41"/>
          <p:cNvSpPr txBox="1">
            <a:spLocks noChangeArrowheads="1"/>
          </p:cNvSpPr>
          <p:nvPr/>
        </p:nvSpPr>
        <p:spPr bwMode="auto">
          <a:xfrm>
            <a:off x="5997575" y="3378200"/>
            <a:ext cx="241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/>
              <a:t>receive pkt4, discard, </a:t>
            </a:r>
          </a:p>
          <a:p>
            <a:pPr algn="l">
              <a:defRPr/>
            </a:pPr>
            <a:r>
              <a:rPr lang="en-US" sz="1800"/>
              <a:t>           (re)send ack1</a:t>
            </a:r>
          </a:p>
        </p:txBody>
      </p:sp>
      <p:sp>
        <p:nvSpPr>
          <p:cNvPr id="51231" name="Text Box 42"/>
          <p:cNvSpPr txBox="1">
            <a:spLocks noChangeArrowheads="1"/>
          </p:cNvSpPr>
          <p:nvPr/>
        </p:nvSpPr>
        <p:spPr bwMode="auto">
          <a:xfrm>
            <a:off x="6016625" y="3898900"/>
            <a:ext cx="241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/>
              <a:t>receive pkt5, discard, </a:t>
            </a:r>
          </a:p>
          <a:p>
            <a:pPr algn="l">
              <a:defRPr/>
            </a:pPr>
            <a:r>
              <a:rPr lang="en-US" sz="1800"/>
              <a:t>           (re)send ack1</a:t>
            </a:r>
          </a:p>
        </p:txBody>
      </p:sp>
      <p:sp>
        <p:nvSpPr>
          <p:cNvPr id="51232" name="Text Box 43"/>
          <p:cNvSpPr txBox="1">
            <a:spLocks noChangeArrowheads="1"/>
          </p:cNvSpPr>
          <p:nvPr/>
        </p:nvSpPr>
        <p:spPr bwMode="auto">
          <a:xfrm>
            <a:off x="6027738" y="5053013"/>
            <a:ext cx="296545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800"/>
              <a:t>rcv pkt2, deliver, send ack2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/>
              <a:t>rcv pkt3, deliver, send ack3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/>
              <a:t>rcv pkt4, deliver, send ack4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/>
              <a:t>rcv pkt5, deliver, send ack5</a:t>
            </a:r>
          </a:p>
        </p:txBody>
      </p:sp>
      <p:sp>
        <p:nvSpPr>
          <p:cNvPr id="51233" name="Text Box 44"/>
          <p:cNvSpPr txBox="1">
            <a:spLocks noChangeArrowheads="1"/>
          </p:cNvSpPr>
          <p:nvPr/>
        </p:nvSpPr>
        <p:spPr bwMode="auto">
          <a:xfrm>
            <a:off x="2079625" y="3881438"/>
            <a:ext cx="1811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ignore duplicate ACK</a:t>
            </a:r>
          </a:p>
        </p:txBody>
      </p:sp>
      <p:grpSp>
        <p:nvGrpSpPr>
          <p:cNvPr id="66593" name="Group 65"/>
          <p:cNvGrpSpPr>
            <a:grpSpLocks/>
          </p:cNvGrpSpPr>
          <p:nvPr/>
        </p:nvGrpSpPr>
        <p:grpSpPr bwMode="auto">
          <a:xfrm>
            <a:off x="182563" y="1450975"/>
            <a:ext cx="1512887" cy="304800"/>
            <a:chOff x="115" y="914"/>
            <a:chExt cx="953" cy="192"/>
          </a:xfrm>
        </p:grpSpPr>
        <p:sp>
          <p:nvSpPr>
            <p:cNvPr id="51269" name="Rectangle 60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70" name="Text Box 46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sp>
        <p:nvSpPr>
          <p:cNvPr id="51235" name="Text Box 59"/>
          <p:cNvSpPr txBox="1">
            <a:spLocks noChangeArrowheads="1"/>
          </p:cNvSpPr>
          <p:nvPr/>
        </p:nvSpPr>
        <p:spPr bwMode="auto">
          <a:xfrm>
            <a:off x="139700" y="1104900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u="sng">
                <a:solidFill>
                  <a:srgbClr val="000099"/>
                </a:solidFill>
              </a:rPr>
              <a:t>sender window (N=4)</a:t>
            </a:r>
          </a:p>
        </p:txBody>
      </p:sp>
      <p:grpSp>
        <p:nvGrpSpPr>
          <p:cNvPr id="66595" name="Group 67"/>
          <p:cNvGrpSpPr>
            <a:grpSpLocks/>
          </p:cNvGrpSpPr>
          <p:nvPr/>
        </p:nvGrpSpPr>
        <p:grpSpPr bwMode="auto">
          <a:xfrm>
            <a:off x="179388" y="1736725"/>
            <a:ext cx="1512887" cy="304800"/>
            <a:chOff x="115" y="914"/>
            <a:chExt cx="953" cy="192"/>
          </a:xfrm>
        </p:grpSpPr>
        <p:sp>
          <p:nvSpPr>
            <p:cNvPr id="51267" name="Rectangle 68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68" name="Text Box 69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66596" name="Group 70"/>
          <p:cNvGrpSpPr>
            <a:grpSpLocks/>
          </p:cNvGrpSpPr>
          <p:nvPr/>
        </p:nvGrpSpPr>
        <p:grpSpPr bwMode="auto">
          <a:xfrm>
            <a:off x="187325" y="2022475"/>
            <a:ext cx="1512888" cy="304800"/>
            <a:chOff x="115" y="914"/>
            <a:chExt cx="953" cy="192"/>
          </a:xfrm>
        </p:grpSpPr>
        <p:sp>
          <p:nvSpPr>
            <p:cNvPr id="51265" name="Rectangle 71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66" name="Text Box 72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66597" name="Group 73"/>
          <p:cNvGrpSpPr>
            <a:grpSpLocks/>
          </p:cNvGrpSpPr>
          <p:nvPr/>
        </p:nvGrpSpPr>
        <p:grpSpPr bwMode="auto">
          <a:xfrm>
            <a:off x="184150" y="2297113"/>
            <a:ext cx="1512888" cy="304800"/>
            <a:chOff x="115" y="914"/>
            <a:chExt cx="953" cy="192"/>
          </a:xfrm>
        </p:grpSpPr>
        <p:sp>
          <p:nvSpPr>
            <p:cNvPr id="51263" name="Rectangle 74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64" name="Text Box 75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sp>
        <p:nvSpPr>
          <p:cNvPr id="51239" name="Rectangle 79"/>
          <p:cNvSpPr>
            <a:spLocks noChangeArrowheads="1"/>
          </p:cNvSpPr>
          <p:nvPr/>
        </p:nvSpPr>
        <p:spPr bwMode="auto">
          <a:xfrm>
            <a:off x="395288" y="3101975"/>
            <a:ext cx="628650" cy="2286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40" name="Text Box 80"/>
          <p:cNvSpPr txBox="1">
            <a:spLocks noChangeArrowheads="1"/>
          </p:cNvSpPr>
          <p:nvPr/>
        </p:nvSpPr>
        <p:spPr bwMode="auto">
          <a:xfrm>
            <a:off x="180975" y="3067050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0 </a:t>
            </a:r>
            <a:r>
              <a:rPr lang="en-US" sz="1400">
                <a:solidFill>
                  <a:schemeClr val="bg1"/>
                </a:solidFill>
                <a:latin typeface="Arial" charset="0"/>
              </a:rPr>
              <a:t>1 2 3 4</a:t>
            </a:r>
            <a:r>
              <a:rPr lang="en-US" sz="1400">
                <a:latin typeface="Arial" charset="0"/>
              </a:rPr>
              <a:t> 5 6 7 8 </a:t>
            </a:r>
          </a:p>
        </p:txBody>
      </p:sp>
      <p:grpSp>
        <p:nvGrpSpPr>
          <p:cNvPr id="66600" name="Group 84"/>
          <p:cNvGrpSpPr>
            <a:grpSpLocks/>
          </p:cNvGrpSpPr>
          <p:nvPr/>
        </p:nvGrpSpPr>
        <p:grpSpPr bwMode="auto">
          <a:xfrm>
            <a:off x="177800" y="3341688"/>
            <a:ext cx="1512888" cy="304800"/>
            <a:chOff x="112" y="2105"/>
            <a:chExt cx="953" cy="192"/>
          </a:xfrm>
        </p:grpSpPr>
        <p:sp>
          <p:nvSpPr>
            <p:cNvPr id="51261" name="Rectangle 8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62" name="Text Box 83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66601" name="Group 85"/>
          <p:cNvGrpSpPr>
            <a:grpSpLocks/>
          </p:cNvGrpSpPr>
          <p:nvPr/>
        </p:nvGrpSpPr>
        <p:grpSpPr bwMode="auto">
          <a:xfrm>
            <a:off x="166688" y="4635500"/>
            <a:ext cx="1512887" cy="304800"/>
            <a:chOff x="112" y="2105"/>
            <a:chExt cx="953" cy="192"/>
          </a:xfrm>
        </p:grpSpPr>
        <p:sp>
          <p:nvSpPr>
            <p:cNvPr id="51259" name="Rectangle 86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60" name="Text Box 87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66602" name="Group 88"/>
          <p:cNvGrpSpPr>
            <a:grpSpLocks/>
          </p:cNvGrpSpPr>
          <p:nvPr/>
        </p:nvGrpSpPr>
        <p:grpSpPr bwMode="auto">
          <a:xfrm>
            <a:off x="174625" y="4876800"/>
            <a:ext cx="1512888" cy="304800"/>
            <a:chOff x="112" y="2105"/>
            <a:chExt cx="953" cy="192"/>
          </a:xfrm>
        </p:grpSpPr>
        <p:sp>
          <p:nvSpPr>
            <p:cNvPr id="51257" name="Rectangle 89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58" name="Text Box 90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66603" name="Group 91"/>
          <p:cNvGrpSpPr>
            <a:grpSpLocks/>
          </p:cNvGrpSpPr>
          <p:nvPr/>
        </p:nvGrpSpPr>
        <p:grpSpPr bwMode="auto">
          <a:xfrm>
            <a:off x="171450" y="5140325"/>
            <a:ext cx="1512888" cy="304800"/>
            <a:chOff x="112" y="2105"/>
            <a:chExt cx="953" cy="192"/>
          </a:xfrm>
        </p:grpSpPr>
        <p:sp>
          <p:nvSpPr>
            <p:cNvPr id="51255" name="Rectangle 92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56" name="Text Box 93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66604" name="Group 94"/>
          <p:cNvGrpSpPr>
            <a:grpSpLocks/>
          </p:cNvGrpSpPr>
          <p:nvPr/>
        </p:nvGrpSpPr>
        <p:grpSpPr bwMode="auto">
          <a:xfrm>
            <a:off x="168275" y="5381625"/>
            <a:ext cx="1512888" cy="304800"/>
            <a:chOff x="112" y="2105"/>
            <a:chExt cx="953" cy="192"/>
          </a:xfrm>
        </p:grpSpPr>
        <p:sp>
          <p:nvSpPr>
            <p:cNvPr id="51253" name="Rectangle 95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1254" name="Text Box 96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pic>
        <p:nvPicPr>
          <p:cNvPr id="66605" name="Picture 9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744538"/>
            <a:ext cx="3656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7" name="Line 98"/>
          <p:cNvSpPr>
            <a:spLocks noChangeShapeType="1"/>
          </p:cNvSpPr>
          <p:nvPr/>
        </p:nvSpPr>
        <p:spPr bwMode="auto">
          <a:xfrm flipH="1">
            <a:off x="4991100" y="3757613"/>
            <a:ext cx="1033463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48" name="Line 99"/>
          <p:cNvSpPr>
            <a:spLocks noChangeShapeType="1"/>
          </p:cNvSpPr>
          <p:nvPr/>
        </p:nvSpPr>
        <p:spPr bwMode="auto">
          <a:xfrm flipH="1">
            <a:off x="4997450" y="4067175"/>
            <a:ext cx="1033463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49" name="Line 100"/>
          <p:cNvSpPr>
            <a:spLocks noChangeShapeType="1"/>
          </p:cNvSpPr>
          <p:nvPr/>
        </p:nvSpPr>
        <p:spPr bwMode="auto">
          <a:xfrm flipH="1">
            <a:off x="4992688" y="5257800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50" name="Line 101"/>
          <p:cNvSpPr>
            <a:spLocks noChangeShapeType="1"/>
          </p:cNvSpPr>
          <p:nvPr/>
        </p:nvSpPr>
        <p:spPr bwMode="auto">
          <a:xfrm flipH="1">
            <a:off x="4976813" y="5511800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51" name="Line 102"/>
          <p:cNvSpPr>
            <a:spLocks noChangeShapeType="1"/>
          </p:cNvSpPr>
          <p:nvPr/>
        </p:nvSpPr>
        <p:spPr bwMode="auto">
          <a:xfrm flipH="1">
            <a:off x="4960938" y="5754688"/>
            <a:ext cx="1033462" cy="56356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1252" name="Line 103"/>
          <p:cNvSpPr>
            <a:spLocks noChangeShapeType="1"/>
          </p:cNvSpPr>
          <p:nvPr/>
        </p:nvSpPr>
        <p:spPr bwMode="auto">
          <a:xfrm flipH="1">
            <a:off x="4945063" y="5997575"/>
            <a:ext cx="1033462" cy="56356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000125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Selective repeat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522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2450" y="1466850"/>
            <a:ext cx="7562850" cy="4648200"/>
          </a:xfrm>
        </p:spPr>
        <p:txBody>
          <a:bodyPr/>
          <a:lstStyle/>
          <a:p>
            <a:r>
              <a:rPr lang="en-US" altLang="en-US"/>
              <a:t>receiver </a:t>
            </a:r>
            <a:r>
              <a:rPr lang="en-US" altLang="en-US" i="1"/>
              <a:t>individually</a:t>
            </a:r>
            <a:r>
              <a:rPr lang="en-US" altLang="en-US"/>
              <a:t> acknowledges all correctly received pkts</a:t>
            </a:r>
          </a:p>
          <a:p>
            <a:pPr lvl="1"/>
            <a:r>
              <a:rPr lang="en-US" altLang="en-US"/>
              <a:t>buffers pkts, as needed, for eventual in-order delivery to upper layer</a:t>
            </a:r>
          </a:p>
          <a:p>
            <a:r>
              <a:rPr lang="en-US" altLang="en-US"/>
              <a:t>sender only resends pkts for which ACK not received</a:t>
            </a:r>
          </a:p>
          <a:p>
            <a:pPr lvl="1"/>
            <a:r>
              <a:rPr lang="en-US" altLang="en-US"/>
              <a:t>sender timer for each unACKed pkt</a:t>
            </a:r>
          </a:p>
          <a:p>
            <a:r>
              <a:rPr lang="en-US" altLang="en-US"/>
              <a:t>sender window</a:t>
            </a:r>
          </a:p>
          <a:p>
            <a:pPr lvl="1"/>
            <a:r>
              <a:rPr lang="en-US" altLang="en-US" i="1"/>
              <a:t>N</a:t>
            </a:r>
            <a:r>
              <a:rPr lang="en-US" altLang="en-US"/>
              <a:t> consecutive seq #</a:t>
            </a:r>
            <a:r>
              <a:rPr lang="ja-JP" altLang="en-US"/>
              <a:t>’</a:t>
            </a:r>
            <a:r>
              <a:rPr lang="en-US" altLang="ja-JP"/>
              <a:t>s</a:t>
            </a:r>
          </a:p>
          <a:p>
            <a:pPr lvl="1"/>
            <a:r>
              <a:rPr lang="en-US" altLang="en-US"/>
              <a:t>limits seq #s of sent, unACKed pkts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51</a:t>
            </a:fld>
            <a:endParaRPr lang="en-US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182563"/>
            <a:ext cx="8486775" cy="8985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Selective repeat: sender, receiver windows</a:t>
            </a:r>
            <a:endParaRPr lang="en-US">
              <a:ea typeface="ＭＳ Ｐゴシック" charset="0"/>
              <a:cs typeface="+mj-cs"/>
            </a:endParaRPr>
          </a:p>
        </p:txBody>
      </p:sp>
      <p:pic>
        <p:nvPicPr>
          <p:cNvPr id="68612" name="Picture 3" descr="sr_seqn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404938"/>
            <a:ext cx="8235950" cy="491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4"/>
          <p:cNvSpPr>
            <a:spLocks noChangeArrowheads="1"/>
          </p:cNvSpPr>
          <p:nvPr/>
        </p:nvSpPr>
        <p:spPr bwMode="auto">
          <a:xfrm>
            <a:off x="1393825" y="1917700"/>
            <a:ext cx="2141538" cy="614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3255" name="Rectangle 5"/>
          <p:cNvSpPr>
            <a:spLocks noChangeArrowheads="1"/>
          </p:cNvSpPr>
          <p:nvPr/>
        </p:nvSpPr>
        <p:spPr bwMode="auto">
          <a:xfrm>
            <a:off x="2028825" y="4516438"/>
            <a:ext cx="2130425" cy="579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68615" name="Picture 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8223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1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898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24765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Selective repeat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data from above: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if next available seq # in window, send pkt</a:t>
            </a:r>
          </a:p>
          <a:p>
            <a:pPr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timeout(n):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resend pkt n, restart timer</a:t>
            </a:r>
          </a:p>
          <a:p>
            <a:pPr>
              <a:buFont typeface="Wingdings" charset="0"/>
              <a:buNone/>
              <a:defRPr/>
            </a:pPr>
            <a:r>
              <a:rPr lang="en-US" sz="2400">
                <a:solidFill>
                  <a:srgbClr val="CC0000"/>
                </a:solidFill>
                <a:ea typeface="ＭＳ Ｐゴシック" charset="0"/>
                <a:cs typeface="+mn-cs"/>
              </a:rPr>
              <a:t>ACK(n)</a:t>
            </a:r>
            <a:r>
              <a:rPr lang="en-US">
                <a:solidFill>
                  <a:srgbClr val="FF0000"/>
                </a:solidFill>
                <a:ea typeface="ＭＳ Ｐゴシック" charset="0"/>
                <a:cs typeface="+mn-cs"/>
              </a:rPr>
              <a:t> </a:t>
            </a:r>
            <a:r>
              <a:rPr lang="en-US" sz="2400">
                <a:ea typeface="ＭＳ Ｐゴシック" charset="0"/>
                <a:cs typeface="+mn-cs"/>
              </a:rPr>
              <a:t>in </a:t>
            </a:r>
            <a:r>
              <a:rPr lang="en-US" sz="1800">
                <a:ea typeface="ＭＳ Ｐゴシック" charset="0"/>
                <a:cs typeface="+mn-cs"/>
              </a:rPr>
              <a:t>[sendbase,sendbase+N]:</a:t>
            </a:r>
            <a:endParaRPr lang="en-US" sz="2400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mark pkt n as received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if n smallest unACKed pkt, advance window base to next unACKed seq # </a:t>
            </a: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sp>
        <p:nvSpPr>
          <p:cNvPr id="54279" name="Rectangle 4"/>
          <p:cNvSpPr>
            <a:spLocks noChangeArrowheads="1"/>
          </p:cNvSpPr>
          <p:nvPr/>
        </p:nvSpPr>
        <p:spPr bwMode="auto">
          <a:xfrm>
            <a:off x="495300" y="1457325"/>
            <a:ext cx="3838575" cy="4610100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69639" name="Group 5"/>
          <p:cNvGrpSpPr>
            <a:grpSpLocks/>
          </p:cNvGrpSpPr>
          <p:nvPr/>
        </p:nvGrpSpPr>
        <p:grpSpPr bwMode="auto">
          <a:xfrm>
            <a:off x="698500" y="1155700"/>
            <a:ext cx="1160463" cy="519113"/>
            <a:chOff x="1100" y="3896"/>
            <a:chExt cx="731" cy="327"/>
          </a:xfrm>
        </p:grpSpPr>
        <p:sp>
          <p:nvSpPr>
            <p:cNvPr id="54286" name="Rectangle 6"/>
            <p:cNvSpPr>
              <a:spLocks noChangeArrowheads="1"/>
            </p:cNvSpPr>
            <p:nvPr/>
          </p:nvSpPr>
          <p:spPr bwMode="auto">
            <a:xfrm>
              <a:off x="1146" y="3984"/>
              <a:ext cx="612" cy="1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4287" name="Text Box 7"/>
            <p:cNvSpPr txBox="1">
              <a:spLocks noChangeArrowheads="1"/>
            </p:cNvSpPr>
            <p:nvPr/>
          </p:nvSpPr>
          <p:spPr bwMode="auto">
            <a:xfrm>
              <a:off x="1100" y="3896"/>
              <a:ext cx="731" cy="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800">
                  <a:solidFill>
                    <a:srgbClr val="000099"/>
                  </a:solidFill>
                  <a:latin typeface="Gill Sans MT" charset="0"/>
                </a:rPr>
                <a:t>sender</a:t>
              </a:r>
            </a:p>
          </p:txBody>
        </p:sp>
      </p:grpSp>
      <p:sp>
        <p:nvSpPr>
          <p:cNvPr id="54281" name="Rectangle 8"/>
          <p:cNvSpPr>
            <a:spLocks noChangeArrowheads="1"/>
          </p:cNvSpPr>
          <p:nvPr/>
        </p:nvSpPr>
        <p:spPr bwMode="auto">
          <a:xfrm>
            <a:off x="5000625" y="1581150"/>
            <a:ext cx="3810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 err="1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pkt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 n in </a:t>
            </a:r>
            <a:r>
              <a:rPr lang="en-US" sz="1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[</a:t>
            </a:r>
            <a:r>
              <a:rPr lang="en-US" sz="1800" dirty="0" err="1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rcvbase</a:t>
            </a:r>
            <a:r>
              <a:rPr lang="en-US" sz="1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, rcvbase+N-1]</a:t>
            </a:r>
            <a:endParaRPr lang="en-US" sz="2800" dirty="0">
              <a:solidFill>
                <a:srgbClr val="CC0000"/>
              </a:solidFill>
              <a:latin typeface="Gill Sans MT" charset="0"/>
              <a:ea typeface="ＭＳ Ｐゴシック" charset="0"/>
            </a:endParaRP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send ACK(n)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out-of-order: buffer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in-order: deliver (also deliver buffered, in-order </a:t>
            </a:r>
            <a:r>
              <a:rPr lang="en-US" sz="2400" dirty="0" err="1">
                <a:latin typeface="Gill Sans MT" charset="0"/>
                <a:ea typeface="ＭＳ Ｐゴシック" charset="0"/>
              </a:rPr>
              <a:t>pkts</a:t>
            </a:r>
            <a:r>
              <a:rPr lang="en-US" sz="2400" dirty="0">
                <a:latin typeface="Gill Sans MT" charset="0"/>
                <a:ea typeface="ＭＳ Ｐゴシック" charset="0"/>
              </a:rPr>
              <a:t>), advance window to next not-yet-received </a:t>
            </a:r>
            <a:r>
              <a:rPr lang="en-US" sz="2400" dirty="0" err="1">
                <a:latin typeface="Gill Sans MT" charset="0"/>
                <a:ea typeface="ＭＳ Ｐゴシック" charset="0"/>
              </a:rPr>
              <a:t>pkt</a:t>
            </a:r>
            <a:endParaRPr lang="en-US" sz="2400" dirty="0">
              <a:latin typeface="Gill Sans MT" charset="0"/>
              <a:ea typeface="ＭＳ Ｐゴシック" charset="0"/>
            </a:endParaRPr>
          </a:p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 err="1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pkt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 n in </a:t>
            </a:r>
            <a:r>
              <a:rPr lang="en-US" sz="1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[rcvbase-N,rcvbase-1]</a:t>
            </a:r>
            <a:endParaRPr lang="en-US" sz="2800" dirty="0">
              <a:solidFill>
                <a:srgbClr val="CC0000"/>
              </a:solidFill>
              <a:latin typeface="Gill Sans MT" charset="0"/>
              <a:ea typeface="ＭＳ Ｐゴシック" charset="0"/>
            </a:endParaRP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ACK(n)</a:t>
            </a:r>
          </a:p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otherwise: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ea typeface="ＭＳ Ｐゴシック" charset="0"/>
              </a:rPr>
              <a:t> 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ignore </a:t>
            </a:r>
            <a:endParaRPr lang="en-US" sz="2800" dirty="0">
              <a:latin typeface="Gill Sans MT" charset="0"/>
              <a:ea typeface="ＭＳ Ｐゴシック" charset="0"/>
            </a:endParaRPr>
          </a:p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</a:endParaRPr>
          </a:p>
        </p:txBody>
      </p:sp>
      <p:sp>
        <p:nvSpPr>
          <p:cNvPr id="54282" name="Rectangle 9"/>
          <p:cNvSpPr>
            <a:spLocks noChangeArrowheads="1"/>
          </p:cNvSpPr>
          <p:nvPr/>
        </p:nvSpPr>
        <p:spPr bwMode="auto">
          <a:xfrm>
            <a:off x="4962525" y="1438275"/>
            <a:ext cx="3838575" cy="4610100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69642" name="Group 10"/>
          <p:cNvGrpSpPr>
            <a:grpSpLocks/>
          </p:cNvGrpSpPr>
          <p:nvPr/>
        </p:nvGrpSpPr>
        <p:grpSpPr bwMode="auto">
          <a:xfrm>
            <a:off x="5186363" y="1127125"/>
            <a:ext cx="1365250" cy="519113"/>
            <a:chOff x="3339" y="158"/>
            <a:chExt cx="860" cy="327"/>
          </a:xfrm>
        </p:grpSpPr>
        <p:sp>
          <p:nvSpPr>
            <p:cNvPr id="54284" name="Rectangle 11"/>
            <p:cNvSpPr>
              <a:spLocks noChangeArrowheads="1"/>
            </p:cNvSpPr>
            <p:nvPr/>
          </p:nvSpPr>
          <p:spPr bwMode="auto">
            <a:xfrm>
              <a:off x="3360" y="264"/>
              <a:ext cx="822" cy="1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4285" name="Text Box 12"/>
            <p:cNvSpPr txBox="1">
              <a:spLocks noChangeArrowheads="1"/>
            </p:cNvSpPr>
            <p:nvPr/>
          </p:nvSpPr>
          <p:spPr bwMode="auto">
            <a:xfrm>
              <a:off x="3339" y="158"/>
              <a:ext cx="8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800">
                  <a:solidFill>
                    <a:srgbClr val="000099"/>
                  </a:solidFill>
                  <a:latin typeface="Gill Sans MT" charset="0"/>
                </a:rPr>
                <a:t>receiver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53</a:t>
            </a:fld>
            <a:endParaRPr lang="en-US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9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806450"/>
            <a:ext cx="5027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198438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Selective repeat in action</a:t>
            </a:r>
          </a:p>
        </p:txBody>
      </p:sp>
      <p:sp>
        <p:nvSpPr>
          <p:cNvPr id="55302" name="Text Box 4"/>
          <p:cNvSpPr txBox="1">
            <a:spLocks noChangeArrowheads="1"/>
          </p:cNvSpPr>
          <p:nvPr/>
        </p:nvSpPr>
        <p:spPr bwMode="auto">
          <a:xfrm>
            <a:off x="2665413" y="1490663"/>
            <a:ext cx="1246187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/>
              <a:t>send  pkt0</a:t>
            </a:r>
          </a:p>
          <a:p>
            <a:pPr algn="r">
              <a:defRPr/>
            </a:pPr>
            <a:r>
              <a:rPr lang="en-US" sz="1800"/>
              <a:t>send  pkt1</a:t>
            </a:r>
          </a:p>
          <a:p>
            <a:pPr algn="r">
              <a:defRPr/>
            </a:pPr>
            <a:r>
              <a:rPr lang="en-US" sz="1800"/>
              <a:t>send  pkt2</a:t>
            </a:r>
          </a:p>
          <a:p>
            <a:pPr algn="r">
              <a:defRPr/>
            </a:pPr>
            <a:r>
              <a:rPr lang="en-US" sz="1800"/>
              <a:t>send  pkt3</a:t>
            </a:r>
          </a:p>
          <a:p>
            <a:pPr algn="r">
              <a:defRPr/>
            </a:pPr>
            <a:r>
              <a:rPr lang="en-US" sz="1800"/>
              <a:t>(wait)</a:t>
            </a:r>
          </a:p>
        </p:txBody>
      </p:sp>
      <p:sp>
        <p:nvSpPr>
          <p:cNvPr id="55303" name="Text Box 5"/>
          <p:cNvSpPr txBox="1">
            <a:spLocks noChangeArrowheads="1"/>
          </p:cNvSpPr>
          <p:nvPr/>
        </p:nvSpPr>
        <p:spPr bwMode="auto">
          <a:xfrm>
            <a:off x="2986088" y="1119188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0099"/>
                </a:solidFill>
              </a:rPr>
              <a:t>sender</a:t>
            </a:r>
          </a:p>
        </p:txBody>
      </p:sp>
      <p:sp>
        <p:nvSpPr>
          <p:cNvPr id="55304" name="Text Box 6"/>
          <p:cNvSpPr txBox="1">
            <a:spLocks noChangeArrowheads="1"/>
          </p:cNvSpPr>
          <p:nvPr/>
        </p:nvSpPr>
        <p:spPr bwMode="auto">
          <a:xfrm>
            <a:off x="6016625" y="1138238"/>
            <a:ext cx="1071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u="sng">
                <a:solidFill>
                  <a:srgbClr val="008000"/>
                </a:solidFill>
              </a:rPr>
              <a:t>receiver</a:t>
            </a:r>
          </a:p>
        </p:txBody>
      </p:sp>
      <p:sp>
        <p:nvSpPr>
          <p:cNvPr id="55305" name="Line 7"/>
          <p:cNvSpPr>
            <a:spLocks noChangeShapeType="1"/>
          </p:cNvSpPr>
          <p:nvPr/>
        </p:nvSpPr>
        <p:spPr bwMode="auto">
          <a:xfrm>
            <a:off x="6091238" y="1736725"/>
            <a:ext cx="11112" cy="4538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06" name="Text Box 8"/>
          <p:cNvSpPr txBox="1">
            <a:spLocks noChangeArrowheads="1"/>
          </p:cNvSpPr>
          <p:nvPr/>
        </p:nvSpPr>
        <p:spPr bwMode="auto">
          <a:xfrm>
            <a:off x="6034088" y="1931988"/>
            <a:ext cx="256857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/>
              <a:t>receive pkt0, send ack0</a:t>
            </a:r>
          </a:p>
          <a:p>
            <a:pPr algn="l">
              <a:defRPr/>
            </a:pPr>
            <a:r>
              <a:rPr lang="en-US" sz="1800"/>
              <a:t>receive pkt1, send ack1</a:t>
            </a:r>
          </a:p>
          <a:p>
            <a:pPr algn="l">
              <a:defRPr/>
            </a:pPr>
            <a:r>
              <a:rPr lang="en-US" sz="1800"/>
              <a:t> </a:t>
            </a:r>
          </a:p>
          <a:p>
            <a:pPr algn="l">
              <a:defRPr/>
            </a:pPr>
            <a:r>
              <a:rPr lang="en-US" sz="1800"/>
              <a:t>receive pkt3, buffer, </a:t>
            </a:r>
          </a:p>
          <a:p>
            <a:pPr algn="l">
              <a:defRPr/>
            </a:pPr>
            <a:r>
              <a:rPr lang="en-US" sz="1800"/>
              <a:t>           send ack3</a:t>
            </a:r>
          </a:p>
        </p:txBody>
      </p:sp>
      <p:sp>
        <p:nvSpPr>
          <p:cNvPr id="55307" name="Text Box 9"/>
          <p:cNvSpPr txBox="1">
            <a:spLocks noChangeArrowheads="1"/>
          </p:cNvSpPr>
          <p:nvPr/>
        </p:nvSpPr>
        <p:spPr bwMode="auto">
          <a:xfrm>
            <a:off x="1809750" y="3094038"/>
            <a:ext cx="21542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/>
              <a:t>rcv ack0, send pkt4</a:t>
            </a:r>
          </a:p>
          <a:p>
            <a:pPr algn="r">
              <a:defRPr/>
            </a:pPr>
            <a:r>
              <a:rPr lang="en-US" sz="1800"/>
              <a:t>rcv ack1, send pkt5</a:t>
            </a:r>
          </a:p>
          <a:p>
            <a:pPr algn="r">
              <a:defRPr/>
            </a:pPr>
            <a:endParaRPr lang="en-US" sz="1800"/>
          </a:p>
        </p:txBody>
      </p:sp>
      <p:pic>
        <p:nvPicPr>
          <p:cNvPr id="70667" name="Picture 10" descr="alarm_clock_ring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4241800"/>
            <a:ext cx="43656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9" name="Text Box 11"/>
          <p:cNvSpPr txBox="1">
            <a:spLocks noChangeArrowheads="1"/>
          </p:cNvSpPr>
          <p:nvPr/>
        </p:nvSpPr>
        <p:spPr bwMode="auto">
          <a:xfrm>
            <a:off x="2344738" y="4457700"/>
            <a:ext cx="1538287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75000"/>
              </a:lnSpc>
              <a:defRPr/>
            </a:pPr>
            <a:r>
              <a:rPr lang="en-US" sz="1800" i="1">
                <a:solidFill>
                  <a:srgbClr val="FF0000"/>
                </a:solidFill>
              </a:rPr>
              <a:t>pkt 2 timeout</a:t>
            </a:r>
          </a:p>
        </p:txBody>
      </p:sp>
      <p:sp>
        <p:nvSpPr>
          <p:cNvPr id="55310" name="Text Box 12"/>
          <p:cNvSpPr txBox="1">
            <a:spLocks noChangeArrowheads="1"/>
          </p:cNvSpPr>
          <p:nvPr/>
        </p:nvSpPr>
        <p:spPr bwMode="auto">
          <a:xfrm>
            <a:off x="2670175" y="4672013"/>
            <a:ext cx="12461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en-US" sz="1800"/>
              <a:t>send  pkt2</a:t>
            </a:r>
          </a:p>
        </p:txBody>
      </p:sp>
      <p:sp>
        <p:nvSpPr>
          <p:cNvPr id="55311" name="Line 14"/>
          <p:cNvSpPr>
            <a:spLocks noChangeShapeType="1"/>
          </p:cNvSpPr>
          <p:nvPr/>
        </p:nvSpPr>
        <p:spPr bwMode="auto">
          <a:xfrm>
            <a:off x="3956050" y="1684338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12" name="Line 15"/>
          <p:cNvSpPr>
            <a:spLocks noChangeShapeType="1"/>
          </p:cNvSpPr>
          <p:nvPr/>
        </p:nvSpPr>
        <p:spPr bwMode="auto">
          <a:xfrm>
            <a:off x="3954463" y="1958975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13" name="Line 16"/>
          <p:cNvSpPr>
            <a:spLocks noChangeShapeType="1"/>
          </p:cNvSpPr>
          <p:nvPr/>
        </p:nvSpPr>
        <p:spPr bwMode="auto">
          <a:xfrm>
            <a:off x="3970338" y="2222500"/>
            <a:ext cx="876300" cy="2000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14" name="Line 17"/>
          <p:cNvSpPr>
            <a:spLocks noChangeShapeType="1"/>
          </p:cNvSpPr>
          <p:nvPr/>
        </p:nvSpPr>
        <p:spPr bwMode="auto">
          <a:xfrm>
            <a:off x="3976688" y="2508250"/>
            <a:ext cx="2100262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15" name="Line 18"/>
          <p:cNvSpPr>
            <a:spLocks noChangeShapeType="1"/>
          </p:cNvSpPr>
          <p:nvPr/>
        </p:nvSpPr>
        <p:spPr bwMode="auto">
          <a:xfrm flipH="1">
            <a:off x="3962400" y="2208213"/>
            <a:ext cx="2014538" cy="1066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16" name="Text Box 19"/>
          <p:cNvSpPr txBox="1">
            <a:spLocks noChangeArrowheads="1"/>
          </p:cNvSpPr>
          <p:nvPr/>
        </p:nvSpPr>
        <p:spPr bwMode="auto">
          <a:xfrm>
            <a:off x="4732338" y="2257425"/>
            <a:ext cx="34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5317" name="Text Box 20"/>
          <p:cNvSpPr txBox="1">
            <a:spLocks noChangeArrowheads="1"/>
          </p:cNvSpPr>
          <p:nvPr/>
        </p:nvSpPr>
        <p:spPr bwMode="auto">
          <a:xfrm>
            <a:off x="4891088" y="2278063"/>
            <a:ext cx="522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>
                <a:solidFill>
                  <a:srgbClr val="FF0000"/>
                </a:solidFill>
              </a:rPr>
              <a:t>loss</a:t>
            </a:r>
          </a:p>
        </p:txBody>
      </p:sp>
      <p:sp>
        <p:nvSpPr>
          <p:cNvPr id="55318" name="Line 21"/>
          <p:cNvSpPr>
            <a:spLocks noChangeShapeType="1"/>
          </p:cNvSpPr>
          <p:nvPr/>
        </p:nvSpPr>
        <p:spPr bwMode="auto">
          <a:xfrm flipH="1">
            <a:off x="3959225" y="2493963"/>
            <a:ext cx="2014538" cy="11001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19" name="Line 22"/>
          <p:cNvSpPr>
            <a:spLocks noChangeShapeType="1"/>
          </p:cNvSpPr>
          <p:nvPr/>
        </p:nvSpPr>
        <p:spPr bwMode="auto">
          <a:xfrm>
            <a:off x="3962400" y="3330575"/>
            <a:ext cx="2100263" cy="4683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20" name="Line 23"/>
          <p:cNvSpPr>
            <a:spLocks noChangeShapeType="1"/>
          </p:cNvSpPr>
          <p:nvPr/>
        </p:nvSpPr>
        <p:spPr bwMode="auto">
          <a:xfrm>
            <a:off x="3994150" y="3649663"/>
            <a:ext cx="2101850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21" name="Line 24"/>
          <p:cNvSpPr>
            <a:spLocks noChangeShapeType="1"/>
          </p:cNvSpPr>
          <p:nvPr/>
        </p:nvSpPr>
        <p:spPr bwMode="auto">
          <a:xfrm flipH="1">
            <a:off x="3990975" y="3024188"/>
            <a:ext cx="2014538" cy="110013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70681" name="Group 25"/>
          <p:cNvGrpSpPr>
            <a:grpSpLocks/>
          </p:cNvGrpSpPr>
          <p:nvPr/>
        </p:nvGrpSpPr>
        <p:grpSpPr bwMode="auto">
          <a:xfrm>
            <a:off x="3851275" y="2212975"/>
            <a:ext cx="103188" cy="2462213"/>
            <a:chOff x="3651" y="1878"/>
            <a:chExt cx="78" cy="963"/>
          </a:xfrm>
        </p:grpSpPr>
        <p:sp>
          <p:nvSpPr>
            <p:cNvPr id="55365" name="Line 26"/>
            <p:cNvSpPr>
              <a:spLocks noChangeShapeType="1"/>
            </p:cNvSpPr>
            <p:nvPr/>
          </p:nvSpPr>
          <p:spPr bwMode="auto">
            <a:xfrm>
              <a:off x="3729" y="1879"/>
              <a:ext cx="0" cy="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66" name="Line 27"/>
            <p:cNvSpPr>
              <a:spLocks noChangeShapeType="1"/>
            </p:cNvSpPr>
            <p:nvPr/>
          </p:nvSpPr>
          <p:spPr bwMode="auto">
            <a:xfrm flipH="1">
              <a:off x="3651" y="1878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67" name="Line 28"/>
            <p:cNvSpPr>
              <a:spLocks noChangeShapeType="1"/>
            </p:cNvSpPr>
            <p:nvPr/>
          </p:nvSpPr>
          <p:spPr bwMode="auto">
            <a:xfrm flipH="1">
              <a:off x="3651" y="2841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55323" name="Line 29"/>
          <p:cNvSpPr>
            <a:spLocks noChangeShapeType="1"/>
          </p:cNvSpPr>
          <p:nvPr/>
        </p:nvSpPr>
        <p:spPr bwMode="auto">
          <a:xfrm>
            <a:off x="3992563" y="4843463"/>
            <a:ext cx="2100262" cy="4683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24" name="Text Box 33"/>
          <p:cNvSpPr txBox="1">
            <a:spLocks noChangeArrowheads="1"/>
          </p:cNvSpPr>
          <p:nvPr/>
        </p:nvSpPr>
        <p:spPr bwMode="auto">
          <a:xfrm>
            <a:off x="6030913" y="3455988"/>
            <a:ext cx="23002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/>
              <a:t>receive pkt4, buffer, </a:t>
            </a:r>
          </a:p>
          <a:p>
            <a:pPr algn="l">
              <a:defRPr/>
            </a:pPr>
            <a:r>
              <a:rPr lang="en-US" sz="1800"/>
              <a:t>           send ack4</a:t>
            </a:r>
          </a:p>
        </p:txBody>
      </p:sp>
      <p:sp>
        <p:nvSpPr>
          <p:cNvPr id="55325" name="Text Box 34"/>
          <p:cNvSpPr txBox="1">
            <a:spLocks noChangeArrowheads="1"/>
          </p:cNvSpPr>
          <p:nvPr/>
        </p:nvSpPr>
        <p:spPr bwMode="auto">
          <a:xfrm>
            <a:off x="6049963" y="3976688"/>
            <a:ext cx="23002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/>
              <a:t>receive pkt5, buffer, </a:t>
            </a:r>
          </a:p>
          <a:p>
            <a:pPr algn="l">
              <a:defRPr/>
            </a:pPr>
            <a:r>
              <a:rPr lang="en-US" sz="1800"/>
              <a:t>           send ack5</a:t>
            </a:r>
          </a:p>
        </p:txBody>
      </p:sp>
      <p:sp>
        <p:nvSpPr>
          <p:cNvPr id="55326" name="Text Box 35"/>
          <p:cNvSpPr txBox="1">
            <a:spLocks noChangeArrowheads="1"/>
          </p:cNvSpPr>
          <p:nvPr/>
        </p:nvSpPr>
        <p:spPr bwMode="auto">
          <a:xfrm>
            <a:off x="6061075" y="5130800"/>
            <a:ext cx="2960688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800"/>
              <a:t>rcv pkt2; deliver pkt2,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800"/>
              <a:t>pkt3, pkt4, pkt5; send ack2</a:t>
            </a:r>
          </a:p>
        </p:txBody>
      </p:sp>
      <p:sp>
        <p:nvSpPr>
          <p:cNvPr id="55327" name="Text Box 36"/>
          <p:cNvSpPr txBox="1">
            <a:spLocks noChangeArrowheads="1"/>
          </p:cNvSpPr>
          <p:nvPr/>
        </p:nvSpPr>
        <p:spPr bwMode="auto">
          <a:xfrm>
            <a:off x="2174875" y="3959225"/>
            <a:ext cx="1698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record ack3 arrived</a:t>
            </a:r>
          </a:p>
        </p:txBody>
      </p:sp>
      <p:grpSp>
        <p:nvGrpSpPr>
          <p:cNvPr id="70687" name="Group 37"/>
          <p:cNvGrpSpPr>
            <a:grpSpLocks/>
          </p:cNvGrpSpPr>
          <p:nvPr/>
        </p:nvGrpSpPr>
        <p:grpSpPr bwMode="auto">
          <a:xfrm>
            <a:off x="215900" y="1528763"/>
            <a:ext cx="1512888" cy="304800"/>
            <a:chOff x="115" y="914"/>
            <a:chExt cx="953" cy="192"/>
          </a:xfrm>
        </p:grpSpPr>
        <p:sp>
          <p:nvSpPr>
            <p:cNvPr id="55363" name="Rectangle 38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64" name="Text Box 39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sp>
        <p:nvSpPr>
          <p:cNvPr id="55329" name="Text Box 40"/>
          <p:cNvSpPr txBox="1">
            <a:spLocks noChangeArrowheads="1"/>
          </p:cNvSpPr>
          <p:nvPr/>
        </p:nvSpPr>
        <p:spPr bwMode="auto">
          <a:xfrm>
            <a:off x="173038" y="1182688"/>
            <a:ext cx="2146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 u="sng">
                <a:solidFill>
                  <a:srgbClr val="000099"/>
                </a:solidFill>
              </a:rPr>
              <a:t>sender window (N=4)</a:t>
            </a:r>
          </a:p>
        </p:txBody>
      </p:sp>
      <p:sp>
        <p:nvSpPr>
          <p:cNvPr id="55330" name="Rectangle 41"/>
          <p:cNvSpPr>
            <a:spLocks noChangeArrowheads="1"/>
          </p:cNvSpPr>
          <p:nvPr/>
        </p:nvSpPr>
        <p:spPr bwMode="auto">
          <a:xfrm>
            <a:off x="287338" y="2692400"/>
            <a:ext cx="606425" cy="2286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70690" name="Group 42"/>
          <p:cNvGrpSpPr>
            <a:grpSpLocks/>
          </p:cNvGrpSpPr>
          <p:nvPr/>
        </p:nvGrpSpPr>
        <p:grpSpPr bwMode="auto">
          <a:xfrm>
            <a:off x="212725" y="1814513"/>
            <a:ext cx="1512888" cy="304800"/>
            <a:chOff x="115" y="914"/>
            <a:chExt cx="953" cy="192"/>
          </a:xfrm>
        </p:grpSpPr>
        <p:sp>
          <p:nvSpPr>
            <p:cNvPr id="55361" name="Rectangle 43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62" name="Text Box 44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70691" name="Group 45"/>
          <p:cNvGrpSpPr>
            <a:grpSpLocks/>
          </p:cNvGrpSpPr>
          <p:nvPr/>
        </p:nvGrpSpPr>
        <p:grpSpPr bwMode="auto">
          <a:xfrm>
            <a:off x="220663" y="2100263"/>
            <a:ext cx="1512887" cy="304800"/>
            <a:chOff x="115" y="914"/>
            <a:chExt cx="953" cy="192"/>
          </a:xfrm>
        </p:grpSpPr>
        <p:sp>
          <p:nvSpPr>
            <p:cNvPr id="55359" name="Rectangle 46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60" name="Text Box 47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grpSp>
        <p:nvGrpSpPr>
          <p:cNvPr id="70692" name="Group 48"/>
          <p:cNvGrpSpPr>
            <a:grpSpLocks/>
          </p:cNvGrpSpPr>
          <p:nvPr/>
        </p:nvGrpSpPr>
        <p:grpSpPr bwMode="auto">
          <a:xfrm>
            <a:off x="217488" y="2374900"/>
            <a:ext cx="1512887" cy="304800"/>
            <a:chOff x="115" y="914"/>
            <a:chExt cx="953" cy="192"/>
          </a:xfrm>
        </p:grpSpPr>
        <p:sp>
          <p:nvSpPr>
            <p:cNvPr id="55357" name="Rectangle 49"/>
            <p:cNvSpPr>
              <a:spLocks noChangeArrowheads="1"/>
            </p:cNvSpPr>
            <p:nvPr/>
          </p:nvSpPr>
          <p:spPr bwMode="auto">
            <a:xfrm>
              <a:off x="152" y="936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58" name="Text Box 50"/>
            <p:cNvSpPr txBox="1">
              <a:spLocks noChangeArrowheads="1"/>
            </p:cNvSpPr>
            <p:nvPr/>
          </p:nvSpPr>
          <p:spPr bwMode="auto">
            <a:xfrm>
              <a:off x="115" y="914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0 1 2 3 </a:t>
              </a:r>
              <a:r>
                <a:rPr lang="en-US" sz="1400">
                  <a:latin typeface="Arial" charset="0"/>
                </a:rPr>
                <a:t>4 5 6 7 8 </a:t>
              </a:r>
            </a:p>
          </p:txBody>
        </p:sp>
      </p:grpSp>
      <p:sp>
        <p:nvSpPr>
          <p:cNvPr id="55334" name="Rectangle 51"/>
          <p:cNvSpPr>
            <a:spLocks noChangeArrowheads="1"/>
          </p:cNvSpPr>
          <p:nvPr/>
        </p:nvSpPr>
        <p:spPr bwMode="auto">
          <a:xfrm>
            <a:off x="428625" y="3179763"/>
            <a:ext cx="628650" cy="2286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35" name="Text Box 52"/>
          <p:cNvSpPr txBox="1">
            <a:spLocks noChangeArrowheads="1"/>
          </p:cNvSpPr>
          <p:nvPr/>
        </p:nvSpPr>
        <p:spPr bwMode="auto">
          <a:xfrm>
            <a:off x="214313" y="3144838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0 </a:t>
            </a:r>
            <a:r>
              <a:rPr lang="en-US" sz="1400">
                <a:solidFill>
                  <a:schemeClr val="bg1"/>
                </a:solidFill>
                <a:latin typeface="Arial" charset="0"/>
              </a:rPr>
              <a:t>1 2 3 4</a:t>
            </a:r>
            <a:r>
              <a:rPr lang="en-US" sz="1400">
                <a:latin typeface="Arial" charset="0"/>
              </a:rPr>
              <a:t> 5 6 7 8 </a:t>
            </a:r>
          </a:p>
        </p:txBody>
      </p:sp>
      <p:grpSp>
        <p:nvGrpSpPr>
          <p:cNvPr id="70695" name="Group 53"/>
          <p:cNvGrpSpPr>
            <a:grpSpLocks/>
          </p:cNvGrpSpPr>
          <p:nvPr/>
        </p:nvGrpSpPr>
        <p:grpSpPr bwMode="auto">
          <a:xfrm>
            <a:off x="211138" y="3419475"/>
            <a:ext cx="1512887" cy="304800"/>
            <a:chOff x="112" y="2105"/>
            <a:chExt cx="953" cy="192"/>
          </a:xfrm>
        </p:grpSpPr>
        <p:sp>
          <p:nvSpPr>
            <p:cNvPr id="55355" name="Rectangle 54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56" name="Text Box 55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70696" name="Group 56"/>
          <p:cNvGrpSpPr>
            <a:grpSpLocks/>
          </p:cNvGrpSpPr>
          <p:nvPr/>
        </p:nvGrpSpPr>
        <p:grpSpPr bwMode="auto">
          <a:xfrm>
            <a:off x="200025" y="4713288"/>
            <a:ext cx="1512888" cy="304800"/>
            <a:chOff x="112" y="2105"/>
            <a:chExt cx="953" cy="192"/>
          </a:xfrm>
        </p:grpSpPr>
        <p:sp>
          <p:nvSpPr>
            <p:cNvPr id="55353" name="Rectangle 57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54" name="Text Box 58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70697" name="Group 59"/>
          <p:cNvGrpSpPr>
            <a:grpSpLocks/>
          </p:cNvGrpSpPr>
          <p:nvPr/>
        </p:nvGrpSpPr>
        <p:grpSpPr bwMode="auto">
          <a:xfrm>
            <a:off x="207963" y="4954588"/>
            <a:ext cx="1512887" cy="304800"/>
            <a:chOff x="112" y="2105"/>
            <a:chExt cx="953" cy="192"/>
          </a:xfrm>
        </p:grpSpPr>
        <p:sp>
          <p:nvSpPr>
            <p:cNvPr id="55351" name="Rectangle 60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52" name="Text Box 61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70698" name="Group 62"/>
          <p:cNvGrpSpPr>
            <a:grpSpLocks/>
          </p:cNvGrpSpPr>
          <p:nvPr/>
        </p:nvGrpSpPr>
        <p:grpSpPr bwMode="auto">
          <a:xfrm>
            <a:off x="204788" y="5218113"/>
            <a:ext cx="1512887" cy="304800"/>
            <a:chOff x="112" y="2105"/>
            <a:chExt cx="953" cy="192"/>
          </a:xfrm>
        </p:grpSpPr>
        <p:sp>
          <p:nvSpPr>
            <p:cNvPr id="55349" name="Rectangle 63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50" name="Text Box 64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grpSp>
        <p:nvGrpSpPr>
          <p:cNvPr id="70699" name="Group 65"/>
          <p:cNvGrpSpPr>
            <a:grpSpLocks/>
          </p:cNvGrpSpPr>
          <p:nvPr/>
        </p:nvGrpSpPr>
        <p:grpSpPr bwMode="auto">
          <a:xfrm>
            <a:off x="201613" y="5459413"/>
            <a:ext cx="1512887" cy="304800"/>
            <a:chOff x="112" y="2105"/>
            <a:chExt cx="953" cy="192"/>
          </a:xfrm>
        </p:grpSpPr>
        <p:sp>
          <p:nvSpPr>
            <p:cNvPr id="55347" name="Rectangle 66"/>
            <p:cNvSpPr>
              <a:spLocks noChangeArrowheads="1"/>
            </p:cNvSpPr>
            <p:nvPr/>
          </p:nvSpPr>
          <p:spPr bwMode="auto">
            <a:xfrm>
              <a:off x="338" y="2127"/>
              <a:ext cx="396" cy="144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5348" name="Text Box 67"/>
            <p:cNvSpPr txBox="1">
              <a:spLocks noChangeArrowheads="1"/>
            </p:cNvSpPr>
            <p:nvPr/>
          </p:nvSpPr>
          <p:spPr bwMode="auto">
            <a:xfrm>
              <a:off x="112" y="2105"/>
              <a:ext cx="95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0 1</a:t>
              </a:r>
              <a:r>
                <a:rPr lang="en-US" sz="1400">
                  <a:solidFill>
                    <a:schemeClr val="bg1"/>
                  </a:solidFill>
                  <a:latin typeface="Arial" charset="0"/>
                </a:rPr>
                <a:t> 2 3 4 5</a:t>
              </a:r>
              <a:r>
                <a:rPr lang="en-US" sz="1400">
                  <a:latin typeface="Arial" charset="0"/>
                </a:rPr>
                <a:t> 6 7 8 </a:t>
              </a:r>
            </a:p>
          </p:txBody>
        </p:sp>
      </p:grpSp>
      <p:sp>
        <p:nvSpPr>
          <p:cNvPr id="55341" name="Line 88"/>
          <p:cNvSpPr>
            <a:spLocks noChangeShapeType="1"/>
          </p:cNvSpPr>
          <p:nvPr/>
        </p:nvSpPr>
        <p:spPr bwMode="auto">
          <a:xfrm flipH="1">
            <a:off x="3965575" y="3833813"/>
            <a:ext cx="2070100" cy="134461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42" name="Line 89"/>
          <p:cNvSpPr>
            <a:spLocks noChangeShapeType="1"/>
          </p:cNvSpPr>
          <p:nvPr/>
        </p:nvSpPr>
        <p:spPr bwMode="auto">
          <a:xfrm flipH="1">
            <a:off x="4017963" y="4141788"/>
            <a:ext cx="2070100" cy="134461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43" name="Text Box 90"/>
          <p:cNvSpPr txBox="1">
            <a:spLocks noChangeArrowheads="1"/>
          </p:cNvSpPr>
          <p:nvPr/>
        </p:nvSpPr>
        <p:spPr bwMode="auto">
          <a:xfrm>
            <a:off x="2290763" y="5003800"/>
            <a:ext cx="1698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record ack4 arrived</a:t>
            </a:r>
          </a:p>
        </p:txBody>
      </p:sp>
      <p:sp>
        <p:nvSpPr>
          <p:cNvPr id="55344" name="Text Box 91"/>
          <p:cNvSpPr txBox="1">
            <a:spLocks noChangeArrowheads="1"/>
          </p:cNvSpPr>
          <p:nvPr/>
        </p:nvSpPr>
        <p:spPr bwMode="auto">
          <a:xfrm>
            <a:off x="2309813" y="5300663"/>
            <a:ext cx="1698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/>
              <a:t>record ack5 arrived</a:t>
            </a:r>
          </a:p>
        </p:txBody>
      </p:sp>
      <p:sp>
        <p:nvSpPr>
          <p:cNvPr id="55345" name="Line 92"/>
          <p:cNvSpPr>
            <a:spLocks noChangeShapeType="1"/>
          </p:cNvSpPr>
          <p:nvPr/>
        </p:nvSpPr>
        <p:spPr bwMode="auto">
          <a:xfrm flipH="1">
            <a:off x="5129213" y="5353050"/>
            <a:ext cx="922337" cy="5746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5346" name="Text Box 93"/>
          <p:cNvSpPr txBox="1">
            <a:spLocks noChangeArrowheads="1"/>
          </p:cNvSpPr>
          <p:nvPr/>
        </p:nvSpPr>
        <p:spPr bwMode="auto">
          <a:xfrm>
            <a:off x="2384425" y="5861050"/>
            <a:ext cx="3498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/>
              <a:t>Q: what happens when ack2 arrives?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217488"/>
            <a:ext cx="7772400" cy="11430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3600">
                <a:ea typeface="ＭＳ Ｐゴシック" charset="0"/>
                <a:cs typeface="+mj-cs"/>
              </a:rPr>
              <a:t>Selective repeat:</a:t>
            </a:r>
            <a:br>
              <a:rPr lang="en-US" sz="3600">
                <a:ea typeface="ＭＳ Ｐゴシック" charset="0"/>
                <a:cs typeface="+mj-cs"/>
              </a:rPr>
            </a:br>
            <a:r>
              <a:rPr lang="en-US" sz="3600">
                <a:ea typeface="ＭＳ Ｐゴシック" charset="0"/>
                <a:cs typeface="+mj-cs"/>
              </a:rPr>
              <a:t>dilemma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1524000"/>
            <a:ext cx="3276600" cy="353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/>
              <a:t>example: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seq #</a:t>
            </a:r>
            <a:r>
              <a:rPr lang="ja-JP" altLang="en-US" sz="2400"/>
              <a:t>’</a:t>
            </a:r>
            <a:r>
              <a:rPr lang="en-US" altLang="ja-JP" sz="2400"/>
              <a:t>s: 0, 1, 2, 3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window size=3</a:t>
            </a:r>
            <a:endParaRPr lang="en-US" altLang="en-US"/>
          </a:p>
        </p:txBody>
      </p:sp>
      <p:sp>
        <p:nvSpPr>
          <p:cNvPr id="56326" name="Text Box 40"/>
          <p:cNvSpPr txBox="1">
            <a:spLocks noChangeArrowheads="1"/>
          </p:cNvSpPr>
          <p:nvPr/>
        </p:nvSpPr>
        <p:spPr bwMode="auto">
          <a:xfrm>
            <a:off x="7094538" y="195263"/>
            <a:ext cx="14589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receiver window</a:t>
            </a:r>
          </a:p>
          <a:p>
            <a:pPr algn="l">
              <a:defRPr/>
            </a:pPr>
            <a:r>
              <a:rPr lang="en-US" sz="1400"/>
              <a:t>(after receipt)</a:t>
            </a:r>
          </a:p>
        </p:txBody>
      </p:sp>
      <p:sp>
        <p:nvSpPr>
          <p:cNvPr id="56327" name="Text Box 41"/>
          <p:cNvSpPr txBox="1">
            <a:spLocks noChangeArrowheads="1"/>
          </p:cNvSpPr>
          <p:nvPr/>
        </p:nvSpPr>
        <p:spPr bwMode="auto">
          <a:xfrm>
            <a:off x="4333875" y="198438"/>
            <a:ext cx="13652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sender window</a:t>
            </a:r>
          </a:p>
          <a:p>
            <a:pPr algn="l">
              <a:defRPr/>
            </a:pPr>
            <a:r>
              <a:rPr lang="en-US" sz="1400"/>
              <a:t>(after receipt)</a:t>
            </a:r>
          </a:p>
        </p:txBody>
      </p:sp>
      <p:sp>
        <p:nvSpPr>
          <p:cNvPr id="56328" name="Line 58"/>
          <p:cNvSpPr>
            <a:spLocks noChangeShapeType="1"/>
          </p:cNvSpPr>
          <p:nvPr/>
        </p:nvSpPr>
        <p:spPr bwMode="auto">
          <a:xfrm>
            <a:off x="4419600" y="688975"/>
            <a:ext cx="1109663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6329" name="Line 59"/>
          <p:cNvSpPr>
            <a:spLocks noChangeShapeType="1"/>
          </p:cNvSpPr>
          <p:nvPr/>
        </p:nvSpPr>
        <p:spPr bwMode="auto">
          <a:xfrm>
            <a:off x="7200900" y="688975"/>
            <a:ext cx="1109663" cy="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73889" name="Group 129"/>
          <p:cNvGrpSpPr>
            <a:grpSpLocks/>
          </p:cNvGrpSpPr>
          <p:nvPr/>
        </p:nvGrpSpPr>
        <p:grpSpPr bwMode="auto">
          <a:xfrm>
            <a:off x="4438650" y="4025900"/>
            <a:ext cx="4276725" cy="2363788"/>
            <a:chOff x="2796" y="2536"/>
            <a:chExt cx="2694" cy="1489"/>
          </a:xfrm>
        </p:grpSpPr>
        <p:grpSp>
          <p:nvGrpSpPr>
            <p:cNvPr id="71733" name="Group 8"/>
            <p:cNvGrpSpPr>
              <a:grpSpLocks/>
            </p:cNvGrpSpPr>
            <p:nvPr/>
          </p:nvGrpSpPr>
          <p:grpSpPr bwMode="auto">
            <a:xfrm>
              <a:off x="2808" y="2584"/>
              <a:ext cx="649" cy="173"/>
              <a:chOff x="1895" y="3931"/>
              <a:chExt cx="649" cy="173"/>
            </a:xfrm>
          </p:grpSpPr>
          <p:sp>
            <p:nvSpPr>
              <p:cNvPr id="56408" name="Rectangle 7"/>
              <p:cNvSpPr>
                <a:spLocks noChangeArrowheads="1"/>
              </p:cNvSpPr>
              <p:nvPr/>
            </p:nvSpPr>
            <p:spPr bwMode="auto">
              <a:xfrm>
                <a:off x="1936" y="3962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409" name="Text Box 6"/>
              <p:cNvSpPr txBox="1">
                <a:spLocks noChangeArrowheads="1"/>
              </p:cNvSpPr>
              <p:nvPr/>
            </p:nvSpPr>
            <p:spPr bwMode="auto">
              <a:xfrm>
                <a:off x="1895" y="3931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0 1 2</a:t>
                </a:r>
                <a:r>
                  <a:rPr lang="en-US" sz="1200">
                    <a:latin typeface="Arial" charset="0"/>
                  </a:rPr>
                  <a:t> 3 0 1 2</a:t>
                </a:r>
              </a:p>
            </p:txBody>
          </p:sp>
        </p:grpSp>
        <p:grpSp>
          <p:nvGrpSpPr>
            <p:cNvPr id="71734" name="Group 9"/>
            <p:cNvGrpSpPr>
              <a:grpSpLocks/>
            </p:cNvGrpSpPr>
            <p:nvPr/>
          </p:nvGrpSpPr>
          <p:grpSpPr bwMode="auto">
            <a:xfrm>
              <a:off x="2820" y="2757"/>
              <a:ext cx="649" cy="173"/>
              <a:chOff x="1895" y="3931"/>
              <a:chExt cx="649" cy="173"/>
            </a:xfrm>
          </p:grpSpPr>
          <p:sp>
            <p:nvSpPr>
              <p:cNvPr id="56406" name="Rectangle 10"/>
              <p:cNvSpPr>
                <a:spLocks noChangeArrowheads="1"/>
              </p:cNvSpPr>
              <p:nvPr/>
            </p:nvSpPr>
            <p:spPr bwMode="auto">
              <a:xfrm>
                <a:off x="1936" y="3962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407" name="Text Box 11"/>
              <p:cNvSpPr txBox="1">
                <a:spLocks noChangeArrowheads="1"/>
              </p:cNvSpPr>
              <p:nvPr/>
            </p:nvSpPr>
            <p:spPr bwMode="auto">
              <a:xfrm>
                <a:off x="1895" y="3931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0 1 2</a:t>
                </a:r>
                <a:r>
                  <a:rPr lang="en-US" sz="1200">
                    <a:latin typeface="Arial" charset="0"/>
                  </a:rPr>
                  <a:t> 3 0 1 2</a:t>
                </a:r>
              </a:p>
            </p:txBody>
          </p:sp>
        </p:grpSp>
        <p:grpSp>
          <p:nvGrpSpPr>
            <p:cNvPr id="71735" name="Group 12"/>
            <p:cNvGrpSpPr>
              <a:grpSpLocks/>
            </p:cNvGrpSpPr>
            <p:nvPr/>
          </p:nvGrpSpPr>
          <p:grpSpPr bwMode="auto">
            <a:xfrm>
              <a:off x="2825" y="2923"/>
              <a:ext cx="649" cy="173"/>
              <a:chOff x="1895" y="3931"/>
              <a:chExt cx="649" cy="173"/>
            </a:xfrm>
          </p:grpSpPr>
          <p:sp>
            <p:nvSpPr>
              <p:cNvPr id="56404" name="Rectangle 13"/>
              <p:cNvSpPr>
                <a:spLocks noChangeArrowheads="1"/>
              </p:cNvSpPr>
              <p:nvPr/>
            </p:nvSpPr>
            <p:spPr bwMode="auto">
              <a:xfrm>
                <a:off x="1936" y="3962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405" name="Text Box 14"/>
              <p:cNvSpPr txBox="1">
                <a:spLocks noChangeArrowheads="1"/>
              </p:cNvSpPr>
              <p:nvPr/>
            </p:nvSpPr>
            <p:spPr bwMode="auto">
              <a:xfrm>
                <a:off x="1895" y="3931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0 1 2</a:t>
                </a:r>
                <a:r>
                  <a:rPr lang="en-US" sz="1200">
                    <a:latin typeface="Arial" charset="0"/>
                  </a:rPr>
                  <a:t> 3 0 1 2</a:t>
                </a:r>
              </a:p>
            </p:txBody>
          </p:sp>
        </p:grpSp>
        <p:sp>
          <p:nvSpPr>
            <p:cNvPr id="56377" name="Line 15"/>
            <p:cNvSpPr>
              <a:spLocks noChangeShapeType="1"/>
            </p:cNvSpPr>
            <p:nvPr/>
          </p:nvSpPr>
          <p:spPr bwMode="auto">
            <a:xfrm>
              <a:off x="3449" y="2671"/>
              <a:ext cx="1151" cy="15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78" name="Line 16"/>
            <p:cNvSpPr>
              <a:spLocks noChangeShapeType="1"/>
            </p:cNvSpPr>
            <p:nvPr/>
          </p:nvSpPr>
          <p:spPr bwMode="auto">
            <a:xfrm>
              <a:off x="3468" y="2851"/>
              <a:ext cx="1139" cy="144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79" name="Line 17"/>
            <p:cNvSpPr>
              <a:spLocks noChangeShapeType="1"/>
            </p:cNvSpPr>
            <p:nvPr/>
          </p:nvSpPr>
          <p:spPr bwMode="auto">
            <a:xfrm>
              <a:off x="3487" y="3031"/>
              <a:ext cx="1124" cy="132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80" name="Text Box 18"/>
            <p:cNvSpPr txBox="1">
              <a:spLocks noChangeArrowheads="1"/>
            </p:cNvSpPr>
            <p:nvPr/>
          </p:nvSpPr>
          <p:spPr bwMode="auto">
            <a:xfrm>
              <a:off x="3520" y="2536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pkt0</a:t>
              </a:r>
            </a:p>
          </p:txBody>
        </p:sp>
        <p:sp>
          <p:nvSpPr>
            <p:cNvPr id="56381" name="Text Box 19"/>
            <p:cNvSpPr txBox="1">
              <a:spLocks noChangeArrowheads="1"/>
            </p:cNvSpPr>
            <p:nvPr/>
          </p:nvSpPr>
          <p:spPr bwMode="auto">
            <a:xfrm>
              <a:off x="3518" y="2716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pkt1</a:t>
              </a:r>
            </a:p>
          </p:txBody>
        </p:sp>
        <p:sp>
          <p:nvSpPr>
            <p:cNvPr id="56382" name="Text Box 20"/>
            <p:cNvSpPr txBox="1">
              <a:spLocks noChangeArrowheads="1"/>
            </p:cNvSpPr>
            <p:nvPr/>
          </p:nvSpPr>
          <p:spPr bwMode="auto">
            <a:xfrm>
              <a:off x="3516" y="2896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pkt2</a:t>
              </a:r>
            </a:p>
          </p:txBody>
        </p:sp>
        <p:grpSp>
          <p:nvGrpSpPr>
            <p:cNvPr id="71742" name="Group 23"/>
            <p:cNvGrpSpPr>
              <a:grpSpLocks/>
            </p:cNvGrpSpPr>
            <p:nvPr/>
          </p:nvGrpSpPr>
          <p:grpSpPr bwMode="auto">
            <a:xfrm>
              <a:off x="2827" y="3573"/>
              <a:ext cx="649" cy="173"/>
              <a:chOff x="1895" y="3931"/>
              <a:chExt cx="649" cy="173"/>
            </a:xfrm>
          </p:grpSpPr>
          <p:sp>
            <p:nvSpPr>
              <p:cNvPr id="56402" name="Rectangle 24"/>
              <p:cNvSpPr>
                <a:spLocks noChangeArrowheads="1"/>
              </p:cNvSpPr>
              <p:nvPr/>
            </p:nvSpPr>
            <p:spPr bwMode="auto">
              <a:xfrm>
                <a:off x="1936" y="3962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403" name="Text Box 25"/>
              <p:cNvSpPr txBox="1">
                <a:spLocks noChangeArrowheads="1"/>
              </p:cNvSpPr>
              <p:nvPr/>
            </p:nvSpPr>
            <p:spPr bwMode="auto">
              <a:xfrm>
                <a:off x="1895" y="3931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0 1 2</a:t>
                </a:r>
                <a:r>
                  <a:rPr lang="en-US" sz="1200">
                    <a:latin typeface="Arial" charset="0"/>
                  </a:rPr>
                  <a:t> 3 0 1 2</a:t>
                </a:r>
              </a:p>
            </p:txBody>
          </p:sp>
        </p:grpSp>
        <p:sp>
          <p:nvSpPr>
            <p:cNvPr id="56384" name="Line 32"/>
            <p:cNvSpPr>
              <a:spLocks noChangeShapeType="1"/>
            </p:cNvSpPr>
            <p:nvPr/>
          </p:nvSpPr>
          <p:spPr bwMode="auto">
            <a:xfrm>
              <a:off x="3489" y="3657"/>
              <a:ext cx="1124" cy="141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85" name="Text Box 35"/>
            <p:cNvSpPr txBox="1">
              <a:spLocks noChangeArrowheads="1"/>
            </p:cNvSpPr>
            <p:nvPr/>
          </p:nvSpPr>
          <p:spPr bwMode="auto">
            <a:xfrm>
              <a:off x="3542" y="3522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pkt0</a:t>
              </a:r>
            </a:p>
          </p:txBody>
        </p:sp>
        <p:sp>
          <p:nvSpPr>
            <p:cNvPr id="56386" name="Text Box 39"/>
            <p:cNvSpPr txBox="1">
              <a:spLocks noChangeArrowheads="1"/>
            </p:cNvSpPr>
            <p:nvPr/>
          </p:nvSpPr>
          <p:spPr bwMode="auto">
            <a:xfrm>
              <a:off x="2817" y="3322"/>
              <a:ext cx="87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timeout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retransmit pkt0</a:t>
              </a:r>
            </a:p>
          </p:txBody>
        </p:sp>
        <p:sp>
          <p:nvSpPr>
            <p:cNvPr id="56387" name="Rectangle 45"/>
            <p:cNvSpPr>
              <a:spLocks noChangeArrowheads="1"/>
            </p:cNvSpPr>
            <p:nvPr/>
          </p:nvSpPr>
          <p:spPr bwMode="auto">
            <a:xfrm>
              <a:off x="4729" y="2774"/>
              <a:ext cx="253" cy="11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88" name="Text Box 46"/>
            <p:cNvSpPr txBox="1">
              <a:spLocks noChangeArrowheads="1"/>
            </p:cNvSpPr>
            <p:nvPr/>
          </p:nvSpPr>
          <p:spPr bwMode="auto">
            <a:xfrm>
              <a:off x="4610" y="2743"/>
              <a:ext cx="64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</a:rPr>
                <a:t>0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 1 2 3</a:t>
              </a:r>
              <a:r>
                <a:rPr lang="en-US" sz="1200">
                  <a:latin typeface="Arial" charset="0"/>
                </a:rPr>
                <a:t> 0 1 2</a:t>
              </a:r>
            </a:p>
          </p:txBody>
        </p:sp>
        <p:sp>
          <p:nvSpPr>
            <p:cNvPr id="56389" name="Rectangle 50"/>
            <p:cNvSpPr>
              <a:spLocks noChangeArrowheads="1"/>
            </p:cNvSpPr>
            <p:nvPr/>
          </p:nvSpPr>
          <p:spPr bwMode="auto">
            <a:xfrm>
              <a:off x="4805" y="2945"/>
              <a:ext cx="253" cy="11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90" name="Text Box 51"/>
            <p:cNvSpPr txBox="1">
              <a:spLocks noChangeArrowheads="1"/>
            </p:cNvSpPr>
            <p:nvPr/>
          </p:nvSpPr>
          <p:spPr bwMode="auto">
            <a:xfrm>
              <a:off x="4608" y="2916"/>
              <a:ext cx="64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</a:rPr>
                <a:t>0 1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 2 3 0</a:t>
              </a:r>
              <a:r>
                <a:rPr lang="en-US" sz="1200">
                  <a:latin typeface="Arial" charset="0"/>
                </a:rPr>
                <a:t> 1 2</a:t>
              </a:r>
            </a:p>
          </p:txBody>
        </p:sp>
        <p:sp>
          <p:nvSpPr>
            <p:cNvPr id="56391" name="Rectangle 53"/>
            <p:cNvSpPr>
              <a:spLocks noChangeArrowheads="1"/>
            </p:cNvSpPr>
            <p:nvPr/>
          </p:nvSpPr>
          <p:spPr bwMode="auto">
            <a:xfrm>
              <a:off x="4887" y="3111"/>
              <a:ext cx="253" cy="11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92" name="Text Box 54"/>
            <p:cNvSpPr txBox="1">
              <a:spLocks noChangeArrowheads="1"/>
            </p:cNvSpPr>
            <p:nvPr/>
          </p:nvSpPr>
          <p:spPr bwMode="auto">
            <a:xfrm>
              <a:off x="4610" y="3082"/>
              <a:ext cx="64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</a:rPr>
                <a:t>0 1 2 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3 0 1</a:t>
              </a:r>
              <a:r>
                <a:rPr lang="en-US" sz="1200">
                  <a:latin typeface="Arial" charset="0"/>
                </a:rPr>
                <a:t> 2</a:t>
              </a:r>
            </a:p>
          </p:txBody>
        </p:sp>
        <p:sp>
          <p:nvSpPr>
            <p:cNvPr id="56393" name="Line 62"/>
            <p:cNvSpPr>
              <a:spLocks noChangeShapeType="1"/>
            </p:cNvSpPr>
            <p:nvPr/>
          </p:nvSpPr>
          <p:spPr bwMode="auto">
            <a:xfrm flipH="1">
              <a:off x="3744" y="2826"/>
              <a:ext cx="822" cy="344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94" name="Line 63"/>
            <p:cNvSpPr>
              <a:spLocks noChangeShapeType="1"/>
            </p:cNvSpPr>
            <p:nvPr/>
          </p:nvSpPr>
          <p:spPr bwMode="auto">
            <a:xfrm flipH="1">
              <a:off x="3763" y="2992"/>
              <a:ext cx="822" cy="344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95" name="Line 64"/>
            <p:cNvSpPr>
              <a:spLocks noChangeShapeType="1"/>
            </p:cNvSpPr>
            <p:nvPr/>
          </p:nvSpPr>
          <p:spPr bwMode="auto">
            <a:xfrm flipH="1">
              <a:off x="3782" y="3158"/>
              <a:ext cx="822" cy="344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96" name="Text Box 65"/>
            <p:cNvSpPr txBox="1">
              <a:spLocks noChangeArrowheads="1"/>
            </p:cNvSpPr>
            <p:nvPr/>
          </p:nvSpPr>
          <p:spPr bwMode="auto">
            <a:xfrm>
              <a:off x="3628" y="3048"/>
              <a:ext cx="2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56397" name="Text Box 66"/>
            <p:cNvSpPr txBox="1">
              <a:spLocks noChangeArrowheads="1"/>
            </p:cNvSpPr>
            <p:nvPr/>
          </p:nvSpPr>
          <p:spPr bwMode="auto">
            <a:xfrm>
              <a:off x="3640" y="3228"/>
              <a:ext cx="2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56398" name="Text Box 67"/>
            <p:cNvSpPr txBox="1">
              <a:spLocks noChangeArrowheads="1"/>
            </p:cNvSpPr>
            <p:nvPr/>
          </p:nvSpPr>
          <p:spPr bwMode="auto">
            <a:xfrm>
              <a:off x="3659" y="3387"/>
              <a:ext cx="2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56399" name="Text Box 68"/>
            <p:cNvSpPr txBox="1">
              <a:spLocks noChangeArrowheads="1"/>
            </p:cNvSpPr>
            <p:nvPr/>
          </p:nvSpPr>
          <p:spPr bwMode="auto">
            <a:xfrm>
              <a:off x="4578" y="3650"/>
              <a:ext cx="9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200" i="1">
                  <a:solidFill>
                    <a:srgbClr val="CC0000"/>
                  </a:solidFill>
                </a:rPr>
                <a:t>will accept packet</a:t>
              </a:r>
            </a:p>
            <a:p>
              <a:pPr algn="l">
                <a:defRPr/>
              </a:pPr>
              <a:r>
                <a:rPr lang="en-US" sz="1200" i="1">
                  <a:solidFill>
                    <a:srgbClr val="CC0000"/>
                  </a:solidFill>
                </a:rPr>
                <a:t>with seq number 0</a:t>
              </a:r>
            </a:p>
          </p:txBody>
        </p:sp>
        <p:sp>
          <p:nvSpPr>
            <p:cNvPr id="56400" name="Line 69"/>
            <p:cNvSpPr>
              <a:spLocks noChangeShapeType="1"/>
            </p:cNvSpPr>
            <p:nvPr/>
          </p:nvSpPr>
          <p:spPr bwMode="auto">
            <a:xfrm flipV="1">
              <a:off x="5022" y="3269"/>
              <a:ext cx="0" cy="40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401" name="Text Box 117"/>
            <p:cNvSpPr txBox="1">
              <a:spLocks noChangeArrowheads="1"/>
            </p:cNvSpPr>
            <p:nvPr/>
          </p:nvSpPr>
          <p:spPr bwMode="auto">
            <a:xfrm>
              <a:off x="2796" y="3813"/>
              <a:ext cx="6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(b) oops!</a:t>
              </a:r>
            </a:p>
          </p:txBody>
        </p:sp>
      </p:grpSp>
      <p:grpSp>
        <p:nvGrpSpPr>
          <p:cNvPr id="71690" name="Group 128"/>
          <p:cNvGrpSpPr>
            <a:grpSpLocks/>
          </p:cNvGrpSpPr>
          <p:nvPr/>
        </p:nvGrpSpPr>
        <p:grpSpPr bwMode="auto">
          <a:xfrm>
            <a:off x="4449763" y="825500"/>
            <a:ext cx="4294187" cy="2138363"/>
            <a:chOff x="2803" y="520"/>
            <a:chExt cx="2705" cy="1347"/>
          </a:xfrm>
        </p:grpSpPr>
        <p:grpSp>
          <p:nvGrpSpPr>
            <p:cNvPr id="71697" name="Group 72"/>
            <p:cNvGrpSpPr>
              <a:grpSpLocks/>
            </p:cNvGrpSpPr>
            <p:nvPr/>
          </p:nvGrpSpPr>
          <p:grpSpPr bwMode="auto">
            <a:xfrm>
              <a:off x="2819" y="568"/>
              <a:ext cx="649" cy="173"/>
              <a:chOff x="1895" y="3931"/>
              <a:chExt cx="649" cy="173"/>
            </a:xfrm>
          </p:grpSpPr>
          <p:sp>
            <p:nvSpPr>
              <p:cNvPr id="56372" name="Rectangle 73"/>
              <p:cNvSpPr>
                <a:spLocks noChangeArrowheads="1"/>
              </p:cNvSpPr>
              <p:nvPr/>
            </p:nvSpPr>
            <p:spPr bwMode="auto">
              <a:xfrm>
                <a:off x="1936" y="3962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373" name="Text Box 74"/>
              <p:cNvSpPr txBox="1">
                <a:spLocks noChangeArrowheads="1"/>
              </p:cNvSpPr>
              <p:nvPr/>
            </p:nvSpPr>
            <p:spPr bwMode="auto">
              <a:xfrm>
                <a:off x="1895" y="3931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0 1 2</a:t>
                </a:r>
                <a:r>
                  <a:rPr lang="en-US" sz="1200">
                    <a:latin typeface="Arial" charset="0"/>
                  </a:rPr>
                  <a:t> 3 0 1 2</a:t>
                </a:r>
              </a:p>
            </p:txBody>
          </p:sp>
        </p:grpSp>
        <p:grpSp>
          <p:nvGrpSpPr>
            <p:cNvPr id="71698" name="Group 75"/>
            <p:cNvGrpSpPr>
              <a:grpSpLocks/>
            </p:cNvGrpSpPr>
            <p:nvPr/>
          </p:nvGrpSpPr>
          <p:grpSpPr bwMode="auto">
            <a:xfrm>
              <a:off x="2831" y="741"/>
              <a:ext cx="649" cy="173"/>
              <a:chOff x="1895" y="3931"/>
              <a:chExt cx="649" cy="173"/>
            </a:xfrm>
          </p:grpSpPr>
          <p:sp>
            <p:nvSpPr>
              <p:cNvPr id="56370" name="Rectangle 76"/>
              <p:cNvSpPr>
                <a:spLocks noChangeArrowheads="1"/>
              </p:cNvSpPr>
              <p:nvPr/>
            </p:nvSpPr>
            <p:spPr bwMode="auto">
              <a:xfrm>
                <a:off x="1936" y="3962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371" name="Text Box 77"/>
              <p:cNvSpPr txBox="1">
                <a:spLocks noChangeArrowheads="1"/>
              </p:cNvSpPr>
              <p:nvPr/>
            </p:nvSpPr>
            <p:spPr bwMode="auto">
              <a:xfrm>
                <a:off x="1895" y="3931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0 1 2</a:t>
                </a:r>
                <a:r>
                  <a:rPr lang="en-US" sz="1200">
                    <a:latin typeface="Arial" charset="0"/>
                  </a:rPr>
                  <a:t> 3 0 1 2</a:t>
                </a:r>
              </a:p>
            </p:txBody>
          </p:sp>
        </p:grpSp>
        <p:grpSp>
          <p:nvGrpSpPr>
            <p:cNvPr id="71699" name="Group 78"/>
            <p:cNvGrpSpPr>
              <a:grpSpLocks/>
            </p:cNvGrpSpPr>
            <p:nvPr/>
          </p:nvGrpSpPr>
          <p:grpSpPr bwMode="auto">
            <a:xfrm>
              <a:off x="2836" y="907"/>
              <a:ext cx="649" cy="173"/>
              <a:chOff x="1895" y="3931"/>
              <a:chExt cx="649" cy="173"/>
            </a:xfrm>
          </p:grpSpPr>
          <p:sp>
            <p:nvSpPr>
              <p:cNvPr id="56368" name="Rectangle 79"/>
              <p:cNvSpPr>
                <a:spLocks noChangeArrowheads="1"/>
              </p:cNvSpPr>
              <p:nvPr/>
            </p:nvSpPr>
            <p:spPr bwMode="auto">
              <a:xfrm>
                <a:off x="1936" y="3962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369" name="Text Box 80"/>
              <p:cNvSpPr txBox="1">
                <a:spLocks noChangeArrowheads="1"/>
              </p:cNvSpPr>
              <p:nvPr/>
            </p:nvSpPr>
            <p:spPr bwMode="auto">
              <a:xfrm>
                <a:off x="1895" y="3931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0 1 2</a:t>
                </a:r>
                <a:r>
                  <a:rPr lang="en-US" sz="1200">
                    <a:latin typeface="Arial" charset="0"/>
                  </a:rPr>
                  <a:t> 3 0 1 2</a:t>
                </a:r>
              </a:p>
            </p:txBody>
          </p:sp>
        </p:grpSp>
        <p:sp>
          <p:nvSpPr>
            <p:cNvPr id="56341" name="Line 81"/>
            <p:cNvSpPr>
              <a:spLocks noChangeShapeType="1"/>
            </p:cNvSpPr>
            <p:nvPr/>
          </p:nvSpPr>
          <p:spPr bwMode="auto">
            <a:xfrm>
              <a:off x="3460" y="655"/>
              <a:ext cx="1151" cy="15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42" name="Line 82"/>
            <p:cNvSpPr>
              <a:spLocks noChangeShapeType="1"/>
            </p:cNvSpPr>
            <p:nvPr/>
          </p:nvSpPr>
          <p:spPr bwMode="auto">
            <a:xfrm>
              <a:off x="3479" y="835"/>
              <a:ext cx="1139" cy="144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43" name="Line 83"/>
            <p:cNvSpPr>
              <a:spLocks noChangeShapeType="1"/>
            </p:cNvSpPr>
            <p:nvPr/>
          </p:nvSpPr>
          <p:spPr bwMode="auto">
            <a:xfrm>
              <a:off x="3498" y="1015"/>
              <a:ext cx="1124" cy="132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44" name="Text Box 84"/>
            <p:cNvSpPr txBox="1">
              <a:spLocks noChangeArrowheads="1"/>
            </p:cNvSpPr>
            <p:nvPr/>
          </p:nvSpPr>
          <p:spPr bwMode="auto">
            <a:xfrm>
              <a:off x="3489" y="520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pkt0</a:t>
              </a:r>
            </a:p>
          </p:txBody>
        </p:sp>
        <p:sp>
          <p:nvSpPr>
            <p:cNvPr id="56345" name="Text Box 85"/>
            <p:cNvSpPr txBox="1">
              <a:spLocks noChangeArrowheads="1"/>
            </p:cNvSpPr>
            <p:nvPr/>
          </p:nvSpPr>
          <p:spPr bwMode="auto">
            <a:xfrm>
              <a:off x="3529" y="700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pkt1</a:t>
              </a:r>
            </a:p>
          </p:txBody>
        </p:sp>
        <p:sp>
          <p:nvSpPr>
            <p:cNvPr id="56346" name="Text Box 86"/>
            <p:cNvSpPr txBox="1">
              <a:spLocks noChangeArrowheads="1"/>
            </p:cNvSpPr>
            <p:nvPr/>
          </p:nvSpPr>
          <p:spPr bwMode="auto">
            <a:xfrm>
              <a:off x="3527" y="880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pkt2</a:t>
              </a:r>
            </a:p>
          </p:txBody>
        </p:sp>
        <p:sp>
          <p:nvSpPr>
            <p:cNvPr id="56347" name="Rectangle 88"/>
            <p:cNvSpPr>
              <a:spLocks noChangeArrowheads="1"/>
            </p:cNvSpPr>
            <p:nvPr/>
          </p:nvSpPr>
          <p:spPr bwMode="auto">
            <a:xfrm>
              <a:off x="3035" y="1394"/>
              <a:ext cx="253" cy="119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48" name="Text Box 89"/>
            <p:cNvSpPr txBox="1">
              <a:spLocks noChangeArrowheads="1"/>
            </p:cNvSpPr>
            <p:nvPr/>
          </p:nvSpPr>
          <p:spPr bwMode="auto">
            <a:xfrm>
              <a:off x="2838" y="1365"/>
              <a:ext cx="64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</a:rPr>
                <a:t>0 1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 2</a:t>
              </a:r>
              <a:r>
                <a:rPr lang="en-US" sz="1200">
                  <a:latin typeface="Arial" charset="0"/>
                </a:rPr>
                <a:t> 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3 0</a:t>
              </a:r>
              <a:r>
                <a:rPr lang="en-US" sz="1200">
                  <a:latin typeface="Arial" charset="0"/>
                </a:rPr>
                <a:t> 1 2</a:t>
              </a:r>
            </a:p>
          </p:txBody>
        </p:sp>
        <p:sp>
          <p:nvSpPr>
            <p:cNvPr id="56349" name="Line 90"/>
            <p:cNvSpPr>
              <a:spLocks noChangeShapeType="1"/>
            </p:cNvSpPr>
            <p:nvPr/>
          </p:nvSpPr>
          <p:spPr bwMode="auto">
            <a:xfrm>
              <a:off x="3480" y="1473"/>
              <a:ext cx="1124" cy="141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50" name="Text Box 91"/>
            <p:cNvSpPr txBox="1">
              <a:spLocks noChangeArrowheads="1"/>
            </p:cNvSpPr>
            <p:nvPr/>
          </p:nvSpPr>
          <p:spPr bwMode="auto">
            <a:xfrm>
              <a:off x="3545" y="1478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pkt0</a:t>
              </a:r>
            </a:p>
          </p:txBody>
        </p:sp>
        <p:sp>
          <p:nvSpPr>
            <p:cNvPr id="56351" name="Rectangle 95"/>
            <p:cNvSpPr>
              <a:spLocks noChangeArrowheads="1"/>
            </p:cNvSpPr>
            <p:nvPr/>
          </p:nvSpPr>
          <p:spPr bwMode="auto">
            <a:xfrm>
              <a:off x="4740" y="758"/>
              <a:ext cx="253" cy="11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52" name="Text Box 96"/>
            <p:cNvSpPr txBox="1">
              <a:spLocks noChangeArrowheads="1"/>
            </p:cNvSpPr>
            <p:nvPr/>
          </p:nvSpPr>
          <p:spPr bwMode="auto">
            <a:xfrm>
              <a:off x="4621" y="727"/>
              <a:ext cx="64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</a:rPr>
                <a:t>0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 1 2 3</a:t>
              </a:r>
              <a:r>
                <a:rPr lang="en-US" sz="1200">
                  <a:latin typeface="Arial" charset="0"/>
                </a:rPr>
                <a:t> 0 1 2</a:t>
              </a:r>
            </a:p>
          </p:txBody>
        </p:sp>
        <p:sp>
          <p:nvSpPr>
            <p:cNvPr id="56353" name="Rectangle 97"/>
            <p:cNvSpPr>
              <a:spLocks noChangeArrowheads="1"/>
            </p:cNvSpPr>
            <p:nvPr/>
          </p:nvSpPr>
          <p:spPr bwMode="auto">
            <a:xfrm>
              <a:off x="4816" y="929"/>
              <a:ext cx="253" cy="11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54" name="Text Box 98"/>
            <p:cNvSpPr txBox="1">
              <a:spLocks noChangeArrowheads="1"/>
            </p:cNvSpPr>
            <p:nvPr/>
          </p:nvSpPr>
          <p:spPr bwMode="auto">
            <a:xfrm>
              <a:off x="4619" y="900"/>
              <a:ext cx="64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</a:rPr>
                <a:t>0 1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 2 3 0</a:t>
              </a:r>
              <a:r>
                <a:rPr lang="en-US" sz="1200">
                  <a:latin typeface="Arial" charset="0"/>
                </a:rPr>
                <a:t> 1 2</a:t>
              </a:r>
            </a:p>
          </p:txBody>
        </p:sp>
        <p:sp>
          <p:nvSpPr>
            <p:cNvPr id="56355" name="Rectangle 99"/>
            <p:cNvSpPr>
              <a:spLocks noChangeArrowheads="1"/>
            </p:cNvSpPr>
            <p:nvPr/>
          </p:nvSpPr>
          <p:spPr bwMode="auto">
            <a:xfrm>
              <a:off x="4898" y="1095"/>
              <a:ext cx="253" cy="11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56" name="Text Box 100"/>
            <p:cNvSpPr txBox="1">
              <a:spLocks noChangeArrowheads="1"/>
            </p:cNvSpPr>
            <p:nvPr/>
          </p:nvSpPr>
          <p:spPr bwMode="auto">
            <a:xfrm>
              <a:off x="4621" y="1066"/>
              <a:ext cx="64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</a:rPr>
                <a:t>0 1 2 </a:t>
              </a:r>
              <a:r>
                <a:rPr lang="en-US" sz="1200">
                  <a:solidFill>
                    <a:schemeClr val="bg1"/>
                  </a:solidFill>
                  <a:latin typeface="Arial" charset="0"/>
                </a:rPr>
                <a:t>3 0 1</a:t>
              </a:r>
              <a:r>
                <a:rPr lang="en-US" sz="1200">
                  <a:latin typeface="Arial" charset="0"/>
                </a:rPr>
                <a:t> 2</a:t>
              </a:r>
            </a:p>
          </p:txBody>
        </p:sp>
        <p:sp>
          <p:nvSpPr>
            <p:cNvPr id="56357" name="Line 103"/>
            <p:cNvSpPr>
              <a:spLocks noChangeShapeType="1"/>
            </p:cNvSpPr>
            <p:nvPr/>
          </p:nvSpPr>
          <p:spPr bwMode="auto">
            <a:xfrm flipH="1">
              <a:off x="3453" y="810"/>
              <a:ext cx="1124" cy="463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58" name="Line 104"/>
            <p:cNvSpPr>
              <a:spLocks noChangeShapeType="1"/>
            </p:cNvSpPr>
            <p:nvPr/>
          </p:nvSpPr>
          <p:spPr bwMode="auto">
            <a:xfrm flipH="1">
              <a:off x="3465" y="976"/>
              <a:ext cx="1131" cy="478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59" name="Text Box 107"/>
            <p:cNvSpPr txBox="1">
              <a:spLocks noChangeArrowheads="1"/>
            </p:cNvSpPr>
            <p:nvPr/>
          </p:nvSpPr>
          <p:spPr bwMode="auto">
            <a:xfrm>
              <a:off x="3780" y="1245"/>
              <a:ext cx="2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56360" name="Text Box 109"/>
            <p:cNvSpPr txBox="1">
              <a:spLocks noChangeArrowheads="1"/>
            </p:cNvSpPr>
            <p:nvPr/>
          </p:nvSpPr>
          <p:spPr bwMode="auto">
            <a:xfrm>
              <a:off x="4596" y="1501"/>
              <a:ext cx="9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200" i="1">
                  <a:solidFill>
                    <a:srgbClr val="CC0000"/>
                  </a:solidFill>
                </a:rPr>
                <a:t>will accept packet</a:t>
              </a:r>
            </a:p>
            <a:p>
              <a:pPr algn="l">
                <a:defRPr/>
              </a:pPr>
              <a:r>
                <a:rPr lang="en-US" sz="1200" i="1">
                  <a:solidFill>
                    <a:srgbClr val="CC0000"/>
                  </a:solidFill>
                </a:rPr>
                <a:t>with seq number 0</a:t>
              </a:r>
            </a:p>
          </p:txBody>
        </p:sp>
        <p:sp>
          <p:nvSpPr>
            <p:cNvPr id="56361" name="Line 110"/>
            <p:cNvSpPr>
              <a:spLocks noChangeShapeType="1"/>
            </p:cNvSpPr>
            <p:nvPr/>
          </p:nvSpPr>
          <p:spPr bwMode="auto">
            <a:xfrm flipH="1" flipV="1">
              <a:off x="5033" y="1253"/>
              <a:ext cx="0" cy="281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56362" name="Line 112"/>
            <p:cNvSpPr>
              <a:spLocks noChangeShapeType="1"/>
            </p:cNvSpPr>
            <p:nvPr/>
          </p:nvSpPr>
          <p:spPr bwMode="auto">
            <a:xfrm>
              <a:off x="3475" y="1290"/>
              <a:ext cx="372" cy="46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1722" name="Group 115"/>
            <p:cNvGrpSpPr>
              <a:grpSpLocks/>
            </p:cNvGrpSpPr>
            <p:nvPr/>
          </p:nvGrpSpPr>
          <p:grpSpPr bwMode="auto">
            <a:xfrm>
              <a:off x="2838" y="1185"/>
              <a:ext cx="649" cy="173"/>
              <a:chOff x="2667" y="3750"/>
              <a:chExt cx="649" cy="173"/>
            </a:xfrm>
          </p:grpSpPr>
          <p:sp>
            <p:nvSpPr>
              <p:cNvPr id="56366" name="Rectangle 113"/>
              <p:cNvSpPr>
                <a:spLocks noChangeArrowheads="1"/>
              </p:cNvSpPr>
              <p:nvPr/>
            </p:nvSpPr>
            <p:spPr bwMode="auto">
              <a:xfrm>
                <a:off x="2786" y="3779"/>
                <a:ext cx="253" cy="119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56367" name="Text Box 114"/>
              <p:cNvSpPr txBox="1">
                <a:spLocks noChangeArrowheads="1"/>
              </p:cNvSpPr>
              <p:nvPr/>
            </p:nvSpPr>
            <p:spPr bwMode="auto">
              <a:xfrm>
                <a:off x="2667" y="3750"/>
                <a:ext cx="64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latin typeface="Arial" charset="0"/>
                  </a:rPr>
                  <a:t>0 </a:t>
                </a: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1 2</a:t>
                </a:r>
                <a:r>
                  <a:rPr lang="en-US" sz="1200">
                    <a:latin typeface="Arial" charset="0"/>
                  </a:rPr>
                  <a:t> </a:t>
                </a: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3 </a:t>
                </a:r>
                <a:r>
                  <a:rPr lang="en-US" sz="1200">
                    <a:latin typeface="Arial" charset="0"/>
                  </a:rPr>
                  <a:t>0 1 2</a:t>
                </a:r>
              </a:p>
            </p:txBody>
          </p:sp>
        </p:grpSp>
        <p:sp>
          <p:nvSpPr>
            <p:cNvPr id="56364" name="Text Box 116"/>
            <p:cNvSpPr txBox="1">
              <a:spLocks noChangeArrowheads="1"/>
            </p:cNvSpPr>
            <p:nvPr/>
          </p:nvSpPr>
          <p:spPr bwMode="auto">
            <a:xfrm>
              <a:off x="3547" y="1154"/>
              <a:ext cx="33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pkt3</a:t>
              </a:r>
            </a:p>
          </p:txBody>
        </p:sp>
        <p:sp>
          <p:nvSpPr>
            <p:cNvPr id="56365" name="Text Box 119"/>
            <p:cNvSpPr txBox="1">
              <a:spLocks noChangeArrowheads="1"/>
            </p:cNvSpPr>
            <p:nvPr/>
          </p:nvSpPr>
          <p:spPr bwMode="auto">
            <a:xfrm>
              <a:off x="2803" y="1655"/>
              <a:ext cx="9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(a) no problem</a:t>
              </a:r>
            </a:p>
          </p:txBody>
        </p:sp>
      </p:grpSp>
      <p:grpSp>
        <p:nvGrpSpPr>
          <p:cNvPr id="373882" name="Group 122"/>
          <p:cNvGrpSpPr>
            <a:grpSpLocks/>
          </p:cNvGrpSpPr>
          <p:nvPr/>
        </p:nvGrpSpPr>
        <p:grpSpPr bwMode="auto">
          <a:xfrm>
            <a:off x="6434138" y="890588"/>
            <a:ext cx="517525" cy="5278437"/>
            <a:chOff x="3821" y="550"/>
            <a:chExt cx="326" cy="3325"/>
          </a:xfrm>
        </p:grpSpPr>
        <p:pic>
          <p:nvPicPr>
            <p:cNvPr id="71695" name="Picture 5" descr="curtai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3" y="550"/>
              <a:ext cx="284" cy="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696" name="Picture 111" descr="curtai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1" y="2564"/>
              <a:ext cx="326" cy="1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3881" name="Text Box 121"/>
          <p:cNvSpPr txBox="1">
            <a:spLocks noChangeArrowheads="1"/>
          </p:cNvSpPr>
          <p:nvPr/>
        </p:nvSpPr>
        <p:spPr bwMode="auto">
          <a:xfrm>
            <a:off x="4695825" y="3049588"/>
            <a:ext cx="38354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i="1"/>
              <a:t>receiver can</a:t>
            </a:r>
            <a:r>
              <a:rPr lang="ja-JP" altLang="en-US" i="1"/>
              <a:t>’</a:t>
            </a:r>
            <a:r>
              <a:rPr lang="en-US" altLang="ja-JP" i="1"/>
              <a:t>t see sender side.</a:t>
            </a:r>
          </a:p>
          <a:p>
            <a:r>
              <a:rPr lang="en-US" altLang="en-US" i="1"/>
              <a:t>receiver behavior identical in both cases!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something</a:t>
            </a:r>
            <a:r>
              <a:rPr lang="ja-JP" altLang="en-US" i="1">
                <a:solidFill>
                  <a:srgbClr val="CC0000"/>
                </a:solidFill>
              </a:rPr>
              <a:t>’</a:t>
            </a:r>
            <a:r>
              <a:rPr lang="en-US" altLang="ja-JP" i="1">
                <a:solidFill>
                  <a:srgbClr val="CC0000"/>
                </a:solidFill>
              </a:rPr>
              <a:t>s (very) wrong!</a:t>
            </a:r>
            <a:endParaRPr lang="en-US" altLang="en-US" i="1">
              <a:solidFill>
                <a:srgbClr val="CC0000"/>
              </a:solidFill>
            </a:endParaRPr>
          </a:p>
        </p:txBody>
      </p:sp>
      <p:pic>
        <p:nvPicPr>
          <p:cNvPr id="71693" name="Picture 123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157288"/>
            <a:ext cx="3076575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3884" name="Rectangle 124"/>
          <p:cNvSpPr>
            <a:spLocks noChangeArrowheads="1"/>
          </p:cNvSpPr>
          <p:nvPr/>
        </p:nvSpPr>
        <p:spPr bwMode="auto">
          <a:xfrm>
            <a:off x="546100" y="2732088"/>
            <a:ext cx="3276600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92100" indent="-292100"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receiver sees no difference in two scenarios!</a:t>
            </a:r>
          </a:p>
          <a:p>
            <a:pPr marL="292100" indent="-292100"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duplicate data accepted as new in (b)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2400" dirty="0">
              <a:latin typeface="Gill Sans MT" charset="0"/>
              <a:ea typeface="ＭＳ Ｐゴシック" charset="0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Q:</a:t>
            </a:r>
            <a:r>
              <a:rPr lang="en-US" sz="2400" dirty="0">
                <a:latin typeface="Gill Sans MT" charset="0"/>
                <a:ea typeface="ＭＳ Ｐゴシック" charset="0"/>
              </a:rPr>
              <a:t> what relationship between </a:t>
            </a:r>
            <a:r>
              <a:rPr lang="en-US" sz="2400" dirty="0" err="1">
                <a:latin typeface="Gill Sans MT" charset="0"/>
                <a:ea typeface="ＭＳ Ｐゴシック" charset="0"/>
              </a:rPr>
              <a:t>seq</a:t>
            </a:r>
            <a:r>
              <a:rPr lang="en-US" sz="2400" dirty="0">
                <a:latin typeface="Gill Sans MT" charset="0"/>
                <a:ea typeface="ＭＳ Ｐゴシック" charset="0"/>
              </a:rPr>
              <a:t> # size and window size to avoid problem in (b)?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55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7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881" grpId="0"/>
      <p:bldP spid="37388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5735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7271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17588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56</a:t>
            </a:fld>
            <a:endParaRPr lang="en-US" alt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355600" y="252413"/>
            <a:ext cx="8243888" cy="88582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TCP: Overview  </a:t>
            </a:r>
            <a:r>
              <a:rPr lang="en-US" sz="2400">
                <a:ea typeface="ＭＳ Ｐゴシック" charset="0"/>
                <a:cs typeface="+mj-cs"/>
              </a:rPr>
              <a:t>RFCs: 793,1122,1323, 2018, 2581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10125" y="1552575"/>
            <a:ext cx="3895725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full duplex data: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bi-directional data flow in same connection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MSS: maximum segment size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connection-oriented:</a:t>
            </a:r>
            <a:r>
              <a:rPr lang="en-US">
                <a:ea typeface="ＭＳ Ｐゴシック" charset="0"/>
                <a:cs typeface="+mn-cs"/>
              </a:rPr>
              <a:t> 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handshaking (exchange of control msgs) inits sender, receiver state before data exchange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flow controlled: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sender will not overwhelm receiver</a:t>
            </a:r>
          </a:p>
        </p:txBody>
      </p:sp>
      <p:sp>
        <p:nvSpPr>
          <p:cNvPr id="5837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" y="1543050"/>
            <a:ext cx="3981450" cy="4648200"/>
          </a:xfrm>
        </p:spPr>
        <p:txBody>
          <a:bodyPr/>
          <a:lstStyle/>
          <a:p>
            <a:r>
              <a:rPr lang="en-US" altLang="en-US" dirty="0">
                <a:solidFill>
                  <a:srgbClr val="CC0000"/>
                </a:solidFill>
              </a:rPr>
              <a:t>point-to-point:</a:t>
            </a:r>
          </a:p>
          <a:p>
            <a:pPr lvl="1"/>
            <a:r>
              <a:rPr lang="en-US" altLang="en-US" dirty="0"/>
              <a:t>one sender, one receiver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altLang="en-US" dirty="0">
                <a:solidFill>
                  <a:srgbClr val="CC0000"/>
                </a:solidFill>
              </a:rPr>
              <a:t>reliable, in-order </a:t>
            </a:r>
            <a:r>
              <a:rPr lang="en-US" altLang="en-US" i="1" dirty="0">
                <a:solidFill>
                  <a:srgbClr val="CC0000"/>
                </a:solidFill>
              </a:rPr>
              <a:t>byte steam:</a:t>
            </a:r>
          </a:p>
          <a:p>
            <a:pPr lvl="1"/>
            <a:r>
              <a:rPr lang="en-US" altLang="en-US" dirty="0"/>
              <a:t>no </a:t>
            </a:r>
            <a:r>
              <a:rPr lang="ja-JP" altLang="en-US" dirty="0"/>
              <a:t>“</a:t>
            </a:r>
            <a:r>
              <a:rPr lang="en-US" altLang="ja-JP" dirty="0"/>
              <a:t>message boundaries</a:t>
            </a:r>
            <a:r>
              <a:rPr lang="ja-JP" altLang="en-US" dirty="0"/>
              <a:t>”</a:t>
            </a:r>
            <a:endParaRPr lang="en-US" altLang="ja-JP" dirty="0"/>
          </a:p>
          <a:p>
            <a:r>
              <a:rPr lang="en-US" altLang="en-US" dirty="0">
                <a:solidFill>
                  <a:srgbClr val="CC0000"/>
                </a:solidFill>
              </a:rPr>
              <a:t>pipelined:</a:t>
            </a:r>
          </a:p>
          <a:p>
            <a:pPr lvl="1"/>
            <a:r>
              <a:rPr lang="en-US" altLang="en-US" dirty="0"/>
              <a:t>TCP congestion and flow control set window size</a:t>
            </a:r>
            <a:endParaRPr lang="en-US" altLang="en-US" i="1" dirty="0"/>
          </a:p>
          <a:p>
            <a:endParaRPr lang="en-US" altLang="en-US" dirty="0"/>
          </a:p>
        </p:txBody>
      </p:sp>
      <p:pic>
        <p:nvPicPr>
          <p:cNvPr id="73734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925513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57</a:t>
            </a:fld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5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773113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0500"/>
            <a:ext cx="7772400" cy="781050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TCP segment structure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59398" name="Rectangle 4"/>
          <p:cNvSpPr>
            <a:spLocks noChangeArrowheads="1"/>
          </p:cNvSpPr>
          <p:nvPr/>
        </p:nvSpPr>
        <p:spPr bwMode="auto">
          <a:xfrm>
            <a:off x="2897188" y="1512888"/>
            <a:ext cx="3951287" cy="4824412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399" name="Rectangle 5"/>
          <p:cNvSpPr>
            <a:spLocks noChangeArrowheads="1"/>
          </p:cNvSpPr>
          <p:nvPr/>
        </p:nvSpPr>
        <p:spPr bwMode="auto">
          <a:xfrm>
            <a:off x="2811463" y="1628775"/>
            <a:ext cx="3951287" cy="48053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59400" name="Text Box 6"/>
          <p:cNvSpPr txBox="1">
            <a:spLocks noChangeArrowheads="1"/>
          </p:cNvSpPr>
          <p:nvPr/>
        </p:nvSpPr>
        <p:spPr bwMode="auto">
          <a:xfrm>
            <a:off x="2955925" y="1587500"/>
            <a:ext cx="1663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latin typeface="Arial" charset="0"/>
              </a:rPr>
              <a:t>source port #</a:t>
            </a:r>
            <a:endParaRPr lang="en-US" sz="2400">
              <a:latin typeface="Arial" charset="0"/>
            </a:endParaRPr>
          </a:p>
        </p:txBody>
      </p:sp>
      <p:sp>
        <p:nvSpPr>
          <p:cNvPr id="59401" name="Text Box 7"/>
          <p:cNvSpPr txBox="1">
            <a:spLocks noChangeArrowheads="1"/>
          </p:cNvSpPr>
          <p:nvPr/>
        </p:nvSpPr>
        <p:spPr bwMode="auto">
          <a:xfrm>
            <a:off x="5056188" y="1592263"/>
            <a:ext cx="1381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latin typeface="Arial" charset="0"/>
              </a:rPr>
              <a:t>dest port #</a:t>
            </a:r>
            <a:endParaRPr lang="en-US" sz="1800">
              <a:latin typeface="Arial" charset="0"/>
            </a:endParaRPr>
          </a:p>
        </p:txBody>
      </p:sp>
      <p:sp>
        <p:nvSpPr>
          <p:cNvPr id="59402" name="Line 8"/>
          <p:cNvSpPr>
            <a:spLocks noChangeShapeType="1"/>
          </p:cNvSpPr>
          <p:nvPr/>
        </p:nvSpPr>
        <p:spPr bwMode="auto">
          <a:xfrm>
            <a:off x="2814638" y="2003425"/>
            <a:ext cx="3946525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03" name="Line 9"/>
          <p:cNvSpPr>
            <a:spLocks noChangeShapeType="1"/>
          </p:cNvSpPr>
          <p:nvPr/>
        </p:nvSpPr>
        <p:spPr bwMode="auto">
          <a:xfrm flipV="1">
            <a:off x="2808288" y="2382838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04" name="Line 10"/>
          <p:cNvSpPr>
            <a:spLocks noChangeShapeType="1"/>
          </p:cNvSpPr>
          <p:nvPr/>
        </p:nvSpPr>
        <p:spPr bwMode="auto">
          <a:xfrm flipV="1">
            <a:off x="4754563" y="1628775"/>
            <a:ext cx="0" cy="392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05" name="Text Box 11"/>
          <p:cNvSpPr txBox="1">
            <a:spLocks noChangeArrowheads="1"/>
          </p:cNvSpPr>
          <p:nvPr/>
        </p:nvSpPr>
        <p:spPr bwMode="auto">
          <a:xfrm>
            <a:off x="4297363" y="1098550"/>
            <a:ext cx="85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32 bits</a:t>
            </a:r>
            <a:endParaRPr lang="en-US" sz="2400">
              <a:latin typeface="Arial" charset="0"/>
            </a:endParaRPr>
          </a:p>
        </p:txBody>
      </p:sp>
      <p:sp>
        <p:nvSpPr>
          <p:cNvPr id="59406" name="Line 12"/>
          <p:cNvSpPr>
            <a:spLocks noChangeShapeType="1"/>
          </p:cNvSpPr>
          <p:nvPr/>
        </p:nvSpPr>
        <p:spPr bwMode="auto">
          <a:xfrm>
            <a:off x="5297488" y="1344613"/>
            <a:ext cx="1427162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07" name="Line 13"/>
          <p:cNvSpPr>
            <a:spLocks noChangeShapeType="1"/>
          </p:cNvSpPr>
          <p:nvPr/>
        </p:nvSpPr>
        <p:spPr bwMode="auto">
          <a:xfrm rot="10800000">
            <a:off x="2789238" y="1355725"/>
            <a:ext cx="13414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08" name="Text Box 14"/>
          <p:cNvSpPr txBox="1">
            <a:spLocks noChangeArrowheads="1"/>
          </p:cNvSpPr>
          <p:nvPr/>
        </p:nvSpPr>
        <p:spPr bwMode="auto">
          <a:xfrm>
            <a:off x="3863975" y="4567238"/>
            <a:ext cx="2005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latin typeface="Arial" charset="0"/>
              </a:rPr>
              <a:t>application</a:t>
            </a:r>
          </a:p>
          <a:p>
            <a:pPr>
              <a:defRPr/>
            </a:pPr>
            <a:r>
              <a:rPr lang="en-US" sz="2000">
                <a:latin typeface="Arial" charset="0"/>
              </a:rPr>
              <a:t>data </a:t>
            </a:r>
          </a:p>
          <a:p>
            <a:pPr>
              <a:defRPr/>
            </a:pPr>
            <a:r>
              <a:rPr lang="en-US" sz="2000">
                <a:latin typeface="Arial" charset="0"/>
              </a:rPr>
              <a:t>(variable length)</a:t>
            </a:r>
            <a:endParaRPr lang="en-US" sz="2400">
              <a:latin typeface="Arial" charset="0"/>
            </a:endParaRPr>
          </a:p>
        </p:txBody>
      </p:sp>
      <p:sp>
        <p:nvSpPr>
          <p:cNvPr id="59409" name="Text Box 15"/>
          <p:cNvSpPr txBox="1">
            <a:spLocks noChangeArrowheads="1"/>
          </p:cNvSpPr>
          <p:nvPr/>
        </p:nvSpPr>
        <p:spPr bwMode="auto">
          <a:xfrm>
            <a:off x="3444875" y="1982788"/>
            <a:ext cx="248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latin typeface="Arial" charset="0"/>
              </a:rPr>
              <a:t>sequence number</a:t>
            </a:r>
            <a:endParaRPr lang="en-US" sz="2400">
              <a:latin typeface="Arial" charset="0"/>
            </a:endParaRPr>
          </a:p>
        </p:txBody>
      </p:sp>
      <p:sp>
        <p:nvSpPr>
          <p:cNvPr id="59410" name="Line 16"/>
          <p:cNvSpPr>
            <a:spLocks noChangeShapeType="1"/>
          </p:cNvSpPr>
          <p:nvPr/>
        </p:nvSpPr>
        <p:spPr bwMode="auto">
          <a:xfrm flipV="1">
            <a:off x="2817813" y="2763838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11" name="Text Box 17"/>
          <p:cNvSpPr txBox="1">
            <a:spLocks noChangeArrowheads="1"/>
          </p:cNvSpPr>
          <p:nvPr/>
        </p:nvSpPr>
        <p:spPr bwMode="auto">
          <a:xfrm>
            <a:off x="3044825" y="2382838"/>
            <a:ext cx="3409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latin typeface="Arial" charset="0"/>
              </a:rPr>
              <a:t>acknowledgement number</a:t>
            </a:r>
          </a:p>
        </p:txBody>
      </p:sp>
      <p:sp>
        <p:nvSpPr>
          <p:cNvPr id="59412" name="Line 18"/>
          <p:cNvSpPr>
            <a:spLocks noChangeShapeType="1"/>
          </p:cNvSpPr>
          <p:nvPr/>
        </p:nvSpPr>
        <p:spPr bwMode="auto">
          <a:xfrm flipV="1">
            <a:off x="2813050" y="3159125"/>
            <a:ext cx="39512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13" name="Line 19"/>
          <p:cNvSpPr>
            <a:spLocks noChangeShapeType="1"/>
          </p:cNvSpPr>
          <p:nvPr/>
        </p:nvSpPr>
        <p:spPr bwMode="auto">
          <a:xfrm flipV="1">
            <a:off x="2808288" y="3549650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14" name="Line 20"/>
          <p:cNvSpPr>
            <a:spLocks noChangeShapeType="1"/>
          </p:cNvSpPr>
          <p:nvPr/>
        </p:nvSpPr>
        <p:spPr bwMode="auto">
          <a:xfrm flipV="1">
            <a:off x="2808288" y="4111625"/>
            <a:ext cx="39512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15" name="Line 21"/>
          <p:cNvSpPr>
            <a:spLocks noChangeShapeType="1"/>
          </p:cNvSpPr>
          <p:nvPr/>
        </p:nvSpPr>
        <p:spPr bwMode="auto">
          <a:xfrm flipH="1" flipV="1">
            <a:off x="4768850" y="2767013"/>
            <a:ext cx="4763" cy="777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16" name="Text Box 22"/>
          <p:cNvSpPr txBox="1">
            <a:spLocks noChangeArrowheads="1"/>
          </p:cNvSpPr>
          <p:nvPr/>
        </p:nvSpPr>
        <p:spPr bwMode="auto">
          <a:xfrm>
            <a:off x="4870450" y="2770188"/>
            <a:ext cx="174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receive window</a:t>
            </a:r>
          </a:p>
        </p:txBody>
      </p:sp>
      <p:sp>
        <p:nvSpPr>
          <p:cNvPr id="59417" name="Text Box 23"/>
          <p:cNvSpPr txBox="1">
            <a:spLocks noChangeArrowheads="1"/>
          </p:cNvSpPr>
          <p:nvPr/>
        </p:nvSpPr>
        <p:spPr bwMode="auto">
          <a:xfrm>
            <a:off x="4895850" y="3165475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Urg data pointer</a:t>
            </a:r>
          </a:p>
        </p:txBody>
      </p:sp>
      <p:sp>
        <p:nvSpPr>
          <p:cNvPr id="59418" name="Text Box 24"/>
          <p:cNvSpPr txBox="1">
            <a:spLocks noChangeArrowheads="1"/>
          </p:cNvSpPr>
          <p:nvPr/>
        </p:nvSpPr>
        <p:spPr bwMode="auto">
          <a:xfrm>
            <a:off x="3179763" y="3146425"/>
            <a:ext cx="121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checksum</a:t>
            </a:r>
          </a:p>
        </p:txBody>
      </p:sp>
      <p:sp>
        <p:nvSpPr>
          <p:cNvPr id="59419" name="Text Box 25"/>
          <p:cNvSpPr txBox="1">
            <a:spLocks noChangeArrowheads="1"/>
          </p:cNvSpPr>
          <p:nvPr/>
        </p:nvSpPr>
        <p:spPr bwMode="auto">
          <a:xfrm>
            <a:off x="4532313" y="2798763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F</a:t>
            </a:r>
            <a:endParaRPr lang="en-US" sz="2400">
              <a:latin typeface="Arial" charset="0"/>
            </a:endParaRPr>
          </a:p>
        </p:txBody>
      </p:sp>
      <p:sp>
        <p:nvSpPr>
          <p:cNvPr id="59420" name="Line 26"/>
          <p:cNvSpPr>
            <a:spLocks noChangeShapeType="1"/>
          </p:cNvSpPr>
          <p:nvPr/>
        </p:nvSpPr>
        <p:spPr bwMode="auto">
          <a:xfrm flipV="1">
            <a:off x="4611688" y="2757488"/>
            <a:ext cx="0" cy="392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21" name="Line 27"/>
          <p:cNvSpPr>
            <a:spLocks noChangeShapeType="1"/>
          </p:cNvSpPr>
          <p:nvPr/>
        </p:nvSpPr>
        <p:spPr bwMode="auto">
          <a:xfrm flipV="1">
            <a:off x="4449763" y="2762250"/>
            <a:ext cx="0" cy="392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22" name="Line 28"/>
          <p:cNvSpPr>
            <a:spLocks noChangeShapeType="1"/>
          </p:cNvSpPr>
          <p:nvPr/>
        </p:nvSpPr>
        <p:spPr bwMode="auto">
          <a:xfrm flipV="1">
            <a:off x="4283075" y="2762250"/>
            <a:ext cx="0" cy="392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23" name="Line 29"/>
          <p:cNvSpPr>
            <a:spLocks noChangeShapeType="1"/>
          </p:cNvSpPr>
          <p:nvPr/>
        </p:nvSpPr>
        <p:spPr bwMode="auto">
          <a:xfrm flipV="1">
            <a:off x="4121150" y="2767013"/>
            <a:ext cx="0" cy="392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24" name="Line 30"/>
          <p:cNvSpPr>
            <a:spLocks noChangeShapeType="1"/>
          </p:cNvSpPr>
          <p:nvPr/>
        </p:nvSpPr>
        <p:spPr bwMode="auto">
          <a:xfrm flipV="1">
            <a:off x="3963988" y="2762250"/>
            <a:ext cx="0" cy="392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25" name="Line 31"/>
          <p:cNvSpPr>
            <a:spLocks noChangeShapeType="1"/>
          </p:cNvSpPr>
          <p:nvPr/>
        </p:nvSpPr>
        <p:spPr bwMode="auto">
          <a:xfrm flipV="1">
            <a:off x="3792538" y="2771775"/>
            <a:ext cx="0" cy="392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26" name="Text Box 32"/>
          <p:cNvSpPr txBox="1">
            <a:spLocks noChangeArrowheads="1"/>
          </p:cNvSpPr>
          <p:nvPr/>
        </p:nvSpPr>
        <p:spPr bwMode="auto">
          <a:xfrm>
            <a:off x="4365625" y="2794000"/>
            <a:ext cx="319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S</a:t>
            </a:r>
            <a:endParaRPr lang="en-US" sz="2400">
              <a:latin typeface="Arial" charset="0"/>
            </a:endParaRPr>
          </a:p>
        </p:txBody>
      </p:sp>
      <p:sp>
        <p:nvSpPr>
          <p:cNvPr id="59427" name="Text Box 33"/>
          <p:cNvSpPr txBox="1">
            <a:spLocks noChangeArrowheads="1"/>
          </p:cNvSpPr>
          <p:nvPr/>
        </p:nvSpPr>
        <p:spPr bwMode="auto">
          <a:xfrm>
            <a:off x="4192588" y="2794000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R</a:t>
            </a:r>
            <a:endParaRPr lang="en-US" sz="2400">
              <a:latin typeface="Arial" charset="0"/>
            </a:endParaRPr>
          </a:p>
        </p:txBody>
      </p:sp>
      <p:sp>
        <p:nvSpPr>
          <p:cNvPr id="59428" name="Text Box 34"/>
          <p:cNvSpPr txBox="1">
            <a:spLocks noChangeArrowheads="1"/>
          </p:cNvSpPr>
          <p:nvPr/>
        </p:nvSpPr>
        <p:spPr bwMode="auto">
          <a:xfrm>
            <a:off x="4030663" y="2789238"/>
            <a:ext cx="319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P</a:t>
            </a:r>
            <a:endParaRPr lang="en-US" sz="2400">
              <a:latin typeface="Arial" charset="0"/>
            </a:endParaRPr>
          </a:p>
        </p:txBody>
      </p:sp>
      <p:sp>
        <p:nvSpPr>
          <p:cNvPr id="59429" name="Text Box 35"/>
          <p:cNvSpPr txBox="1">
            <a:spLocks noChangeArrowheads="1"/>
          </p:cNvSpPr>
          <p:nvPr/>
        </p:nvSpPr>
        <p:spPr bwMode="auto">
          <a:xfrm>
            <a:off x="3878263" y="2789238"/>
            <a:ext cx="319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A</a:t>
            </a:r>
            <a:endParaRPr lang="en-US" sz="2400">
              <a:latin typeface="Arial" charset="0"/>
            </a:endParaRPr>
          </a:p>
        </p:txBody>
      </p:sp>
      <p:sp>
        <p:nvSpPr>
          <p:cNvPr id="59430" name="Text Box 36"/>
          <p:cNvSpPr txBox="1">
            <a:spLocks noChangeArrowheads="1"/>
          </p:cNvSpPr>
          <p:nvPr/>
        </p:nvSpPr>
        <p:spPr bwMode="auto">
          <a:xfrm>
            <a:off x="3711575" y="2789238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U</a:t>
            </a:r>
            <a:endParaRPr lang="en-US" sz="2400">
              <a:latin typeface="Arial" charset="0"/>
            </a:endParaRPr>
          </a:p>
        </p:txBody>
      </p:sp>
      <p:sp>
        <p:nvSpPr>
          <p:cNvPr id="59431" name="Text Box 37"/>
          <p:cNvSpPr txBox="1">
            <a:spLocks noChangeArrowheads="1"/>
          </p:cNvSpPr>
          <p:nvPr/>
        </p:nvSpPr>
        <p:spPr bwMode="auto">
          <a:xfrm>
            <a:off x="2759075" y="2697163"/>
            <a:ext cx="5778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head</a:t>
            </a:r>
          </a:p>
          <a:p>
            <a:pPr>
              <a:defRPr/>
            </a:pPr>
            <a:r>
              <a:rPr lang="en-US" sz="1400">
                <a:latin typeface="Arial" charset="0"/>
              </a:rPr>
              <a:t>len</a:t>
            </a:r>
            <a:endParaRPr lang="en-US" sz="1800">
              <a:latin typeface="Arial" charset="0"/>
            </a:endParaRPr>
          </a:p>
        </p:txBody>
      </p:sp>
      <p:sp>
        <p:nvSpPr>
          <p:cNvPr id="59432" name="Text Box 38"/>
          <p:cNvSpPr txBox="1">
            <a:spLocks noChangeArrowheads="1"/>
          </p:cNvSpPr>
          <p:nvPr/>
        </p:nvSpPr>
        <p:spPr bwMode="auto">
          <a:xfrm>
            <a:off x="3238500" y="2697163"/>
            <a:ext cx="5683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not</a:t>
            </a:r>
          </a:p>
          <a:p>
            <a:pPr>
              <a:defRPr/>
            </a:pPr>
            <a:r>
              <a:rPr lang="en-US" sz="1400">
                <a:latin typeface="Arial" charset="0"/>
              </a:rPr>
              <a:t>used</a:t>
            </a:r>
            <a:endParaRPr lang="en-US" sz="1800">
              <a:latin typeface="Arial" charset="0"/>
            </a:endParaRPr>
          </a:p>
        </p:txBody>
      </p:sp>
      <p:sp>
        <p:nvSpPr>
          <p:cNvPr id="59433" name="Line 39"/>
          <p:cNvSpPr>
            <a:spLocks noChangeShapeType="1"/>
          </p:cNvSpPr>
          <p:nvPr/>
        </p:nvSpPr>
        <p:spPr bwMode="auto">
          <a:xfrm flipV="1">
            <a:off x="3287713" y="2762250"/>
            <a:ext cx="0" cy="392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34" name="Text Box 40"/>
          <p:cNvSpPr txBox="1">
            <a:spLocks noChangeArrowheads="1"/>
          </p:cNvSpPr>
          <p:nvPr/>
        </p:nvSpPr>
        <p:spPr bwMode="auto">
          <a:xfrm>
            <a:off x="3317875" y="3648075"/>
            <a:ext cx="289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latin typeface="Arial" charset="0"/>
              </a:rPr>
              <a:t>options (variable length)</a:t>
            </a:r>
            <a:endParaRPr lang="en-US" sz="2400">
              <a:latin typeface="Arial" charset="0"/>
            </a:endParaRPr>
          </a:p>
        </p:txBody>
      </p:sp>
      <p:sp>
        <p:nvSpPr>
          <p:cNvPr id="59435" name="Text Box 41"/>
          <p:cNvSpPr txBox="1">
            <a:spLocks noChangeArrowheads="1"/>
          </p:cNvSpPr>
          <p:nvPr/>
        </p:nvSpPr>
        <p:spPr bwMode="auto">
          <a:xfrm>
            <a:off x="261938" y="1427163"/>
            <a:ext cx="2203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>
                <a:latin typeface="Arial" charset="0"/>
              </a:rPr>
              <a:t>URG: urgent data 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(generally not used)</a:t>
            </a:r>
            <a:endParaRPr lang="en-US" sz="1000">
              <a:latin typeface="Arial" charset="0"/>
            </a:endParaRPr>
          </a:p>
        </p:txBody>
      </p:sp>
      <p:sp>
        <p:nvSpPr>
          <p:cNvPr id="59436" name="Text Box 42"/>
          <p:cNvSpPr txBox="1">
            <a:spLocks noChangeArrowheads="1"/>
          </p:cNvSpPr>
          <p:nvPr/>
        </p:nvSpPr>
        <p:spPr bwMode="auto">
          <a:xfrm>
            <a:off x="976313" y="2151063"/>
            <a:ext cx="1441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>
                <a:latin typeface="Arial" charset="0"/>
              </a:rPr>
              <a:t>ACK: ACK #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valid</a:t>
            </a:r>
            <a:endParaRPr lang="en-US" sz="1000">
              <a:latin typeface="Arial" charset="0"/>
            </a:endParaRPr>
          </a:p>
        </p:txBody>
      </p:sp>
      <p:sp>
        <p:nvSpPr>
          <p:cNvPr id="59437" name="Text Box 43"/>
          <p:cNvSpPr txBox="1">
            <a:spLocks noChangeArrowheads="1"/>
          </p:cNvSpPr>
          <p:nvPr/>
        </p:nvSpPr>
        <p:spPr bwMode="auto">
          <a:xfrm>
            <a:off x="169863" y="2827338"/>
            <a:ext cx="2266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>
                <a:latin typeface="Arial" charset="0"/>
              </a:rPr>
              <a:t>PSH: push data now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(generally not used)</a:t>
            </a:r>
          </a:p>
        </p:txBody>
      </p:sp>
      <p:sp>
        <p:nvSpPr>
          <p:cNvPr id="59438" name="Text Box 44"/>
          <p:cNvSpPr txBox="1">
            <a:spLocks noChangeArrowheads="1"/>
          </p:cNvSpPr>
          <p:nvPr/>
        </p:nvSpPr>
        <p:spPr bwMode="auto">
          <a:xfrm>
            <a:off x="544513" y="3627438"/>
            <a:ext cx="19113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>
                <a:latin typeface="Arial" charset="0"/>
              </a:rPr>
              <a:t>RST, SYN, FIN: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connection estab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(setup, teardown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commands)</a:t>
            </a:r>
          </a:p>
        </p:txBody>
      </p:sp>
      <p:sp>
        <p:nvSpPr>
          <p:cNvPr id="59439" name="Line 45"/>
          <p:cNvSpPr>
            <a:spLocks noChangeShapeType="1"/>
          </p:cNvSpPr>
          <p:nvPr/>
        </p:nvSpPr>
        <p:spPr bwMode="auto">
          <a:xfrm>
            <a:off x="2371725" y="1800225"/>
            <a:ext cx="1495425" cy="10287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40" name="Line 46"/>
          <p:cNvSpPr>
            <a:spLocks noChangeShapeType="1"/>
          </p:cNvSpPr>
          <p:nvPr/>
        </p:nvSpPr>
        <p:spPr bwMode="auto">
          <a:xfrm>
            <a:off x="2376488" y="2487613"/>
            <a:ext cx="1658937" cy="4413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41" name="Line 47"/>
          <p:cNvSpPr>
            <a:spLocks noChangeShapeType="1"/>
          </p:cNvSpPr>
          <p:nvPr/>
        </p:nvSpPr>
        <p:spPr bwMode="auto">
          <a:xfrm flipV="1">
            <a:off x="2397125" y="3041650"/>
            <a:ext cx="1827213" cy="2444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4801" name="Freeform 48"/>
          <p:cNvSpPr>
            <a:spLocks/>
          </p:cNvSpPr>
          <p:nvPr/>
        </p:nvSpPr>
        <p:spPr bwMode="auto">
          <a:xfrm>
            <a:off x="2390775" y="3105150"/>
            <a:ext cx="2314575" cy="704850"/>
          </a:xfrm>
          <a:custGeom>
            <a:avLst/>
            <a:gdLst>
              <a:gd name="T0" fmla="*/ 0 w 1458"/>
              <a:gd name="T1" fmla="*/ 2147483647 h 444"/>
              <a:gd name="T2" fmla="*/ 2147483647 w 1458"/>
              <a:gd name="T3" fmla="*/ 0 h 444"/>
              <a:gd name="T4" fmla="*/ 2147483647 w 1458"/>
              <a:gd name="T5" fmla="*/ 2147483647 h 4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58" h="444">
                <a:moveTo>
                  <a:pt x="0" y="444"/>
                </a:moveTo>
                <a:lnTo>
                  <a:pt x="1248" y="0"/>
                </a:lnTo>
                <a:lnTo>
                  <a:pt x="1458" y="6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43" name="Text Box 49"/>
          <p:cNvSpPr txBox="1">
            <a:spLocks noChangeArrowheads="1"/>
          </p:cNvSpPr>
          <p:nvPr/>
        </p:nvSpPr>
        <p:spPr bwMode="auto">
          <a:xfrm>
            <a:off x="7439025" y="3008313"/>
            <a:ext cx="12509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>
                <a:latin typeface="Arial" charset="0"/>
              </a:rPr>
              <a:t># bytes 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rcvr willing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to accept</a:t>
            </a:r>
          </a:p>
        </p:txBody>
      </p:sp>
      <p:sp>
        <p:nvSpPr>
          <p:cNvPr id="59444" name="Text Box 50"/>
          <p:cNvSpPr txBox="1">
            <a:spLocks noChangeArrowheads="1"/>
          </p:cNvSpPr>
          <p:nvPr/>
        </p:nvSpPr>
        <p:spPr bwMode="auto">
          <a:xfrm>
            <a:off x="7132638" y="1522413"/>
            <a:ext cx="17716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 dirty="0">
                <a:latin typeface="Arial" charset="0"/>
              </a:rPr>
              <a:t>counting</a:t>
            </a:r>
          </a:p>
          <a:p>
            <a:pPr algn="l">
              <a:defRPr/>
            </a:pPr>
            <a:r>
              <a:rPr lang="en-US" sz="1800" dirty="0">
                <a:latin typeface="Arial" charset="0"/>
              </a:rPr>
              <a:t>by </a:t>
            </a:r>
            <a:r>
              <a:rPr lang="en-US" sz="1800" dirty="0">
                <a:solidFill>
                  <a:srgbClr val="000099"/>
                </a:solidFill>
                <a:latin typeface="Arial" charset="0"/>
              </a:rPr>
              <a:t>bytes </a:t>
            </a:r>
          </a:p>
          <a:p>
            <a:pPr algn="l">
              <a:defRPr/>
            </a:pPr>
            <a:r>
              <a:rPr lang="en-US" sz="1800" dirty="0">
                <a:solidFill>
                  <a:srgbClr val="000099"/>
                </a:solidFill>
                <a:latin typeface="Arial" charset="0"/>
              </a:rPr>
              <a:t>of data</a:t>
            </a:r>
          </a:p>
          <a:p>
            <a:pPr algn="l">
              <a:defRPr/>
            </a:pPr>
            <a:r>
              <a:rPr lang="en-US" sz="1800" dirty="0">
                <a:latin typeface="Arial" charset="0"/>
              </a:rPr>
              <a:t>(not segments!)</a:t>
            </a:r>
          </a:p>
        </p:txBody>
      </p:sp>
      <p:sp>
        <p:nvSpPr>
          <p:cNvPr id="59445" name="Text Box 51"/>
          <p:cNvSpPr txBox="1">
            <a:spLocks noChangeArrowheads="1"/>
          </p:cNvSpPr>
          <p:nvPr/>
        </p:nvSpPr>
        <p:spPr bwMode="auto">
          <a:xfrm>
            <a:off x="982663" y="4960938"/>
            <a:ext cx="13652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800">
                <a:latin typeface="Arial" charset="0"/>
              </a:rPr>
              <a:t>Internet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checksum</a:t>
            </a:r>
          </a:p>
          <a:p>
            <a:pPr algn="r">
              <a:defRPr/>
            </a:pPr>
            <a:r>
              <a:rPr lang="en-US" sz="1800">
                <a:latin typeface="Arial" charset="0"/>
              </a:rPr>
              <a:t>(as in UDP)</a:t>
            </a:r>
          </a:p>
        </p:txBody>
      </p:sp>
      <p:sp>
        <p:nvSpPr>
          <p:cNvPr id="59446" name="Line 52"/>
          <p:cNvSpPr>
            <a:spLocks noChangeShapeType="1"/>
          </p:cNvSpPr>
          <p:nvPr/>
        </p:nvSpPr>
        <p:spPr bwMode="auto">
          <a:xfrm flipV="1">
            <a:off x="2266950" y="3429000"/>
            <a:ext cx="2105025" cy="1981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47" name="Line 53"/>
          <p:cNvSpPr>
            <a:spLocks noChangeShapeType="1"/>
          </p:cNvSpPr>
          <p:nvPr/>
        </p:nvSpPr>
        <p:spPr bwMode="auto">
          <a:xfrm flipH="1" flipV="1">
            <a:off x="6686550" y="3019425"/>
            <a:ext cx="809625" cy="4667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48" name="Line 54"/>
          <p:cNvSpPr>
            <a:spLocks noChangeShapeType="1"/>
          </p:cNvSpPr>
          <p:nvPr/>
        </p:nvSpPr>
        <p:spPr bwMode="auto">
          <a:xfrm flipH="1">
            <a:off x="6619875" y="1724025"/>
            <a:ext cx="552450" cy="885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59449" name="Line 55"/>
          <p:cNvSpPr>
            <a:spLocks noChangeShapeType="1"/>
          </p:cNvSpPr>
          <p:nvPr/>
        </p:nvSpPr>
        <p:spPr bwMode="auto">
          <a:xfrm flipH="1">
            <a:off x="6581775" y="1714500"/>
            <a:ext cx="571500" cy="523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3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815975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Rectangle 4"/>
          <p:cNvSpPr>
            <a:spLocks noGrp="1" noChangeArrowheads="1"/>
          </p:cNvSpPr>
          <p:nvPr>
            <p:ph type="title"/>
          </p:nvPr>
        </p:nvSpPr>
        <p:spPr>
          <a:xfrm>
            <a:off x="366713" y="150813"/>
            <a:ext cx="7772400" cy="88582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seq. numbers, ACKs</a:t>
            </a:r>
          </a:p>
        </p:txBody>
      </p:sp>
      <p:sp>
        <p:nvSpPr>
          <p:cNvPr id="6042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55600" y="1339850"/>
            <a:ext cx="3927475" cy="4648200"/>
          </a:xfrm>
        </p:spPr>
        <p:txBody>
          <a:bodyPr/>
          <a:lstStyle/>
          <a:p>
            <a:pPr marL="234950" indent="-123825">
              <a:buFont typeface="Wingdings" pitchFamily="2" charset="2"/>
              <a:buNone/>
            </a:pPr>
            <a:r>
              <a:rPr lang="en-US" altLang="en-US" sz="2400" u="sng">
                <a:solidFill>
                  <a:srgbClr val="CC0000"/>
                </a:solidFill>
              </a:rPr>
              <a:t>sequence numbers:</a:t>
            </a:r>
            <a:endParaRPr lang="en-US" altLang="en-US" sz="2400">
              <a:solidFill>
                <a:srgbClr val="CC0000"/>
              </a:solidFill>
            </a:endParaRPr>
          </a:p>
          <a:p>
            <a:pPr marL="512763" lvl="1" indent="-163513"/>
            <a:r>
              <a:rPr lang="en-US" altLang="en-US"/>
              <a:t>byte stream </a:t>
            </a:r>
            <a:r>
              <a:rPr lang="ja-JP" altLang="en-US"/>
              <a:t>“</a:t>
            </a:r>
            <a:r>
              <a:rPr lang="en-US" altLang="ja-JP"/>
              <a:t>number</a:t>
            </a:r>
            <a:r>
              <a:rPr lang="ja-JP" altLang="en-US"/>
              <a:t>”</a:t>
            </a:r>
            <a:r>
              <a:rPr lang="en-US" altLang="ja-JP"/>
              <a:t> of first byte in segment</a:t>
            </a:r>
            <a:r>
              <a:rPr lang="ja-JP" altLang="en-US"/>
              <a:t>’</a:t>
            </a:r>
            <a:r>
              <a:rPr lang="en-US" altLang="ja-JP"/>
              <a:t>s data</a:t>
            </a:r>
            <a:endParaRPr lang="en-US" altLang="ja-JP" sz="2000"/>
          </a:p>
          <a:p>
            <a:pPr marL="234950" indent="-123825">
              <a:buFont typeface="Wingdings" pitchFamily="2" charset="2"/>
              <a:buNone/>
            </a:pPr>
            <a:r>
              <a:rPr lang="en-US" altLang="en-US" sz="2400" u="sng">
                <a:solidFill>
                  <a:srgbClr val="CC0000"/>
                </a:solidFill>
              </a:rPr>
              <a:t>acknowledgements:</a:t>
            </a:r>
            <a:endParaRPr lang="en-US" altLang="en-US" sz="2400">
              <a:solidFill>
                <a:srgbClr val="CC0000"/>
              </a:solidFill>
            </a:endParaRPr>
          </a:p>
          <a:p>
            <a:pPr marL="512763" lvl="1" indent="-163513"/>
            <a:r>
              <a:rPr lang="en-US" altLang="en-US"/>
              <a:t>seq # of next byte expected from other side</a:t>
            </a:r>
          </a:p>
          <a:p>
            <a:pPr marL="512763" lvl="1" indent="-163513"/>
            <a:r>
              <a:rPr lang="en-US" altLang="en-US"/>
              <a:t>cumulative ACK</a:t>
            </a:r>
          </a:p>
          <a:p>
            <a:pPr marL="234950" indent="-123825">
              <a:buFont typeface="Wingdings" pitchFamily="2" charset="2"/>
              <a:buNone/>
            </a:pPr>
            <a:r>
              <a:rPr lang="en-US" altLang="en-US" sz="2400">
                <a:solidFill>
                  <a:srgbClr val="CC0000"/>
                </a:solidFill>
              </a:rPr>
              <a:t>Q:</a:t>
            </a:r>
            <a:r>
              <a:rPr lang="en-US" altLang="en-US" sz="2400"/>
              <a:t> how receiver handles out-of-order segments</a:t>
            </a:r>
          </a:p>
          <a:p>
            <a:pPr marL="512763" lvl="1" indent="-163513"/>
            <a:r>
              <a:rPr lang="en-US" altLang="en-US"/>
              <a:t>A: TCP spec doesn</a:t>
            </a:r>
            <a:r>
              <a:rPr lang="ja-JP" altLang="en-US"/>
              <a:t>’</a:t>
            </a:r>
            <a:r>
              <a:rPr lang="en-US" altLang="ja-JP"/>
              <a:t>t say, - up to implementor</a:t>
            </a:r>
            <a:endParaRPr lang="en-US" altLang="en-US"/>
          </a:p>
        </p:txBody>
      </p:sp>
      <p:grpSp>
        <p:nvGrpSpPr>
          <p:cNvPr id="187584" name="Group 192"/>
          <p:cNvGrpSpPr>
            <a:grpSpLocks/>
          </p:cNvGrpSpPr>
          <p:nvPr/>
        </p:nvGrpSpPr>
        <p:grpSpPr bwMode="auto">
          <a:xfrm>
            <a:off x="5770563" y="3816350"/>
            <a:ext cx="2897187" cy="2541588"/>
            <a:chOff x="3599" y="2404"/>
            <a:chExt cx="1825" cy="1601"/>
          </a:xfrm>
        </p:grpSpPr>
        <p:sp>
          <p:nvSpPr>
            <p:cNvPr id="60505" name="Rectangle 167"/>
            <p:cNvSpPr>
              <a:spLocks noChangeArrowheads="1"/>
            </p:cNvSpPr>
            <p:nvPr/>
          </p:nvSpPr>
          <p:spPr bwMode="auto">
            <a:xfrm>
              <a:off x="3753" y="3587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5865" name="Group 148"/>
            <p:cNvGrpSpPr>
              <a:grpSpLocks/>
            </p:cNvGrpSpPr>
            <p:nvPr/>
          </p:nvGrpSpPr>
          <p:grpSpPr bwMode="auto">
            <a:xfrm>
              <a:off x="3733" y="3291"/>
              <a:ext cx="1252" cy="714"/>
              <a:chOff x="1976" y="2984"/>
              <a:chExt cx="1252" cy="714"/>
            </a:xfrm>
          </p:grpSpPr>
          <p:sp>
            <p:nvSpPr>
              <p:cNvPr id="60509" name="Rectangle 149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10" name="Text Box 150"/>
              <p:cNvSpPr txBox="1">
                <a:spLocks noChangeArrowheads="1"/>
              </p:cNvSpPr>
              <p:nvPr/>
            </p:nvSpPr>
            <p:spPr bwMode="auto">
              <a:xfrm>
                <a:off x="2001" y="2984"/>
                <a:ext cx="5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source port #</a:t>
                </a:r>
              </a:p>
            </p:txBody>
          </p:sp>
          <p:sp>
            <p:nvSpPr>
              <p:cNvPr id="60511" name="Text Box 151"/>
              <p:cNvSpPr txBox="1">
                <a:spLocks noChangeArrowheads="1"/>
              </p:cNvSpPr>
              <p:nvPr/>
            </p:nvSpPr>
            <p:spPr bwMode="auto">
              <a:xfrm>
                <a:off x="2648" y="2987"/>
                <a:ext cx="49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dest port #</a:t>
                </a:r>
              </a:p>
            </p:txBody>
          </p:sp>
          <p:sp>
            <p:nvSpPr>
              <p:cNvPr id="60512" name="Text Box 152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latin typeface="Arial" charset="0"/>
                  </a:rPr>
                  <a:t>sequence number</a:t>
                </a:r>
              </a:p>
            </p:txBody>
          </p:sp>
          <p:sp>
            <p:nvSpPr>
              <p:cNvPr id="60513" name="Text Box 153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acknowledgement number</a:t>
                </a:r>
              </a:p>
            </p:txBody>
          </p:sp>
          <p:sp>
            <p:nvSpPr>
              <p:cNvPr id="60514" name="Text Box 154"/>
              <p:cNvSpPr txBox="1">
                <a:spLocks noChangeArrowheads="1"/>
              </p:cNvSpPr>
              <p:nvPr/>
            </p:nvSpPr>
            <p:spPr bwMode="auto">
              <a:xfrm>
                <a:off x="2053" y="3544"/>
                <a:ext cx="47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checksum</a:t>
                </a:r>
              </a:p>
            </p:txBody>
          </p:sp>
          <p:sp>
            <p:nvSpPr>
              <p:cNvPr id="60515" name="Line 155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16" name="Line 156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17" name="Line 157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18" name="Line 158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19" name="Line 159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20" name="Line 160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21" name="Text Box 161"/>
              <p:cNvSpPr txBox="1">
                <a:spLocks noChangeArrowheads="1"/>
              </p:cNvSpPr>
              <p:nvPr/>
            </p:nvSpPr>
            <p:spPr bwMode="auto">
              <a:xfrm>
                <a:off x="2708" y="3390"/>
                <a:ext cx="32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latin typeface="Arial" charset="0"/>
                  </a:rPr>
                  <a:t>rwnd</a:t>
                </a:r>
              </a:p>
            </p:txBody>
          </p:sp>
          <p:sp>
            <p:nvSpPr>
              <p:cNvPr id="60522" name="Text Box 162"/>
              <p:cNvSpPr txBox="1">
                <a:spLocks noChangeArrowheads="1"/>
              </p:cNvSpPr>
              <p:nvPr/>
            </p:nvSpPr>
            <p:spPr bwMode="auto">
              <a:xfrm>
                <a:off x="2651" y="3544"/>
                <a:ext cx="4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urg pointer</a:t>
                </a:r>
              </a:p>
            </p:txBody>
          </p:sp>
          <p:sp>
            <p:nvSpPr>
              <p:cNvPr id="60523" name="Line 163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524" name="Line 164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60507" name="Text Box 166"/>
            <p:cNvSpPr txBox="1">
              <a:spLocks noChangeArrowheads="1"/>
            </p:cNvSpPr>
            <p:nvPr/>
          </p:nvSpPr>
          <p:spPr bwMode="auto">
            <a:xfrm>
              <a:off x="3704" y="3092"/>
              <a:ext cx="17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incoming segment to sender</a:t>
              </a:r>
            </a:p>
          </p:txBody>
        </p:sp>
        <p:sp>
          <p:nvSpPr>
            <p:cNvPr id="75867" name="Freeform 168"/>
            <p:cNvSpPr>
              <a:spLocks/>
            </p:cNvSpPr>
            <p:nvPr/>
          </p:nvSpPr>
          <p:spPr bwMode="auto">
            <a:xfrm flipH="1" flipV="1">
              <a:off x="3599" y="2404"/>
              <a:ext cx="107" cy="119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13768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87587" name="Group 195"/>
          <p:cNvGrpSpPr>
            <a:grpSpLocks/>
          </p:cNvGrpSpPr>
          <p:nvPr/>
        </p:nvGrpSpPr>
        <p:grpSpPr bwMode="auto">
          <a:xfrm>
            <a:off x="6546850" y="5849938"/>
            <a:ext cx="358775" cy="304800"/>
            <a:chOff x="5144" y="3677"/>
            <a:chExt cx="226" cy="192"/>
          </a:xfrm>
        </p:grpSpPr>
        <p:sp>
          <p:nvSpPr>
            <p:cNvPr id="60503" name="Rectangle 194"/>
            <p:cNvSpPr>
              <a:spLocks noChangeArrowheads="1"/>
            </p:cNvSpPr>
            <p:nvPr/>
          </p:nvSpPr>
          <p:spPr bwMode="auto">
            <a:xfrm>
              <a:off x="5212" y="3716"/>
              <a:ext cx="88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504" name="Text Box 193"/>
            <p:cNvSpPr txBox="1">
              <a:spLocks noChangeArrowheads="1"/>
            </p:cNvSpPr>
            <p:nvPr/>
          </p:nvSpPr>
          <p:spPr bwMode="auto">
            <a:xfrm>
              <a:off x="5144" y="3677"/>
              <a:ext cx="22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sz="1400">
                  <a:solidFill>
                    <a:schemeClr val="bg1"/>
                  </a:solidFill>
                  <a:latin typeface="Arial Narrow" charset="0"/>
                </a:rPr>
                <a:t>A</a:t>
              </a:r>
            </a:p>
          </p:txBody>
        </p:sp>
      </p:grpSp>
      <p:sp>
        <p:nvSpPr>
          <p:cNvPr id="60425" name="Rectangle 37"/>
          <p:cNvSpPr>
            <a:spLocks noChangeArrowheads="1"/>
          </p:cNvSpPr>
          <p:nvPr/>
        </p:nvSpPr>
        <p:spPr bwMode="auto">
          <a:xfrm>
            <a:off x="4697413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26" name="Rectangle 39"/>
          <p:cNvSpPr>
            <a:spLocks noChangeArrowheads="1"/>
          </p:cNvSpPr>
          <p:nvPr/>
        </p:nvSpPr>
        <p:spPr bwMode="auto">
          <a:xfrm>
            <a:off x="4794250" y="3040063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27" name="Rectangle 40"/>
          <p:cNvSpPr>
            <a:spLocks noChangeArrowheads="1"/>
          </p:cNvSpPr>
          <p:nvPr/>
        </p:nvSpPr>
        <p:spPr bwMode="auto">
          <a:xfrm>
            <a:off x="4892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28" name="Rectangle 41"/>
          <p:cNvSpPr>
            <a:spLocks noChangeArrowheads="1"/>
          </p:cNvSpPr>
          <p:nvPr/>
        </p:nvSpPr>
        <p:spPr bwMode="auto">
          <a:xfrm>
            <a:off x="4989513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29" name="Rectangle 42"/>
          <p:cNvSpPr>
            <a:spLocks noChangeArrowheads="1"/>
          </p:cNvSpPr>
          <p:nvPr/>
        </p:nvSpPr>
        <p:spPr bwMode="auto">
          <a:xfrm>
            <a:off x="5084763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0" name="Rectangle 43"/>
          <p:cNvSpPr>
            <a:spLocks noChangeArrowheads="1"/>
          </p:cNvSpPr>
          <p:nvPr/>
        </p:nvSpPr>
        <p:spPr bwMode="auto">
          <a:xfrm>
            <a:off x="5181600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1" name="Rectangle 45"/>
          <p:cNvSpPr>
            <a:spLocks noChangeArrowheads="1"/>
          </p:cNvSpPr>
          <p:nvPr/>
        </p:nvSpPr>
        <p:spPr bwMode="auto">
          <a:xfrm>
            <a:off x="52736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2" name="Rectangle 46"/>
          <p:cNvSpPr>
            <a:spLocks noChangeArrowheads="1"/>
          </p:cNvSpPr>
          <p:nvPr/>
        </p:nvSpPr>
        <p:spPr bwMode="auto">
          <a:xfrm>
            <a:off x="536892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3" name="Rectangle 47"/>
          <p:cNvSpPr>
            <a:spLocks noChangeArrowheads="1"/>
          </p:cNvSpPr>
          <p:nvPr/>
        </p:nvSpPr>
        <p:spPr bwMode="auto">
          <a:xfrm>
            <a:off x="5464175" y="3038475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4" name="Rectangle 50"/>
          <p:cNvSpPr>
            <a:spLocks noChangeArrowheads="1"/>
          </p:cNvSpPr>
          <p:nvPr/>
        </p:nvSpPr>
        <p:spPr bwMode="auto">
          <a:xfrm>
            <a:off x="5570538" y="3038475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5" name="Rectangle 51"/>
          <p:cNvSpPr>
            <a:spLocks noChangeArrowheads="1"/>
          </p:cNvSpPr>
          <p:nvPr/>
        </p:nvSpPr>
        <p:spPr bwMode="auto">
          <a:xfrm>
            <a:off x="5668963" y="304006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6" name="Rectangle 52"/>
          <p:cNvSpPr>
            <a:spLocks noChangeArrowheads="1"/>
          </p:cNvSpPr>
          <p:nvPr/>
        </p:nvSpPr>
        <p:spPr bwMode="auto">
          <a:xfrm>
            <a:off x="5765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7" name="Rectangle 53"/>
          <p:cNvSpPr>
            <a:spLocks noChangeArrowheads="1"/>
          </p:cNvSpPr>
          <p:nvPr/>
        </p:nvSpPr>
        <p:spPr bwMode="auto">
          <a:xfrm>
            <a:off x="586263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8" name="Rectangle 54"/>
          <p:cNvSpPr>
            <a:spLocks noChangeArrowheads="1"/>
          </p:cNvSpPr>
          <p:nvPr/>
        </p:nvSpPr>
        <p:spPr bwMode="auto">
          <a:xfrm>
            <a:off x="595947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39" name="Rectangle 55"/>
          <p:cNvSpPr>
            <a:spLocks noChangeArrowheads="1"/>
          </p:cNvSpPr>
          <p:nvPr/>
        </p:nvSpPr>
        <p:spPr bwMode="auto">
          <a:xfrm>
            <a:off x="6054725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0" name="Rectangle 56"/>
          <p:cNvSpPr>
            <a:spLocks noChangeArrowheads="1"/>
          </p:cNvSpPr>
          <p:nvPr/>
        </p:nvSpPr>
        <p:spPr bwMode="auto">
          <a:xfrm>
            <a:off x="614680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1" name="Rectangle 57"/>
          <p:cNvSpPr>
            <a:spLocks noChangeArrowheads="1"/>
          </p:cNvSpPr>
          <p:nvPr/>
        </p:nvSpPr>
        <p:spPr bwMode="auto">
          <a:xfrm>
            <a:off x="6242050" y="3038475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2" name="Rectangle 58"/>
          <p:cNvSpPr>
            <a:spLocks noChangeArrowheads="1"/>
          </p:cNvSpPr>
          <p:nvPr/>
        </p:nvSpPr>
        <p:spPr bwMode="auto">
          <a:xfrm>
            <a:off x="633888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3" name="Rectangle 59"/>
          <p:cNvSpPr>
            <a:spLocks noChangeArrowheads="1"/>
          </p:cNvSpPr>
          <p:nvPr/>
        </p:nvSpPr>
        <p:spPr bwMode="auto">
          <a:xfrm>
            <a:off x="642778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4" name="Rectangle 60"/>
          <p:cNvSpPr>
            <a:spLocks noChangeArrowheads="1"/>
          </p:cNvSpPr>
          <p:nvPr/>
        </p:nvSpPr>
        <p:spPr bwMode="auto">
          <a:xfrm>
            <a:off x="6523038" y="3038475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5" name="Rectangle 61"/>
          <p:cNvSpPr>
            <a:spLocks noChangeArrowheads="1"/>
          </p:cNvSpPr>
          <p:nvPr/>
        </p:nvSpPr>
        <p:spPr bwMode="auto">
          <a:xfrm>
            <a:off x="6616700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6" name="Rectangle 62"/>
          <p:cNvSpPr>
            <a:spLocks noChangeArrowheads="1"/>
          </p:cNvSpPr>
          <p:nvPr/>
        </p:nvSpPr>
        <p:spPr bwMode="auto">
          <a:xfrm>
            <a:off x="6708775" y="3036888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7" name="Rectangle 63"/>
          <p:cNvSpPr>
            <a:spLocks noChangeArrowheads="1"/>
          </p:cNvSpPr>
          <p:nvPr/>
        </p:nvSpPr>
        <p:spPr bwMode="auto">
          <a:xfrm>
            <a:off x="680561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8" name="Rectangle 64"/>
          <p:cNvSpPr>
            <a:spLocks noChangeArrowheads="1"/>
          </p:cNvSpPr>
          <p:nvPr/>
        </p:nvSpPr>
        <p:spPr bwMode="auto">
          <a:xfrm>
            <a:off x="690086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49" name="Rectangle 65"/>
          <p:cNvSpPr>
            <a:spLocks noChangeArrowheads="1"/>
          </p:cNvSpPr>
          <p:nvPr/>
        </p:nvSpPr>
        <p:spPr bwMode="auto">
          <a:xfrm>
            <a:off x="698976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0" name="Rectangle 66"/>
          <p:cNvSpPr>
            <a:spLocks noChangeArrowheads="1"/>
          </p:cNvSpPr>
          <p:nvPr/>
        </p:nvSpPr>
        <p:spPr bwMode="auto">
          <a:xfrm>
            <a:off x="7085013" y="3036888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1" name="Rectangle 68"/>
          <p:cNvSpPr>
            <a:spLocks noChangeArrowheads="1"/>
          </p:cNvSpPr>
          <p:nvPr/>
        </p:nvSpPr>
        <p:spPr bwMode="auto">
          <a:xfrm>
            <a:off x="71818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2" name="Rectangle 69"/>
          <p:cNvSpPr>
            <a:spLocks noChangeArrowheads="1"/>
          </p:cNvSpPr>
          <p:nvPr/>
        </p:nvSpPr>
        <p:spPr bwMode="auto">
          <a:xfrm>
            <a:off x="7278688" y="304006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3" name="Rectangle 70"/>
          <p:cNvSpPr>
            <a:spLocks noChangeArrowheads="1"/>
          </p:cNvSpPr>
          <p:nvPr/>
        </p:nvSpPr>
        <p:spPr bwMode="auto">
          <a:xfrm>
            <a:off x="7375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4" name="Rectangle 71"/>
          <p:cNvSpPr>
            <a:spLocks noChangeArrowheads="1"/>
          </p:cNvSpPr>
          <p:nvPr/>
        </p:nvSpPr>
        <p:spPr bwMode="auto">
          <a:xfrm>
            <a:off x="74739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5" name="Rectangle 72"/>
          <p:cNvSpPr>
            <a:spLocks noChangeArrowheads="1"/>
          </p:cNvSpPr>
          <p:nvPr/>
        </p:nvSpPr>
        <p:spPr bwMode="auto">
          <a:xfrm>
            <a:off x="756920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6" name="Rectangle 73"/>
          <p:cNvSpPr>
            <a:spLocks noChangeArrowheads="1"/>
          </p:cNvSpPr>
          <p:nvPr/>
        </p:nvSpPr>
        <p:spPr bwMode="auto">
          <a:xfrm>
            <a:off x="7664450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7" name="Rectangle 74"/>
          <p:cNvSpPr>
            <a:spLocks noChangeArrowheads="1"/>
          </p:cNvSpPr>
          <p:nvPr/>
        </p:nvSpPr>
        <p:spPr bwMode="auto">
          <a:xfrm>
            <a:off x="7756525" y="3038475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8" name="Rectangle 75"/>
          <p:cNvSpPr>
            <a:spLocks noChangeArrowheads="1"/>
          </p:cNvSpPr>
          <p:nvPr/>
        </p:nvSpPr>
        <p:spPr bwMode="auto">
          <a:xfrm>
            <a:off x="7853363" y="3038475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59" name="Rectangle 76"/>
          <p:cNvSpPr>
            <a:spLocks noChangeArrowheads="1"/>
          </p:cNvSpPr>
          <p:nvPr/>
        </p:nvSpPr>
        <p:spPr bwMode="auto">
          <a:xfrm>
            <a:off x="7948613" y="3038475"/>
            <a:ext cx="65087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0" name="Rectangle 78"/>
          <p:cNvSpPr>
            <a:spLocks noChangeArrowheads="1"/>
          </p:cNvSpPr>
          <p:nvPr/>
        </p:nvSpPr>
        <p:spPr bwMode="auto">
          <a:xfrm>
            <a:off x="4654550" y="3776663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1" name="Rectangle 79"/>
          <p:cNvSpPr>
            <a:spLocks noChangeArrowheads="1"/>
          </p:cNvSpPr>
          <p:nvPr/>
        </p:nvSpPr>
        <p:spPr bwMode="auto">
          <a:xfrm>
            <a:off x="4740275" y="2928938"/>
            <a:ext cx="3408363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2" name="Line 80"/>
          <p:cNvSpPr>
            <a:spLocks noChangeShapeType="1"/>
          </p:cNvSpPr>
          <p:nvPr/>
        </p:nvSpPr>
        <p:spPr bwMode="auto">
          <a:xfrm>
            <a:off x="4762500" y="3890963"/>
            <a:ext cx="86836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3" name="Line 82"/>
          <p:cNvSpPr>
            <a:spLocks noChangeShapeType="1"/>
          </p:cNvSpPr>
          <p:nvPr/>
        </p:nvSpPr>
        <p:spPr bwMode="auto">
          <a:xfrm>
            <a:off x="5697538" y="3892550"/>
            <a:ext cx="868362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4" name="Line 83"/>
          <p:cNvSpPr>
            <a:spLocks noChangeShapeType="1"/>
          </p:cNvSpPr>
          <p:nvPr/>
        </p:nvSpPr>
        <p:spPr bwMode="auto">
          <a:xfrm>
            <a:off x="7191375" y="3890963"/>
            <a:ext cx="801688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5" name="Line 84"/>
          <p:cNvSpPr>
            <a:spLocks noChangeShapeType="1"/>
          </p:cNvSpPr>
          <p:nvPr/>
        </p:nvSpPr>
        <p:spPr bwMode="auto">
          <a:xfrm>
            <a:off x="6621463" y="3892550"/>
            <a:ext cx="5286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6" name="Line 87"/>
          <p:cNvSpPr>
            <a:spLocks noChangeShapeType="1"/>
          </p:cNvSpPr>
          <p:nvPr/>
        </p:nvSpPr>
        <p:spPr bwMode="auto">
          <a:xfrm>
            <a:off x="4854575" y="3914775"/>
            <a:ext cx="0" cy="2333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7" name="Line 88"/>
          <p:cNvSpPr>
            <a:spLocks noChangeShapeType="1"/>
          </p:cNvSpPr>
          <p:nvPr/>
        </p:nvSpPr>
        <p:spPr bwMode="auto">
          <a:xfrm>
            <a:off x="608330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8" name="Line 89"/>
          <p:cNvSpPr>
            <a:spLocks noChangeShapeType="1"/>
          </p:cNvSpPr>
          <p:nvPr/>
        </p:nvSpPr>
        <p:spPr bwMode="auto">
          <a:xfrm>
            <a:off x="6902450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69" name="Line 90"/>
          <p:cNvSpPr>
            <a:spLocks noChangeShapeType="1"/>
          </p:cNvSpPr>
          <p:nvPr/>
        </p:nvSpPr>
        <p:spPr bwMode="auto">
          <a:xfrm>
            <a:off x="7559675" y="3910013"/>
            <a:ext cx="0" cy="2333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0470" name="Text Box 91"/>
          <p:cNvSpPr txBox="1">
            <a:spLocks noChangeArrowheads="1"/>
          </p:cNvSpPr>
          <p:nvPr/>
        </p:nvSpPr>
        <p:spPr bwMode="auto">
          <a:xfrm>
            <a:off x="4730750" y="4138613"/>
            <a:ext cx="69373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/>
              <a:t>sent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/>
              <a:t>ACKed</a:t>
            </a:r>
          </a:p>
        </p:txBody>
      </p:sp>
      <p:sp>
        <p:nvSpPr>
          <p:cNvPr id="60471" name="Text Box 92"/>
          <p:cNvSpPr txBox="1">
            <a:spLocks noChangeArrowheads="1"/>
          </p:cNvSpPr>
          <p:nvPr/>
        </p:nvSpPr>
        <p:spPr bwMode="auto">
          <a:xfrm>
            <a:off x="5711825" y="4144963"/>
            <a:ext cx="1066800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1400"/>
              <a:t>sent, not-yet ACKed</a:t>
            </a:r>
          </a:p>
          <a:p>
            <a:pPr algn="l">
              <a:lnSpc>
                <a:spcPct val="90000"/>
              </a:lnSpc>
            </a:pPr>
            <a:r>
              <a:rPr lang="en-US" altLang="en-US" sz="1400"/>
              <a:t>(</a:t>
            </a:r>
            <a:r>
              <a:rPr lang="ja-JP" altLang="en-US" sz="1400"/>
              <a:t>“</a:t>
            </a:r>
            <a:r>
              <a:rPr lang="en-US" altLang="ja-JP" sz="1400"/>
              <a:t>in-flight</a:t>
            </a:r>
            <a:r>
              <a:rPr lang="ja-JP" altLang="en-US" sz="1400"/>
              <a:t>”</a:t>
            </a:r>
            <a:r>
              <a:rPr lang="en-US" altLang="ja-JP" sz="1400"/>
              <a:t>)</a:t>
            </a:r>
            <a:endParaRPr lang="en-US" altLang="en-US" sz="1400"/>
          </a:p>
        </p:txBody>
      </p:sp>
      <p:sp>
        <p:nvSpPr>
          <p:cNvPr id="60472" name="Text Box 93"/>
          <p:cNvSpPr txBox="1">
            <a:spLocks noChangeArrowheads="1"/>
          </p:cNvSpPr>
          <p:nvPr/>
        </p:nvSpPr>
        <p:spPr bwMode="auto">
          <a:xfrm>
            <a:off x="6691313" y="4140200"/>
            <a:ext cx="106680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/>
              <a:t>usable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/>
              <a:t>but not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/>
              <a:t>yet sent</a:t>
            </a:r>
          </a:p>
        </p:txBody>
      </p:sp>
      <p:sp>
        <p:nvSpPr>
          <p:cNvPr id="60473" name="Text Box 94"/>
          <p:cNvSpPr txBox="1">
            <a:spLocks noChangeArrowheads="1"/>
          </p:cNvSpPr>
          <p:nvPr/>
        </p:nvSpPr>
        <p:spPr bwMode="auto">
          <a:xfrm>
            <a:off x="7448550" y="4144963"/>
            <a:ext cx="819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/>
              <a:t>not 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/>
              <a:t>usable</a:t>
            </a:r>
          </a:p>
        </p:txBody>
      </p:sp>
      <p:sp>
        <p:nvSpPr>
          <p:cNvPr id="60474" name="Text Box 96"/>
          <p:cNvSpPr txBox="1">
            <a:spLocks noChangeArrowheads="1"/>
          </p:cNvSpPr>
          <p:nvPr/>
        </p:nvSpPr>
        <p:spPr bwMode="auto">
          <a:xfrm>
            <a:off x="5791200" y="2573338"/>
            <a:ext cx="11318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400"/>
              <a:t>window size</a:t>
            </a:r>
          </a:p>
          <a:p>
            <a:pPr>
              <a:lnSpc>
                <a:spcPct val="90000"/>
              </a:lnSpc>
              <a:defRPr/>
            </a:pPr>
            <a:r>
              <a:rPr lang="en-US" sz="1400" i="1"/>
              <a:t> N</a:t>
            </a:r>
          </a:p>
        </p:txBody>
      </p:sp>
      <p:grpSp>
        <p:nvGrpSpPr>
          <p:cNvPr id="75834" name="Group 99"/>
          <p:cNvGrpSpPr>
            <a:grpSpLocks/>
          </p:cNvGrpSpPr>
          <p:nvPr/>
        </p:nvGrpSpPr>
        <p:grpSpPr bwMode="auto">
          <a:xfrm>
            <a:off x="6557963" y="2797175"/>
            <a:ext cx="593725" cy="136525"/>
            <a:chOff x="4250" y="1692"/>
            <a:chExt cx="374" cy="86"/>
          </a:xfrm>
        </p:grpSpPr>
        <p:sp>
          <p:nvSpPr>
            <p:cNvPr id="60501" name="Line 97"/>
            <p:cNvSpPr>
              <a:spLocks noChangeShapeType="1"/>
            </p:cNvSpPr>
            <p:nvPr/>
          </p:nvSpPr>
          <p:spPr bwMode="auto">
            <a:xfrm>
              <a:off x="4250" y="1738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502" name="Line 98"/>
            <p:cNvSpPr>
              <a:spLocks noChangeShapeType="1"/>
            </p:cNvSpPr>
            <p:nvPr/>
          </p:nvSpPr>
          <p:spPr bwMode="auto">
            <a:xfrm>
              <a:off x="4622" y="1692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75835" name="Group 100"/>
          <p:cNvGrpSpPr>
            <a:grpSpLocks/>
          </p:cNvGrpSpPr>
          <p:nvPr/>
        </p:nvGrpSpPr>
        <p:grpSpPr bwMode="auto">
          <a:xfrm rot="10800000">
            <a:off x="5665788" y="2822575"/>
            <a:ext cx="593725" cy="136525"/>
            <a:chOff x="4250" y="1692"/>
            <a:chExt cx="374" cy="86"/>
          </a:xfrm>
        </p:grpSpPr>
        <p:sp>
          <p:nvSpPr>
            <p:cNvPr id="60499" name="Line 101"/>
            <p:cNvSpPr>
              <a:spLocks noChangeShapeType="1"/>
            </p:cNvSpPr>
            <p:nvPr/>
          </p:nvSpPr>
          <p:spPr bwMode="auto">
            <a:xfrm>
              <a:off x="4257" y="1745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0500" name="Line 102"/>
            <p:cNvSpPr>
              <a:spLocks noChangeShapeType="1"/>
            </p:cNvSpPr>
            <p:nvPr/>
          </p:nvSpPr>
          <p:spPr bwMode="auto">
            <a:xfrm>
              <a:off x="4629" y="1699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60477" name="Text Box 196"/>
          <p:cNvSpPr txBox="1">
            <a:spLocks noChangeArrowheads="1"/>
          </p:cNvSpPr>
          <p:nvPr/>
        </p:nvSpPr>
        <p:spPr bwMode="auto">
          <a:xfrm>
            <a:off x="4946650" y="3592513"/>
            <a:ext cx="317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lvl="1">
              <a:defRPr/>
            </a:pPr>
            <a:r>
              <a:rPr lang="en-US" sz="1400" i="1"/>
              <a:t>sender sequence number space </a:t>
            </a:r>
          </a:p>
        </p:txBody>
      </p:sp>
      <p:grpSp>
        <p:nvGrpSpPr>
          <p:cNvPr id="187591" name="Group 199"/>
          <p:cNvGrpSpPr>
            <a:grpSpLocks/>
          </p:cNvGrpSpPr>
          <p:nvPr/>
        </p:nvGrpSpPr>
        <p:grpSpPr bwMode="auto">
          <a:xfrm>
            <a:off x="4449763" y="1068388"/>
            <a:ext cx="2952750" cy="1954212"/>
            <a:chOff x="2768" y="673"/>
            <a:chExt cx="1860" cy="1231"/>
          </a:xfrm>
        </p:grpSpPr>
        <p:sp>
          <p:nvSpPr>
            <p:cNvPr id="60479" name="Rectangle 171"/>
            <p:cNvSpPr>
              <a:spLocks noChangeArrowheads="1"/>
            </p:cNvSpPr>
            <p:nvPr/>
          </p:nvSpPr>
          <p:spPr bwMode="auto">
            <a:xfrm>
              <a:off x="2840" y="1028"/>
              <a:ext cx="1202" cy="13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75839" name="Group 172"/>
            <p:cNvGrpSpPr>
              <a:grpSpLocks/>
            </p:cNvGrpSpPr>
            <p:nvPr/>
          </p:nvGrpSpPr>
          <p:grpSpPr bwMode="auto">
            <a:xfrm>
              <a:off x="2820" y="872"/>
              <a:ext cx="1252" cy="714"/>
              <a:chOff x="1976" y="2984"/>
              <a:chExt cx="1252" cy="714"/>
            </a:xfrm>
          </p:grpSpPr>
          <p:sp>
            <p:nvSpPr>
              <p:cNvPr id="60483" name="Rectangle 173"/>
              <p:cNvSpPr>
                <a:spLocks noChangeArrowheads="1"/>
              </p:cNvSpPr>
              <p:nvPr/>
            </p:nvSpPr>
            <p:spPr bwMode="auto">
              <a:xfrm>
                <a:off x="1994" y="2995"/>
                <a:ext cx="1210" cy="70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84" name="Text Box 174"/>
              <p:cNvSpPr txBox="1">
                <a:spLocks noChangeArrowheads="1"/>
              </p:cNvSpPr>
              <p:nvPr/>
            </p:nvSpPr>
            <p:spPr bwMode="auto">
              <a:xfrm>
                <a:off x="2001" y="2984"/>
                <a:ext cx="5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source port #</a:t>
                </a:r>
              </a:p>
            </p:txBody>
          </p:sp>
          <p:sp>
            <p:nvSpPr>
              <p:cNvPr id="60485" name="Text Box 175"/>
              <p:cNvSpPr txBox="1">
                <a:spLocks noChangeArrowheads="1"/>
              </p:cNvSpPr>
              <p:nvPr/>
            </p:nvSpPr>
            <p:spPr bwMode="auto">
              <a:xfrm>
                <a:off x="2648" y="2987"/>
                <a:ext cx="49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dest port #</a:t>
                </a:r>
              </a:p>
            </p:txBody>
          </p:sp>
          <p:sp>
            <p:nvSpPr>
              <p:cNvPr id="60486" name="Text Box 176"/>
              <p:cNvSpPr txBox="1">
                <a:spLocks noChangeArrowheads="1"/>
              </p:cNvSpPr>
              <p:nvPr/>
            </p:nvSpPr>
            <p:spPr bwMode="auto">
              <a:xfrm>
                <a:off x="2154" y="3117"/>
                <a:ext cx="91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solidFill>
                      <a:schemeClr val="bg1"/>
                    </a:solidFill>
                    <a:latin typeface="Arial" charset="0"/>
                  </a:rPr>
                  <a:t>sequence number</a:t>
                </a:r>
              </a:p>
            </p:txBody>
          </p:sp>
          <p:sp>
            <p:nvSpPr>
              <p:cNvPr id="60487" name="Text Box 177"/>
              <p:cNvSpPr txBox="1">
                <a:spLocks noChangeArrowheads="1"/>
              </p:cNvSpPr>
              <p:nvPr/>
            </p:nvSpPr>
            <p:spPr bwMode="auto">
              <a:xfrm>
                <a:off x="1976" y="3257"/>
                <a:ext cx="125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latin typeface="Arial" charset="0"/>
                  </a:rPr>
                  <a:t>acknowledgement number</a:t>
                </a:r>
              </a:p>
            </p:txBody>
          </p:sp>
          <p:sp>
            <p:nvSpPr>
              <p:cNvPr id="60488" name="Text Box 178"/>
              <p:cNvSpPr txBox="1">
                <a:spLocks noChangeArrowheads="1"/>
              </p:cNvSpPr>
              <p:nvPr/>
            </p:nvSpPr>
            <p:spPr bwMode="auto">
              <a:xfrm>
                <a:off x="2053" y="3544"/>
                <a:ext cx="47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checksum</a:t>
                </a:r>
              </a:p>
            </p:txBody>
          </p:sp>
          <p:sp>
            <p:nvSpPr>
              <p:cNvPr id="60489" name="Line 179"/>
              <p:cNvSpPr>
                <a:spLocks noChangeShapeType="1"/>
              </p:cNvSpPr>
              <p:nvPr/>
            </p:nvSpPr>
            <p:spPr bwMode="auto">
              <a:xfrm>
                <a:off x="1994" y="313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90" name="Line 180"/>
              <p:cNvSpPr>
                <a:spLocks noChangeShapeType="1"/>
              </p:cNvSpPr>
              <p:nvPr/>
            </p:nvSpPr>
            <p:spPr bwMode="auto">
              <a:xfrm>
                <a:off x="1994" y="327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91" name="Line 181"/>
              <p:cNvSpPr>
                <a:spLocks noChangeShapeType="1"/>
              </p:cNvSpPr>
              <p:nvPr/>
            </p:nvSpPr>
            <p:spPr bwMode="auto">
              <a:xfrm>
                <a:off x="1992" y="3414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92" name="Line 182"/>
              <p:cNvSpPr>
                <a:spLocks noChangeShapeType="1"/>
              </p:cNvSpPr>
              <p:nvPr/>
            </p:nvSpPr>
            <p:spPr bwMode="auto">
              <a:xfrm>
                <a:off x="2588" y="2994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93" name="Line 183"/>
              <p:cNvSpPr>
                <a:spLocks noChangeShapeType="1"/>
              </p:cNvSpPr>
              <p:nvPr/>
            </p:nvSpPr>
            <p:spPr bwMode="auto">
              <a:xfrm>
                <a:off x="2588" y="3416"/>
                <a:ext cx="0" cy="2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94" name="Line 184"/>
              <p:cNvSpPr>
                <a:spLocks noChangeShapeType="1"/>
              </p:cNvSpPr>
              <p:nvPr/>
            </p:nvSpPr>
            <p:spPr bwMode="auto">
              <a:xfrm>
                <a:off x="1994" y="3548"/>
                <a:ext cx="12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95" name="Text Box 185"/>
              <p:cNvSpPr txBox="1">
                <a:spLocks noChangeArrowheads="1"/>
              </p:cNvSpPr>
              <p:nvPr/>
            </p:nvSpPr>
            <p:spPr bwMode="auto">
              <a:xfrm>
                <a:off x="2708" y="3390"/>
                <a:ext cx="32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>
                    <a:latin typeface="Arial" charset="0"/>
                  </a:rPr>
                  <a:t>rwnd</a:t>
                </a:r>
              </a:p>
            </p:txBody>
          </p:sp>
          <p:sp>
            <p:nvSpPr>
              <p:cNvPr id="60496" name="Text Box 186"/>
              <p:cNvSpPr txBox="1">
                <a:spLocks noChangeArrowheads="1"/>
              </p:cNvSpPr>
              <p:nvPr/>
            </p:nvSpPr>
            <p:spPr bwMode="auto">
              <a:xfrm>
                <a:off x="2651" y="3544"/>
                <a:ext cx="4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</a:rPr>
                  <a:t>urg pointer</a:t>
                </a:r>
              </a:p>
            </p:txBody>
          </p:sp>
          <p:sp>
            <p:nvSpPr>
              <p:cNvPr id="60497" name="Line 187"/>
              <p:cNvSpPr>
                <a:spLocks noChangeShapeType="1"/>
              </p:cNvSpPr>
              <p:nvPr/>
            </p:nvSpPr>
            <p:spPr bwMode="auto">
              <a:xfrm>
                <a:off x="2398" y="3413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60498" name="Line 188"/>
              <p:cNvSpPr>
                <a:spLocks noChangeShapeType="1"/>
              </p:cNvSpPr>
              <p:nvPr/>
            </p:nvSpPr>
            <p:spPr bwMode="auto">
              <a:xfrm>
                <a:off x="2143" y="3412"/>
                <a:ext cx="0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60481" name="Text Box 189"/>
            <p:cNvSpPr txBox="1">
              <a:spLocks noChangeArrowheads="1"/>
            </p:cNvSpPr>
            <p:nvPr/>
          </p:nvSpPr>
          <p:spPr bwMode="auto">
            <a:xfrm>
              <a:off x="2768" y="673"/>
              <a:ext cx="186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outgoing segment from sender</a:t>
              </a:r>
            </a:p>
          </p:txBody>
        </p:sp>
        <p:sp>
          <p:nvSpPr>
            <p:cNvPr id="75841" name="Freeform 190"/>
            <p:cNvSpPr>
              <a:spLocks/>
            </p:cNvSpPr>
            <p:nvPr/>
          </p:nvSpPr>
          <p:spPr bwMode="auto">
            <a:xfrm>
              <a:off x="4050" y="1080"/>
              <a:ext cx="107" cy="824"/>
            </a:xfrm>
            <a:custGeom>
              <a:avLst/>
              <a:gdLst>
                <a:gd name="T0" fmla="*/ 0 w 107"/>
                <a:gd name="T1" fmla="*/ 0 h 910"/>
                <a:gd name="T2" fmla="*/ 107 w 107"/>
                <a:gd name="T3" fmla="*/ 0 h 910"/>
                <a:gd name="T4" fmla="*/ 107 w 107"/>
                <a:gd name="T5" fmla="*/ 337 h 9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7" h="910">
                  <a:moveTo>
                    <a:pt x="0" y="0"/>
                  </a:moveTo>
                  <a:lnTo>
                    <a:pt x="107" y="0"/>
                  </a:lnTo>
                  <a:lnTo>
                    <a:pt x="107" y="910"/>
                  </a:lnTo>
                </a:path>
              </a:pathLst>
            </a:custGeom>
            <a:noFill/>
            <a:ln w="952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59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7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815975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Line 3"/>
          <p:cNvSpPr>
            <a:spLocks noChangeShapeType="1"/>
          </p:cNvSpPr>
          <p:nvPr/>
        </p:nvSpPr>
        <p:spPr bwMode="auto">
          <a:xfrm>
            <a:off x="3279775" y="4483100"/>
            <a:ext cx="2590800" cy="5064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446" name="Line 4"/>
          <p:cNvSpPr>
            <a:spLocks noChangeShapeType="1"/>
          </p:cNvSpPr>
          <p:nvPr/>
        </p:nvSpPr>
        <p:spPr bwMode="auto">
          <a:xfrm>
            <a:off x="3294063" y="2714625"/>
            <a:ext cx="2586037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447" name="Rectangle 5"/>
          <p:cNvSpPr>
            <a:spLocks noGrp="1" noChangeArrowheads="1"/>
          </p:cNvSpPr>
          <p:nvPr>
            <p:ph type="title"/>
          </p:nvPr>
        </p:nvSpPr>
        <p:spPr>
          <a:xfrm>
            <a:off x="366713" y="150813"/>
            <a:ext cx="7772400" cy="88582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seq. numbers, </a:t>
            </a:r>
            <a:r>
              <a:rPr lang="en-US" sz="4000">
                <a:ea typeface="ＭＳ Ｐゴシック" charset="0"/>
                <a:cs typeface="+mj-cs"/>
              </a:rPr>
              <a:t>ACK</a:t>
            </a:r>
            <a:r>
              <a:rPr lang="en-US">
                <a:ea typeface="ＭＳ Ｐゴシック" charset="0"/>
                <a:cs typeface="+mj-cs"/>
              </a:rPr>
              <a:t>s</a:t>
            </a:r>
          </a:p>
        </p:txBody>
      </p:sp>
      <p:sp>
        <p:nvSpPr>
          <p:cNvPr id="61448" name="Text Box 7"/>
          <p:cNvSpPr txBox="1">
            <a:spLocks noChangeArrowheads="1"/>
          </p:cNvSpPr>
          <p:nvPr/>
        </p:nvSpPr>
        <p:spPr bwMode="auto">
          <a:xfrm>
            <a:off x="2484438" y="2320925"/>
            <a:ext cx="809625" cy="75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altLang="en-US"/>
              <a:t>User</a:t>
            </a:r>
          </a:p>
          <a:p>
            <a:pPr algn="r">
              <a:lnSpc>
                <a:spcPct val="90000"/>
              </a:lnSpc>
            </a:pPr>
            <a:r>
              <a:rPr lang="en-US" altLang="en-US"/>
              <a:t>types</a:t>
            </a:r>
          </a:p>
          <a:p>
            <a:pPr algn="r">
              <a:lnSpc>
                <a:spcPct val="90000"/>
              </a:lnSpc>
            </a:pPr>
            <a:r>
              <a:rPr lang="ja-JP" altLang="en-US"/>
              <a:t>‘</a:t>
            </a:r>
            <a:r>
              <a:rPr lang="en-US" altLang="ja-JP"/>
              <a:t>C</a:t>
            </a:r>
            <a:r>
              <a:rPr lang="ja-JP" altLang="en-US"/>
              <a:t>’</a:t>
            </a:r>
            <a:endParaRPr lang="en-US" altLang="en-US" sz="1000"/>
          </a:p>
        </p:txBody>
      </p:sp>
      <p:sp>
        <p:nvSpPr>
          <p:cNvPr id="61449" name="Text Box 8"/>
          <p:cNvSpPr txBox="1">
            <a:spLocks noChangeArrowheads="1"/>
          </p:cNvSpPr>
          <p:nvPr/>
        </p:nvSpPr>
        <p:spPr bwMode="auto">
          <a:xfrm>
            <a:off x="2233613" y="3933825"/>
            <a:ext cx="1084262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>
              <a:lnSpc>
                <a:spcPct val="90000"/>
              </a:lnSpc>
            </a:pPr>
            <a:r>
              <a:rPr lang="en-US" altLang="en-US"/>
              <a:t>host ACKs</a:t>
            </a:r>
          </a:p>
          <a:p>
            <a:pPr algn="r">
              <a:lnSpc>
                <a:spcPct val="90000"/>
              </a:lnSpc>
            </a:pPr>
            <a:r>
              <a:rPr lang="en-US" altLang="en-US"/>
              <a:t>receipt </a:t>
            </a:r>
          </a:p>
          <a:p>
            <a:pPr algn="r">
              <a:lnSpc>
                <a:spcPct val="90000"/>
              </a:lnSpc>
            </a:pPr>
            <a:r>
              <a:rPr lang="en-US" altLang="en-US"/>
              <a:t>of echoed</a:t>
            </a:r>
          </a:p>
          <a:p>
            <a:pPr algn="r">
              <a:lnSpc>
                <a:spcPct val="90000"/>
              </a:lnSpc>
            </a:pPr>
            <a:r>
              <a:rPr lang="ja-JP" altLang="en-US"/>
              <a:t>‘</a:t>
            </a:r>
            <a:r>
              <a:rPr lang="en-US" altLang="ja-JP"/>
              <a:t>C</a:t>
            </a:r>
            <a:r>
              <a:rPr lang="ja-JP" altLang="en-US"/>
              <a:t>’</a:t>
            </a:r>
            <a:endParaRPr lang="en-US" altLang="en-US" sz="1000"/>
          </a:p>
        </p:txBody>
      </p:sp>
      <p:sp>
        <p:nvSpPr>
          <p:cNvPr id="61450" name="Text Box 9"/>
          <p:cNvSpPr txBox="1">
            <a:spLocks noChangeArrowheads="1"/>
          </p:cNvSpPr>
          <p:nvPr/>
        </p:nvSpPr>
        <p:spPr bwMode="auto">
          <a:xfrm>
            <a:off x="5894388" y="3055938"/>
            <a:ext cx="1138237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/>
              <a:t>host ACKs</a:t>
            </a:r>
          </a:p>
          <a:p>
            <a:pPr algn="l"/>
            <a:r>
              <a:rPr lang="en-US" altLang="en-US"/>
              <a:t>receipt of</a:t>
            </a:r>
          </a:p>
          <a:p>
            <a:pPr algn="l"/>
            <a:r>
              <a:rPr lang="ja-JP" altLang="en-US"/>
              <a:t>‘</a:t>
            </a:r>
            <a:r>
              <a:rPr lang="en-US" altLang="ja-JP"/>
              <a:t>C</a:t>
            </a:r>
            <a:r>
              <a:rPr lang="ja-JP" altLang="en-US"/>
              <a:t>’</a:t>
            </a:r>
            <a:r>
              <a:rPr lang="en-US" altLang="ja-JP"/>
              <a:t>, echoes</a:t>
            </a:r>
          </a:p>
          <a:p>
            <a:pPr algn="l"/>
            <a:r>
              <a:rPr lang="en-US" altLang="en-US"/>
              <a:t>back </a:t>
            </a:r>
            <a:r>
              <a:rPr lang="ja-JP" altLang="en-US"/>
              <a:t>‘</a:t>
            </a:r>
            <a:r>
              <a:rPr lang="en-US" altLang="ja-JP"/>
              <a:t>C</a:t>
            </a:r>
            <a:r>
              <a:rPr lang="ja-JP" altLang="en-US"/>
              <a:t>’</a:t>
            </a:r>
            <a:endParaRPr lang="en-US" altLang="en-US"/>
          </a:p>
        </p:txBody>
      </p:sp>
      <p:sp>
        <p:nvSpPr>
          <p:cNvPr id="61451" name="Line 10"/>
          <p:cNvSpPr>
            <a:spLocks noChangeShapeType="1"/>
          </p:cNvSpPr>
          <p:nvPr/>
        </p:nvSpPr>
        <p:spPr bwMode="auto">
          <a:xfrm flipH="1">
            <a:off x="3284538" y="3487738"/>
            <a:ext cx="2554287" cy="8001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452" name="Text Box 11"/>
          <p:cNvSpPr txBox="1">
            <a:spLocks noChangeArrowheads="1"/>
          </p:cNvSpPr>
          <p:nvPr/>
        </p:nvSpPr>
        <p:spPr bwMode="auto">
          <a:xfrm>
            <a:off x="3478213" y="5291138"/>
            <a:ext cx="2379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000099"/>
                </a:solidFill>
              </a:rPr>
              <a:t>simple telnet scenario</a:t>
            </a:r>
            <a:endParaRPr lang="en-US" sz="1000">
              <a:solidFill>
                <a:srgbClr val="000099"/>
              </a:solidFill>
            </a:endParaRP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5468938" y="1430338"/>
            <a:ext cx="7731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B</a:t>
            </a:r>
          </a:p>
        </p:txBody>
      </p:sp>
      <p:sp>
        <p:nvSpPr>
          <p:cNvPr id="61454" name="Text Box 17"/>
          <p:cNvSpPr txBox="1">
            <a:spLocks noChangeArrowheads="1"/>
          </p:cNvSpPr>
          <p:nvPr/>
        </p:nvSpPr>
        <p:spPr bwMode="auto">
          <a:xfrm>
            <a:off x="2898775" y="1436688"/>
            <a:ext cx="77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A</a:t>
            </a:r>
          </a:p>
        </p:txBody>
      </p:sp>
      <p:sp>
        <p:nvSpPr>
          <p:cNvPr id="61455" name="Rectangle 18"/>
          <p:cNvSpPr>
            <a:spLocks noChangeArrowheads="1"/>
          </p:cNvSpPr>
          <p:nvPr/>
        </p:nvSpPr>
        <p:spPr bwMode="auto">
          <a:xfrm>
            <a:off x="4106863" y="2806700"/>
            <a:ext cx="814387" cy="3794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456" name="Text Box 19"/>
          <p:cNvSpPr txBox="1">
            <a:spLocks noChangeArrowheads="1"/>
          </p:cNvSpPr>
          <p:nvPr/>
        </p:nvSpPr>
        <p:spPr bwMode="auto">
          <a:xfrm>
            <a:off x="3398838" y="2859088"/>
            <a:ext cx="2422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1400"/>
              <a:t>Seq=42, ACK=79, data = </a:t>
            </a:r>
            <a:r>
              <a:rPr lang="ja-JP" altLang="en-US" sz="1400"/>
              <a:t>‘</a:t>
            </a:r>
            <a:r>
              <a:rPr lang="en-US" altLang="ja-JP" sz="1400"/>
              <a:t>C</a:t>
            </a:r>
            <a:r>
              <a:rPr lang="ja-JP" altLang="en-US" sz="1400"/>
              <a:t>’</a:t>
            </a:r>
            <a:endParaRPr lang="en-US" altLang="en-US" sz="1400"/>
          </a:p>
        </p:txBody>
      </p:sp>
      <p:sp>
        <p:nvSpPr>
          <p:cNvPr id="61457" name="Rectangle 20"/>
          <p:cNvSpPr>
            <a:spLocks noChangeArrowheads="1"/>
          </p:cNvSpPr>
          <p:nvPr/>
        </p:nvSpPr>
        <p:spPr bwMode="auto">
          <a:xfrm>
            <a:off x="4141788" y="3765550"/>
            <a:ext cx="823912" cy="246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458" name="Text Box 21"/>
          <p:cNvSpPr txBox="1">
            <a:spLocks noChangeArrowheads="1"/>
          </p:cNvSpPr>
          <p:nvPr/>
        </p:nvSpPr>
        <p:spPr bwMode="auto">
          <a:xfrm>
            <a:off x="3402013" y="3754438"/>
            <a:ext cx="2417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Seq=79, ACK=43, data = </a:t>
            </a:r>
            <a:r>
              <a:rPr lang="ja-JP" altLang="en-US" sz="1400">
                <a:latin typeface="Arial" pitchFamily="34" charset="0"/>
              </a:rPr>
              <a:t>‘</a:t>
            </a:r>
            <a:r>
              <a:rPr lang="en-US" altLang="ja-JP" sz="1400">
                <a:latin typeface="Arial" pitchFamily="34" charset="0"/>
              </a:rPr>
              <a:t>C</a:t>
            </a:r>
            <a:r>
              <a:rPr lang="ja-JP" altLang="en-US" sz="1400">
                <a:latin typeface="Arial" pitchFamily="34" charset="0"/>
              </a:rPr>
              <a:t>’</a:t>
            </a:r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61459" name="Rectangle 22"/>
          <p:cNvSpPr>
            <a:spLocks noChangeArrowheads="1"/>
          </p:cNvSpPr>
          <p:nvPr/>
        </p:nvSpPr>
        <p:spPr bwMode="auto">
          <a:xfrm>
            <a:off x="4208463" y="4613275"/>
            <a:ext cx="958850" cy="357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460" name="Text Box 23"/>
          <p:cNvSpPr txBox="1">
            <a:spLocks noChangeArrowheads="1"/>
          </p:cNvSpPr>
          <p:nvPr/>
        </p:nvSpPr>
        <p:spPr bwMode="auto">
          <a:xfrm>
            <a:off x="3887788" y="4627563"/>
            <a:ext cx="1565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>
                <a:latin typeface="Arial" charset="0"/>
              </a:rPr>
              <a:t>Seq=43, ACK=80</a:t>
            </a:r>
            <a:endParaRPr lang="en-US" sz="1000">
              <a:latin typeface="Times New Roman" charset="0"/>
            </a:endParaRPr>
          </a:p>
        </p:txBody>
      </p:sp>
      <p:sp>
        <p:nvSpPr>
          <p:cNvPr id="61461" name="Line 24"/>
          <p:cNvSpPr>
            <a:spLocks noChangeShapeType="1"/>
          </p:cNvSpPr>
          <p:nvPr/>
        </p:nvSpPr>
        <p:spPr bwMode="auto">
          <a:xfrm>
            <a:off x="3271838" y="2473325"/>
            <a:ext cx="0" cy="25876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1462" name="Line 25"/>
          <p:cNvSpPr>
            <a:spLocks noChangeShapeType="1"/>
          </p:cNvSpPr>
          <p:nvPr/>
        </p:nvSpPr>
        <p:spPr bwMode="auto">
          <a:xfrm>
            <a:off x="5934075" y="2525713"/>
            <a:ext cx="0" cy="25876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76822" name="Group 27"/>
          <p:cNvGrpSpPr>
            <a:grpSpLocks/>
          </p:cNvGrpSpPr>
          <p:nvPr/>
        </p:nvGrpSpPr>
        <p:grpSpPr bwMode="auto">
          <a:xfrm>
            <a:off x="2763838" y="1652588"/>
            <a:ext cx="755650" cy="782637"/>
            <a:chOff x="-44" y="1473"/>
            <a:chExt cx="981" cy="1105"/>
          </a:xfrm>
        </p:grpSpPr>
        <p:pic>
          <p:nvPicPr>
            <p:cNvPr id="76826" name="Picture 2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27" name="Freeform 2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6823" name="Group 30"/>
          <p:cNvGrpSpPr>
            <a:grpSpLocks/>
          </p:cNvGrpSpPr>
          <p:nvPr/>
        </p:nvGrpSpPr>
        <p:grpSpPr bwMode="auto">
          <a:xfrm flipH="1">
            <a:off x="5626100" y="1692275"/>
            <a:ext cx="788988" cy="862013"/>
            <a:chOff x="-44" y="1473"/>
            <a:chExt cx="981" cy="1105"/>
          </a:xfrm>
        </p:grpSpPr>
        <p:pic>
          <p:nvPicPr>
            <p:cNvPr id="76824" name="Picture 31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25" name="Freeform 3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60</a:t>
            </a:fld>
            <a:endParaRPr lang="en-US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102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947738"/>
            <a:ext cx="69357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42925" y="233363"/>
            <a:ext cx="7772400" cy="9207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round trip time, timeout</a:t>
            </a:r>
            <a:endParaRPr lang="en-US" sz="4800">
              <a:ea typeface="ＭＳ Ｐゴシック" charset="0"/>
              <a:cs typeface="+mj-cs"/>
            </a:endParaRPr>
          </a:p>
        </p:txBody>
      </p:sp>
      <p:sp>
        <p:nvSpPr>
          <p:cNvPr id="62470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1436688"/>
            <a:ext cx="3716338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u="sng">
                <a:solidFill>
                  <a:srgbClr val="FF0000"/>
                </a:solidFill>
                <a:ea typeface="ＭＳ Ｐゴシック" charset="0"/>
                <a:cs typeface="+mn-cs"/>
              </a:rPr>
              <a:t>Q:</a:t>
            </a:r>
            <a:r>
              <a:rPr lang="en-US" sz="3200">
                <a:ea typeface="ＭＳ Ｐゴシック" charset="0"/>
                <a:cs typeface="+mn-cs"/>
              </a:rPr>
              <a:t> how to set TCP timeout value?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longer than RTT</a:t>
            </a:r>
          </a:p>
          <a:p>
            <a:pPr lvl="1">
              <a:lnSpc>
                <a:spcPct val="90000"/>
              </a:lnSpc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but RTT varies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i="1">
                <a:ea typeface="ＭＳ Ｐゴシック" charset="0"/>
                <a:cs typeface="+mn-cs"/>
              </a:rPr>
              <a:t>too short:</a:t>
            </a:r>
            <a:r>
              <a:rPr lang="en-US">
                <a:ea typeface="ＭＳ Ｐゴシック" charset="0"/>
                <a:cs typeface="+mn-cs"/>
              </a:rPr>
              <a:t> premature timeout, unnecessary retransmissions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i="1">
                <a:ea typeface="ＭＳ Ｐゴシック" charset="0"/>
                <a:cs typeface="+mn-cs"/>
              </a:rPr>
              <a:t>too long:</a:t>
            </a:r>
            <a:r>
              <a:rPr lang="en-US">
                <a:ea typeface="ＭＳ Ｐゴシック" charset="0"/>
                <a:cs typeface="+mn-cs"/>
              </a:rPr>
              <a:t> slow reaction to segment loss</a:t>
            </a:r>
          </a:p>
        </p:txBody>
      </p:sp>
      <p:sp>
        <p:nvSpPr>
          <p:cNvPr id="62471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646613" y="1485900"/>
            <a:ext cx="4059237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u="sng">
                <a:solidFill>
                  <a:srgbClr val="FF0000"/>
                </a:solidFill>
              </a:rPr>
              <a:t>Q:</a:t>
            </a:r>
            <a:r>
              <a:rPr lang="en-US" altLang="en-US"/>
              <a:t> how to estimate RTT?</a:t>
            </a:r>
          </a:p>
          <a:p>
            <a:r>
              <a:rPr lang="en-US" altLang="en-US" sz="2400" b="1">
                <a:solidFill>
                  <a:srgbClr val="000099"/>
                </a:solidFill>
                <a:latin typeface="Courier New" pitchFamily="49" charset="0"/>
              </a:rPr>
              <a:t>SampleRTT</a:t>
            </a:r>
            <a:r>
              <a:rPr lang="en-US" altLang="en-US" sz="2400">
                <a:solidFill>
                  <a:srgbClr val="000099"/>
                </a:solidFill>
              </a:rPr>
              <a:t>:</a:t>
            </a:r>
            <a:r>
              <a:rPr lang="en-US" altLang="en-US" sz="2400"/>
              <a:t> measured time from segment transmission until ACK receipt</a:t>
            </a:r>
          </a:p>
          <a:p>
            <a:pPr lvl="1"/>
            <a:r>
              <a:rPr lang="en-US" altLang="en-US"/>
              <a:t>ignore retransmissions</a:t>
            </a:r>
          </a:p>
          <a:p>
            <a:r>
              <a:rPr lang="en-US" altLang="en-US" sz="2400" b="1">
                <a:latin typeface="Courier New" pitchFamily="49" charset="0"/>
              </a:rPr>
              <a:t>SampleRTT</a:t>
            </a:r>
            <a:r>
              <a:rPr lang="en-US" altLang="en-US" sz="2400"/>
              <a:t> will vary, want estimated RTT </a:t>
            </a:r>
            <a:r>
              <a:rPr lang="ja-JP" altLang="en-US" sz="2400"/>
              <a:t>“</a:t>
            </a:r>
            <a:r>
              <a:rPr lang="en-US" altLang="ja-JP" sz="2400"/>
              <a:t>smoother</a:t>
            </a:r>
            <a:r>
              <a:rPr lang="ja-JP" altLang="en-US" sz="2400"/>
              <a:t>”</a:t>
            </a:r>
            <a:endParaRPr lang="en-US" altLang="ja-JP"/>
          </a:p>
          <a:p>
            <a:pPr lvl="1"/>
            <a:r>
              <a:rPr lang="en-US" altLang="en-US"/>
              <a:t>average several </a:t>
            </a:r>
            <a:r>
              <a:rPr lang="en-US" altLang="en-US" i="1"/>
              <a:t>recent</a:t>
            </a:r>
            <a:r>
              <a:rPr lang="en-US" altLang="en-US"/>
              <a:t> measurements, not just current </a:t>
            </a:r>
            <a:r>
              <a:rPr lang="en-US" altLang="en-US" b="1">
                <a:latin typeface="Courier New" pitchFamily="49" charset="0"/>
              </a:rPr>
              <a:t>SampleRTT</a:t>
            </a:r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61</a:t>
            </a:fld>
            <a:endParaRPr lang="en-US" alt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1" name="Group 14"/>
          <p:cNvGrpSpPr>
            <a:grpSpLocks/>
          </p:cNvGrpSpPr>
          <p:nvPr/>
        </p:nvGrpSpPr>
        <p:grpSpPr bwMode="auto">
          <a:xfrm>
            <a:off x="1708150" y="2565400"/>
            <a:ext cx="6272213" cy="4292600"/>
            <a:chOff x="782" y="1865"/>
            <a:chExt cx="3951" cy="2704"/>
          </a:xfrm>
        </p:grpSpPr>
        <p:pic>
          <p:nvPicPr>
            <p:cNvPr id="78866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" y="1865"/>
              <a:ext cx="3951" cy="2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508" name="Rectangle 13"/>
            <p:cNvSpPr>
              <a:spLocks noChangeArrowheads="1"/>
            </p:cNvSpPr>
            <p:nvPr/>
          </p:nvSpPr>
          <p:spPr bwMode="auto">
            <a:xfrm>
              <a:off x="2070" y="1926"/>
              <a:ext cx="1404" cy="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63493" name="Text Box 3"/>
          <p:cNvSpPr txBox="1">
            <a:spLocks noChangeArrowheads="1"/>
          </p:cNvSpPr>
          <p:nvPr/>
        </p:nvSpPr>
        <p:spPr bwMode="auto">
          <a:xfrm>
            <a:off x="533400" y="1362075"/>
            <a:ext cx="7515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b="1">
                <a:latin typeface="Courier New" charset="0"/>
              </a:rPr>
              <a:t>EstimatedRTT = (1- </a:t>
            </a:r>
            <a:r>
              <a:rPr lang="en-US" sz="2000" b="1">
                <a:latin typeface="Courier New" charset="0"/>
                <a:sym typeface="Symbol" charset="0"/>
              </a:rPr>
              <a:t></a:t>
            </a:r>
            <a:r>
              <a:rPr lang="en-US" sz="2000" b="1">
                <a:latin typeface="Courier New" charset="0"/>
              </a:rPr>
              <a:t>)*EstimatedRTT + </a:t>
            </a:r>
            <a:r>
              <a:rPr lang="en-US" sz="2000" b="1">
                <a:latin typeface="Courier New" charset="0"/>
                <a:sym typeface="Symbol" charset="0"/>
              </a:rPr>
              <a:t></a:t>
            </a:r>
            <a:r>
              <a:rPr lang="en-US" sz="2000" b="1">
                <a:latin typeface="Courier New" charset="0"/>
              </a:rPr>
              <a:t>*SampleRTT</a:t>
            </a:r>
          </a:p>
        </p:txBody>
      </p:sp>
      <p:sp>
        <p:nvSpPr>
          <p:cNvPr id="63494" name="Rectangle 4"/>
          <p:cNvSpPr>
            <a:spLocks noChangeArrowheads="1"/>
          </p:cNvSpPr>
          <p:nvPr/>
        </p:nvSpPr>
        <p:spPr bwMode="auto">
          <a:xfrm>
            <a:off x="1163638" y="1836738"/>
            <a:ext cx="7067550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92100" indent="-292100" algn="l">
              <a:lnSpc>
                <a:spcPct val="7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exponential weighted moving average</a:t>
            </a:r>
          </a:p>
          <a:p>
            <a:pPr marL="292100" indent="-292100" algn="l">
              <a:lnSpc>
                <a:spcPct val="7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influence of past sample decreases exponentially fast</a:t>
            </a:r>
          </a:p>
          <a:p>
            <a:pPr marL="292100" indent="-292100" algn="l">
              <a:lnSpc>
                <a:spcPct val="7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typical value: </a:t>
            </a:r>
            <a:r>
              <a:rPr lang="en-US" sz="2400" b="1" dirty="0">
                <a:latin typeface="Courier New" charset="0"/>
                <a:ea typeface="ＭＳ Ｐゴシック" charset="0"/>
                <a:sym typeface="Symbol" charset="0"/>
              </a:rPr>
              <a:t> =</a:t>
            </a:r>
            <a:r>
              <a:rPr lang="en-US" sz="2400" dirty="0">
                <a:latin typeface="Gill Sans MT" charset="0"/>
                <a:ea typeface="ＭＳ Ｐゴシック" charset="0"/>
              </a:rPr>
              <a:t> 0.125</a:t>
            </a:r>
          </a:p>
        </p:txBody>
      </p:sp>
      <p:pic>
        <p:nvPicPr>
          <p:cNvPr id="78854" name="Picture 10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947738"/>
            <a:ext cx="69357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6" name="Rectangle 11"/>
          <p:cNvSpPr>
            <a:spLocks noGrp="1" noChangeArrowheads="1"/>
          </p:cNvSpPr>
          <p:nvPr>
            <p:ph type="title"/>
          </p:nvPr>
        </p:nvSpPr>
        <p:spPr>
          <a:xfrm>
            <a:off x="542925" y="233363"/>
            <a:ext cx="7772400" cy="9207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round trip time, timeout</a:t>
            </a:r>
          </a:p>
        </p:txBody>
      </p:sp>
      <p:sp>
        <p:nvSpPr>
          <p:cNvPr id="63497" name="Text Box 18"/>
          <p:cNvSpPr txBox="1">
            <a:spLocks noChangeArrowheads="1"/>
          </p:cNvSpPr>
          <p:nvPr/>
        </p:nvSpPr>
        <p:spPr bwMode="auto">
          <a:xfrm rot="10800000">
            <a:off x="1531938" y="3535363"/>
            <a:ext cx="428625" cy="1747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RTT (milliseconds)</a:t>
            </a:r>
          </a:p>
        </p:txBody>
      </p:sp>
      <p:sp>
        <p:nvSpPr>
          <p:cNvPr id="63498" name="Text Box 19"/>
          <p:cNvSpPr txBox="1">
            <a:spLocks noChangeArrowheads="1"/>
          </p:cNvSpPr>
          <p:nvPr/>
        </p:nvSpPr>
        <p:spPr bwMode="auto">
          <a:xfrm>
            <a:off x="2265363" y="3168650"/>
            <a:ext cx="3867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RTT:</a:t>
            </a:r>
            <a:r>
              <a:rPr lang="en-US" sz="140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>
                <a:latin typeface="Arial" charset="0"/>
              </a:rPr>
              <a:t>gaia.cs.umass.edu</a:t>
            </a:r>
            <a:r>
              <a:rPr lang="en-US" sz="140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>
                <a:latin typeface="Arial" charset="0"/>
              </a:rPr>
              <a:t>to</a:t>
            </a:r>
            <a:r>
              <a:rPr lang="en-US" sz="140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>
                <a:latin typeface="Arial" charset="0"/>
              </a:rPr>
              <a:t>fantasia.eurecom.fr</a:t>
            </a:r>
          </a:p>
        </p:txBody>
      </p:sp>
      <p:sp>
        <p:nvSpPr>
          <p:cNvPr id="63499" name="Text Box 20"/>
          <p:cNvSpPr txBox="1">
            <a:spLocks noChangeArrowheads="1"/>
          </p:cNvSpPr>
          <p:nvPr/>
        </p:nvSpPr>
        <p:spPr bwMode="auto">
          <a:xfrm>
            <a:off x="6221413" y="5230813"/>
            <a:ext cx="1181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sampleRTT</a:t>
            </a:r>
          </a:p>
        </p:txBody>
      </p:sp>
      <p:sp>
        <p:nvSpPr>
          <p:cNvPr id="63500" name="Text Box 21"/>
          <p:cNvSpPr txBox="1">
            <a:spLocks noChangeArrowheads="1"/>
          </p:cNvSpPr>
          <p:nvPr/>
        </p:nvSpPr>
        <p:spPr bwMode="auto">
          <a:xfrm>
            <a:off x="6215063" y="5548313"/>
            <a:ext cx="1431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EstimatedRTT</a:t>
            </a:r>
          </a:p>
        </p:txBody>
      </p:sp>
      <p:sp>
        <p:nvSpPr>
          <p:cNvPr id="63501" name="AutoShape 22"/>
          <p:cNvSpPr>
            <a:spLocks noChangeArrowheads="1"/>
          </p:cNvSpPr>
          <p:nvPr/>
        </p:nvSpPr>
        <p:spPr bwMode="auto">
          <a:xfrm>
            <a:off x="6005513" y="5343525"/>
            <a:ext cx="147637" cy="142875"/>
          </a:xfrm>
          <a:prstGeom prst="diamond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3502" name="AutoShape 23"/>
          <p:cNvSpPr>
            <a:spLocks noChangeArrowheads="1"/>
          </p:cNvSpPr>
          <p:nvPr/>
        </p:nvSpPr>
        <p:spPr bwMode="auto">
          <a:xfrm rot="2776382">
            <a:off x="6011069" y="5633244"/>
            <a:ext cx="147637" cy="142875"/>
          </a:xfrm>
          <a:prstGeom prst="diamond">
            <a:avLst/>
          </a:prstGeom>
          <a:solidFill>
            <a:srgbClr val="FF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3503" name="Rectangle 24"/>
          <p:cNvSpPr>
            <a:spLocks noChangeArrowheads="1"/>
          </p:cNvSpPr>
          <p:nvPr/>
        </p:nvSpPr>
        <p:spPr bwMode="auto">
          <a:xfrm>
            <a:off x="4108450" y="6389688"/>
            <a:ext cx="1863725" cy="468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78863" name="Group 15"/>
          <p:cNvGrpSpPr>
            <a:grpSpLocks/>
          </p:cNvGrpSpPr>
          <p:nvPr/>
        </p:nvGrpSpPr>
        <p:grpSpPr bwMode="auto">
          <a:xfrm>
            <a:off x="4041775" y="6386513"/>
            <a:ext cx="1512888" cy="336550"/>
            <a:chOff x="2343" y="3645"/>
            <a:chExt cx="953" cy="212"/>
          </a:xfrm>
        </p:grpSpPr>
        <p:sp>
          <p:nvSpPr>
            <p:cNvPr id="63505" name="Rectangle 16"/>
            <p:cNvSpPr>
              <a:spLocks noChangeArrowheads="1"/>
            </p:cNvSpPr>
            <p:nvPr/>
          </p:nvSpPr>
          <p:spPr bwMode="auto">
            <a:xfrm>
              <a:off x="2592" y="3695"/>
              <a:ext cx="527" cy="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3506" name="Text Box 17"/>
            <p:cNvSpPr txBox="1">
              <a:spLocks noChangeArrowheads="1"/>
            </p:cNvSpPr>
            <p:nvPr/>
          </p:nvSpPr>
          <p:spPr bwMode="auto">
            <a:xfrm>
              <a:off x="2343" y="3645"/>
              <a:ext cx="9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time (seconds)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62</a:t>
            </a:fld>
            <a:endParaRPr lang="en-US" alt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55625" y="1595438"/>
            <a:ext cx="7918450" cy="1495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solidFill>
                  <a:srgbClr val="000099"/>
                </a:solidFill>
              </a:rPr>
              <a:t>timeout interval:</a:t>
            </a:r>
            <a:r>
              <a:rPr lang="en-US" altLang="en-US" sz="2400" b="1">
                <a:latin typeface="Courier New" pitchFamily="49" charset="0"/>
              </a:rPr>
              <a:t> EstimatedRTT</a:t>
            </a:r>
            <a:r>
              <a:rPr lang="en-US" altLang="en-US" sz="2400"/>
              <a:t> plus </a:t>
            </a:r>
            <a:r>
              <a:rPr lang="ja-JP" altLang="en-US" sz="2400"/>
              <a:t>“</a:t>
            </a:r>
            <a:r>
              <a:rPr lang="en-US" altLang="ja-JP" sz="2400"/>
              <a:t>safety margin</a:t>
            </a:r>
            <a:r>
              <a:rPr lang="ja-JP" altLang="en-US" sz="2400"/>
              <a:t>”</a:t>
            </a:r>
            <a:endParaRPr lang="en-US" altLang="ja-JP" sz="2400"/>
          </a:p>
          <a:p>
            <a:pPr lvl="1">
              <a:lnSpc>
                <a:spcPct val="90000"/>
              </a:lnSpc>
            </a:pPr>
            <a:r>
              <a:rPr lang="en-US" altLang="en-US" sz="2000"/>
              <a:t>large variation in </a:t>
            </a:r>
            <a:r>
              <a:rPr lang="en-US" altLang="en-US" sz="2000" b="1">
                <a:latin typeface="Courier New" pitchFamily="49" charset="0"/>
              </a:rPr>
              <a:t>EstimatedRTT -&gt;</a:t>
            </a:r>
            <a:r>
              <a:rPr lang="en-US" altLang="en-US" sz="2000"/>
              <a:t> larger safety margin</a:t>
            </a:r>
          </a:p>
          <a:p>
            <a:pPr>
              <a:lnSpc>
                <a:spcPct val="90000"/>
              </a:lnSpc>
              <a:spcBef>
                <a:spcPct val="35000"/>
              </a:spcBef>
            </a:pPr>
            <a:r>
              <a:rPr lang="en-US" altLang="en-US" sz="2400"/>
              <a:t>estimate SampleRTT deviation from EstimatedRTT: </a:t>
            </a:r>
          </a:p>
        </p:txBody>
      </p:sp>
      <p:sp>
        <p:nvSpPr>
          <p:cNvPr id="64517" name="Text Box 7"/>
          <p:cNvSpPr txBox="1">
            <a:spLocks noChangeArrowheads="1"/>
          </p:cNvSpPr>
          <p:nvPr/>
        </p:nvSpPr>
        <p:spPr bwMode="auto">
          <a:xfrm>
            <a:off x="1169988" y="2871788"/>
            <a:ext cx="6975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 b="1">
                <a:latin typeface="Courier New" charset="0"/>
              </a:rPr>
              <a:t>DevRTT = (1-</a:t>
            </a:r>
            <a:r>
              <a:rPr lang="en-US" sz="2000" b="1">
                <a:latin typeface="Courier New" charset="0"/>
                <a:sym typeface="Symbol" charset="0"/>
              </a:rPr>
              <a:t></a:t>
            </a:r>
            <a:r>
              <a:rPr lang="en-US" sz="2000" b="1">
                <a:latin typeface="Courier New" charset="0"/>
              </a:rPr>
              <a:t>)*DevRTT +</a:t>
            </a:r>
          </a:p>
          <a:p>
            <a:pPr algn="l">
              <a:defRPr/>
            </a:pPr>
            <a:r>
              <a:rPr lang="en-US" sz="2000" b="1">
                <a:latin typeface="Courier New" charset="0"/>
              </a:rPr>
              <a:t>             </a:t>
            </a:r>
            <a:r>
              <a:rPr lang="en-US" sz="2000" b="1">
                <a:latin typeface="Courier New" charset="0"/>
                <a:sym typeface="Symbol" charset="0"/>
              </a:rPr>
              <a:t></a:t>
            </a:r>
            <a:r>
              <a:rPr lang="en-US" sz="2000" b="1">
                <a:latin typeface="Courier New" charset="0"/>
              </a:rPr>
              <a:t>*|SampleRTT-EstimatedRTT|</a:t>
            </a:r>
          </a:p>
        </p:txBody>
      </p:sp>
      <p:pic>
        <p:nvPicPr>
          <p:cNvPr id="79877" name="Picture 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947738"/>
            <a:ext cx="69357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Rectangle 11"/>
          <p:cNvSpPr>
            <a:spLocks noGrp="1" noChangeArrowheads="1"/>
          </p:cNvSpPr>
          <p:nvPr>
            <p:ph type="title"/>
          </p:nvPr>
        </p:nvSpPr>
        <p:spPr>
          <a:xfrm>
            <a:off x="542925" y="233363"/>
            <a:ext cx="7772400" cy="92075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round trip time, timeout</a:t>
            </a:r>
          </a:p>
        </p:txBody>
      </p:sp>
      <p:sp>
        <p:nvSpPr>
          <p:cNvPr id="64520" name="Text Box 12"/>
          <p:cNvSpPr txBox="1">
            <a:spLocks noChangeArrowheads="1"/>
          </p:cNvSpPr>
          <p:nvPr/>
        </p:nvSpPr>
        <p:spPr bwMode="auto">
          <a:xfrm>
            <a:off x="3084513" y="3592513"/>
            <a:ext cx="3386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 b="1">
                <a:latin typeface="Courier New" charset="0"/>
              </a:rPr>
              <a:t>(typically, </a:t>
            </a:r>
            <a:r>
              <a:rPr lang="en-US" sz="2000" b="1">
                <a:latin typeface="Courier New" charset="0"/>
                <a:sym typeface="Symbol" charset="0"/>
              </a:rPr>
              <a:t> = 0.25)</a:t>
            </a:r>
          </a:p>
        </p:txBody>
      </p:sp>
      <p:sp>
        <p:nvSpPr>
          <p:cNvPr id="64521" name="Rectangle 13"/>
          <p:cNvSpPr>
            <a:spLocks noChangeArrowheads="1"/>
          </p:cNvSpPr>
          <p:nvPr/>
        </p:nvSpPr>
        <p:spPr bwMode="auto">
          <a:xfrm>
            <a:off x="565150" y="4368800"/>
            <a:ext cx="791845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defRPr/>
            </a:pPr>
            <a:r>
              <a:rPr lang="en-US" sz="2400" b="1">
                <a:latin typeface="Courier New" charset="0"/>
                <a:ea typeface="ＭＳ Ｐゴシック" charset="0"/>
              </a:rPr>
              <a:t>TimeoutInterval = EstimatedRTT + 4*DevRTT</a:t>
            </a:r>
          </a:p>
        </p:txBody>
      </p:sp>
      <p:sp>
        <p:nvSpPr>
          <p:cNvPr id="64522" name="Text Box 14"/>
          <p:cNvSpPr txBox="1">
            <a:spLocks noChangeArrowheads="1"/>
          </p:cNvSpPr>
          <p:nvPr/>
        </p:nvSpPr>
        <p:spPr bwMode="auto">
          <a:xfrm>
            <a:off x="4010025" y="5122863"/>
            <a:ext cx="1811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000099"/>
                </a:solidFill>
              </a:rPr>
              <a:t>estimated RTT</a:t>
            </a:r>
          </a:p>
        </p:txBody>
      </p:sp>
      <p:sp>
        <p:nvSpPr>
          <p:cNvPr id="64523" name="Text Box 16"/>
          <p:cNvSpPr txBox="1">
            <a:spLocks noChangeArrowheads="1"/>
          </p:cNvSpPr>
          <p:nvPr/>
        </p:nvSpPr>
        <p:spPr bwMode="auto">
          <a:xfrm>
            <a:off x="6442075" y="5141913"/>
            <a:ext cx="191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ja-JP" altLang="en-US" sz="2000">
                <a:solidFill>
                  <a:srgbClr val="000099"/>
                </a:solidFill>
              </a:rPr>
              <a:t>“</a:t>
            </a:r>
            <a:r>
              <a:rPr lang="en-US" altLang="ja-JP" sz="2000">
                <a:solidFill>
                  <a:srgbClr val="000099"/>
                </a:solidFill>
              </a:rPr>
              <a:t>safety margin</a:t>
            </a:r>
            <a:r>
              <a:rPr lang="ja-JP" altLang="en-US" sz="2000">
                <a:solidFill>
                  <a:srgbClr val="000099"/>
                </a:solidFill>
              </a:rPr>
              <a:t>”</a:t>
            </a:r>
            <a:endParaRPr lang="en-US" altLang="en-US" sz="2000">
              <a:solidFill>
                <a:srgbClr val="000099"/>
              </a:solidFill>
            </a:endParaRPr>
          </a:p>
        </p:txBody>
      </p:sp>
      <p:sp>
        <p:nvSpPr>
          <p:cNvPr id="64524" name="Line 17"/>
          <p:cNvSpPr>
            <a:spLocks noChangeShapeType="1"/>
          </p:cNvSpPr>
          <p:nvPr/>
        </p:nvSpPr>
        <p:spPr bwMode="auto">
          <a:xfrm flipV="1">
            <a:off x="4806950" y="4762500"/>
            <a:ext cx="0" cy="446088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4525" name="Line 19"/>
          <p:cNvSpPr>
            <a:spLocks noChangeShapeType="1"/>
          </p:cNvSpPr>
          <p:nvPr/>
        </p:nvSpPr>
        <p:spPr bwMode="auto">
          <a:xfrm flipV="1">
            <a:off x="7378700" y="4768850"/>
            <a:ext cx="0" cy="446088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79885" name="Picture 20" descr="alarm_clock_ring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4773613"/>
            <a:ext cx="7524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6" name="TextBox 1"/>
          <p:cNvSpPr txBox="1">
            <a:spLocks noChangeArrowheads="1"/>
          </p:cNvSpPr>
          <p:nvPr/>
        </p:nvSpPr>
        <p:spPr bwMode="auto">
          <a:xfrm>
            <a:off x="339725" y="6199188"/>
            <a:ext cx="45069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* Check out the online interactive exercises for more examples: h</a:t>
            </a:r>
            <a:r>
              <a:rPr lang="en-US" altLang="en-US" sz="1200">
                <a:latin typeface="Arial" pitchFamily="34" charset="0"/>
              </a:rPr>
              <a:t>ttp://gaia.cs.umass.edu/kurose_ross/interactive/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63</a:t>
            </a:fld>
            <a:endParaRPr lang="en-US" alt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655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80902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39813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64</a:t>
            </a:fld>
            <a:endParaRPr lang="en-US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30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reliable data transfer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00188"/>
            <a:ext cx="4070350" cy="4648200"/>
          </a:xfrm>
        </p:spPr>
        <p:txBody>
          <a:bodyPr/>
          <a:lstStyle/>
          <a:p>
            <a:r>
              <a:rPr lang="en-US" altLang="en-US" dirty="0"/>
              <a:t>TCP creates </a:t>
            </a:r>
            <a:r>
              <a:rPr lang="en-US" altLang="en-US" dirty="0" err="1"/>
              <a:t>rdt</a:t>
            </a:r>
            <a:r>
              <a:rPr lang="en-US" altLang="en-US" dirty="0"/>
              <a:t> service on top of IP</a:t>
            </a:r>
            <a:r>
              <a:rPr lang="ja-JP" altLang="en-US"/>
              <a:t>’</a:t>
            </a:r>
            <a:r>
              <a:rPr lang="en-US" altLang="ja-JP" dirty="0"/>
              <a:t>s unreliable service</a:t>
            </a:r>
          </a:p>
          <a:p>
            <a:pPr lvl="1"/>
            <a:r>
              <a:rPr lang="en-US" altLang="en-US" dirty="0"/>
              <a:t>pipelined segments</a:t>
            </a:r>
          </a:p>
          <a:p>
            <a:pPr lvl="1"/>
            <a:r>
              <a:rPr lang="en-US" altLang="en-US" dirty="0">
                <a:solidFill>
                  <a:srgbClr val="000099"/>
                </a:solidFill>
              </a:rPr>
              <a:t>cumulative acks</a:t>
            </a:r>
          </a:p>
          <a:p>
            <a:pPr lvl="1"/>
            <a:r>
              <a:rPr lang="en-US" altLang="en-US" dirty="0"/>
              <a:t>single retransmission timer</a:t>
            </a:r>
          </a:p>
          <a:p>
            <a:r>
              <a:rPr lang="en-US" altLang="en-US" dirty="0"/>
              <a:t>retransmissions  triggered by:</a:t>
            </a:r>
          </a:p>
          <a:p>
            <a:pPr lvl="1"/>
            <a:r>
              <a:rPr lang="en-US" altLang="en-US" dirty="0"/>
              <a:t>timeout events</a:t>
            </a:r>
          </a:p>
          <a:p>
            <a:pPr lvl="1"/>
            <a:r>
              <a:rPr lang="en-US" altLang="en-US" dirty="0"/>
              <a:t>duplicate acks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665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4550" y="2911475"/>
            <a:ext cx="3933825" cy="21193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/>
              <a:t>let</a:t>
            </a:r>
            <a:r>
              <a:rPr lang="ja-JP" altLang="en-US"/>
              <a:t>’</a:t>
            </a:r>
            <a:r>
              <a:rPr lang="en-US" altLang="ja-JP"/>
              <a:t>s initially consider simplified TCP sender:</a:t>
            </a:r>
          </a:p>
          <a:p>
            <a:pPr lvl="1"/>
            <a:r>
              <a:rPr lang="en-US" altLang="en-US"/>
              <a:t>ignore duplicate acks</a:t>
            </a:r>
          </a:p>
          <a:p>
            <a:pPr lvl="1"/>
            <a:r>
              <a:rPr lang="en-US" altLang="en-US"/>
              <a:t>ignore flow control, congestion control</a:t>
            </a:r>
          </a:p>
        </p:txBody>
      </p:sp>
      <p:pic>
        <p:nvPicPr>
          <p:cNvPr id="81926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996950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65</a:t>
            </a:fld>
            <a:endParaRPr lang="en-US" alt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153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sender events: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66813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data rcvd from app: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create segment with seq #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seq # is byte-stream number of first data byte in  segment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start timer if not already running 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think of timer as for oldest unacked segment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expiration interval: </a:t>
            </a:r>
            <a:r>
              <a:rPr lang="en-US" sz="2000" b="1">
                <a:latin typeface="Courier New" charset="0"/>
                <a:ea typeface="ＭＳ Ｐゴシック" charset="0"/>
              </a:rPr>
              <a:t>TimeOutInterval</a:t>
            </a:r>
            <a:r>
              <a:rPr lang="en-US">
                <a:latin typeface="Courier New" charset="0"/>
                <a:ea typeface="ＭＳ Ｐゴシック" charset="0"/>
              </a:rPr>
              <a:t> </a:t>
            </a:r>
            <a:endParaRPr lang="en-US">
              <a:ea typeface="ＭＳ Ｐゴシック" charset="0"/>
            </a:endParaRPr>
          </a:p>
        </p:txBody>
      </p:sp>
      <p:sp>
        <p:nvSpPr>
          <p:cNvPr id="6759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166813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timeout: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retransmit segment that caused timeout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restart timer</a:t>
            </a:r>
          </a:p>
          <a:p>
            <a:pPr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 </a:t>
            </a: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ack rcvd: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if ack acknowledges previously unacked segments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update what is known to be ACKed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start timer if there are  still unacked segments</a:t>
            </a:r>
          </a:p>
          <a:p>
            <a:pPr lvl="1">
              <a:buFont typeface="Wingdings" charset="0"/>
              <a:buNone/>
              <a:defRPr/>
            </a:pPr>
            <a:endParaRPr lang="en-US">
              <a:ea typeface="ＭＳ Ｐゴシック" charset="0"/>
            </a:endParaRPr>
          </a:p>
        </p:txBody>
      </p:sp>
      <p:pic>
        <p:nvPicPr>
          <p:cNvPr id="8295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0803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66</a:t>
            </a:fld>
            <a:endParaRPr lang="en-US" alt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2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89852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Oval 7"/>
          <p:cNvSpPr>
            <a:spLocks noChangeArrowheads="1"/>
          </p:cNvSpPr>
          <p:nvPr/>
        </p:nvSpPr>
        <p:spPr bwMode="auto">
          <a:xfrm>
            <a:off x="2897188" y="2730500"/>
            <a:ext cx="1071562" cy="97155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8614" name="Oval 6"/>
          <p:cNvSpPr>
            <a:spLocks noChangeArrowheads="1"/>
          </p:cNvSpPr>
          <p:nvPr/>
        </p:nvSpPr>
        <p:spPr bwMode="auto">
          <a:xfrm>
            <a:off x="2822575" y="2778125"/>
            <a:ext cx="1071563" cy="9715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8615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187325"/>
            <a:ext cx="7734300" cy="89852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sender </a:t>
            </a:r>
            <a:r>
              <a:rPr lang="en-US" sz="3200">
                <a:ea typeface="ＭＳ Ｐゴシック" charset="0"/>
                <a:cs typeface="+mj-cs"/>
              </a:rPr>
              <a:t>(simplified)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68616" name="Text Box 5"/>
          <p:cNvSpPr txBox="1">
            <a:spLocks noChangeArrowheads="1"/>
          </p:cNvSpPr>
          <p:nvPr/>
        </p:nvSpPr>
        <p:spPr bwMode="auto">
          <a:xfrm>
            <a:off x="2979738" y="2781300"/>
            <a:ext cx="7429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wait</a:t>
            </a:r>
          </a:p>
          <a:p>
            <a:pPr>
              <a:defRPr/>
            </a:pPr>
            <a:r>
              <a:rPr lang="en-US" sz="1800">
                <a:latin typeface="Arial" charset="0"/>
              </a:rPr>
              <a:t>for </a:t>
            </a:r>
          </a:p>
          <a:p>
            <a:pPr>
              <a:defRPr/>
            </a:pPr>
            <a:r>
              <a:rPr lang="en-US" sz="1800">
                <a:latin typeface="Arial" charset="0"/>
              </a:rPr>
              <a:t>event</a:t>
            </a:r>
          </a:p>
        </p:txBody>
      </p:sp>
      <p:sp>
        <p:nvSpPr>
          <p:cNvPr id="68617" name="Line 8"/>
          <p:cNvSpPr>
            <a:spLocks noChangeShapeType="1"/>
          </p:cNvSpPr>
          <p:nvPr/>
        </p:nvSpPr>
        <p:spPr bwMode="auto">
          <a:xfrm>
            <a:off x="1855788" y="2247900"/>
            <a:ext cx="1071562" cy="688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8618" name="Text Box 9"/>
          <p:cNvSpPr txBox="1">
            <a:spLocks noChangeArrowheads="1"/>
          </p:cNvSpPr>
          <p:nvPr/>
        </p:nvSpPr>
        <p:spPr bwMode="auto">
          <a:xfrm>
            <a:off x="314325" y="2874963"/>
            <a:ext cx="25463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>
                <a:latin typeface="Arial" charset="0"/>
              </a:rPr>
              <a:t>NextSeqNum = InitialSeqNum</a:t>
            </a:r>
          </a:p>
          <a:p>
            <a:pPr algn="l">
              <a:defRPr/>
            </a:pPr>
            <a:r>
              <a:rPr lang="en-US" sz="1400">
                <a:latin typeface="Arial" charset="0"/>
              </a:rPr>
              <a:t>SendBase = InitialSeqNum</a:t>
            </a:r>
          </a:p>
        </p:txBody>
      </p:sp>
      <p:sp>
        <p:nvSpPr>
          <p:cNvPr id="68619" name="Line 10"/>
          <p:cNvSpPr>
            <a:spLocks noChangeShapeType="1"/>
          </p:cNvSpPr>
          <p:nvPr/>
        </p:nvSpPr>
        <p:spPr bwMode="auto">
          <a:xfrm>
            <a:off x="417513" y="2889250"/>
            <a:ext cx="2179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8620" name="Text Box 11"/>
          <p:cNvSpPr txBox="1">
            <a:spLocks noChangeArrowheads="1"/>
          </p:cNvSpPr>
          <p:nvPr/>
        </p:nvSpPr>
        <p:spPr bwMode="auto">
          <a:xfrm>
            <a:off x="1287463" y="2571750"/>
            <a:ext cx="34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Symbol" charset="0"/>
              </a:rPr>
              <a:t>L</a:t>
            </a:r>
          </a:p>
        </p:txBody>
      </p:sp>
      <p:grpSp>
        <p:nvGrpSpPr>
          <p:cNvPr id="83980" name="Group 23"/>
          <p:cNvGrpSpPr>
            <a:grpSpLocks/>
          </p:cNvGrpSpPr>
          <p:nvPr/>
        </p:nvGrpSpPr>
        <p:grpSpPr bwMode="auto">
          <a:xfrm>
            <a:off x="4605338" y="1333500"/>
            <a:ext cx="4251325" cy="1928813"/>
            <a:chOff x="3003" y="1263"/>
            <a:chExt cx="2678" cy="1215"/>
          </a:xfrm>
        </p:grpSpPr>
        <p:sp>
          <p:nvSpPr>
            <p:cNvPr id="68633" name="Text Box 12"/>
            <p:cNvSpPr txBox="1">
              <a:spLocks noChangeArrowheads="1"/>
            </p:cNvSpPr>
            <p:nvPr/>
          </p:nvSpPr>
          <p:spPr bwMode="auto">
            <a:xfrm>
              <a:off x="3019" y="1456"/>
              <a:ext cx="2662" cy="10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05000"/>
                </a:lnSpc>
              </a:pPr>
              <a:r>
                <a:rPr lang="en-US" altLang="en-US"/>
                <a:t>create segment, seq. #: NextSeqNum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en-US"/>
                <a:t>pass segment to IP (i.e., </a:t>
              </a:r>
              <a:r>
                <a:rPr lang="ja-JP" altLang="en-US"/>
                <a:t>“</a:t>
              </a:r>
              <a:r>
                <a:rPr lang="en-US" altLang="ja-JP"/>
                <a:t>send</a:t>
              </a:r>
              <a:r>
                <a:rPr lang="ja-JP" altLang="en-US"/>
                <a:t>”</a:t>
              </a:r>
              <a:r>
                <a:rPr lang="en-US" altLang="ja-JP"/>
                <a:t>)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en-US"/>
                <a:t>NextSeqNum = NextSeqNum + length(data) 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en-US"/>
                <a:t>if (timer currently not running)</a:t>
              </a:r>
            </a:p>
            <a:p>
              <a:pPr algn="l">
                <a:lnSpc>
                  <a:spcPct val="105000"/>
                </a:lnSpc>
              </a:pPr>
              <a:r>
                <a:rPr lang="en-US" altLang="en-US"/>
                <a:t>    start timer</a:t>
              </a:r>
            </a:p>
            <a:p>
              <a:pPr algn="l"/>
              <a:r>
                <a:rPr lang="en-US" altLang="en-US"/>
                <a:t>                 </a:t>
              </a:r>
            </a:p>
          </p:txBody>
        </p:sp>
        <p:sp>
          <p:nvSpPr>
            <p:cNvPr id="68634" name="Text Box 13"/>
            <p:cNvSpPr txBox="1">
              <a:spLocks noChangeArrowheads="1"/>
            </p:cNvSpPr>
            <p:nvPr/>
          </p:nvSpPr>
          <p:spPr bwMode="auto">
            <a:xfrm>
              <a:off x="3003" y="1263"/>
              <a:ext cx="22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data received from application above</a:t>
              </a:r>
            </a:p>
          </p:txBody>
        </p:sp>
        <p:sp>
          <p:nvSpPr>
            <p:cNvPr id="68635" name="Line 15"/>
            <p:cNvSpPr>
              <a:spLocks noChangeShapeType="1"/>
            </p:cNvSpPr>
            <p:nvPr/>
          </p:nvSpPr>
          <p:spPr bwMode="auto">
            <a:xfrm>
              <a:off x="3081" y="1490"/>
              <a:ext cx="17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3981" name="Group 20"/>
          <p:cNvGrpSpPr>
            <a:grpSpLocks/>
          </p:cNvGrpSpPr>
          <p:nvPr/>
        </p:nvGrpSpPr>
        <p:grpSpPr bwMode="auto">
          <a:xfrm>
            <a:off x="4805363" y="3406775"/>
            <a:ext cx="3298825" cy="1147763"/>
            <a:chOff x="1270" y="3518"/>
            <a:chExt cx="2078" cy="723"/>
          </a:xfrm>
        </p:grpSpPr>
        <p:sp>
          <p:nvSpPr>
            <p:cNvPr id="68630" name="Text Box 16"/>
            <p:cNvSpPr txBox="1">
              <a:spLocks noChangeArrowheads="1"/>
            </p:cNvSpPr>
            <p:nvPr/>
          </p:nvSpPr>
          <p:spPr bwMode="auto">
            <a:xfrm>
              <a:off x="1275" y="3721"/>
              <a:ext cx="2073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/>
                <a:t>retransmit not-yet-acked segment         	with smallest seq. #</a:t>
              </a:r>
            </a:p>
            <a:p>
              <a:pPr algn="l">
                <a:defRPr/>
              </a:pPr>
              <a:r>
                <a:rPr lang="en-US"/>
                <a:t>start timer</a:t>
              </a:r>
            </a:p>
          </p:txBody>
        </p:sp>
        <p:sp>
          <p:nvSpPr>
            <p:cNvPr id="68631" name="Text Box 17"/>
            <p:cNvSpPr txBox="1">
              <a:spLocks noChangeArrowheads="1"/>
            </p:cNvSpPr>
            <p:nvPr/>
          </p:nvSpPr>
          <p:spPr bwMode="auto">
            <a:xfrm>
              <a:off x="1270" y="3518"/>
              <a:ext cx="54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timeout</a:t>
              </a:r>
            </a:p>
          </p:txBody>
        </p:sp>
        <p:sp>
          <p:nvSpPr>
            <p:cNvPr id="68632" name="Line 18"/>
            <p:cNvSpPr>
              <a:spLocks noChangeShapeType="1"/>
            </p:cNvSpPr>
            <p:nvPr/>
          </p:nvSpPr>
          <p:spPr bwMode="auto">
            <a:xfrm>
              <a:off x="1342" y="3741"/>
              <a:ext cx="18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3982" name="Group 24"/>
          <p:cNvGrpSpPr>
            <a:grpSpLocks/>
          </p:cNvGrpSpPr>
          <p:nvPr/>
        </p:nvGrpSpPr>
        <p:grpSpPr bwMode="auto">
          <a:xfrm>
            <a:off x="952500" y="4513263"/>
            <a:ext cx="4703763" cy="2181225"/>
            <a:chOff x="678" y="2592"/>
            <a:chExt cx="2963" cy="1374"/>
          </a:xfrm>
        </p:grpSpPr>
        <p:sp>
          <p:nvSpPr>
            <p:cNvPr id="68627" name="Text Box 3"/>
            <p:cNvSpPr txBox="1">
              <a:spLocks noChangeArrowheads="1"/>
            </p:cNvSpPr>
            <p:nvPr/>
          </p:nvSpPr>
          <p:spPr bwMode="auto">
            <a:xfrm>
              <a:off x="678" y="2830"/>
              <a:ext cx="2963" cy="1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>
                  <a:latin typeface="Arial" pitchFamily="34" charset="0"/>
                </a:rPr>
                <a:t>if (y &gt; SendBase) {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  SendBase = y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  /* SendBase–1: last cumulatively ACKed byte */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  if (there are currently not-yet-acked segments)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       start timer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     else stop timer </a:t>
              </a:r>
            </a:p>
            <a:p>
              <a:pPr algn="l"/>
              <a:r>
                <a:rPr lang="en-US" altLang="en-US">
                  <a:latin typeface="Arial" pitchFamily="34" charset="0"/>
                </a:rPr>
                <a:t>     } </a:t>
              </a:r>
            </a:p>
          </p:txBody>
        </p:sp>
        <p:sp>
          <p:nvSpPr>
            <p:cNvPr id="68628" name="Text Box 21"/>
            <p:cNvSpPr txBox="1">
              <a:spLocks noChangeArrowheads="1"/>
            </p:cNvSpPr>
            <p:nvPr/>
          </p:nvSpPr>
          <p:spPr bwMode="auto">
            <a:xfrm>
              <a:off x="705" y="2592"/>
              <a:ext cx="22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ACK received, with ACK field value y </a:t>
              </a:r>
            </a:p>
          </p:txBody>
        </p:sp>
        <p:sp>
          <p:nvSpPr>
            <p:cNvPr id="68629" name="Line 22"/>
            <p:cNvSpPr>
              <a:spLocks noChangeShapeType="1"/>
            </p:cNvSpPr>
            <p:nvPr/>
          </p:nvSpPr>
          <p:spPr bwMode="auto">
            <a:xfrm>
              <a:off x="748" y="2815"/>
              <a:ext cx="20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3983" name="Freeform 26"/>
          <p:cNvSpPr>
            <a:spLocks/>
          </p:cNvSpPr>
          <p:nvPr/>
        </p:nvSpPr>
        <p:spPr bwMode="auto">
          <a:xfrm>
            <a:off x="3649663" y="1644650"/>
            <a:ext cx="1254125" cy="1258888"/>
          </a:xfrm>
          <a:custGeom>
            <a:avLst/>
            <a:gdLst>
              <a:gd name="T0" fmla="*/ 2147483647 w 1052"/>
              <a:gd name="T1" fmla="*/ 2147483647 h 990"/>
              <a:gd name="T2" fmla="*/ 2147483647 w 1052"/>
              <a:gd name="T3" fmla="*/ 2147483647 h 990"/>
              <a:gd name="T4" fmla="*/ 2147483647 w 1052"/>
              <a:gd name="T5" fmla="*/ 2147483647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3984" name="Freeform 27"/>
          <p:cNvSpPr>
            <a:spLocks/>
          </p:cNvSpPr>
          <p:nvPr/>
        </p:nvSpPr>
        <p:spPr bwMode="auto">
          <a:xfrm rot="4468137">
            <a:off x="3972719" y="3117057"/>
            <a:ext cx="1254125" cy="1258887"/>
          </a:xfrm>
          <a:custGeom>
            <a:avLst/>
            <a:gdLst>
              <a:gd name="T0" fmla="*/ 2147483647 w 1052"/>
              <a:gd name="T1" fmla="*/ 2147483647 h 990"/>
              <a:gd name="T2" fmla="*/ 2147483647 w 1052"/>
              <a:gd name="T3" fmla="*/ 2147483647 h 990"/>
              <a:gd name="T4" fmla="*/ 2147483647 w 1052"/>
              <a:gd name="T5" fmla="*/ 2147483647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3985" name="Freeform 28"/>
          <p:cNvSpPr>
            <a:spLocks/>
          </p:cNvSpPr>
          <p:nvPr/>
        </p:nvSpPr>
        <p:spPr bwMode="auto">
          <a:xfrm rot="10674503">
            <a:off x="1914525" y="3616325"/>
            <a:ext cx="1254125" cy="1258888"/>
          </a:xfrm>
          <a:custGeom>
            <a:avLst/>
            <a:gdLst>
              <a:gd name="T0" fmla="*/ 2147483647 w 1052"/>
              <a:gd name="T1" fmla="*/ 2147483647 h 990"/>
              <a:gd name="T2" fmla="*/ 2147483647 w 1052"/>
              <a:gd name="T3" fmla="*/ 2147483647 h 990"/>
              <a:gd name="T4" fmla="*/ 2147483647 w 1052"/>
              <a:gd name="T5" fmla="*/ 2147483647 h 9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" h="990">
                <a:moveTo>
                  <a:pt x="26" y="825"/>
                </a:moveTo>
                <a:cubicBezTo>
                  <a:pt x="0" y="569"/>
                  <a:pt x="98" y="0"/>
                  <a:pt x="575" y="386"/>
                </a:cubicBezTo>
                <a:cubicBezTo>
                  <a:pt x="1052" y="772"/>
                  <a:pt x="404" y="968"/>
                  <a:pt x="208" y="99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67</a:t>
            </a:fld>
            <a:endParaRPr lang="en-US" alt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7"/>
          <p:cNvSpPr>
            <a:spLocks noGrp="1" noChangeArrowheads="1"/>
          </p:cNvSpPr>
          <p:nvPr>
            <p:ph type="title"/>
          </p:nvPr>
        </p:nvSpPr>
        <p:spPr>
          <a:xfrm>
            <a:off x="476250" y="238125"/>
            <a:ext cx="7772400" cy="90487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TCP: retransmission scenarios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69637" name="Text Box 105"/>
          <p:cNvSpPr txBox="1">
            <a:spLocks noChangeArrowheads="1"/>
          </p:cNvSpPr>
          <p:nvPr/>
        </p:nvSpPr>
        <p:spPr bwMode="auto">
          <a:xfrm>
            <a:off x="1282700" y="5946775"/>
            <a:ext cx="1922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lost ACK scenario</a:t>
            </a:r>
            <a:endParaRPr lang="en-US" sz="1000"/>
          </a:p>
        </p:txBody>
      </p:sp>
      <p:sp>
        <p:nvSpPr>
          <p:cNvPr id="69638" name="Line 99"/>
          <p:cNvSpPr>
            <a:spLocks noChangeShapeType="1"/>
          </p:cNvSpPr>
          <p:nvPr/>
        </p:nvSpPr>
        <p:spPr bwMode="auto">
          <a:xfrm>
            <a:off x="1065213" y="4184650"/>
            <a:ext cx="2351087" cy="5064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39" name="Line 100"/>
          <p:cNvSpPr>
            <a:spLocks noChangeShapeType="1"/>
          </p:cNvSpPr>
          <p:nvPr/>
        </p:nvSpPr>
        <p:spPr bwMode="auto">
          <a:xfrm>
            <a:off x="1077913" y="2416175"/>
            <a:ext cx="2346325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40" name="Line 104"/>
          <p:cNvSpPr>
            <a:spLocks noChangeShapeType="1"/>
          </p:cNvSpPr>
          <p:nvPr/>
        </p:nvSpPr>
        <p:spPr bwMode="auto">
          <a:xfrm flipH="1">
            <a:off x="2114550" y="3078163"/>
            <a:ext cx="1273175" cy="4270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41" name="Text Box 107"/>
          <p:cNvSpPr txBox="1">
            <a:spLocks noChangeArrowheads="1"/>
          </p:cNvSpPr>
          <p:nvPr/>
        </p:nvSpPr>
        <p:spPr bwMode="auto">
          <a:xfrm>
            <a:off x="3016250" y="1257300"/>
            <a:ext cx="77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B</a:t>
            </a:r>
          </a:p>
        </p:txBody>
      </p:sp>
      <p:sp>
        <p:nvSpPr>
          <p:cNvPr id="69642" name="Text Box 111"/>
          <p:cNvSpPr txBox="1">
            <a:spLocks noChangeArrowheads="1"/>
          </p:cNvSpPr>
          <p:nvPr/>
        </p:nvSpPr>
        <p:spPr bwMode="auto">
          <a:xfrm>
            <a:off x="682625" y="1274763"/>
            <a:ext cx="776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A</a:t>
            </a:r>
          </a:p>
        </p:txBody>
      </p:sp>
      <p:sp>
        <p:nvSpPr>
          <p:cNvPr id="69643" name="Rectangle 112"/>
          <p:cNvSpPr>
            <a:spLocks noChangeArrowheads="1"/>
          </p:cNvSpPr>
          <p:nvPr/>
        </p:nvSpPr>
        <p:spPr bwMode="auto">
          <a:xfrm>
            <a:off x="1781175" y="2497138"/>
            <a:ext cx="869950" cy="401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44" name="Text Box 113"/>
          <p:cNvSpPr txBox="1">
            <a:spLocks noChangeArrowheads="1"/>
          </p:cNvSpPr>
          <p:nvPr/>
        </p:nvSpPr>
        <p:spPr bwMode="auto">
          <a:xfrm>
            <a:off x="1222375" y="2549525"/>
            <a:ext cx="208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Seq=92, 8 bytes of data</a:t>
            </a:r>
          </a:p>
        </p:txBody>
      </p:sp>
      <p:sp>
        <p:nvSpPr>
          <p:cNvPr id="69645" name="Rectangle 114"/>
          <p:cNvSpPr>
            <a:spLocks noChangeArrowheads="1"/>
          </p:cNvSpPr>
          <p:nvPr/>
        </p:nvSpPr>
        <p:spPr bwMode="auto">
          <a:xfrm>
            <a:off x="2349500" y="3163888"/>
            <a:ext cx="747713" cy="2460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46" name="Text Box 115"/>
          <p:cNvSpPr txBox="1">
            <a:spLocks noChangeArrowheads="1"/>
          </p:cNvSpPr>
          <p:nvPr/>
        </p:nvSpPr>
        <p:spPr bwMode="auto">
          <a:xfrm>
            <a:off x="2270125" y="3119438"/>
            <a:ext cx="949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ACK=100</a:t>
            </a:r>
            <a:endParaRPr lang="en-US" sz="1000">
              <a:latin typeface="Times New Roman" charset="0"/>
            </a:endParaRPr>
          </a:p>
        </p:txBody>
      </p:sp>
      <p:sp>
        <p:nvSpPr>
          <p:cNvPr id="69647" name="Line 118"/>
          <p:cNvSpPr>
            <a:spLocks noChangeShapeType="1"/>
          </p:cNvSpPr>
          <p:nvPr/>
        </p:nvSpPr>
        <p:spPr bwMode="auto">
          <a:xfrm>
            <a:off x="1057275" y="2174875"/>
            <a:ext cx="0" cy="35258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48" name="Line 119"/>
          <p:cNvSpPr>
            <a:spLocks noChangeShapeType="1"/>
          </p:cNvSpPr>
          <p:nvPr/>
        </p:nvSpPr>
        <p:spPr bwMode="auto">
          <a:xfrm>
            <a:off x="3484563" y="2170113"/>
            <a:ext cx="0" cy="3538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49" name="Rectangle 122"/>
          <p:cNvSpPr>
            <a:spLocks noChangeArrowheads="1"/>
          </p:cNvSpPr>
          <p:nvPr/>
        </p:nvSpPr>
        <p:spPr bwMode="auto">
          <a:xfrm>
            <a:off x="1674813" y="4178300"/>
            <a:ext cx="989012" cy="430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50" name="Text Box 123"/>
          <p:cNvSpPr txBox="1">
            <a:spLocks noChangeArrowheads="1"/>
          </p:cNvSpPr>
          <p:nvPr/>
        </p:nvSpPr>
        <p:spPr bwMode="auto">
          <a:xfrm>
            <a:off x="1211263" y="4259263"/>
            <a:ext cx="208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Seq=92, 8 bytes of data</a:t>
            </a:r>
          </a:p>
        </p:txBody>
      </p:sp>
      <p:sp>
        <p:nvSpPr>
          <p:cNvPr id="69651" name="Text Box 124"/>
          <p:cNvSpPr txBox="1">
            <a:spLocks noChangeArrowheads="1"/>
          </p:cNvSpPr>
          <p:nvPr/>
        </p:nvSpPr>
        <p:spPr bwMode="auto">
          <a:xfrm>
            <a:off x="1903413" y="3309938"/>
            <a:ext cx="358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9652" name="Text Box 126"/>
          <p:cNvSpPr txBox="1">
            <a:spLocks noChangeArrowheads="1"/>
          </p:cNvSpPr>
          <p:nvPr/>
        </p:nvSpPr>
        <p:spPr bwMode="auto">
          <a:xfrm rot="10800000">
            <a:off x="684213" y="2963863"/>
            <a:ext cx="3968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timeout</a:t>
            </a:r>
          </a:p>
        </p:txBody>
      </p:sp>
      <p:sp>
        <p:nvSpPr>
          <p:cNvPr id="69653" name="Line 127"/>
          <p:cNvSpPr>
            <a:spLocks noChangeShapeType="1"/>
          </p:cNvSpPr>
          <p:nvPr/>
        </p:nvSpPr>
        <p:spPr bwMode="auto">
          <a:xfrm flipH="1">
            <a:off x="1054100" y="4776788"/>
            <a:ext cx="2338388" cy="7826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54" name="Rectangle 128"/>
          <p:cNvSpPr>
            <a:spLocks noChangeArrowheads="1"/>
          </p:cNvSpPr>
          <p:nvPr/>
        </p:nvSpPr>
        <p:spPr bwMode="auto">
          <a:xfrm>
            <a:off x="1887538" y="5033963"/>
            <a:ext cx="747712" cy="2460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55" name="Text Box 129"/>
          <p:cNvSpPr txBox="1">
            <a:spLocks noChangeArrowheads="1"/>
          </p:cNvSpPr>
          <p:nvPr/>
        </p:nvSpPr>
        <p:spPr bwMode="auto">
          <a:xfrm>
            <a:off x="1808163" y="4989513"/>
            <a:ext cx="949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ACK=100</a:t>
            </a:r>
            <a:endParaRPr lang="en-US" sz="1000">
              <a:latin typeface="Times New Roman" charset="0"/>
            </a:endParaRPr>
          </a:p>
        </p:txBody>
      </p:sp>
      <p:grpSp>
        <p:nvGrpSpPr>
          <p:cNvPr id="85015" name="Group 134"/>
          <p:cNvGrpSpPr>
            <a:grpSpLocks/>
          </p:cNvGrpSpPr>
          <p:nvPr/>
        </p:nvGrpSpPr>
        <p:grpSpPr bwMode="auto">
          <a:xfrm>
            <a:off x="825500" y="2420938"/>
            <a:ext cx="104775" cy="508000"/>
            <a:chOff x="3099" y="1749"/>
            <a:chExt cx="66" cy="320"/>
          </a:xfrm>
        </p:grpSpPr>
        <p:sp>
          <p:nvSpPr>
            <p:cNvPr id="69710" name="Line 132"/>
            <p:cNvSpPr>
              <a:spLocks noChangeShapeType="1"/>
            </p:cNvSpPr>
            <p:nvPr/>
          </p:nvSpPr>
          <p:spPr bwMode="auto">
            <a:xfrm flipV="1">
              <a:off x="3129" y="1749"/>
              <a:ext cx="0" cy="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711" name="Line 133"/>
            <p:cNvSpPr>
              <a:spLocks noChangeShapeType="1"/>
            </p:cNvSpPr>
            <p:nvPr/>
          </p:nvSpPr>
          <p:spPr bwMode="auto">
            <a:xfrm>
              <a:off x="3099" y="1752"/>
              <a:ext cx="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5016" name="Group 135"/>
          <p:cNvGrpSpPr>
            <a:grpSpLocks/>
          </p:cNvGrpSpPr>
          <p:nvPr/>
        </p:nvGrpSpPr>
        <p:grpSpPr bwMode="auto">
          <a:xfrm rot="10800000">
            <a:off x="820738" y="3663950"/>
            <a:ext cx="104775" cy="508000"/>
            <a:chOff x="3099" y="1749"/>
            <a:chExt cx="66" cy="320"/>
          </a:xfrm>
        </p:grpSpPr>
        <p:sp>
          <p:nvSpPr>
            <p:cNvPr id="69708" name="Line 136"/>
            <p:cNvSpPr>
              <a:spLocks noChangeShapeType="1"/>
            </p:cNvSpPr>
            <p:nvPr/>
          </p:nvSpPr>
          <p:spPr bwMode="auto">
            <a:xfrm flipV="1">
              <a:off x="3136" y="1756"/>
              <a:ext cx="0" cy="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709" name="Line 137"/>
            <p:cNvSpPr>
              <a:spLocks noChangeShapeType="1"/>
            </p:cNvSpPr>
            <p:nvPr/>
          </p:nvSpPr>
          <p:spPr bwMode="auto">
            <a:xfrm>
              <a:off x="3106" y="1759"/>
              <a:ext cx="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69658" name="Text Box 172"/>
          <p:cNvSpPr txBox="1">
            <a:spLocks noChangeArrowheads="1"/>
          </p:cNvSpPr>
          <p:nvPr/>
        </p:nvSpPr>
        <p:spPr bwMode="auto">
          <a:xfrm>
            <a:off x="5945188" y="5953125"/>
            <a:ext cx="2073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premature timeout</a:t>
            </a:r>
            <a:endParaRPr lang="en-US" sz="1000"/>
          </a:p>
        </p:txBody>
      </p:sp>
      <p:sp>
        <p:nvSpPr>
          <p:cNvPr id="69659" name="Line 173"/>
          <p:cNvSpPr>
            <a:spLocks noChangeShapeType="1"/>
          </p:cNvSpPr>
          <p:nvPr/>
        </p:nvSpPr>
        <p:spPr bwMode="auto">
          <a:xfrm>
            <a:off x="5781675" y="4191000"/>
            <a:ext cx="2441575" cy="6651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60" name="Line 174"/>
          <p:cNvSpPr>
            <a:spLocks noChangeShapeType="1"/>
          </p:cNvSpPr>
          <p:nvPr/>
        </p:nvSpPr>
        <p:spPr bwMode="auto">
          <a:xfrm>
            <a:off x="5815013" y="2422525"/>
            <a:ext cx="2346325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61" name="Line 175"/>
          <p:cNvSpPr>
            <a:spLocks noChangeShapeType="1"/>
          </p:cNvSpPr>
          <p:nvPr/>
        </p:nvSpPr>
        <p:spPr bwMode="auto">
          <a:xfrm flipH="1">
            <a:off x="5789613" y="3084513"/>
            <a:ext cx="2335212" cy="15890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62" name="Text Box 177"/>
          <p:cNvSpPr txBox="1">
            <a:spLocks noChangeArrowheads="1"/>
          </p:cNvSpPr>
          <p:nvPr/>
        </p:nvSpPr>
        <p:spPr bwMode="auto">
          <a:xfrm>
            <a:off x="7753350" y="1263650"/>
            <a:ext cx="77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B</a:t>
            </a:r>
          </a:p>
        </p:txBody>
      </p:sp>
      <p:sp>
        <p:nvSpPr>
          <p:cNvPr id="69663" name="Text Box 181"/>
          <p:cNvSpPr txBox="1">
            <a:spLocks noChangeArrowheads="1"/>
          </p:cNvSpPr>
          <p:nvPr/>
        </p:nvSpPr>
        <p:spPr bwMode="auto">
          <a:xfrm>
            <a:off x="5419725" y="1281113"/>
            <a:ext cx="776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A</a:t>
            </a:r>
          </a:p>
        </p:txBody>
      </p:sp>
      <p:sp>
        <p:nvSpPr>
          <p:cNvPr id="69664" name="Rectangle 182"/>
          <p:cNvSpPr>
            <a:spLocks noChangeArrowheads="1"/>
          </p:cNvSpPr>
          <p:nvPr/>
        </p:nvSpPr>
        <p:spPr bwMode="auto">
          <a:xfrm>
            <a:off x="6518275" y="2503488"/>
            <a:ext cx="869950" cy="401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65" name="Text Box 183"/>
          <p:cNvSpPr txBox="1">
            <a:spLocks noChangeArrowheads="1"/>
          </p:cNvSpPr>
          <p:nvPr/>
        </p:nvSpPr>
        <p:spPr bwMode="auto">
          <a:xfrm>
            <a:off x="5959475" y="2555875"/>
            <a:ext cx="208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Seq=92, 8 bytes of data</a:t>
            </a:r>
          </a:p>
        </p:txBody>
      </p:sp>
      <p:grpSp>
        <p:nvGrpSpPr>
          <p:cNvPr id="85025" name="Group 202"/>
          <p:cNvGrpSpPr>
            <a:grpSpLocks/>
          </p:cNvGrpSpPr>
          <p:nvPr/>
        </p:nvGrpSpPr>
        <p:grpSpPr bwMode="auto">
          <a:xfrm>
            <a:off x="6691313" y="3576638"/>
            <a:ext cx="949325" cy="304800"/>
            <a:chOff x="4215" y="2253"/>
            <a:chExt cx="598" cy="192"/>
          </a:xfrm>
        </p:grpSpPr>
        <p:sp>
          <p:nvSpPr>
            <p:cNvPr id="69706" name="Rectangle 184"/>
            <p:cNvSpPr>
              <a:spLocks noChangeArrowheads="1"/>
            </p:cNvSpPr>
            <p:nvPr/>
          </p:nvSpPr>
          <p:spPr bwMode="auto">
            <a:xfrm>
              <a:off x="4265" y="2274"/>
              <a:ext cx="471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707" name="Text Box 185"/>
            <p:cNvSpPr txBox="1">
              <a:spLocks noChangeArrowheads="1"/>
            </p:cNvSpPr>
            <p:nvPr/>
          </p:nvSpPr>
          <p:spPr bwMode="auto">
            <a:xfrm>
              <a:off x="4215" y="2253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charset="0"/>
              </a:endParaRPr>
            </a:p>
          </p:txBody>
        </p:sp>
      </p:grpSp>
      <p:sp>
        <p:nvSpPr>
          <p:cNvPr id="69667" name="Line 186"/>
          <p:cNvSpPr>
            <a:spLocks noChangeShapeType="1"/>
          </p:cNvSpPr>
          <p:nvPr/>
        </p:nvSpPr>
        <p:spPr bwMode="auto">
          <a:xfrm>
            <a:off x="5794375" y="2181225"/>
            <a:ext cx="0" cy="35258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68" name="Line 187"/>
          <p:cNvSpPr>
            <a:spLocks noChangeShapeType="1"/>
          </p:cNvSpPr>
          <p:nvPr/>
        </p:nvSpPr>
        <p:spPr bwMode="auto">
          <a:xfrm>
            <a:off x="8199438" y="2176463"/>
            <a:ext cx="0" cy="3538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69" name="Rectangle 188"/>
          <p:cNvSpPr>
            <a:spLocks noChangeArrowheads="1"/>
          </p:cNvSpPr>
          <p:nvPr/>
        </p:nvSpPr>
        <p:spPr bwMode="auto">
          <a:xfrm>
            <a:off x="6807200" y="4308475"/>
            <a:ext cx="1057275" cy="50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70" name="Text Box 189"/>
          <p:cNvSpPr txBox="1">
            <a:spLocks noChangeArrowheads="1"/>
          </p:cNvSpPr>
          <p:nvPr/>
        </p:nvSpPr>
        <p:spPr bwMode="auto">
          <a:xfrm>
            <a:off x="6727825" y="4341813"/>
            <a:ext cx="12128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Seq=92,  8</a:t>
            </a:r>
          </a:p>
          <a:p>
            <a:pPr algn="l">
              <a:defRPr/>
            </a:pPr>
            <a:r>
              <a:rPr lang="en-US" sz="1400"/>
              <a:t>bytes of data</a:t>
            </a:r>
          </a:p>
        </p:txBody>
      </p:sp>
      <p:sp>
        <p:nvSpPr>
          <p:cNvPr id="69671" name="Text Box 191"/>
          <p:cNvSpPr txBox="1">
            <a:spLocks noChangeArrowheads="1"/>
          </p:cNvSpPr>
          <p:nvPr/>
        </p:nvSpPr>
        <p:spPr bwMode="auto">
          <a:xfrm rot="10800000">
            <a:off x="5421313" y="2970213"/>
            <a:ext cx="3968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timeout</a:t>
            </a:r>
          </a:p>
        </p:txBody>
      </p:sp>
      <p:sp>
        <p:nvSpPr>
          <p:cNvPr id="69672" name="Line 192"/>
          <p:cNvSpPr>
            <a:spLocks noChangeShapeType="1"/>
          </p:cNvSpPr>
          <p:nvPr/>
        </p:nvSpPr>
        <p:spPr bwMode="auto">
          <a:xfrm flipH="1">
            <a:off x="5813425" y="4894263"/>
            <a:ext cx="2338388" cy="7826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73" name="Rectangle 193"/>
          <p:cNvSpPr>
            <a:spLocks noChangeArrowheads="1"/>
          </p:cNvSpPr>
          <p:nvPr/>
        </p:nvSpPr>
        <p:spPr bwMode="auto">
          <a:xfrm>
            <a:off x="6646863" y="5151438"/>
            <a:ext cx="747712" cy="2460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69674" name="Text Box 194"/>
          <p:cNvSpPr txBox="1">
            <a:spLocks noChangeArrowheads="1"/>
          </p:cNvSpPr>
          <p:nvPr/>
        </p:nvSpPr>
        <p:spPr bwMode="auto">
          <a:xfrm>
            <a:off x="6567488" y="5106988"/>
            <a:ext cx="949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ACK=120</a:t>
            </a:r>
            <a:endParaRPr lang="en-US" sz="1000">
              <a:latin typeface="Times New Roman" charset="0"/>
            </a:endParaRPr>
          </a:p>
        </p:txBody>
      </p:sp>
      <p:grpSp>
        <p:nvGrpSpPr>
          <p:cNvPr id="85034" name="Group 195"/>
          <p:cNvGrpSpPr>
            <a:grpSpLocks/>
          </p:cNvGrpSpPr>
          <p:nvPr/>
        </p:nvGrpSpPr>
        <p:grpSpPr bwMode="auto">
          <a:xfrm>
            <a:off x="5562600" y="2427288"/>
            <a:ext cx="104775" cy="508000"/>
            <a:chOff x="3099" y="1749"/>
            <a:chExt cx="66" cy="320"/>
          </a:xfrm>
        </p:grpSpPr>
        <p:sp>
          <p:nvSpPr>
            <p:cNvPr id="69704" name="Line 196"/>
            <p:cNvSpPr>
              <a:spLocks noChangeShapeType="1"/>
            </p:cNvSpPr>
            <p:nvPr/>
          </p:nvSpPr>
          <p:spPr bwMode="auto">
            <a:xfrm flipV="1">
              <a:off x="3129" y="1749"/>
              <a:ext cx="0" cy="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705" name="Line 197"/>
            <p:cNvSpPr>
              <a:spLocks noChangeShapeType="1"/>
            </p:cNvSpPr>
            <p:nvPr/>
          </p:nvSpPr>
          <p:spPr bwMode="auto">
            <a:xfrm>
              <a:off x="3099" y="1752"/>
              <a:ext cx="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5035" name="Group 198"/>
          <p:cNvGrpSpPr>
            <a:grpSpLocks/>
          </p:cNvGrpSpPr>
          <p:nvPr/>
        </p:nvGrpSpPr>
        <p:grpSpPr bwMode="auto">
          <a:xfrm rot="10800000">
            <a:off x="5557838" y="3670300"/>
            <a:ext cx="104775" cy="508000"/>
            <a:chOff x="3099" y="1749"/>
            <a:chExt cx="66" cy="320"/>
          </a:xfrm>
        </p:grpSpPr>
        <p:sp>
          <p:nvSpPr>
            <p:cNvPr id="69702" name="Line 199"/>
            <p:cNvSpPr>
              <a:spLocks noChangeShapeType="1"/>
            </p:cNvSpPr>
            <p:nvPr/>
          </p:nvSpPr>
          <p:spPr bwMode="auto">
            <a:xfrm flipV="1">
              <a:off x="3137" y="1756"/>
              <a:ext cx="0" cy="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703" name="Line 200"/>
            <p:cNvSpPr>
              <a:spLocks noChangeShapeType="1"/>
            </p:cNvSpPr>
            <p:nvPr/>
          </p:nvSpPr>
          <p:spPr bwMode="auto">
            <a:xfrm>
              <a:off x="3107" y="1759"/>
              <a:ext cx="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85036" name="Group 206"/>
          <p:cNvGrpSpPr>
            <a:grpSpLocks/>
          </p:cNvGrpSpPr>
          <p:nvPr/>
        </p:nvGrpSpPr>
        <p:grpSpPr bwMode="auto">
          <a:xfrm>
            <a:off x="5800725" y="2808288"/>
            <a:ext cx="2346325" cy="571500"/>
            <a:chOff x="3759" y="1622"/>
            <a:chExt cx="1478" cy="360"/>
          </a:xfrm>
        </p:grpSpPr>
        <p:sp>
          <p:nvSpPr>
            <p:cNvPr id="69699" name="Line 203"/>
            <p:cNvSpPr>
              <a:spLocks noChangeShapeType="1"/>
            </p:cNvSpPr>
            <p:nvPr/>
          </p:nvSpPr>
          <p:spPr bwMode="auto">
            <a:xfrm>
              <a:off x="3759" y="1622"/>
              <a:ext cx="1478" cy="36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700" name="Rectangle 204"/>
            <p:cNvSpPr>
              <a:spLocks noChangeArrowheads="1"/>
            </p:cNvSpPr>
            <p:nvPr/>
          </p:nvSpPr>
          <p:spPr bwMode="auto">
            <a:xfrm>
              <a:off x="4202" y="1673"/>
              <a:ext cx="548" cy="2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701" name="Text Box 205"/>
            <p:cNvSpPr txBox="1">
              <a:spLocks noChangeArrowheads="1"/>
            </p:cNvSpPr>
            <p:nvPr/>
          </p:nvSpPr>
          <p:spPr bwMode="auto">
            <a:xfrm>
              <a:off x="3790" y="1706"/>
              <a:ext cx="143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Seq=100, 20 bytes of data</a:t>
              </a:r>
            </a:p>
          </p:txBody>
        </p:sp>
      </p:grpSp>
      <p:sp>
        <p:nvSpPr>
          <p:cNvPr id="69678" name="Line 207"/>
          <p:cNvSpPr>
            <a:spLocks noChangeShapeType="1"/>
          </p:cNvSpPr>
          <p:nvPr/>
        </p:nvSpPr>
        <p:spPr bwMode="auto">
          <a:xfrm flipH="1">
            <a:off x="5794375" y="3440113"/>
            <a:ext cx="2335213" cy="15890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85038" name="Group 208"/>
          <p:cNvGrpSpPr>
            <a:grpSpLocks/>
          </p:cNvGrpSpPr>
          <p:nvPr/>
        </p:nvGrpSpPr>
        <p:grpSpPr bwMode="auto">
          <a:xfrm>
            <a:off x="6931025" y="3852863"/>
            <a:ext cx="949325" cy="304800"/>
            <a:chOff x="4215" y="2253"/>
            <a:chExt cx="598" cy="192"/>
          </a:xfrm>
        </p:grpSpPr>
        <p:sp>
          <p:nvSpPr>
            <p:cNvPr id="69697" name="Rectangle 209"/>
            <p:cNvSpPr>
              <a:spLocks noChangeArrowheads="1"/>
            </p:cNvSpPr>
            <p:nvPr/>
          </p:nvSpPr>
          <p:spPr bwMode="auto">
            <a:xfrm>
              <a:off x="4265" y="2274"/>
              <a:ext cx="471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69698" name="Text Box 210"/>
            <p:cNvSpPr txBox="1">
              <a:spLocks noChangeArrowheads="1"/>
            </p:cNvSpPr>
            <p:nvPr/>
          </p:nvSpPr>
          <p:spPr bwMode="auto">
            <a:xfrm>
              <a:off x="4215" y="2253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ACK=120</a:t>
              </a:r>
              <a:endParaRPr lang="en-US" sz="1000">
                <a:latin typeface="Times New Roman" charset="0"/>
              </a:endParaRPr>
            </a:p>
          </p:txBody>
        </p:sp>
      </p:grpSp>
      <p:sp>
        <p:nvSpPr>
          <p:cNvPr id="69680" name="Text Box 211"/>
          <p:cNvSpPr txBox="1">
            <a:spLocks noChangeArrowheads="1"/>
          </p:cNvSpPr>
          <p:nvPr/>
        </p:nvSpPr>
        <p:spPr bwMode="auto">
          <a:xfrm>
            <a:off x="4427538" y="4495800"/>
            <a:ext cx="13636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SendBase=100</a:t>
            </a:r>
          </a:p>
        </p:txBody>
      </p:sp>
      <p:sp>
        <p:nvSpPr>
          <p:cNvPr id="69681" name="Text Box 212"/>
          <p:cNvSpPr txBox="1">
            <a:spLocks noChangeArrowheads="1"/>
          </p:cNvSpPr>
          <p:nvPr/>
        </p:nvSpPr>
        <p:spPr bwMode="auto">
          <a:xfrm>
            <a:off x="4446588" y="4837113"/>
            <a:ext cx="13636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SendBase=120</a:t>
            </a:r>
          </a:p>
        </p:txBody>
      </p:sp>
      <p:sp>
        <p:nvSpPr>
          <p:cNvPr id="69682" name="Text Box 213"/>
          <p:cNvSpPr txBox="1">
            <a:spLocks noChangeArrowheads="1"/>
          </p:cNvSpPr>
          <p:nvPr/>
        </p:nvSpPr>
        <p:spPr bwMode="auto">
          <a:xfrm>
            <a:off x="4465638" y="5511800"/>
            <a:ext cx="13636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SendBase=120</a:t>
            </a:r>
          </a:p>
        </p:txBody>
      </p:sp>
      <p:sp>
        <p:nvSpPr>
          <p:cNvPr id="69683" name="Text Box 214"/>
          <p:cNvSpPr txBox="1">
            <a:spLocks noChangeArrowheads="1"/>
          </p:cNvSpPr>
          <p:nvPr/>
        </p:nvSpPr>
        <p:spPr bwMode="auto">
          <a:xfrm>
            <a:off x="4492625" y="2266950"/>
            <a:ext cx="12668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SendBase=92</a:t>
            </a:r>
          </a:p>
        </p:txBody>
      </p:sp>
      <p:pic>
        <p:nvPicPr>
          <p:cNvPr id="85043" name="Picture 2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91281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5044" name="Group 219"/>
          <p:cNvGrpSpPr>
            <a:grpSpLocks/>
          </p:cNvGrpSpPr>
          <p:nvPr/>
        </p:nvGrpSpPr>
        <p:grpSpPr bwMode="auto">
          <a:xfrm>
            <a:off x="5372100" y="1543050"/>
            <a:ext cx="630238" cy="533400"/>
            <a:chOff x="-44" y="1473"/>
            <a:chExt cx="981" cy="1105"/>
          </a:xfrm>
        </p:grpSpPr>
        <p:pic>
          <p:nvPicPr>
            <p:cNvPr id="85054" name="Picture 220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5" name="Freeform 22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45" name="Group 225"/>
          <p:cNvGrpSpPr>
            <a:grpSpLocks/>
          </p:cNvGrpSpPr>
          <p:nvPr/>
        </p:nvGrpSpPr>
        <p:grpSpPr bwMode="auto">
          <a:xfrm flipH="1">
            <a:off x="7939088" y="1549400"/>
            <a:ext cx="631825" cy="622300"/>
            <a:chOff x="-44" y="1473"/>
            <a:chExt cx="981" cy="1105"/>
          </a:xfrm>
        </p:grpSpPr>
        <p:pic>
          <p:nvPicPr>
            <p:cNvPr id="85052" name="Picture 226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3" name="Freeform 22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46" name="Group 228"/>
          <p:cNvGrpSpPr>
            <a:grpSpLocks/>
          </p:cNvGrpSpPr>
          <p:nvPr/>
        </p:nvGrpSpPr>
        <p:grpSpPr bwMode="auto">
          <a:xfrm>
            <a:off x="647700" y="1547813"/>
            <a:ext cx="630238" cy="533400"/>
            <a:chOff x="-44" y="1473"/>
            <a:chExt cx="981" cy="1105"/>
          </a:xfrm>
        </p:grpSpPr>
        <p:pic>
          <p:nvPicPr>
            <p:cNvPr id="85050" name="Picture 229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51" name="Freeform 2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5047" name="Group 231"/>
          <p:cNvGrpSpPr>
            <a:grpSpLocks/>
          </p:cNvGrpSpPr>
          <p:nvPr/>
        </p:nvGrpSpPr>
        <p:grpSpPr bwMode="auto">
          <a:xfrm flipH="1">
            <a:off x="3225800" y="1531938"/>
            <a:ext cx="709613" cy="600075"/>
            <a:chOff x="-44" y="1473"/>
            <a:chExt cx="981" cy="1105"/>
          </a:xfrm>
        </p:grpSpPr>
        <p:pic>
          <p:nvPicPr>
            <p:cNvPr id="85048" name="Picture 232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49" name="Freeform 23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68</a:t>
            </a:fld>
            <a:endParaRPr lang="en-US" alt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238125"/>
            <a:ext cx="7772400" cy="90487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TCP: retransmission scenarios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70661" name="Text Box 22"/>
          <p:cNvSpPr txBox="1">
            <a:spLocks noChangeArrowheads="1"/>
          </p:cNvSpPr>
          <p:nvPr/>
        </p:nvSpPr>
        <p:spPr bwMode="auto">
          <a:xfrm>
            <a:off x="1958975" y="3468688"/>
            <a:ext cx="358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0662" name="Text Box 34"/>
          <p:cNvSpPr txBox="1">
            <a:spLocks noChangeArrowheads="1"/>
          </p:cNvSpPr>
          <p:nvPr/>
        </p:nvSpPr>
        <p:spPr bwMode="auto">
          <a:xfrm>
            <a:off x="1639888" y="5975350"/>
            <a:ext cx="1751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cumulative ACK</a:t>
            </a:r>
            <a:endParaRPr lang="en-US" sz="1000"/>
          </a:p>
        </p:txBody>
      </p:sp>
      <p:sp>
        <p:nvSpPr>
          <p:cNvPr id="70663" name="Line 35"/>
          <p:cNvSpPr>
            <a:spLocks noChangeShapeType="1"/>
          </p:cNvSpPr>
          <p:nvPr/>
        </p:nvSpPr>
        <p:spPr bwMode="auto">
          <a:xfrm>
            <a:off x="1368425" y="4540250"/>
            <a:ext cx="2441575" cy="6651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664" name="Line 36"/>
          <p:cNvSpPr>
            <a:spLocks noChangeShapeType="1"/>
          </p:cNvSpPr>
          <p:nvPr/>
        </p:nvSpPr>
        <p:spPr bwMode="auto">
          <a:xfrm>
            <a:off x="1344613" y="2444750"/>
            <a:ext cx="2346325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665" name="Line 37"/>
          <p:cNvSpPr>
            <a:spLocks noChangeShapeType="1"/>
          </p:cNvSpPr>
          <p:nvPr/>
        </p:nvSpPr>
        <p:spPr bwMode="auto">
          <a:xfrm flipH="1">
            <a:off x="2222500" y="3106738"/>
            <a:ext cx="1431925" cy="5730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666" name="Text Box 39"/>
          <p:cNvSpPr txBox="1">
            <a:spLocks noChangeArrowheads="1"/>
          </p:cNvSpPr>
          <p:nvPr/>
        </p:nvSpPr>
        <p:spPr bwMode="auto">
          <a:xfrm>
            <a:off x="3270250" y="1273175"/>
            <a:ext cx="77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B</a:t>
            </a:r>
          </a:p>
        </p:txBody>
      </p:sp>
      <p:sp>
        <p:nvSpPr>
          <p:cNvPr id="70667" name="Text Box 43"/>
          <p:cNvSpPr txBox="1">
            <a:spLocks noChangeArrowheads="1"/>
          </p:cNvSpPr>
          <p:nvPr/>
        </p:nvSpPr>
        <p:spPr bwMode="auto">
          <a:xfrm>
            <a:off x="949325" y="1303338"/>
            <a:ext cx="776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A</a:t>
            </a:r>
          </a:p>
        </p:txBody>
      </p:sp>
      <p:sp>
        <p:nvSpPr>
          <p:cNvPr id="70668" name="Rectangle 44"/>
          <p:cNvSpPr>
            <a:spLocks noChangeArrowheads="1"/>
          </p:cNvSpPr>
          <p:nvPr/>
        </p:nvSpPr>
        <p:spPr bwMode="auto">
          <a:xfrm>
            <a:off x="2047875" y="2525713"/>
            <a:ext cx="869950" cy="401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669" name="Text Box 45"/>
          <p:cNvSpPr txBox="1">
            <a:spLocks noChangeArrowheads="1"/>
          </p:cNvSpPr>
          <p:nvPr/>
        </p:nvSpPr>
        <p:spPr bwMode="auto">
          <a:xfrm>
            <a:off x="1489075" y="2578100"/>
            <a:ext cx="208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Seq=92, 8 bytes of data</a:t>
            </a:r>
          </a:p>
        </p:txBody>
      </p:sp>
      <p:grpSp>
        <p:nvGrpSpPr>
          <p:cNvPr id="87053" name="Group 46"/>
          <p:cNvGrpSpPr>
            <a:grpSpLocks/>
          </p:cNvGrpSpPr>
          <p:nvPr/>
        </p:nvGrpSpPr>
        <p:grpSpPr bwMode="auto">
          <a:xfrm>
            <a:off x="2244725" y="3306763"/>
            <a:ext cx="949325" cy="304800"/>
            <a:chOff x="4215" y="2253"/>
            <a:chExt cx="598" cy="192"/>
          </a:xfrm>
        </p:grpSpPr>
        <p:sp>
          <p:nvSpPr>
            <p:cNvPr id="70699" name="Rectangle 47"/>
            <p:cNvSpPr>
              <a:spLocks noChangeArrowheads="1"/>
            </p:cNvSpPr>
            <p:nvPr/>
          </p:nvSpPr>
          <p:spPr bwMode="auto">
            <a:xfrm>
              <a:off x="4265" y="2274"/>
              <a:ext cx="471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0700" name="Text Box 48"/>
            <p:cNvSpPr txBox="1">
              <a:spLocks noChangeArrowheads="1"/>
            </p:cNvSpPr>
            <p:nvPr/>
          </p:nvSpPr>
          <p:spPr bwMode="auto">
            <a:xfrm>
              <a:off x="4215" y="2253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charset="0"/>
              </a:endParaRPr>
            </a:p>
          </p:txBody>
        </p:sp>
      </p:grpSp>
      <p:sp>
        <p:nvSpPr>
          <p:cNvPr id="70671" name="Line 49"/>
          <p:cNvSpPr>
            <a:spLocks noChangeShapeType="1"/>
          </p:cNvSpPr>
          <p:nvPr/>
        </p:nvSpPr>
        <p:spPr bwMode="auto">
          <a:xfrm>
            <a:off x="1323975" y="2203450"/>
            <a:ext cx="0" cy="35258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672" name="Line 50"/>
          <p:cNvSpPr>
            <a:spLocks noChangeShapeType="1"/>
          </p:cNvSpPr>
          <p:nvPr/>
        </p:nvSpPr>
        <p:spPr bwMode="auto">
          <a:xfrm>
            <a:off x="3729038" y="2198688"/>
            <a:ext cx="0" cy="3538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673" name="Rectangle 51"/>
          <p:cNvSpPr>
            <a:spLocks noChangeArrowheads="1"/>
          </p:cNvSpPr>
          <p:nvPr/>
        </p:nvSpPr>
        <p:spPr bwMode="auto">
          <a:xfrm>
            <a:off x="2065338" y="4613275"/>
            <a:ext cx="933450" cy="50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0674" name="Text Box 52"/>
          <p:cNvSpPr txBox="1">
            <a:spLocks noChangeArrowheads="1"/>
          </p:cNvSpPr>
          <p:nvPr/>
        </p:nvSpPr>
        <p:spPr bwMode="auto">
          <a:xfrm>
            <a:off x="1339850" y="4700588"/>
            <a:ext cx="26527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Seq=120,  15 bytes of data</a:t>
            </a:r>
          </a:p>
        </p:txBody>
      </p:sp>
      <p:sp>
        <p:nvSpPr>
          <p:cNvPr id="70675" name="Rectangle 55"/>
          <p:cNvSpPr>
            <a:spLocks noChangeArrowheads="1"/>
          </p:cNvSpPr>
          <p:nvPr/>
        </p:nvSpPr>
        <p:spPr bwMode="auto">
          <a:xfrm>
            <a:off x="2176463" y="5173663"/>
            <a:ext cx="747712" cy="2460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87059" name="Group 75"/>
          <p:cNvGrpSpPr>
            <a:grpSpLocks/>
          </p:cNvGrpSpPr>
          <p:nvPr/>
        </p:nvGrpSpPr>
        <p:grpSpPr bwMode="auto">
          <a:xfrm>
            <a:off x="949325" y="2449513"/>
            <a:ext cx="396875" cy="2406650"/>
            <a:chOff x="3414" y="1529"/>
            <a:chExt cx="250" cy="1103"/>
          </a:xfrm>
        </p:grpSpPr>
        <p:sp>
          <p:nvSpPr>
            <p:cNvPr id="70692" name="Text Box 53"/>
            <p:cNvSpPr txBox="1">
              <a:spLocks noChangeArrowheads="1"/>
            </p:cNvSpPr>
            <p:nvPr/>
          </p:nvSpPr>
          <p:spPr bwMode="auto">
            <a:xfrm rot="10800000">
              <a:off x="3414" y="1931"/>
              <a:ext cx="250" cy="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timeout</a:t>
              </a:r>
            </a:p>
          </p:txBody>
        </p:sp>
        <p:grpSp>
          <p:nvGrpSpPr>
            <p:cNvPr id="87076" name="Group 57"/>
            <p:cNvGrpSpPr>
              <a:grpSpLocks/>
            </p:cNvGrpSpPr>
            <p:nvPr/>
          </p:nvGrpSpPr>
          <p:grpSpPr bwMode="auto">
            <a:xfrm>
              <a:off x="3504" y="1529"/>
              <a:ext cx="66" cy="320"/>
              <a:chOff x="3099" y="1749"/>
              <a:chExt cx="66" cy="320"/>
            </a:xfrm>
          </p:grpSpPr>
          <p:sp>
            <p:nvSpPr>
              <p:cNvPr id="70697" name="Line 58"/>
              <p:cNvSpPr>
                <a:spLocks noChangeShapeType="1"/>
              </p:cNvSpPr>
              <p:nvPr/>
            </p:nvSpPr>
            <p:spPr bwMode="auto">
              <a:xfrm flipV="1">
                <a:off x="3129" y="1749"/>
                <a:ext cx="0" cy="3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0698" name="Line 59"/>
              <p:cNvSpPr>
                <a:spLocks noChangeShapeType="1"/>
              </p:cNvSpPr>
              <p:nvPr/>
            </p:nvSpPr>
            <p:spPr bwMode="auto">
              <a:xfrm>
                <a:off x="3099" y="1752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87077" name="Group 60"/>
            <p:cNvGrpSpPr>
              <a:grpSpLocks/>
            </p:cNvGrpSpPr>
            <p:nvPr/>
          </p:nvGrpSpPr>
          <p:grpSpPr bwMode="auto">
            <a:xfrm rot="10800000">
              <a:off x="3501" y="2312"/>
              <a:ext cx="66" cy="320"/>
              <a:chOff x="3099" y="1749"/>
              <a:chExt cx="66" cy="320"/>
            </a:xfrm>
          </p:grpSpPr>
          <p:sp>
            <p:nvSpPr>
              <p:cNvPr id="70695" name="Line 61"/>
              <p:cNvSpPr>
                <a:spLocks noChangeShapeType="1"/>
              </p:cNvSpPr>
              <p:nvPr/>
            </p:nvSpPr>
            <p:spPr bwMode="auto">
              <a:xfrm flipV="1">
                <a:off x="3136" y="1750"/>
                <a:ext cx="0" cy="3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0696" name="Line 62"/>
              <p:cNvSpPr>
                <a:spLocks noChangeShapeType="1"/>
              </p:cNvSpPr>
              <p:nvPr/>
            </p:nvSpPr>
            <p:spPr bwMode="auto">
              <a:xfrm>
                <a:off x="3106" y="1758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87060" name="Group 63"/>
          <p:cNvGrpSpPr>
            <a:grpSpLocks/>
          </p:cNvGrpSpPr>
          <p:nvPr/>
        </p:nvGrpSpPr>
        <p:grpSpPr bwMode="auto">
          <a:xfrm>
            <a:off x="1330325" y="2830513"/>
            <a:ext cx="2346325" cy="571500"/>
            <a:chOff x="3759" y="1622"/>
            <a:chExt cx="1478" cy="360"/>
          </a:xfrm>
        </p:grpSpPr>
        <p:sp>
          <p:nvSpPr>
            <p:cNvPr id="70689" name="Line 64"/>
            <p:cNvSpPr>
              <a:spLocks noChangeShapeType="1"/>
            </p:cNvSpPr>
            <p:nvPr/>
          </p:nvSpPr>
          <p:spPr bwMode="auto">
            <a:xfrm>
              <a:off x="3759" y="1622"/>
              <a:ext cx="1478" cy="36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0690" name="Rectangle 65"/>
            <p:cNvSpPr>
              <a:spLocks noChangeArrowheads="1"/>
            </p:cNvSpPr>
            <p:nvPr/>
          </p:nvSpPr>
          <p:spPr bwMode="auto">
            <a:xfrm>
              <a:off x="4202" y="1673"/>
              <a:ext cx="548" cy="2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0691" name="Text Box 66"/>
            <p:cNvSpPr txBox="1">
              <a:spLocks noChangeArrowheads="1"/>
            </p:cNvSpPr>
            <p:nvPr/>
          </p:nvSpPr>
          <p:spPr bwMode="auto">
            <a:xfrm>
              <a:off x="3790" y="1706"/>
              <a:ext cx="143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Seq=100, 20 bytes of data</a:t>
              </a:r>
            </a:p>
          </p:txBody>
        </p:sp>
      </p:grpSp>
      <p:sp>
        <p:nvSpPr>
          <p:cNvPr id="70678" name="Line 67"/>
          <p:cNvSpPr>
            <a:spLocks noChangeShapeType="1"/>
          </p:cNvSpPr>
          <p:nvPr/>
        </p:nvSpPr>
        <p:spPr bwMode="auto">
          <a:xfrm flipH="1">
            <a:off x="1335088" y="3462338"/>
            <a:ext cx="2324100" cy="1025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87062" name="Group 68"/>
          <p:cNvGrpSpPr>
            <a:grpSpLocks/>
          </p:cNvGrpSpPr>
          <p:nvPr/>
        </p:nvGrpSpPr>
        <p:grpSpPr bwMode="auto">
          <a:xfrm>
            <a:off x="1978025" y="3863975"/>
            <a:ext cx="949325" cy="304800"/>
            <a:chOff x="4215" y="2253"/>
            <a:chExt cx="598" cy="192"/>
          </a:xfrm>
        </p:grpSpPr>
        <p:sp>
          <p:nvSpPr>
            <p:cNvPr id="70687" name="Rectangle 69"/>
            <p:cNvSpPr>
              <a:spLocks noChangeArrowheads="1"/>
            </p:cNvSpPr>
            <p:nvPr/>
          </p:nvSpPr>
          <p:spPr bwMode="auto">
            <a:xfrm>
              <a:off x="4265" y="2274"/>
              <a:ext cx="471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0688" name="Text Box 70"/>
            <p:cNvSpPr txBox="1">
              <a:spLocks noChangeArrowheads="1"/>
            </p:cNvSpPr>
            <p:nvPr/>
          </p:nvSpPr>
          <p:spPr bwMode="auto">
            <a:xfrm>
              <a:off x="4215" y="2253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ACK=120</a:t>
              </a:r>
              <a:endParaRPr lang="en-US" sz="1000">
                <a:latin typeface="Times New Roman" charset="0"/>
              </a:endParaRPr>
            </a:p>
          </p:txBody>
        </p:sp>
      </p:grpSp>
      <p:pic>
        <p:nvPicPr>
          <p:cNvPr id="87063" name="Picture 7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91281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7064" name="Group 84"/>
          <p:cNvGrpSpPr>
            <a:grpSpLocks/>
          </p:cNvGrpSpPr>
          <p:nvPr/>
        </p:nvGrpSpPr>
        <p:grpSpPr bwMode="auto">
          <a:xfrm>
            <a:off x="903288" y="1565275"/>
            <a:ext cx="630237" cy="533400"/>
            <a:chOff x="-44" y="1473"/>
            <a:chExt cx="981" cy="1105"/>
          </a:xfrm>
        </p:grpSpPr>
        <p:pic>
          <p:nvPicPr>
            <p:cNvPr id="87068" name="Picture 8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69" name="Freeform 8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7065" name="Group 87"/>
          <p:cNvGrpSpPr>
            <a:grpSpLocks/>
          </p:cNvGrpSpPr>
          <p:nvPr/>
        </p:nvGrpSpPr>
        <p:grpSpPr bwMode="auto">
          <a:xfrm flipH="1">
            <a:off x="3481388" y="1560513"/>
            <a:ext cx="674687" cy="590550"/>
            <a:chOff x="-44" y="1473"/>
            <a:chExt cx="981" cy="1105"/>
          </a:xfrm>
        </p:grpSpPr>
        <p:pic>
          <p:nvPicPr>
            <p:cNvPr id="87066" name="Picture 88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67" name="Freeform 8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69</a:t>
            </a:fld>
            <a:endParaRPr lang="en-US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350838"/>
            <a:ext cx="7772400" cy="66992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TCP ACK generation</a:t>
            </a:r>
            <a:r>
              <a:rPr lang="en-US">
                <a:ea typeface="ＭＳ Ｐゴシック" charset="0"/>
                <a:cs typeface="+mj-cs"/>
              </a:rPr>
              <a:t> </a:t>
            </a:r>
            <a:r>
              <a:rPr lang="en-US" sz="1800">
                <a:ea typeface="ＭＳ Ｐゴシック" charset="0"/>
                <a:cs typeface="+mj-cs"/>
              </a:rPr>
              <a:t>[RFC 1122, RFC 2581]</a:t>
            </a:r>
          </a:p>
        </p:txBody>
      </p:sp>
      <p:sp>
        <p:nvSpPr>
          <p:cNvPr id="71685" name="Text Box 3"/>
          <p:cNvSpPr txBox="1">
            <a:spLocks noChangeArrowheads="1"/>
          </p:cNvSpPr>
          <p:nvPr/>
        </p:nvSpPr>
        <p:spPr bwMode="auto">
          <a:xfrm>
            <a:off x="752475" y="1554163"/>
            <a:ext cx="33337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400" i="1">
                <a:solidFill>
                  <a:srgbClr val="CC0000"/>
                </a:solidFill>
                <a:latin typeface="Arial" charset="0"/>
              </a:rPr>
              <a:t>event at receiver</a:t>
            </a:r>
            <a:endParaRPr lang="en-US" sz="1800" i="1">
              <a:solidFill>
                <a:srgbClr val="CC0000"/>
              </a:solidFill>
              <a:latin typeface="Arial" charset="0"/>
            </a:endParaRPr>
          </a:p>
          <a:p>
            <a:pPr algn="l">
              <a:defRPr/>
            </a:pPr>
            <a:endParaRPr lang="en-US" sz="1800" i="1">
              <a:solidFill>
                <a:srgbClr val="CC0000"/>
              </a:solidFill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arrival of in-order segment with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expected seq #. All data up to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expected seq # already ACKed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arrival of in-order segment with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expected seq #. One other 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segment has ACK pending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arrival of out-of-order segment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higher-than-expect seq. # .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Gap detected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arrival of segment that 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partially or completely fills gap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endParaRPr lang="en-US" sz="1000">
              <a:latin typeface="Times New Roman" charset="0"/>
            </a:endParaRPr>
          </a:p>
        </p:txBody>
      </p:sp>
      <p:sp>
        <p:nvSpPr>
          <p:cNvPr id="71686" name="Text Box 4"/>
          <p:cNvSpPr txBox="1">
            <a:spLocks noChangeArrowheads="1"/>
          </p:cNvSpPr>
          <p:nvPr/>
        </p:nvSpPr>
        <p:spPr bwMode="auto">
          <a:xfrm>
            <a:off x="4514850" y="1544638"/>
            <a:ext cx="40703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400" i="1">
                <a:solidFill>
                  <a:srgbClr val="CC0000"/>
                </a:solidFill>
                <a:latin typeface="Arial" charset="0"/>
              </a:rPr>
              <a:t>TCP receiver action</a:t>
            </a:r>
            <a:endParaRPr lang="en-US" sz="1800" i="1">
              <a:solidFill>
                <a:srgbClr val="CC0000"/>
              </a:solidFill>
              <a:latin typeface="Arial" charset="0"/>
            </a:endParaRPr>
          </a:p>
          <a:p>
            <a:pPr algn="l">
              <a:defRPr/>
            </a:pPr>
            <a:endParaRPr lang="en-US" sz="1800" i="1">
              <a:solidFill>
                <a:srgbClr val="CC0000"/>
              </a:solidFill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delayed ACK. Wait up to 500ms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for next segment. If no next segment,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send ACK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immediately send single cumulative 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ACK, ACKing both in-order segments 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immediately send </a:t>
            </a:r>
            <a:r>
              <a:rPr lang="en-US" sz="1800" i="1">
                <a:solidFill>
                  <a:srgbClr val="CC0000"/>
                </a:solidFill>
                <a:latin typeface="Arial" charset="0"/>
              </a:rPr>
              <a:t>duplicate ACK</a:t>
            </a:r>
            <a:r>
              <a:rPr lang="en-US" sz="1800">
                <a:solidFill>
                  <a:srgbClr val="CC0000"/>
                </a:solidFill>
                <a:latin typeface="Arial" charset="0"/>
              </a:rPr>
              <a:t>,</a:t>
            </a:r>
            <a:r>
              <a:rPr lang="en-US" sz="1800">
                <a:latin typeface="Arial" charset="0"/>
              </a:rPr>
              <a:t> 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indicating seq. # of next expected byte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r>
              <a:rPr lang="en-US" sz="1800">
                <a:latin typeface="Arial" charset="0"/>
              </a:rPr>
              <a:t>immediate send ACK, provided that</a:t>
            </a:r>
          </a:p>
          <a:p>
            <a:pPr algn="l">
              <a:defRPr/>
            </a:pPr>
            <a:r>
              <a:rPr lang="en-US" sz="1800">
                <a:latin typeface="Arial" charset="0"/>
              </a:rPr>
              <a:t>segment starts at lower end of gap</a:t>
            </a:r>
          </a:p>
          <a:p>
            <a:pPr algn="l">
              <a:defRPr/>
            </a:pPr>
            <a:endParaRPr lang="en-US" sz="1800">
              <a:latin typeface="Arial" charset="0"/>
            </a:endParaRPr>
          </a:p>
          <a:p>
            <a:pPr algn="l">
              <a:defRPr/>
            </a:pPr>
            <a:endParaRPr lang="en-US" sz="1000">
              <a:latin typeface="Times New Roman" charset="0"/>
            </a:endParaRPr>
          </a:p>
        </p:txBody>
      </p:sp>
      <p:sp>
        <p:nvSpPr>
          <p:cNvPr id="71687" name="Line 9"/>
          <p:cNvSpPr>
            <a:spLocks noChangeShapeType="1"/>
          </p:cNvSpPr>
          <p:nvPr/>
        </p:nvSpPr>
        <p:spPr bwMode="auto">
          <a:xfrm>
            <a:off x="4324350" y="1704975"/>
            <a:ext cx="0" cy="435292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89095" name="Picture 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95250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9" name="Line 11"/>
          <p:cNvSpPr>
            <a:spLocks noChangeShapeType="1"/>
          </p:cNvSpPr>
          <p:nvPr/>
        </p:nvSpPr>
        <p:spPr bwMode="auto">
          <a:xfrm>
            <a:off x="768350" y="2144713"/>
            <a:ext cx="7494588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1690" name="Line 12"/>
          <p:cNvSpPr>
            <a:spLocks noChangeShapeType="1"/>
          </p:cNvSpPr>
          <p:nvPr/>
        </p:nvSpPr>
        <p:spPr bwMode="auto">
          <a:xfrm>
            <a:off x="752475" y="3198813"/>
            <a:ext cx="7494588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1691" name="Line 13"/>
          <p:cNvSpPr>
            <a:spLocks noChangeShapeType="1"/>
          </p:cNvSpPr>
          <p:nvPr/>
        </p:nvSpPr>
        <p:spPr bwMode="auto">
          <a:xfrm>
            <a:off x="769938" y="4297363"/>
            <a:ext cx="7494587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1692" name="Line 14"/>
          <p:cNvSpPr>
            <a:spLocks noChangeShapeType="1"/>
          </p:cNvSpPr>
          <p:nvPr/>
        </p:nvSpPr>
        <p:spPr bwMode="auto">
          <a:xfrm>
            <a:off x="763588" y="5386388"/>
            <a:ext cx="7494587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70</a:t>
            </a:fld>
            <a:endParaRPr lang="en-US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0663"/>
            <a:ext cx="5040313" cy="906462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fast retransmit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8950" y="1397000"/>
            <a:ext cx="3810000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time-out period  often relatively long: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long delay before resending lost packet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detect lost segments via duplicate ACKs.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sender often sends many segments back-to-back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if segment is lost, there will likely be many duplicate ACKs.</a:t>
            </a:r>
          </a:p>
          <a:p>
            <a:pPr lvl="1">
              <a:buFont typeface="Arial"/>
              <a:buChar char="•"/>
              <a:defRPr/>
            </a:pPr>
            <a:endParaRPr lang="en-US">
              <a:ea typeface="ＭＳ Ｐゴシック" charset="0"/>
            </a:endParaRPr>
          </a:p>
          <a:p>
            <a:pPr lvl="1">
              <a:buFont typeface="Arial"/>
              <a:buChar char="•"/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72710" name="Rectangle 5"/>
          <p:cNvSpPr>
            <a:spLocks noChangeArrowheads="1"/>
          </p:cNvSpPr>
          <p:nvPr/>
        </p:nvSpPr>
        <p:spPr bwMode="auto">
          <a:xfrm>
            <a:off x="4827588" y="2143125"/>
            <a:ext cx="3567112" cy="3813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463550" indent="-238125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800">
                <a:latin typeface="Gill Sans MT" pitchFamily="34" charset="0"/>
              </a:rPr>
              <a:t>if sender receives 3 ACKs for same data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400">
                <a:latin typeface="Gill Sans MT" pitchFamily="34" charset="0"/>
              </a:rPr>
              <a:t>(</a:t>
            </a:r>
            <a:r>
              <a:rPr lang="ja-JP" altLang="en-US" sz="2400">
                <a:latin typeface="Gill Sans MT" pitchFamily="34" charset="0"/>
              </a:rPr>
              <a:t>“</a:t>
            </a:r>
            <a:r>
              <a:rPr lang="en-US" altLang="ja-JP" sz="2400">
                <a:latin typeface="Gill Sans MT" pitchFamily="34" charset="0"/>
              </a:rPr>
              <a:t>triple duplicate ACKs</a:t>
            </a:r>
            <a:r>
              <a:rPr lang="ja-JP" altLang="en-US" sz="2400">
                <a:latin typeface="Gill Sans MT" pitchFamily="34" charset="0"/>
              </a:rPr>
              <a:t>”</a:t>
            </a:r>
            <a:r>
              <a:rPr lang="en-US" altLang="ja-JP" sz="2400">
                <a:latin typeface="Gill Sans MT" pitchFamily="34" charset="0"/>
              </a:rPr>
              <a:t>),</a:t>
            </a:r>
            <a:r>
              <a:rPr lang="en-US" altLang="ja-JP" sz="2800">
                <a:latin typeface="Gill Sans MT" pitchFamily="34" charset="0"/>
              </a:rPr>
              <a:t> resend unacked segment with smallest seq #</a:t>
            </a:r>
          </a:p>
          <a:p>
            <a:pPr lvl="1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en-US" sz="2400">
                <a:latin typeface="Gill Sans MT" pitchFamily="34" charset="0"/>
              </a:rPr>
              <a:t>likely that unacked segment lost, so don</a:t>
            </a:r>
            <a:r>
              <a:rPr lang="ja-JP" altLang="en-US" sz="2400">
                <a:latin typeface="Gill Sans MT" pitchFamily="34" charset="0"/>
              </a:rPr>
              <a:t>’</a:t>
            </a:r>
            <a:r>
              <a:rPr lang="en-US" altLang="ja-JP" sz="2400">
                <a:latin typeface="Gill Sans MT" pitchFamily="34" charset="0"/>
              </a:rPr>
              <a:t>t wait for timeout</a:t>
            </a:r>
            <a:endParaRPr lang="en-US" altLang="en-US" sz="2400">
              <a:latin typeface="Gill Sans MT" pitchFamily="34" charset="0"/>
            </a:endParaRPr>
          </a:p>
        </p:txBody>
      </p:sp>
      <p:sp>
        <p:nvSpPr>
          <p:cNvPr id="72711" name="Rectangle 6"/>
          <p:cNvSpPr>
            <a:spLocks noChangeArrowheads="1"/>
          </p:cNvSpPr>
          <p:nvPr/>
        </p:nvSpPr>
        <p:spPr bwMode="auto">
          <a:xfrm>
            <a:off x="4751388" y="1914525"/>
            <a:ext cx="3509962" cy="3681413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2712" name="Text Box 7"/>
          <p:cNvSpPr txBox="1">
            <a:spLocks noChangeArrowheads="1"/>
          </p:cNvSpPr>
          <p:nvPr/>
        </p:nvSpPr>
        <p:spPr bwMode="auto">
          <a:xfrm>
            <a:off x="4883150" y="1679575"/>
            <a:ext cx="2773363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i="1">
                <a:solidFill>
                  <a:srgbClr val="CC0000"/>
                </a:solidFill>
              </a:rPr>
              <a:t>TCP fast retransmit</a:t>
            </a: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4794250" y="2925763"/>
            <a:ext cx="3408363" cy="541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400">
                <a:latin typeface="Gill Sans MT" pitchFamily="34" charset="0"/>
              </a:rPr>
              <a:t>(</a:t>
            </a:r>
            <a:r>
              <a:rPr lang="ja-JP" altLang="en-US" sz="2400">
                <a:latin typeface="Gill Sans MT" pitchFamily="34" charset="0"/>
              </a:rPr>
              <a:t>“</a:t>
            </a:r>
            <a:r>
              <a:rPr lang="en-US" altLang="ja-JP" sz="2400">
                <a:latin typeface="Gill Sans MT" pitchFamily="34" charset="0"/>
              </a:rPr>
              <a:t>triple duplicate ACKs</a:t>
            </a:r>
            <a:r>
              <a:rPr lang="ja-JP" altLang="en-US" sz="2400">
                <a:latin typeface="Gill Sans MT" pitchFamily="34" charset="0"/>
              </a:rPr>
              <a:t>”</a:t>
            </a:r>
            <a:r>
              <a:rPr lang="en-US" altLang="ja-JP" sz="2400">
                <a:latin typeface="Gill Sans MT" pitchFamily="34" charset="0"/>
              </a:rPr>
              <a:t>),</a:t>
            </a:r>
            <a:r>
              <a:rPr lang="en-US" altLang="ja-JP" sz="2800">
                <a:latin typeface="Gill Sans MT" pitchFamily="34" charset="0"/>
              </a:rPr>
              <a:t> </a:t>
            </a:r>
            <a:endParaRPr lang="en-US" altLang="en-US" sz="2800">
              <a:latin typeface="Gill Sans MT" pitchFamily="34" charset="0"/>
            </a:endParaRPr>
          </a:p>
        </p:txBody>
      </p:sp>
      <p:pic>
        <p:nvPicPr>
          <p:cNvPr id="90121" name="Picture 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903288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71</a:t>
            </a:fld>
            <a:endParaRPr lang="en-US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Line 3"/>
          <p:cNvSpPr>
            <a:spLocks noChangeShapeType="1"/>
          </p:cNvSpPr>
          <p:nvPr/>
        </p:nvSpPr>
        <p:spPr bwMode="auto">
          <a:xfrm>
            <a:off x="3068638" y="2319338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33" name="Line 9"/>
          <p:cNvSpPr>
            <a:spLocks noChangeShapeType="1"/>
          </p:cNvSpPr>
          <p:nvPr/>
        </p:nvSpPr>
        <p:spPr bwMode="auto">
          <a:xfrm>
            <a:off x="3068638" y="2547938"/>
            <a:ext cx="1757362" cy="41433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34" name="Line 10"/>
          <p:cNvSpPr>
            <a:spLocks noChangeShapeType="1"/>
          </p:cNvSpPr>
          <p:nvPr/>
        </p:nvSpPr>
        <p:spPr bwMode="auto">
          <a:xfrm flipH="1">
            <a:off x="3065463" y="2014538"/>
            <a:ext cx="3175" cy="399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35" name="Line 11"/>
          <p:cNvSpPr>
            <a:spLocks noChangeShapeType="1"/>
          </p:cNvSpPr>
          <p:nvPr/>
        </p:nvSpPr>
        <p:spPr bwMode="auto">
          <a:xfrm>
            <a:off x="5583238" y="2090738"/>
            <a:ext cx="11112" cy="3903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36" name="Line 12"/>
          <p:cNvSpPr>
            <a:spLocks noChangeShapeType="1"/>
          </p:cNvSpPr>
          <p:nvPr/>
        </p:nvSpPr>
        <p:spPr bwMode="auto">
          <a:xfrm flipH="1">
            <a:off x="3032125" y="2962275"/>
            <a:ext cx="2519363" cy="8096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37" name="Line 14"/>
          <p:cNvSpPr>
            <a:spLocks noChangeShapeType="1"/>
          </p:cNvSpPr>
          <p:nvPr/>
        </p:nvSpPr>
        <p:spPr bwMode="auto">
          <a:xfrm>
            <a:off x="3068638" y="2776538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38" name="Line 15"/>
          <p:cNvSpPr>
            <a:spLocks noChangeShapeType="1"/>
          </p:cNvSpPr>
          <p:nvPr/>
        </p:nvSpPr>
        <p:spPr bwMode="auto">
          <a:xfrm>
            <a:off x="3068638" y="3233738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39" name="Line 16"/>
          <p:cNvSpPr>
            <a:spLocks noChangeShapeType="1"/>
          </p:cNvSpPr>
          <p:nvPr/>
        </p:nvSpPr>
        <p:spPr bwMode="auto">
          <a:xfrm>
            <a:off x="3068638" y="3005138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40" name="Line 17"/>
          <p:cNvSpPr>
            <a:spLocks noChangeShapeType="1"/>
          </p:cNvSpPr>
          <p:nvPr/>
        </p:nvSpPr>
        <p:spPr bwMode="auto">
          <a:xfrm flipH="1">
            <a:off x="3033713" y="3386138"/>
            <a:ext cx="2530475" cy="83026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41" name="Line 18"/>
          <p:cNvSpPr>
            <a:spLocks noChangeShapeType="1"/>
          </p:cNvSpPr>
          <p:nvPr/>
        </p:nvSpPr>
        <p:spPr bwMode="auto">
          <a:xfrm flipH="1">
            <a:off x="3068638" y="3614738"/>
            <a:ext cx="2506662" cy="8874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42" name="Line 19"/>
          <p:cNvSpPr>
            <a:spLocks noChangeShapeType="1"/>
          </p:cNvSpPr>
          <p:nvPr/>
        </p:nvSpPr>
        <p:spPr bwMode="auto">
          <a:xfrm flipH="1">
            <a:off x="3068638" y="3843338"/>
            <a:ext cx="2495550" cy="9001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43" name="Text Box 20"/>
          <p:cNvSpPr txBox="1">
            <a:spLocks noChangeArrowheads="1"/>
          </p:cNvSpPr>
          <p:nvPr/>
        </p:nvSpPr>
        <p:spPr bwMode="auto">
          <a:xfrm>
            <a:off x="4741863" y="2714625"/>
            <a:ext cx="28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FF0000"/>
                </a:solidFill>
                <a:latin typeface="Arial" charset="0"/>
              </a:rPr>
              <a:t>X</a:t>
            </a:r>
            <a:endParaRPr lang="en-US" sz="1000">
              <a:latin typeface="Times New Roman" charset="0"/>
            </a:endParaRPr>
          </a:p>
        </p:txBody>
      </p:sp>
      <p:sp>
        <p:nvSpPr>
          <p:cNvPr id="73744" name="Line 24"/>
          <p:cNvSpPr>
            <a:spLocks noChangeShapeType="1"/>
          </p:cNvSpPr>
          <p:nvPr/>
        </p:nvSpPr>
        <p:spPr bwMode="auto">
          <a:xfrm>
            <a:off x="3094038" y="4784725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45" name="Text Box 29"/>
          <p:cNvSpPr txBox="1">
            <a:spLocks noChangeArrowheads="1"/>
          </p:cNvSpPr>
          <p:nvPr/>
        </p:nvSpPr>
        <p:spPr bwMode="auto">
          <a:xfrm>
            <a:off x="2806700" y="5986463"/>
            <a:ext cx="3178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fast retransmit after sender </a:t>
            </a:r>
          </a:p>
          <a:p>
            <a:pPr>
              <a:defRPr/>
            </a:pPr>
            <a:r>
              <a:rPr lang="en-US" sz="1800"/>
              <a:t>receipt of triple duplicate ACK</a:t>
            </a:r>
            <a:endParaRPr lang="en-US" sz="1000"/>
          </a:p>
        </p:txBody>
      </p:sp>
      <p:sp>
        <p:nvSpPr>
          <p:cNvPr id="73746" name="Text Box 34"/>
          <p:cNvSpPr txBox="1">
            <a:spLocks noChangeArrowheads="1"/>
          </p:cNvSpPr>
          <p:nvPr/>
        </p:nvSpPr>
        <p:spPr bwMode="auto">
          <a:xfrm>
            <a:off x="5110163" y="1139825"/>
            <a:ext cx="7731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B</a:t>
            </a:r>
          </a:p>
        </p:txBody>
      </p:sp>
      <p:sp>
        <p:nvSpPr>
          <p:cNvPr id="73747" name="Text Box 38"/>
          <p:cNvSpPr txBox="1">
            <a:spLocks noChangeArrowheads="1"/>
          </p:cNvSpPr>
          <p:nvPr/>
        </p:nvSpPr>
        <p:spPr bwMode="auto">
          <a:xfrm>
            <a:off x="2776538" y="1157288"/>
            <a:ext cx="776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Host A</a:t>
            </a:r>
          </a:p>
        </p:txBody>
      </p:sp>
      <p:sp>
        <p:nvSpPr>
          <p:cNvPr id="73748" name="Text Box 40"/>
          <p:cNvSpPr txBox="1">
            <a:spLocks noChangeArrowheads="1"/>
          </p:cNvSpPr>
          <p:nvPr/>
        </p:nvSpPr>
        <p:spPr bwMode="auto">
          <a:xfrm>
            <a:off x="3216275" y="2239963"/>
            <a:ext cx="208597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Seq=92, 8 bytes of data</a:t>
            </a:r>
          </a:p>
        </p:txBody>
      </p:sp>
      <p:grpSp>
        <p:nvGrpSpPr>
          <p:cNvPr id="91156" name="Group 41"/>
          <p:cNvGrpSpPr>
            <a:grpSpLocks/>
          </p:cNvGrpSpPr>
          <p:nvPr/>
        </p:nvGrpSpPr>
        <p:grpSpPr bwMode="auto">
          <a:xfrm>
            <a:off x="3170238" y="3489325"/>
            <a:ext cx="949325" cy="304800"/>
            <a:chOff x="4215" y="2253"/>
            <a:chExt cx="598" cy="192"/>
          </a:xfrm>
        </p:grpSpPr>
        <p:sp>
          <p:nvSpPr>
            <p:cNvPr id="73779" name="Rectangle 42"/>
            <p:cNvSpPr>
              <a:spLocks noChangeArrowheads="1"/>
            </p:cNvSpPr>
            <p:nvPr/>
          </p:nvSpPr>
          <p:spPr bwMode="auto">
            <a:xfrm>
              <a:off x="4265" y="2274"/>
              <a:ext cx="471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3780" name="Text Box 43"/>
            <p:cNvSpPr txBox="1">
              <a:spLocks noChangeArrowheads="1"/>
            </p:cNvSpPr>
            <p:nvPr/>
          </p:nvSpPr>
          <p:spPr bwMode="auto">
            <a:xfrm>
              <a:off x="4215" y="2253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charset="0"/>
              </a:endParaRPr>
            </a:p>
          </p:txBody>
        </p:sp>
      </p:grpSp>
      <p:grpSp>
        <p:nvGrpSpPr>
          <p:cNvPr id="91157" name="Group 78"/>
          <p:cNvGrpSpPr>
            <a:grpSpLocks/>
          </p:cNvGrpSpPr>
          <p:nvPr/>
        </p:nvGrpSpPr>
        <p:grpSpPr bwMode="auto">
          <a:xfrm>
            <a:off x="2684463" y="2292350"/>
            <a:ext cx="396875" cy="3524250"/>
            <a:chOff x="397" y="868"/>
            <a:chExt cx="250" cy="2220"/>
          </a:xfrm>
        </p:grpSpPr>
        <p:sp>
          <p:nvSpPr>
            <p:cNvPr id="73772" name="Text Box 50"/>
            <p:cNvSpPr txBox="1">
              <a:spLocks noChangeArrowheads="1"/>
            </p:cNvSpPr>
            <p:nvPr/>
          </p:nvSpPr>
          <p:spPr bwMode="auto">
            <a:xfrm rot="10800000">
              <a:off x="397" y="1778"/>
              <a:ext cx="250" cy="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timeout</a:t>
              </a:r>
            </a:p>
          </p:txBody>
        </p:sp>
        <p:grpSp>
          <p:nvGrpSpPr>
            <p:cNvPr id="91180" name="Group 51"/>
            <p:cNvGrpSpPr>
              <a:grpSpLocks/>
            </p:cNvGrpSpPr>
            <p:nvPr/>
          </p:nvGrpSpPr>
          <p:grpSpPr bwMode="auto">
            <a:xfrm>
              <a:off x="488" y="868"/>
              <a:ext cx="66" cy="893"/>
              <a:chOff x="3099" y="1749"/>
              <a:chExt cx="66" cy="320"/>
            </a:xfrm>
          </p:grpSpPr>
          <p:sp>
            <p:nvSpPr>
              <p:cNvPr id="73777" name="Line 52"/>
              <p:cNvSpPr>
                <a:spLocks noChangeShapeType="1"/>
              </p:cNvSpPr>
              <p:nvPr/>
            </p:nvSpPr>
            <p:spPr bwMode="auto">
              <a:xfrm flipV="1">
                <a:off x="3129" y="1749"/>
                <a:ext cx="0" cy="3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3778" name="Line 53"/>
              <p:cNvSpPr>
                <a:spLocks noChangeShapeType="1"/>
              </p:cNvSpPr>
              <p:nvPr/>
            </p:nvSpPr>
            <p:spPr bwMode="auto">
              <a:xfrm>
                <a:off x="3099" y="1752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91181" name="Group 54"/>
            <p:cNvGrpSpPr>
              <a:grpSpLocks/>
            </p:cNvGrpSpPr>
            <p:nvPr/>
          </p:nvGrpSpPr>
          <p:grpSpPr bwMode="auto">
            <a:xfrm rot="10800000">
              <a:off x="485" y="2224"/>
              <a:ext cx="66" cy="864"/>
              <a:chOff x="3099" y="1749"/>
              <a:chExt cx="66" cy="320"/>
            </a:xfrm>
          </p:grpSpPr>
          <p:sp>
            <p:nvSpPr>
              <p:cNvPr id="73775" name="Line 55"/>
              <p:cNvSpPr>
                <a:spLocks noChangeShapeType="1"/>
              </p:cNvSpPr>
              <p:nvPr/>
            </p:nvSpPr>
            <p:spPr bwMode="auto">
              <a:xfrm flipV="1">
                <a:off x="3132" y="1749"/>
                <a:ext cx="0" cy="3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3776" name="Line 56"/>
              <p:cNvSpPr>
                <a:spLocks noChangeShapeType="1"/>
              </p:cNvSpPr>
              <p:nvPr/>
            </p:nvSpPr>
            <p:spPr bwMode="auto">
              <a:xfrm>
                <a:off x="3106" y="1752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91158" name="Group 71"/>
          <p:cNvGrpSpPr>
            <a:grpSpLocks/>
          </p:cNvGrpSpPr>
          <p:nvPr/>
        </p:nvGrpSpPr>
        <p:grpSpPr bwMode="auto">
          <a:xfrm>
            <a:off x="3181350" y="3800475"/>
            <a:ext cx="949325" cy="304800"/>
            <a:chOff x="35" y="1825"/>
            <a:chExt cx="598" cy="192"/>
          </a:xfrm>
        </p:grpSpPr>
        <p:sp>
          <p:nvSpPr>
            <p:cNvPr id="73770" name="Rectangle 66"/>
            <p:cNvSpPr>
              <a:spLocks noChangeArrowheads="1"/>
            </p:cNvSpPr>
            <p:nvPr/>
          </p:nvSpPr>
          <p:spPr bwMode="auto">
            <a:xfrm>
              <a:off x="101" y="1859"/>
              <a:ext cx="471" cy="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3771" name="Text Box 67"/>
            <p:cNvSpPr txBox="1">
              <a:spLocks noChangeArrowheads="1"/>
            </p:cNvSpPr>
            <p:nvPr/>
          </p:nvSpPr>
          <p:spPr bwMode="auto">
            <a:xfrm>
              <a:off x="35" y="1825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charset="0"/>
              </a:endParaRPr>
            </a:p>
          </p:txBody>
        </p:sp>
      </p:grpSp>
      <p:grpSp>
        <p:nvGrpSpPr>
          <p:cNvPr id="91159" name="Group 72"/>
          <p:cNvGrpSpPr>
            <a:grpSpLocks/>
          </p:cNvGrpSpPr>
          <p:nvPr/>
        </p:nvGrpSpPr>
        <p:grpSpPr bwMode="auto">
          <a:xfrm>
            <a:off x="3167063" y="4130675"/>
            <a:ext cx="949325" cy="304800"/>
            <a:chOff x="35" y="1825"/>
            <a:chExt cx="598" cy="192"/>
          </a:xfrm>
        </p:grpSpPr>
        <p:sp>
          <p:nvSpPr>
            <p:cNvPr id="73768" name="Rectangle 73"/>
            <p:cNvSpPr>
              <a:spLocks noChangeArrowheads="1"/>
            </p:cNvSpPr>
            <p:nvPr/>
          </p:nvSpPr>
          <p:spPr bwMode="auto">
            <a:xfrm>
              <a:off x="101" y="1859"/>
              <a:ext cx="471" cy="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3769" name="Text Box 74"/>
            <p:cNvSpPr txBox="1">
              <a:spLocks noChangeArrowheads="1"/>
            </p:cNvSpPr>
            <p:nvPr/>
          </p:nvSpPr>
          <p:spPr bwMode="auto">
            <a:xfrm>
              <a:off x="35" y="1825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charset="0"/>
              </a:endParaRPr>
            </a:p>
          </p:txBody>
        </p:sp>
      </p:grpSp>
      <p:grpSp>
        <p:nvGrpSpPr>
          <p:cNvPr id="91160" name="Group 75"/>
          <p:cNvGrpSpPr>
            <a:grpSpLocks/>
          </p:cNvGrpSpPr>
          <p:nvPr/>
        </p:nvGrpSpPr>
        <p:grpSpPr bwMode="auto">
          <a:xfrm>
            <a:off x="3175000" y="4427538"/>
            <a:ext cx="949325" cy="304800"/>
            <a:chOff x="35" y="1825"/>
            <a:chExt cx="598" cy="192"/>
          </a:xfrm>
        </p:grpSpPr>
        <p:sp>
          <p:nvSpPr>
            <p:cNvPr id="73766" name="Rectangle 76"/>
            <p:cNvSpPr>
              <a:spLocks noChangeArrowheads="1"/>
            </p:cNvSpPr>
            <p:nvPr/>
          </p:nvSpPr>
          <p:spPr bwMode="auto">
            <a:xfrm>
              <a:off x="101" y="1859"/>
              <a:ext cx="471" cy="1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3767" name="Text Box 77"/>
            <p:cNvSpPr txBox="1">
              <a:spLocks noChangeArrowheads="1"/>
            </p:cNvSpPr>
            <p:nvPr/>
          </p:nvSpPr>
          <p:spPr bwMode="auto">
            <a:xfrm>
              <a:off x="35" y="1825"/>
              <a:ext cx="5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charset="0"/>
              </a:endParaRPr>
            </a:p>
          </p:txBody>
        </p:sp>
      </p:grpSp>
      <p:sp>
        <p:nvSpPr>
          <p:cNvPr id="73754" name="Rectangle 81"/>
          <p:cNvSpPr>
            <a:spLocks noGrp="1" noChangeArrowheads="1"/>
          </p:cNvSpPr>
          <p:nvPr>
            <p:ph type="title"/>
          </p:nvPr>
        </p:nvSpPr>
        <p:spPr>
          <a:xfrm>
            <a:off x="533400" y="220663"/>
            <a:ext cx="5040313" cy="906462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fast retransmit</a:t>
            </a:r>
          </a:p>
        </p:txBody>
      </p:sp>
      <p:pic>
        <p:nvPicPr>
          <p:cNvPr id="91162" name="Picture 8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903288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56" name="Rectangle 84"/>
          <p:cNvSpPr>
            <a:spLocks noChangeArrowheads="1"/>
          </p:cNvSpPr>
          <p:nvPr/>
        </p:nvSpPr>
        <p:spPr bwMode="auto">
          <a:xfrm>
            <a:off x="3284538" y="2562225"/>
            <a:ext cx="757237" cy="225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57" name="Text Box 83"/>
          <p:cNvSpPr txBox="1">
            <a:spLocks noChangeArrowheads="1"/>
          </p:cNvSpPr>
          <p:nvPr/>
        </p:nvSpPr>
        <p:spPr bwMode="auto">
          <a:xfrm>
            <a:off x="3192463" y="2506663"/>
            <a:ext cx="22812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Seq=100, 20 bytes of data</a:t>
            </a:r>
          </a:p>
        </p:txBody>
      </p:sp>
      <p:sp>
        <p:nvSpPr>
          <p:cNvPr id="73758" name="Rectangle 85"/>
          <p:cNvSpPr>
            <a:spLocks noChangeArrowheads="1"/>
          </p:cNvSpPr>
          <p:nvPr/>
        </p:nvSpPr>
        <p:spPr bwMode="auto">
          <a:xfrm>
            <a:off x="3246438" y="4770438"/>
            <a:ext cx="757237" cy="225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3759" name="Text Box 86"/>
          <p:cNvSpPr txBox="1">
            <a:spLocks noChangeArrowheads="1"/>
          </p:cNvSpPr>
          <p:nvPr/>
        </p:nvSpPr>
        <p:spPr bwMode="auto">
          <a:xfrm>
            <a:off x="3154363" y="4714875"/>
            <a:ext cx="22812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Seq=100, 20 bytes of data</a:t>
            </a:r>
          </a:p>
        </p:txBody>
      </p:sp>
      <p:grpSp>
        <p:nvGrpSpPr>
          <p:cNvPr id="91167" name="Group 93"/>
          <p:cNvGrpSpPr>
            <a:grpSpLocks/>
          </p:cNvGrpSpPr>
          <p:nvPr/>
        </p:nvGrpSpPr>
        <p:grpSpPr bwMode="auto">
          <a:xfrm>
            <a:off x="2686050" y="1397000"/>
            <a:ext cx="630238" cy="533400"/>
            <a:chOff x="-44" y="1473"/>
            <a:chExt cx="981" cy="1105"/>
          </a:xfrm>
        </p:grpSpPr>
        <p:pic>
          <p:nvPicPr>
            <p:cNvPr id="91171" name="Picture 94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172" name="Freeform 9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1168" name="Group 96"/>
          <p:cNvGrpSpPr>
            <a:grpSpLocks/>
          </p:cNvGrpSpPr>
          <p:nvPr/>
        </p:nvGrpSpPr>
        <p:grpSpPr bwMode="auto">
          <a:xfrm flipH="1">
            <a:off x="5264150" y="1423988"/>
            <a:ext cx="654050" cy="579437"/>
            <a:chOff x="-44" y="1473"/>
            <a:chExt cx="981" cy="1105"/>
          </a:xfrm>
        </p:grpSpPr>
        <p:pic>
          <p:nvPicPr>
            <p:cNvPr id="91169" name="Picture 97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170" name="Freeform 9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3-</a:t>
            </a:r>
            <a:fld id="{C5854539-866D-48A4-A81F-A3734924138F}" type="slidenum">
              <a:rPr lang="en-US" altLang="en-US" smtClean="0"/>
              <a:pPr/>
              <a:t>72</a:t>
            </a:fld>
            <a:endParaRPr lang="en-US" alt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7475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92166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39813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73</a:t>
            </a:fld>
            <a:endParaRPr lang="en-US" alt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171450"/>
            <a:ext cx="7772400" cy="97472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flow control</a:t>
            </a:r>
          </a:p>
        </p:txBody>
      </p:sp>
      <p:sp>
        <p:nvSpPr>
          <p:cNvPr id="75781" name="Rectangle 72"/>
          <p:cNvSpPr>
            <a:spLocks noChangeArrowheads="1"/>
          </p:cNvSpPr>
          <p:nvPr/>
        </p:nvSpPr>
        <p:spPr bwMode="auto">
          <a:xfrm>
            <a:off x="5410200" y="855663"/>
            <a:ext cx="2524125" cy="385445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3189" name="Freeform 32"/>
          <p:cNvSpPr>
            <a:spLocks/>
          </p:cNvSpPr>
          <p:nvPr/>
        </p:nvSpPr>
        <p:spPr bwMode="auto">
          <a:xfrm>
            <a:off x="7851775" y="849313"/>
            <a:ext cx="581025" cy="4206875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3" name="Rectangle 40"/>
          <p:cNvSpPr>
            <a:spLocks noChangeArrowheads="1"/>
          </p:cNvSpPr>
          <p:nvPr/>
        </p:nvSpPr>
        <p:spPr bwMode="auto">
          <a:xfrm>
            <a:off x="5324475" y="957263"/>
            <a:ext cx="2533650" cy="3814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784" name="Oval 31"/>
          <p:cNvSpPr>
            <a:spLocks noChangeArrowheads="1"/>
          </p:cNvSpPr>
          <p:nvPr/>
        </p:nvSpPr>
        <p:spPr bwMode="auto">
          <a:xfrm>
            <a:off x="5864225" y="1014413"/>
            <a:ext cx="137795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application</a:t>
            </a:r>
          </a:p>
          <a:p>
            <a:pPr>
              <a:defRPr/>
            </a:pPr>
            <a:r>
              <a:rPr lang="en-US">
                <a:latin typeface="Arial" charset="0"/>
                <a:ea typeface="ＭＳ Ｐゴシック" charset="0"/>
              </a:rPr>
              <a:t>process</a:t>
            </a:r>
          </a:p>
        </p:txBody>
      </p:sp>
      <p:grpSp>
        <p:nvGrpSpPr>
          <p:cNvPr id="93192" name="Group 47"/>
          <p:cNvGrpSpPr>
            <a:grpSpLocks/>
          </p:cNvGrpSpPr>
          <p:nvPr/>
        </p:nvGrpSpPr>
        <p:grpSpPr bwMode="auto">
          <a:xfrm>
            <a:off x="5632450" y="2082800"/>
            <a:ext cx="1795463" cy="688975"/>
            <a:chOff x="1173" y="2345"/>
            <a:chExt cx="1131" cy="434"/>
          </a:xfrm>
        </p:grpSpPr>
        <p:sp>
          <p:nvSpPr>
            <p:cNvPr id="75832" name="Rectangle 44"/>
            <p:cNvSpPr>
              <a:spLocks noChangeArrowheads="1"/>
            </p:cNvSpPr>
            <p:nvPr/>
          </p:nvSpPr>
          <p:spPr bwMode="auto">
            <a:xfrm>
              <a:off x="1173" y="2345"/>
              <a:ext cx="1131" cy="43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33" name="Text Box 46"/>
            <p:cNvSpPr txBox="1">
              <a:spLocks noChangeArrowheads="1"/>
            </p:cNvSpPr>
            <p:nvPr/>
          </p:nvSpPr>
          <p:spPr bwMode="auto">
            <a:xfrm>
              <a:off x="1235" y="2368"/>
              <a:ext cx="99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TCP socket</a:t>
              </a:r>
            </a:p>
            <a:p>
              <a:pPr>
                <a:defRPr/>
              </a:pPr>
              <a:r>
                <a:rPr lang="en-US"/>
                <a:t>receiver buffers</a:t>
              </a:r>
            </a:p>
          </p:txBody>
        </p:sp>
      </p:grpSp>
      <p:sp>
        <p:nvSpPr>
          <p:cNvPr id="75786" name="Oval 48"/>
          <p:cNvSpPr>
            <a:spLocks noChangeArrowheads="1"/>
          </p:cNvSpPr>
          <p:nvPr/>
        </p:nvSpPr>
        <p:spPr bwMode="auto">
          <a:xfrm>
            <a:off x="5800725" y="3106738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5787" name="Text Box 64"/>
          <p:cNvSpPr txBox="1">
            <a:spLocks noChangeArrowheads="1"/>
          </p:cNvSpPr>
          <p:nvPr/>
        </p:nvSpPr>
        <p:spPr bwMode="auto">
          <a:xfrm>
            <a:off x="6704013" y="3130550"/>
            <a:ext cx="555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TCP</a:t>
            </a:r>
          </a:p>
          <a:p>
            <a:pPr algn="l">
              <a:defRPr/>
            </a:pPr>
            <a:r>
              <a:rPr lang="en-US" sz="1400"/>
              <a:t>code</a:t>
            </a:r>
          </a:p>
        </p:txBody>
      </p:sp>
      <p:sp>
        <p:nvSpPr>
          <p:cNvPr id="75788" name="Oval 65"/>
          <p:cNvSpPr>
            <a:spLocks noChangeArrowheads="1"/>
          </p:cNvSpPr>
          <p:nvPr/>
        </p:nvSpPr>
        <p:spPr bwMode="auto">
          <a:xfrm>
            <a:off x="5808663" y="4092575"/>
            <a:ext cx="1562100" cy="5969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5789" name="Text Box 66"/>
          <p:cNvSpPr txBox="1">
            <a:spLocks noChangeArrowheads="1"/>
          </p:cNvSpPr>
          <p:nvPr/>
        </p:nvSpPr>
        <p:spPr bwMode="auto">
          <a:xfrm>
            <a:off x="6711950" y="4116388"/>
            <a:ext cx="555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IP</a:t>
            </a:r>
          </a:p>
          <a:p>
            <a:pPr algn="l">
              <a:defRPr/>
            </a:pPr>
            <a:r>
              <a:rPr lang="en-US" sz="1400"/>
              <a:t>code</a:t>
            </a:r>
          </a:p>
        </p:txBody>
      </p:sp>
      <p:sp>
        <p:nvSpPr>
          <p:cNvPr id="93197" name="Freeform 61"/>
          <p:cNvSpPr>
            <a:spLocks/>
          </p:cNvSpPr>
          <p:nvPr/>
        </p:nvSpPr>
        <p:spPr bwMode="auto">
          <a:xfrm>
            <a:off x="6310313" y="2649538"/>
            <a:ext cx="530225" cy="2505075"/>
          </a:xfrm>
          <a:custGeom>
            <a:avLst/>
            <a:gdLst>
              <a:gd name="T0" fmla="*/ 2147483647 w 412"/>
              <a:gd name="T1" fmla="*/ 2147483647 h 2005"/>
              <a:gd name="T2" fmla="*/ 2147483647 w 412"/>
              <a:gd name="T3" fmla="*/ 0 h 2005"/>
              <a:gd name="T4" fmla="*/ 2147483647 w 412"/>
              <a:gd name="T5" fmla="*/ 2147483647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5791" name="Line 68"/>
          <p:cNvSpPr>
            <a:spLocks noChangeShapeType="1"/>
          </p:cNvSpPr>
          <p:nvPr/>
        </p:nvSpPr>
        <p:spPr bwMode="auto">
          <a:xfrm>
            <a:off x="5318125" y="3841750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792" name="Line 69"/>
          <p:cNvSpPr>
            <a:spLocks noChangeShapeType="1"/>
          </p:cNvSpPr>
          <p:nvPr/>
        </p:nvSpPr>
        <p:spPr bwMode="auto">
          <a:xfrm>
            <a:off x="5330825" y="1990725"/>
            <a:ext cx="2546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93200" name="Group 56"/>
          <p:cNvGrpSpPr>
            <a:grpSpLocks/>
          </p:cNvGrpSpPr>
          <p:nvPr/>
        </p:nvGrpSpPr>
        <p:grpSpPr bwMode="auto">
          <a:xfrm>
            <a:off x="6307138" y="1874838"/>
            <a:ext cx="533400" cy="206375"/>
            <a:chOff x="2003" y="1816"/>
            <a:chExt cx="336" cy="130"/>
          </a:xfrm>
        </p:grpSpPr>
        <p:sp>
          <p:nvSpPr>
            <p:cNvPr id="75828" name="Rectangle 16"/>
            <p:cNvSpPr>
              <a:spLocks noChangeArrowheads="1"/>
            </p:cNvSpPr>
            <p:nvPr/>
          </p:nvSpPr>
          <p:spPr bwMode="auto">
            <a:xfrm>
              <a:off x="2003" y="181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29" name="Rectangle 17"/>
            <p:cNvSpPr>
              <a:spLocks noChangeArrowheads="1"/>
            </p:cNvSpPr>
            <p:nvPr/>
          </p:nvSpPr>
          <p:spPr bwMode="auto">
            <a:xfrm>
              <a:off x="2105" y="1833"/>
              <a:ext cx="110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30" name="Rectangle 18"/>
            <p:cNvSpPr>
              <a:spLocks noChangeArrowheads="1"/>
            </p:cNvSpPr>
            <p:nvPr/>
          </p:nvSpPr>
          <p:spPr bwMode="auto">
            <a:xfrm>
              <a:off x="2229" y="189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31" name="Rectangle 19"/>
            <p:cNvSpPr>
              <a:spLocks noChangeArrowheads="1"/>
            </p:cNvSpPr>
            <p:nvPr/>
          </p:nvSpPr>
          <p:spPr bwMode="auto">
            <a:xfrm>
              <a:off x="2058" y="189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93201" name="Freeform 63"/>
          <p:cNvSpPr>
            <a:spLocks/>
          </p:cNvSpPr>
          <p:nvPr/>
        </p:nvSpPr>
        <p:spPr bwMode="auto">
          <a:xfrm rot="10800000">
            <a:off x="6299200" y="1544638"/>
            <a:ext cx="530225" cy="595312"/>
          </a:xfrm>
          <a:custGeom>
            <a:avLst/>
            <a:gdLst>
              <a:gd name="T0" fmla="*/ 2147483647 w 412"/>
              <a:gd name="T1" fmla="*/ 2147483647 h 2005"/>
              <a:gd name="T2" fmla="*/ 2147483647 w 412"/>
              <a:gd name="T3" fmla="*/ 0 h 2005"/>
              <a:gd name="T4" fmla="*/ 2147483647 w 412"/>
              <a:gd name="T5" fmla="*/ 2147483647 h 200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12" h="2005">
                <a:moveTo>
                  <a:pt x="56" y="2005"/>
                </a:moveTo>
                <a:cubicBezTo>
                  <a:pt x="80" y="1671"/>
                  <a:pt x="0" y="0"/>
                  <a:pt x="206" y="0"/>
                </a:cubicBezTo>
                <a:cubicBezTo>
                  <a:pt x="412" y="0"/>
                  <a:pt x="307" y="1587"/>
                  <a:pt x="334" y="2005"/>
                </a:cubicBez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93202" name="Group 77"/>
          <p:cNvGrpSpPr>
            <a:grpSpLocks/>
          </p:cNvGrpSpPr>
          <p:nvPr/>
        </p:nvGrpSpPr>
        <p:grpSpPr bwMode="auto">
          <a:xfrm>
            <a:off x="5489575" y="4827588"/>
            <a:ext cx="1006475" cy="211137"/>
            <a:chOff x="314" y="1591"/>
            <a:chExt cx="634" cy="133"/>
          </a:xfrm>
        </p:grpSpPr>
        <p:sp>
          <p:nvSpPr>
            <p:cNvPr id="75825" name="Rectangle 74"/>
            <p:cNvSpPr>
              <a:spLocks noChangeArrowheads="1"/>
            </p:cNvSpPr>
            <p:nvPr/>
          </p:nvSpPr>
          <p:spPr bwMode="auto">
            <a:xfrm>
              <a:off x="314" y="1591"/>
              <a:ext cx="634" cy="1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26" name="Line 75"/>
            <p:cNvSpPr>
              <a:spLocks noChangeShapeType="1"/>
            </p:cNvSpPr>
            <p:nvPr/>
          </p:nvSpPr>
          <p:spPr bwMode="auto">
            <a:xfrm>
              <a:off x="388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27" name="Line 76"/>
            <p:cNvSpPr>
              <a:spLocks noChangeShapeType="1"/>
            </p:cNvSpPr>
            <p:nvPr/>
          </p:nvSpPr>
          <p:spPr bwMode="auto">
            <a:xfrm>
              <a:off x="484" y="1594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75796" name="Rectangle 80"/>
          <p:cNvSpPr>
            <a:spLocks noChangeArrowheads="1"/>
          </p:cNvSpPr>
          <p:nvPr/>
        </p:nvSpPr>
        <p:spPr bwMode="auto">
          <a:xfrm>
            <a:off x="5608638" y="3892550"/>
            <a:ext cx="876300" cy="209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797" name="Rectangle 86"/>
          <p:cNvSpPr>
            <a:spLocks noChangeArrowheads="1"/>
          </p:cNvSpPr>
          <p:nvPr/>
        </p:nvSpPr>
        <p:spPr bwMode="auto">
          <a:xfrm>
            <a:off x="5765800" y="28511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798" name="Rectangle 91"/>
          <p:cNvSpPr>
            <a:spLocks noChangeArrowheads="1"/>
          </p:cNvSpPr>
          <p:nvPr/>
        </p:nvSpPr>
        <p:spPr bwMode="auto">
          <a:xfrm>
            <a:off x="5773738" y="3892550"/>
            <a:ext cx="720725" cy="2095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799" name="Rectangle 92"/>
          <p:cNvSpPr>
            <a:spLocks noChangeArrowheads="1"/>
          </p:cNvSpPr>
          <p:nvPr/>
        </p:nvSpPr>
        <p:spPr bwMode="auto">
          <a:xfrm>
            <a:off x="5768975" y="4824413"/>
            <a:ext cx="733425" cy="2127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93207" name="Group 99"/>
          <p:cNvGrpSpPr>
            <a:grpSpLocks/>
          </p:cNvGrpSpPr>
          <p:nvPr/>
        </p:nvGrpSpPr>
        <p:grpSpPr bwMode="auto">
          <a:xfrm>
            <a:off x="8002588" y="1657350"/>
            <a:ext cx="1146175" cy="703263"/>
            <a:chOff x="638" y="1651"/>
            <a:chExt cx="722" cy="443"/>
          </a:xfrm>
        </p:grpSpPr>
        <p:sp>
          <p:nvSpPr>
            <p:cNvPr id="75822" name="Text Box 95"/>
            <p:cNvSpPr txBox="1">
              <a:spLocks noChangeArrowheads="1"/>
            </p:cNvSpPr>
            <p:nvPr/>
          </p:nvSpPr>
          <p:spPr bwMode="auto">
            <a:xfrm>
              <a:off x="638" y="1651"/>
              <a:ext cx="72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application</a:t>
              </a:r>
            </a:p>
          </p:txBody>
        </p:sp>
        <p:sp>
          <p:nvSpPr>
            <p:cNvPr id="75823" name="Text Box 96"/>
            <p:cNvSpPr txBox="1">
              <a:spLocks noChangeArrowheads="1"/>
            </p:cNvSpPr>
            <p:nvPr/>
          </p:nvSpPr>
          <p:spPr bwMode="auto">
            <a:xfrm>
              <a:off x="647" y="1882"/>
              <a:ext cx="2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OS</a:t>
              </a:r>
            </a:p>
          </p:txBody>
        </p:sp>
        <p:sp>
          <p:nvSpPr>
            <p:cNvPr id="75824" name="Line 98"/>
            <p:cNvSpPr>
              <a:spLocks noChangeShapeType="1"/>
            </p:cNvSpPr>
            <p:nvPr/>
          </p:nvSpPr>
          <p:spPr bwMode="auto">
            <a:xfrm>
              <a:off x="711" y="1870"/>
              <a:ext cx="5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75801" name="Text Box 103"/>
          <p:cNvSpPr txBox="1">
            <a:spLocks noChangeArrowheads="1"/>
          </p:cNvSpPr>
          <p:nvPr/>
        </p:nvSpPr>
        <p:spPr bwMode="auto">
          <a:xfrm>
            <a:off x="5305425" y="5637213"/>
            <a:ext cx="2714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/>
              <a:t>receiver protocol stack</a:t>
            </a:r>
          </a:p>
        </p:txBody>
      </p:sp>
      <p:sp>
        <p:nvSpPr>
          <p:cNvPr id="75802" name="Text Box 104"/>
          <p:cNvSpPr txBox="1">
            <a:spLocks noChangeArrowheads="1"/>
          </p:cNvSpPr>
          <p:nvPr/>
        </p:nvSpPr>
        <p:spPr bwMode="auto">
          <a:xfrm>
            <a:off x="2014538" y="1314450"/>
            <a:ext cx="31924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/>
              <a:t>application may </a:t>
            </a:r>
          </a:p>
          <a:p>
            <a:pPr algn="r"/>
            <a:r>
              <a:rPr lang="en-US" altLang="en-US"/>
              <a:t>remove data from </a:t>
            </a:r>
          </a:p>
          <a:p>
            <a:pPr algn="r"/>
            <a:r>
              <a:rPr lang="en-US" altLang="en-US"/>
              <a:t>TCP socket buffers …. </a:t>
            </a:r>
          </a:p>
        </p:txBody>
      </p:sp>
      <p:sp>
        <p:nvSpPr>
          <p:cNvPr id="75803" name="Line 105"/>
          <p:cNvSpPr>
            <a:spLocks noChangeShapeType="1"/>
          </p:cNvSpPr>
          <p:nvPr/>
        </p:nvSpPr>
        <p:spPr bwMode="auto">
          <a:xfrm>
            <a:off x="5224463" y="1730375"/>
            <a:ext cx="10414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804" name="Text Box 106"/>
          <p:cNvSpPr txBox="1">
            <a:spLocks noChangeArrowheads="1"/>
          </p:cNvSpPr>
          <p:nvPr/>
        </p:nvSpPr>
        <p:spPr bwMode="auto">
          <a:xfrm>
            <a:off x="3098800" y="2525713"/>
            <a:ext cx="208121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/>
            <a:r>
              <a:rPr lang="en-US" altLang="en-US"/>
              <a:t>… slower than TCP </a:t>
            </a:r>
          </a:p>
          <a:p>
            <a:pPr algn="r"/>
            <a:r>
              <a:rPr lang="en-US" altLang="en-US"/>
              <a:t>receiver is delivering</a:t>
            </a:r>
          </a:p>
          <a:p>
            <a:pPr algn="r"/>
            <a:r>
              <a:rPr lang="en-US" altLang="en-US"/>
              <a:t>(sender is sending)</a:t>
            </a:r>
          </a:p>
        </p:txBody>
      </p:sp>
      <p:sp>
        <p:nvSpPr>
          <p:cNvPr id="75805" name="Line 108"/>
          <p:cNvSpPr>
            <a:spLocks noChangeShapeType="1"/>
          </p:cNvSpPr>
          <p:nvPr/>
        </p:nvSpPr>
        <p:spPr bwMode="auto">
          <a:xfrm>
            <a:off x="5145088" y="2935288"/>
            <a:ext cx="544512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806" name="Line 115"/>
          <p:cNvSpPr>
            <a:spLocks noChangeShapeType="1"/>
          </p:cNvSpPr>
          <p:nvPr/>
        </p:nvSpPr>
        <p:spPr bwMode="auto">
          <a:xfrm>
            <a:off x="6383338" y="5189538"/>
            <a:ext cx="0" cy="34925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5807" name="Text Box 116"/>
          <p:cNvSpPr txBox="1">
            <a:spLocks noChangeArrowheads="1"/>
          </p:cNvSpPr>
          <p:nvPr/>
        </p:nvSpPr>
        <p:spPr bwMode="auto">
          <a:xfrm>
            <a:off x="5291138" y="5249863"/>
            <a:ext cx="1133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from sender</a:t>
            </a:r>
          </a:p>
        </p:txBody>
      </p:sp>
      <p:grpSp>
        <p:nvGrpSpPr>
          <p:cNvPr id="384123" name="Group 123"/>
          <p:cNvGrpSpPr>
            <a:grpSpLocks/>
          </p:cNvGrpSpPr>
          <p:nvPr/>
        </p:nvGrpSpPr>
        <p:grpSpPr bwMode="auto">
          <a:xfrm>
            <a:off x="363538" y="4194175"/>
            <a:ext cx="5395912" cy="1755775"/>
            <a:chOff x="221" y="2091"/>
            <a:chExt cx="3399" cy="1106"/>
          </a:xfrm>
        </p:grpSpPr>
        <p:sp>
          <p:nvSpPr>
            <p:cNvPr id="75815" name="Line 82"/>
            <p:cNvSpPr>
              <a:spLocks noChangeShapeType="1"/>
            </p:cNvSpPr>
            <p:nvPr/>
          </p:nvSpPr>
          <p:spPr bwMode="auto">
            <a:xfrm>
              <a:off x="3620" y="2455"/>
              <a:ext cx="0" cy="13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16" name="Rectangle 110"/>
            <p:cNvSpPr>
              <a:spLocks noChangeArrowheads="1"/>
            </p:cNvSpPr>
            <p:nvPr/>
          </p:nvSpPr>
          <p:spPr bwMode="auto">
            <a:xfrm>
              <a:off x="221" y="2219"/>
              <a:ext cx="2295" cy="978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5817" name="Text Box 111"/>
            <p:cNvSpPr txBox="1">
              <a:spLocks noChangeArrowheads="1"/>
            </p:cNvSpPr>
            <p:nvPr/>
          </p:nvSpPr>
          <p:spPr bwMode="auto">
            <a:xfrm>
              <a:off x="279" y="2315"/>
              <a:ext cx="2263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r>
                <a:rPr lang="en-US" altLang="en-US" sz="2000">
                  <a:latin typeface="Gill Sans MT" pitchFamily="34" charset="0"/>
                </a:rPr>
                <a:t>receiver controls sender, so sender won</a:t>
              </a:r>
              <a:r>
                <a:rPr lang="ja-JP" altLang="en-US" sz="2000">
                  <a:latin typeface="Gill Sans MT" pitchFamily="34" charset="0"/>
                </a:rPr>
                <a:t>’</a:t>
              </a:r>
              <a:r>
                <a:rPr lang="en-US" altLang="ja-JP" sz="2000">
                  <a:latin typeface="Gill Sans MT" pitchFamily="34" charset="0"/>
                </a:rPr>
                <a:t>t overflow receiver</a:t>
              </a:r>
              <a:r>
                <a:rPr lang="ja-JP" altLang="en-US" sz="2000">
                  <a:latin typeface="Gill Sans MT" pitchFamily="34" charset="0"/>
                </a:rPr>
                <a:t>’</a:t>
              </a:r>
              <a:r>
                <a:rPr lang="en-US" altLang="ja-JP" sz="2000">
                  <a:latin typeface="Gill Sans MT" pitchFamily="34" charset="0"/>
                </a:rPr>
                <a:t>s buffer by transmitting too much, too fast</a:t>
              </a:r>
              <a:endParaRPr lang="en-US" altLang="en-US" sz="1000">
                <a:latin typeface="Gill Sans MT" pitchFamily="34" charset="0"/>
              </a:endParaRPr>
            </a:p>
          </p:txBody>
        </p:sp>
        <p:grpSp>
          <p:nvGrpSpPr>
            <p:cNvPr id="93224" name="Group 112"/>
            <p:cNvGrpSpPr>
              <a:grpSpLocks/>
            </p:cNvGrpSpPr>
            <p:nvPr/>
          </p:nvGrpSpPr>
          <p:grpSpPr bwMode="auto">
            <a:xfrm>
              <a:off x="510" y="2091"/>
              <a:ext cx="1217" cy="327"/>
              <a:chOff x="3486" y="272"/>
              <a:chExt cx="1134" cy="327"/>
            </a:xfrm>
          </p:grpSpPr>
          <p:sp>
            <p:nvSpPr>
              <p:cNvPr id="75820" name="Rectangle 113"/>
              <p:cNvSpPr>
                <a:spLocks noChangeArrowheads="1"/>
              </p:cNvSpPr>
              <p:nvPr/>
            </p:nvSpPr>
            <p:spPr bwMode="auto">
              <a:xfrm>
                <a:off x="3486" y="330"/>
                <a:ext cx="1134" cy="2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5821" name="Text Box 114"/>
              <p:cNvSpPr txBox="1">
                <a:spLocks noChangeArrowheads="1"/>
              </p:cNvSpPr>
              <p:nvPr/>
            </p:nvSpPr>
            <p:spPr bwMode="auto">
              <a:xfrm>
                <a:off x="3539" y="272"/>
                <a:ext cx="101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800" i="1">
                    <a:solidFill>
                      <a:srgbClr val="CC0000"/>
                    </a:solidFill>
                    <a:latin typeface="Gill Sans MT" charset="0"/>
                  </a:rPr>
                  <a:t>flow control</a:t>
                </a:r>
              </a:p>
            </p:txBody>
          </p:sp>
        </p:grpSp>
        <p:sp>
          <p:nvSpPr>
            <p:cNvPr id="75819" name="Line 117"/>
            <p:cNvSpPr>
              <a:spLocks noChangeShapeType="1"/>
            </p:cNvSpPr>
            <p:nvPr/>
          </p:nvSpPr>
          <p:spPr bwMode="auto">
            <a:xfrm>
              <a:off x="3445" y="2578"/>
              <a:ext cx="0" cy="2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75809" name="Line 118"/>
          <p:cNvSpPr>
            <a:spLocks noChangeShapeType="1"/>
          </p:cNvSpPr>
          <p:nvPr/>
        </p:nvSpPr>
        <p:spPr bwMode="auto">
          <a:xfrm>
            <a:off x="7847013" y="4767263"/>
            <a:ext cx="0" cy="4635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93217" name="Picture 12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89376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218" name="Group 124"/>
          <p:cNvGrpSpPr>
            <a:grpSpLocks/>
          </p:cNvGrpSpPr>
          <p:nvPr/>
        </p:nvGrpSpPr>
        <p:grpSpPr bwMode="auto">
          <a:xfrm flipH="1">
            <a:off x="8085138" y="4360863"/>
            <a:ext cx="869950" cy="906462"/>
            <a:chOff x="-44" y="1473"/>
            <a:chExt cx="981" cy="1105"/>
          </a:xfrm>
        </p:grpSpPr>
        <p:pic>
          <p:nvPicPr>
            <p:cNvPr id="93219" name="Picture 12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220" name="Freeform 1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74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171450"/>
            <a:ext cx="7772400" cy="97472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flow control</a:t>
            </a:r>
          </a:p>
        </p:txBody>
      </p:sp>
      <p:pic>
        <p:nvPicPr>
          <p:cNvPr id="94212" name="Picture 5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89376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4213" name="Group 72"/>
          <p:cNvGrpSpPr>
            <a:grpSpLocks/>
          </p:cNvGrpSpPr>
          <p:nvPr/>
        </p:nvGrpSpPr>
        <p:grpSpPr bwMode="auto">
          <a:xfrm>
            <a:off x="5995988" y="2230438"/>
            <a:ext cx="2578100" cy="2155825"/>
            <a:chOff x="512" y="1294"/>
            <a:chExt cx="1888" cy="1358"/>
          </a:xfrm>
        </p:grpSpPr>
        <p:grpSp>
          <p:nvGrpSpPr>
            <p:cNvPr id="94227" name="Group 17"/>
            <p:cNvGrpSpPr>
              <a:grpSpLocks/>
            </p:cNvGrpSpPr>
            <p:nvPr/>
          </p:nvGrpSpPr>
          <p:grpSpPr bwMode="auto">
            <a:xfrm>
              <a:off x="1232" y="1410"/>
              <a:ext cx="336" cy="130"/>
              <a:chOff x="2003" y="1816"/>
              <a:chExt cx="336" cy="130"/>
            </a:xfrm>
          </p:grpSpPr>
          <p:sp>
            <p:nvSpPr>
              <p:cNvPr id="76829" name="Rectangle 18"/>
              <p:cNvSpPr>
                <a:spLocks noChangeArrowheads="1"/>
              </p:cNvSpPr>
              <p:nvPr/>
            </p:nvSpPr>
            <p:spPr bwMode="auto">
              <a:xfrm>
                <a:off x="2003" y="1816"/>
                <a:ext cx="336" cy="13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6830" name="Rectangle 19"/>
              <p:cNvSpPr>
                <a:spLocks noChangeArrowheads="1"/>
              </p:cNvSpPr>
              <p:nvPr/>
            </p:nvSpPr>
            <p:spPr bwMode="auto">
              <a:xfrm>
                <a:off x="2105" y="1833"/>
                <a:ext cx="108" cy="9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6831" name="Rectangle 20"/>
              <p:cNvSpPr>
                <a:spLocks noChangeArrowheads="1"/>
              </p:cNvSpPr>
              <p:nvPr/>
            </p:nvSpPr>
            <p:spPr bwMode="auto">
              <a:xfrm>
                <a:off x="2228" y="1891"/>
                <a:ext cx="28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6832" name="Rectangle 21"/>
              <p:cNvSpPr>
                <a:spLocks noChangeArrowheads="1"/>
              </p:cNvSpPr>
              <p:nvPr/>
            </p:nvSpPr>
            <p:spPr bwMode="auto">
              <a:xfrm>
                <a:off x="2056" y="1892"/>
                <a:ext cx="29" cy="35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rgbClr val="CC99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6821" name="Rectangle 52"/>
            <p:cNvSpPr>
              <a:spLocks noChangeArrowheads="1"/>
            </p:cNvSpPr>
            <p:nvPr/>
          </p:nvSpPr>
          <p:spPr bwMode="auto">
            <a:xfrm>
              <a:off x="526" y="1522"/>
              <a:ext cx="1871" cy="8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6822" name="Line 53"/>
            <p:cNvSpPr>
              <a:spLocks noChangeShapeType="1"/>
            </p:cNvSpPr>
            <p:nvPr/>
          </p:nvSpPr>
          <p:spPr bwMode="auto">
            <a:xfrm>
              <a:off x="512" y="1863"/>
              <a:ext cx="18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6823" name="AutoShape 54"/>
            <p:cNvSpPr>
              <a:spLocks noChangeArrowheads="1"/>
            </p:cNvSpPr>
            <p:nvPr/>
          </p:nvSpPr>
          <p:spPr bwMode="auto">
            <a:xfrm>
              <a:off x="1310" y="129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6824" name="Rectangle 55" descr="Dark upward diagonal"/>
            <p:cNvSpPr>
              <a:spLocks noChangeArrowheads="1"/>
            </p:cNvSpPr>
            <p:nvPr/>
          </p:nvSpPr>
          <p:spPr bwMode="auto">
            <a:xfrm>
              <a:off x="534" y="1856"/>
              <a:ext cx="1848" cy="555"/>
            </a:xfrm>
            <a:prstGeom prst="rect">
              <a:avLst/>
            </a:prstGeom>
            <a:pattFill prst="dkUpDiag">
              <a:fgClr>
                <a:srgbClr val="FFFF00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6825" name="AutoShape 56"/>
            <p:cNvSpPr>
              <a:spLocks noChangeArrowheads="1"/>
            </p:cNvSpPr>
            <p:nvPr/>
          </p:nvSpPr>
          <p:spPr bwMode="auto">
            <a:xfrm>
              <a:off x="1312" y="2364"/>
              <a:ext cx="157" cy="288"/>
            </a:xfrm>
            <a:prstGeom prst="upArrow">
              <a:avLst>
                <a:gd name="adj1" fmla="val 50000"/>
                <a:gd name="adj2" fmla="val 45860"/>
              </a:avLst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6826" name="Text Box 57"/>
            <p:cNvSpPr txBox="1">
              <a:spLocks noChangeArrowheads="1"/>
            </p:cNvSpPr>
            <p:nvPr/>
          </p:nvSpPr>
          <p:spPr bwMode="auto">
            <a:xfrm>
              <a:off x="814" y="1568"/>
              <a:ext cx="124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/>
                <a:t>buffered data</a:t>
              </a:r>
            </a:p>
          </p:txBody>
        </p:sp>
        <p:sp>
          <p:nvSpPr>
            <p:cNvPr id="76827" name="Line 58"/>
            <p:cNvSpPr>
              <a:spLocks noChangeShapeType="1"/>
            </p:cNvSpPr>
            <p:nvPr/>
          </p:nvSpPr>
          <p:spPr bwMode="auto">
            <a:xfrm>
              <a:off x="522" y="1857"/>
              <a:ext cx="1878" cy="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6828" name="Text Box 59"/>
            <p:cNvSpPr txBox="1">
              <a:spLocks noChangeArrowheads="1"/>
            </p:cNvSpPr>
            <p:nvPr/>
          </p:nvSpPr>
          <p:spPr bwMode="auto">
            <a:xfrm>
              <a:off x="653" y="2020"/>
              <a:ext cx="152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/>
                <a:t>free buffer space</a:t>
              </a:r>
            </a:p>
          </p:txBody>
        </p:sp>
      </p:grpSp>
      <p:sp>
        <p:nvSpPr>
          <p:cNvPr id="76807" name="Text Box 62"/>
          <p:cNvSpPr txBox="1">
            <a:spLocks noChangeArrowheads="1"/>
          </p:cNvSpPr>
          <p:nvPr/>
        </p:nvSpPr>
        <p:spPr bwMode="auto">
          <a:xfrm>
            <a:off x="5108575" y="3375025"/>
            <a:ext cx="67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1">
                <a:latin typeface="Courier New" charset="0"/>
              </a:rPr>
              <a:t>rwnd</a:t>
            </a:r>
          </a:p>
        </p:txBody>
      </p:sp>
      <p:sp>
        <p:nvSpPr>
          <p:cNvPr id="76808" name="Line 64"/>
          <p:cNvSpPr>
            <a:spLocks noChangeShapeType="1"/>
          </p:cNvSpPr>
          <p:nvPr/>
        </p:nvSpPr>
        <p:spPr bwMode="auto">
          <a:xfrm>
            <a:off x="5619750" y="3108325"/>
            <a:ext cx="0" cy="322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809" name="Line 65"/>
          <p:cNvSpPr>
            <a:spLocks noChangeShapeType="1"/>
          </p:cNvSpPr>
          <p:nvPr/>
        </p:nvSpPr>
        <p:spPr bwMode="auto">
          <a:xfrm flipV="1">
            <a:off x="5619750" y="3633788"/>
            <a:ext cx="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810" name="Line 66"/>
          <p:cNvSpPr>
            <a:spLocks noChangeShapeType="1"/>
          </p:cNvSpPr>
          <p:nvPr/>
        </p:nvSpPr>
        <p:spPr bwMode="auto">
          <a:xfrm>
            <a:off x="5465763" y="3965575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811" name="Line 67"/>
          <p:cNvSpPr>
            <a:spLocks noChangeShapeType="1"/>
          </p:cNvSpPr>
          <p:nvPr/>
        </p:nvSpPr>
        <p:spPr bwMode="auto">
          <a:xfrm>
            <a:off x="5514975" y="3097213"/>
            <a:ext cx="196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812" name="Line 68"/>
          <p:cNvSpPr>
            <a:spLocks noChangeShapeType="1"/>
          </p:cNvSpPr>
          <p:nvPr/>
        </p:nvSpPr>
        <p:spPr bwMode="auto">
          <a:xfrm>
            <a:off x="5487988" y="2571750"/>
            <a:ext cx="4762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813" name="Line 69"/>
          <p:cNvSpPr>
            <a:spLocks noChangeShapeType="1"/>
          </p:cNvSpPr>
          <p:nvPr/>
        </p:nvSpPr>
        <p:spPr bwMode="auto">
          <a:xfrm>
            <a:off x="5876925" y="2576513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814" name="Line 70"/>
          <p:cNvSpPr>
            <a:spLocks noChangeShapeType="1"/>
          </p:cNvSpPr>
          <p:nvPr/>
        </p:nvSpPr>
        <p:spPr bwMode="auto">
          <a:xfrm flipH="1">
            <a:off x="5875338" y="3000375"/>
            <a:ext cx="0" cy="954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6815" name="Text Box 71"/>
          <p:cNvSpPr txBox="1">
            <a:spLocks noChangeArrowheads="1"/>
          </p:cNvSpPr>
          <p:nvPr/>
        </p:nvSpPr>
        <p:spPr bwMode="auto">
          <a:xfrm>
            <a:off x="4722813" y="2736850"/>
            <a:ext cx="12842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b="1">
                <a:latin typeface="Courier New" charset="0"/>
              </a:rPr>
              <a:t>RcvBuffer</a:t>
            </a:r>
          </a:p>
        </p:txBody>
      </p:sp>
      <p:sp>
        <p:nvSpPr>
          <p:cNvPr id="76816" name="Text Box 73"/>
          <p:cNvSpPr txBox="1">
            <a:spLocks noChangeArrowheads="1"/>
          </p:cNvSpPr>
          <p:nvPr/>
        </p:nvSpPr>
        <p:spPr bwMode="auto">
          <a:xfrm>
            <a:off x="6153150" y="4365625"/>
            <a:ext cx="2220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/>
              <a:t>TCP segment payloads</a:t>
            </a:r>
          </a:p>
        </p:txBody>
      </p:sp>
      <p:sp>
        <p:nvSpPr>
          <p:cNvPr id="76817" name="Text Box 74"/>
          <p:cNvSpPr txBox="1">
            <a:spLocks noChangeArrowheads="1"/>
          </p:cNvSpPr>
          <p:nvPr/>
        </p:nvSpPr>
        <p:spPr bwMode="auto">
          <a:xfrm>
            <a:off x="6226175" y="1865313"/>
            <a:ext cx="2130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/>
              <a:t>to application process</a:t>
            </a:r>
          </a:p>
        </p:txBody>
      </p:sp>
      <p:sp>
        <p:nvSpPr>
          <p:cNvPr id="76818" name="Rectangle 75"/>
          <p:cNvSpPr>
            <a:spLocks noGrp="1" noChangeArrowheads="1"/>
          </p:cNvSpPr>
          <p:nvPr>
            <p:ph type="body" sz="half" idx="2"/>
          </p:nvPr>
        </p:nvSpPr>
        <p:spPr>
          <a:xfrm>
            <a:off x="493713" y="1549400"/>
            <a:ext cx="4054475" cy="4906963"/>
          </a:xfrm>
        </p:spPr>
        <p:txBody>
          <a:bodyPr/>
          <a:lstStyle/>
          <a:p>
            <a:r>
              <a:rPr lang="en-US" altLang="en-US" sz="2400" dirty="0"/>
              <a:t>receiver </a:t>
            </a:r>
            <a:r>
              <a:rPr lang="ja-JP" altLang="en-US" sz="2400"/>
              <a:t>“</a:t>
            </a:r>
            <a:r>
              <a:rPr lang="en-US" altLang="ja-JP" sz="2400" dirty="0"/>
              <a:t>advertises</a:t>
            </a:r>
            <a:r>
              <a:rPr lang="ja-JP" altLang="en-US" sz="2400"/>
              <a:t>”</a:t>
            </a:r>
            <a:r>
              <a:rPr lang="en-US" altLang="ja-JP" sz="2400" dirty="0"/>
              <a:t> free buffer space by including </a:t>
            </a:r>
            <a:r>
              <a:rPr lang="en-US" altLang="ja-JP" sz="2400" b="1" dirty="0" err="1">
                <a:latin typeface="Courier New" pitchFamily="49" charset="0"/>
              </a:rPr>
              <a:t>rwnd</a:t>
            </a:r>
            <a:r>
              <a:rPr lang="en-US" altLang="ja-JP" sz="2400" dirty="0"/>
              <a:t> value in TCP header of receiver-to-sender segments</a:t>
            </a:r>
          </a:p>
          <a:p>
            <a:pPr lvl="1"/>
            <a:r>
              <a:rPr lang="en-US" altLang="en-US" sz="2000" b="1" dirty="0" err="1">
                <a:latin typeface="Courier New" pitchFamily="49" charset="0"/>
              </a:rPr>
              <a:t>RcvBuffer</a:t>
            </a:r>
            <a:r>
              <a:rPr lang="en-US" altLang="en-US" sz="2000" b="1" dirty="0">
                <a:latin typeface="Courier New" pitchFamily="49" charset="0"/>
              </a:rPr>
              <a:t> </a:t>
            </a:r>
            <a:r>
              <a:rPr lang="en-US" altLang="en-US" sz="2000" dirty="0"/>
              <a:t>size set via socket options (typical default is </a:t>
            </a:r>
            <a:r>
              <a:rPr lang="en-US" altLang="en-US" sz="2000" dirty="0">
                <a:solidFill>
                  <a:srgbClr val="C00000"/>
                </a:solidFill>
              </a:rPr>
              <a:t>4096 bytes</a:t>
            </a:r>
            <a:r>
              <a:rPr lang="en-US" altLang="en-US" sz="2000" dirty="0"/>
              <a:t>)</a:t>
            </a:r>
          </a:p>
          <a:p>
            <a:pPr lvl="1"/>
            <a:r>
              <a:rPr lang="en-US" altLang="en-US" sz="2000" dirty="0"/>
              <a:t>many operating systems </a:t>
            </a:r>
            <a:r>
              <a:rPr lang="en-US" altLang="en-US" sz="2000" dirty="0" err="1"/>
              <a:t>autoadjust</a:t>
            </a:r>
            <a:r>
              <a:rPr lang="en-US" altLang="en-US" sz="2000" dirty="0"/>
              <a:t> </a:t>
            </a:r>
            <a:r>
              <a:rPr lang="en-US" altLang="en-US" sz="2000" b="1" dirty="0" err="1">
                <a:latin typeface="Courier New" pitchFamily="49" charset="0"/>
              </a:rPr>
              <a:t>RcvBuffer</a:t>
            </a:r>
            <a:endParaRPr lang="en-US" altLang="en-US" sz="2000" dirty="0"/>
          </a:p>
          <a:p>
            <a:r>
              <a:rPr lang="en-US" altLang="en-US" sz="2400" dirty="0"/>
              <a:t>sender limits amount of </a:t>
            </a:r>
            <a:r>
              <a:rPr lang="en-US" altLang="en-US" sz="2400" dirty="0" err="1"/>
              <a:t>unacked</a:t>
            </a:r>
            <a:r>
              <a:rPr lang="en-US" altLang="en-US" sz="2400" dirty="0"/>
              <a:t> (</a:t>
            </a:r>
            <a:r>
              <a:rPr lang="ja-JP" altLang="en-US" sz="2400"/>
              <a:t>“</a:t>
            </a:r>
            <a:r>
              <a:rPr lang="en-US" altLang="ja-JP" sz="2400" dirty="0"/>
              <a:t>in-flight</a:t>
            </a:r>
            <a:r>
              <a:rPr lang="ja-JP" altLang="en-US" sz="2400"/>
              <a:t>”</a:t>
            </a:r>
            <a:r>
              <a:rPr lang="en-US" altLang="ja-JP" sz="2400" dirty="0"/>
              <a:t>) data to receiver</a:t>
            </a:r>
            <a:r>
              <a:rPr lang="ja-JP" altLang="en-US" sz="2400"/>
              <a:t>’</a:t>
            </a:r>
            <a:r>
              <a:rPr lang="en-US" altLang="ja-JP" sz="2400" dirty="0"/>
              <a:t>s </a:t>
            </a:r>
            <a:r>
              <a:rPr lang="en-US" altLang="ja-JP" sz="2400" b="1" dirty="0" err="1">
                <a:latin typeface="Courier New" pitchFamily="49" charset="0"/>
              </a:rPr>
              <a:t>rwnd</a:t>
            </a:r>
            <a:r>
              <a:rPr lang="en-US" altLang="ja-JP" sz="2400" b="1" dirty="0">
                <a:latin typeface="Courier New" pitchFamily="49" charset="0"/>
              </a:rPr>
              <a:t> </a:t>
            </a:r>
            <a:r>
              <a:rPr lang="en-US" altLang="ja-JP" sz="2400" dirty="0"/>
              <a:t>value </a:t>
            </a:r>
          </a:p>
          <a:p>
            <a:r>
              <a:rPr lang="en-US" altLang="en-US" sz="2400" dirty="0"/>
              <a:t>guarantees receive buffer will not overflow</a:t>
            </a:r>
          </a:p>
        </p:txBody>
      </p:sp>
      <p:sp>
        <p:nvSpPr>
          <p:cNvPr id="76819" name="Text Box 76"/>
          <p:cNvSpPr txBox="1">
            <a:spLocks noChangeArrowheads="1"/>
          </p:cNvSpPr>
          <p:nvPr/>
        </p:nvSpPr>
        <p:spPr bwMode="auto">
          <a:xfrm>
            <a:off x="5837238" y="5018088"/>
            <a:ext cx="2695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/>
              <a:t>receiver-side buffering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75</a:t>
            </a:fld>
            <a:endParaRPr lang="en-US" alt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Chapter 3 outline</a:t>
            </a:r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7783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95238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39813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76</a:t>
            </a:fld>
            <a:endParaRPr lang="en-US" alt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8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833438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Rectangle 62"/>
          <p:cNvSpPr>
            <a:spLocks noChangeArrowheads="1"/>
          </p:cNvSpPr>
          <p:nvPr/>
        </p:nvSpPr>
        <p:spPr bwMode="auto">
          <a:xfrm>
            <a:off x="1249363" y="293687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54" name="Rectangle 45"/>
          <p:cNvSpPr>
            <a:spLocks noChangeArrowheads="1"/>
          </p:cNvSpPr>
          <p:nvPr/>
        </p:nvSpPr>
        <p:spPr bwMode="auto">
          <a:xfrm>
            <a:off x="1209675" y="299085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55" name="Rectangle 2"/>
          <p:cNvSpPr>
            <a:spLocks noGrp="1" noChangeArrowheads="1"/>
          </p:cNvSpPr>
          <p:nvPr>
            <p:ph type="title"/>
          </p:nvPr>
        </p:nvSpPr>
        <p:spPr>
          <a:xfrm>
            <a:off x="511175" y="193675"/>
            <a:ext cx="7772400" cy="9112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Connection Management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78856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60400" y="1073150"/>
            <a:ext cx="8335963" cy="21875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800"/>
              <a:t>before exchanging data, sender/receiver </a:t>
            </a:r>
            <a:r>
              <a:rPr lang="ja-JP" altLang="en-US" sz="2800"/>
              <a:t>“</a:t>
            </a:r>
            <a:r>
              <a:rPr lang="en-US" altLang="ja-JP" sz="2800"/>
              <a:t>handshake</a:t>
            </a:r>
            <a:r>
              <a:rPr lang="ja-JP" altLang="en-US" sz="2800"/>
              <a:t>”</a:t>
            </a:r>
            <a:r>
              <a:rPr lang="en-US" altLang="ja-JP" sz="2800"/>
              <a:t>:</a:t>
            </a:r>
          </a:p>
          <a:p>
            <a:r>
              <a:rPr lang="en-US" altLang="en-US" sz="2400"/>
              <a:t>agree to establish connection (each knowing the other willing to establish connection)</a:t>
            </a:r>
          </a:p>
          <a:p>
            <a:r>
              <a:rPr lang="en-US" altLang="en-US" sz="2400"/>
              <a:t>agree on connection parameters</a:t>
            </a:r>
          </a:p>
        </p:txBody>
      </p:sp>
      <p:sp>
        <p:nvSpPr>
          <p:cNvPr id="78857" name="Line 55"/>
          <p:cNvSpPr>
            <a:spLocks noChangeShapeType="1"/>
          </p:cNvSpPr>
          <p:nvPr/>
        </p:nvSpPr>
        <p:spPr bwMode="auto">
          <a:xfrm>
            <a:off x="1209675" y="343217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58" name="Text Box 6"/>
          <p:cNvSpPr txBox="1">
            <a:spLocks noChangeArrowheads="1"/>
          </p:cNvSpPr>
          <p:nvPr/>
        </p:nvSpPr>
        <p:spPr bwMode="auto">
          <a:xfrm>
            <a:off x="1223963" y="3544888"/>
            <a:ext cx="2335212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230188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connection state: ESTAB</a:t>
            </a:r>
          </a:p>
          <a:p>
            <a:pPr algn="l">
              <a:defRPr/>
            </a:pPr>
            <a:r>
              <a:rPr lang="en-US" sz="1400"/>
              <a:t>connection variables:</a:t>
            </a:r>
          </a:p>
          <a:p>
            <a:pPr lvl="1" algn="l">
              <a:defRPr/>
            </a:pPr>
            <a:r>
              <a:rPr lang="en-US" sz="1400"/>
              <a:t>seq # client-to-server</a:t>
            </a:r>
          </a:p>
          <a:p>
            <a:pPr lvl="1" algn="l">
              <a:defRPr/>
            </a:pPr>
            <a:r>
              <a:rPr lang="en-US" sz="1400"/>
              <a:t>         server-to-client</a:t>
            </a:r>
          </a:p>
          <a:p>
            <a:pPr lvl="1" algn="l">
              <a:defRPr/>
            </a:pPr>
            <a:r>
              <a:rPr lang="en-US" sz="1400" b="1">
                <a:latin typeface="Courier New" charset="0"/>
              </a:rPr>
              <a:t>rcvBuffer</a:t>
            </a:r>
            <a:r>
              <a:rPr lang="en-US" sz="1400"/>
              <a:t> size</a:t>
            </a:r>
          </a:p>
          <a:p>
            <a:pPr lvl="1" algn="l">
              <a:defRPr/>
            </a:pPr>
            <a:r>
              <a:rPr lang="en-US" sz="1400"/>
              <a:t>   at server,client </a:t>
            </a:r>
          </a:p>
          <a:p>
            <a:pPr lvl="1" algn="l">
              <a:defRPr/>
            </a:pPr>
            <a:r>
              <a:rPr lang="en-US" sz="1400"/>
              <a:t>           </a:t>
            </a:r>
          </a:p>
        </p:txBody>
      </p:sp>
      <p:grpSp>
        <p:nvGrpSpPr>
          <p:cNvPr id="96266" name="Group 46"/>
          <p:cNvGrpSpPr>
            <a:grpSpLocks/>
          </p:cNvGrpSpPr>
          <p:nvPr/>
        </p:nvGrpSpPr>
        <p:grpSpPr bwMode="auto">
          <a:xfrm>
            <a:off x="2157413" y="3346450"/>
            <a:ext cx="438150" cy="206375"/>
            <a:chOff x="344" y="1846"/>
            <a:chExt cx="336" cy="130"/>
          </a:xfrm>
        </p:grpSpPr>
        <p:sp>
          <p:nvSpPr>
            <p:cNvPr id="78921" name="Rectangle 47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22" name="Rectangle 48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23" name="Rectangle 49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24" name="Rectangle 50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78860" name="Text Box 54"/>
          <p:cNvSpPr txBox="1">
            <a:spLocks noChangeArrowheads="1"/>
          </p:cNvSpPr>
          <p:nvPr/>
        </p:nvSpPr>
        <p:spPr bwMode="auto">
          <a:xfrm>
            <a:off x="1154113" y="3048000"/>
            <a:ext cx="1146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application</a:t>
            </a:r>
          </a:p>
        </p:txBody>
      </p:sp>
      <p:sp>
        <p:nvSpPr>
          <p:cNvPr id="78861" name="Line 56"/>
          <p:cNvSpPr>
            <a:spLocks noChangeShapeType="1"/>
          </p:cNvSpPr>
          <p:nvPr/>
        </p:nvSpPr>
        <p:spPr bwMode="auto">
          <a:xfrm>
            <a:off x="1216025" y="492760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62" name="Text Box 57"/>
          <p:cNvSpPr txBox="1">
            <a:spLocks noChangeArrowheads="1"/>
          </p:cNvSpPr>
          <p:nvPr/>
        </p:nvSpPr>
        <p:spPr bwMode="auto">
          <a:xfrm>
            <a:off x="1168400" y="4995863"/>
            <a:ext cx="908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network</a:t>
            </a:r>
          </a:p>
        </p:txBody>
      </p:sp>
      <p:sp>
        <p:nvSpPr>
          <p:cNvPr id="78863" name="Rectangle 58"/>
          <p:cNvSpPr>
            <a:spLocks noChangeArrowheads="1"/>
          </p:cNvSpPr>
          <p:nvPr/>
        </p:nvSpPr>
        <p:spPr bwMode="auto">
          <a:xfrm>
            <a:off x="1181100" y="5349875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64" name="Line 59"/>
          <p:cNvSpPr>
            <a:spLocks noChangeShapeType="1"/>
          </p:cNvSpPr>
          <p:nvPr/>
        </p:nvSpPr>
        <p:spPr bwMode="auto">
          <a:xfrm>
            <a:off x="1209675" y="5338763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65" name="Line 60"/>
          <p:cNvSpPr>
            <a:spLocks noChangeShapeType="1"/>
          </p:cNvSpPr>
          <p:nvPr/>
        </p:nvSpPr>
        <p:spPr bwMode="auto">
          <a:xfrm>
            <a:off x="3473450" y="5310188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273" name="Freeform 8"/>
          <p:cNvSpPr>
            <a:spLocks/>
          </p:cNvSpPr>
          <p:nvPr/>
        </p:nvSpPr>
        <p:spPr bwMode="auto">
          <a:xfrm flipH="1">
            <a:off x="736600" y="2994025"/>
            <a:ext cx="468313" cy="249078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7" name="Rectangle 63"/>
          <p:cNvSpPr>
            <a:spLocks noChangeArrowheads="1"/>
          </p:cNvSpPr>
          <p:nvPr/>
        </p:nvSpPr>
        <p:spPr bwMode="auto">
          <a:xfrm>
            <a:off x="5551488" y="2943225"/>
            <a:ext cx="2279650" cy="2414588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68" name="Rectangle 64"/>
          <p:cNvSpPr>
            <a:spLocks noChangeArrowheads="1"/>
          </p:cNvSpPr>
          <p:nvPr/>
        </p:nvSpPr>
        <p:spPr bwMode="auto">
          <a:xfrm>
            <a:off x="5511800" y="2997200"/>
            <a:ext cx="2270125" cy="24717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69" name="Line 65"/>
          <p:cNvSpPr>
            <a:spLocks noChangeShapeType="1"/>
          </p:cNvSpPr>
          <p:nvPr/>
        </p:nvSpPr>
        <p:spPr bwMode="auto">
          <a:xfrm>
            <a:off x="5511800" y="3438525"/>
            <a:ext cx="227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70" name="Text Box 66"/>
          <p:cNvSpPr txBox="1">
            <a:spLocks noChangeArrowheads="1"/>
          </p:cNvSpPr>
          <p:nvPr/>
        </p:nvSpPr>
        <p:spPr bwMode="auto">
          <a:xfrm>
            <a:off x="5526088" y="3551238"/>
            <a:ext cx="2335212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230188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/>
              <a:t>connection state: ESTAB</a:t>
            </a:r>
          </a:p>
          <a:p>
            <a:pPr algn="l">
              <a:defRPr/>
            </a:pPr>
            <a:r>
              <a:rPr lang="en-US" sz="1400"/>
              <a:t>connection Variables:</a:t>
            </a:r>
          </a:p>
          <a:p>
            <a:pPr lvl="1" algn="l">
              <a:defRPr/>
            </a:pPr>
            <a:r>
              <a:rPr lang="en-US" sz="1400"/>
              <a:t>seq # client-to-server</a:t>
            </a:r>
          </a:p>
          <a:p>
            <a:pPr lvl="1" algn="l">
              <a:defRPr/>
            </a:pPr>
            <a:r>
              <a:rPr lang="en-US" sz="1400"/>
              <a:t>          server-to-client</a:t>
            </a:r>
          </a:p>
          <a:p>
            <a:pPr lvl="1" algn="l">
              <a:defRPr/>
            </a:pPr>
            <a:r>
              <a:rPr lang="en-US" sz="1400" b="1">
                <a:latin typeface="Courier New" charset="0"/>
              </a:rPr>
              <a:t>rcvBuffer</a:t>
            </a:r>
            <a:r>
              <a:rPr lang="en-US" sz="1400"/>
              <a:t> size</a:t>
            </a:r>
          </a:p>
          <a:p>
            <a:pPr lvl="1" algn="l">
              <a:defRPr/>
            </a:pPr>
            <a:r>
              <a:rPr lang="en-US" sz="1400"/>
              <a:t>   at server,client </a:t>
            </a:r>
          </a:p>
          <a:p>
            <a:pPr lvl="1" algn="l">
              <a:defRPr/>
            </a:pPr>
            <a:r>
              <a:rPr lang="en-US" sz="1400"/>
              <a:t>           </a:t>
            </a:r>
          </a:p>
        </p:txBody>
      </p:sp>
      <p:grpSp>
        <p:nvGrpSpPr>
          <p:cNvPr id="96278" name="Group 67"/>
          <p:cNvGrpSpPr>
            <a:grpSpLocks/>
          </p:cNvGrpSpPr>
          <p:nvPr/>
        </p:nvGrpSpPr>
        <p:grpSpPr bwMode="auto">
          <a:xfrm>
            <a:off x="6459538" y="3352800"/>
            <a:ext cx="438150" cy="206375"/>
            <a:chOff x="344" y="1846"/>
            <a:chExt cx="336" cy="130"/>
          </a:xfrm>
        </p:grpSpPr>
        <p:sp>
          <p:nvSpPr>
            <p:cNvPr id="78917" name="Rectangle 68"/>
            <p:cNvSpPr>
              <a:spLocks noChangeArrowheads="1"/>
            </p:cNvSpPr>
            <p:nvPr/>
          </p:nvSpPr>
          <p:spPr bwMode="auto">
            <a:xfrm>
              <a:off x="344" y="1846"/>
              <a:ext cx="336" cy="13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18" name="Rectangle 69"/>
            <p:cNvSpPr>
              <a:spLocks noChangeArrowheads="1"/>
            </p:cNvSpPr>
            <p:nvPr/>
          </p:nvSpPr>
          <p:spPr bwMode="auto">
            <a:xfrm>
              <a:off x="454" y="1863"/>
              <a:ext cx="112" cy="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19" name="Rectangle 70"/>
            <p:cNvSpPr>
              <a:spLocks noChangeArrowheads="1"/>
            </p:cNvSpPr>
            <p:nvPr/>
          </p:nvSpPr>
          <p:spPr bwMode="auto">
            <a:xfrm>
              <a:off x="578" y="1921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20" name="Rectangle 71"/>
            <p:cNvSpPr>
              <a:spLocks noChangeArrowheads="1"/>
            </p:cNvSpPr>
            <p:nvPr/>
          </p:nvSpPr>
          <p:spPr bwMode="auto">
            <a:xfrm>
              <a:off x="407" y="1922"/>
              <a:ext cx="29" cy="35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rgbClr val="CC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78872" name="Text Box 72"/>
          <p:cNvSpPr txBox="1">
            <a:spLocks noChangeArrowheads="1"/>
          </p:cNvSpPr>
          <p:nvPr/>
        </p:nvSpPr>
        <p:spPr bwMode="auto">
          <a:xfrm>
            <a:off x="5456238" y="3054350"/>
            <a:ext cx="1146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application</a:t>
            </a:r>
          </a:p>
        </p:txBody>
      </p:sp>
      <p:sp>
        <p:nvSpPr>
          <p:cNvPr id="78873" name="Line 73"/>
          <p:cNvSpPr>
            <a:spLocks noChangeShapeType="1"/>
          </p:cNvSpPr>
          <p:nvPr/>
        </p:nvSpPr>
        <p:spPr bwMode="auto">
          <a:xfrm>
            <a:off x="5518150" y="4933950"/>
            <a:ext cx="2268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74" name="Text Box 74"/>
          <p:cNvSpPr txBox="1">
            <a:spLocks noChangeArrowheads="1"/>
          </p:cNvSpPr>
          <p:nvPr/>
        </p:nvSpPr>
        <p:spPr bwMode="auto">
          <a:xfrm>
            <a:off x="5470525" y="5002213"/>
            <a:ext cx="908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network</a:t>
            </a:r>
          </a:p>
        </p:txBody>
      </p:sp>
      <p:sp>
        <p:nvSpPr>
          <p:cNvPr id="78875" name="Rectangle 75"/>
          <p:cNvSpPr>
            <a:spLocks noChangeArrowheads="1"/>
          </p:cNvSpPr>
          <p:nvPr/>
        </p:nvSpPr>
        <p:spPr bwMode="auto">
          <a:xfrm>
            <a:off x="5483225" y="5356225"/>
            <a:ext cx="2335213" cy="180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76" name="Line 76"/>
          <p:cNvSpPr>
            <a:spLocks noChangeShapeType="1"/>
          </p:cNvSpPr>
          <p:nvPr/>
        </p:nvSpPr>
        <p:spPr bwMode="auto">
          <a:xfrm>
            <a:off x="5511800" y="5345113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8877" name="Line 77"/>
          <p:cNvSpPr>
            <a:spLocks noChangeShapeType="1"/>
          </p:cNvSpPr>
          <p:nvPr/>
        </p:nvSpPr>
        <p:spPr bwMode="auto">
          <a:xfrm>
            <a:off x="7775575" y="5316538"/>
            <a:ext cx="0" cy="2365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285" name="Freeform 78"/>
          <p:cNvSpPr>
            <a:spLocks/>
          </p:cNvSpPr>
          <p:nvPr/>
        </p:nvSpPr>
        <p:spPr bwMode="auto">
          <a:xfrm>
            <a:off x="7793038" y="2933700"/>
            <a:ext cx="468312" cy="249078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79" name="Text Box 83"/>
          <p:cNvSpPr txBox="1">
            <a:spLocks noChangeArrowheads="1"/>
          </p:cNvSpPr>
          <p:nvPr/>
        </p:nvSpPr>
        <p:spPr bwMode="auto">
          <a:xfrm>
            <a:off x="1087438" y="5815013"/>
            <a:ext cx="28940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>
                <a:latin typeface="Courier New" charset="0"/>
              </a:rPr>
              <a:t>Socket clientSocket =   </a:t>
            </a:r>
          </a:p>
          <a:p>
            <a:pPr algn="l">
              <a:defRPr/>
            </a:pPr>
            <a:r>
              <a:rPr lang="en-US" sz="1200" b="1">
                <a:latin typeface="Courier New" charset="0"/>
              </a:rPr>
              <a:t>  newSocket("hostname","port number");</a:t>
            </a:r>
          </a:p>
        </p:txBody>
      </p:sp>
      <p:sp>
        <p:nvSpPr>
          <p:cNvPr id="78880" name="Text Box 85"/>
          <p:cNvSpPr txBox="1">
            <a:spLocks noChangeArrowheads="1"/>
          </p:cNvSpPr>
          <p:nvPr/>
        </p:nvSpPr>
        <p:spPr bwMode="auto">
          <a:xfrm>
            <a:off x="5387975" y="5829300"/>
            <a:ext cx="289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>
                <a:latin typeface="Courier New" charset="0"/>
              </a:rPr>
              <a:t>Socket connectionSocket = welcomeSocket.accept();</a:t>
            </a:r>
          </a:p>
        </p:txBody>
      </p:sp>
      <p:grpSp>
        <p:nvGrpSpPr>
          <p:cNvPr id="96288" name="Group 89"/>
          <p:cNvGrpSpPr>
            <a:grpSpLocks/>
          </p:cNvGrpSpPr>
          <p:nvPr/>
        </p:nvGrpSpPr>
        <p:grpSpPr bwMode="auto">
          <a:xfrm>
            <a:off x="260350" y="5026025"/>
            <a:ext cx="698500" cy="612775"/>
            <a:chOff x="-44" y="1473"/>
            <a:chExt cx="981" cy="1105"/>
          </a:xfrm>
        </p:grpSpPr>
        <p:pic>
          <p:nvPicPr>
            <p:cNvPr id="96322" name="Picture 9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323" name="Freeform 9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6289" name="Group 92"/>
          <p:cNvGrpSpPr>
            <a:grpSpLocks/>
          </p:cNvGrpSpPr>
          <p:nvPr/>
        </p:nvGrpSpPr>
        <p:grpSpPr bwMode="auto">
          <a:xfrm>
            <a:off x="8075613" y="4924425"/>
            <a:ext cx="415925" cy="627063"/>
            <a:chOff x="4140" y="429"/>
            <a:chExt cx="1425" cy="2396"/>
          </a:xfrm>
        </p:grpSpPr>
        <p:sp>
          <p:nvSpPr>
            <p:cNvPr id="96290" name="Freeform 93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84" name="Rectangle 94"/>
            <p:cNvSpPr>
              <a:spLocks noChangeArrowheads="1"/>
            </p:cNvSpPr>
            <p:nvPr/>
          </p:nvSpPr>
          <p:spPr bwMode="auto">
            <a:xfrm>
              <a:off x="4205" y="429"/>
              <a:ext cx="1050" cy="2287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6292" name="Freeform 95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3" name="Freeform 96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87" name="Rectangle 97"/>
            <p:cNvSpPr>
              <a:spLocks noChangeArrowheads="1"/>
            </p:cNvSpPr>
            <p:nvPr/>
          </p:nvSpPr>
          <p:spPr bwMode="auto">
            <a:xfrm>
              <a:off x="4211" y="696"/>
              <a:ext cx="598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6295" name="Group 98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8913" name="AutoShape 99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8914" name="AutoShape 100"/>
              <p:cNvSpPr>
                <a:spLocks noChangeArrowheads="1"/>
              </p:cNvSpPr>
              <p:nvPr/>
            </p:nvSpPr>
            <p:spPr bwMode="auto">
              <a:xfrm>
                <a:off x="628" y="2583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8889" name="Rectangle 101"/>
            <p:cNvSpPr>
              <a:spLocks noChangeArrowheads="1"/>
            </p:cNvSpPr>
            <p:nvPr/>
          </p:nvSpPr>
          <p:spPr bwMode="auto">
            <a:xfrm>
              <a:off x="4222" y="101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6297" name="Group 102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8911" name="AutoShape 103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1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8912" name="AutoShape 10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79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8891" name="Rectangle 105"/>
            <p:cNvSpPr>
              <a:spLocks noChangeArrowheads="1"/>
            </p:cNvSpPr>
            <p:nvPr/>
          </p:nvSpPr>
          <p:spPr bwMode="auto">
            <a:xfrm>
              <a:off x="4216" y="1357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892" name="Rectangle 106"/>
            <p:cNvSpPr>
              <a:spLocks noChangeArrowheads="1"/>
            </p:cNvSpPr>
            <p:nvPr/>
          </p:nvSpPr>
          <p:spPr bwMode="auto">
            <a:xfrm>
              <a:off x="4227" y="1654"/>
              <a:ext cx="598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6300" name="Group 107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8909" name="AutoShape 108"/>
              <p:cNvSpPr>
                <a:spLocks noChangeArrowheads="1"/>
              </p:cNvSpPr>
              <p:nvPr/>
            </p:nvSpPr>
            <p:spPr bwMode="auto">
              <a:xfrm>
                <a:off x="611" y="2576"/>
                <a:ext cx="725" cy="12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8910" name="AutoShape 109"/>
              <p:cNvSpPr>
                <a:spLocks noChangeArrowheads="1"/>
              </p:cNvSpPr>
              <p:nvPr/>
            </p:nvSpPr>
            <p:spPr bwMode="auto">
              <a:xfrm>
                <a:off x="625" y="2588"/>
                <a:ext cx="691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6301" name="Freeform 110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6302" name="Group 111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8907" name="AutoShape 112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5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8908" name="AutoShape 113"/>
              <p:cNvSpPr>
                <a:spLocks noChangeArrowheads="1"/>
              </p:cNvSpPr>
              <p:nvPr/>
            </p:nvSpPr>
            <p:spPr bwMode="auto">
              <a:xfrm>
                <a:off x="627" y="2586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8896" name="Rectangle 114"/>
            <p:cNvSpPr>
              <a:spLocks noChangeArrowheads="1"/>
            </p:cNvSpPr>
            <p:nvPr/>
          </p:nvSpPr>
          <p:spPr bwMode="auto">
            <a:xfrm>
              <a:off x="5250" y="429"/>
              <a:ext cx="71" cy="2287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6304" name="Freeform 115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05" name="Freeform 116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99" name="Oval 117"/>
            <p:cNvSpPr>
              <a:spLocks noChangeArrowheads="1"/>
            </p:cNvSpPr>
            <p:nvPr/>
          </p:nvSpPr>
          <p:spPr bwMode="auto">
            <a:xfrm>
              <a:off x="5516" y="2613"/>
              <a:ext cx="49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6307" name="Freeform 118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901" name="AutoShape 119"/>
            <p:cNvSpPr>
              <a:spLocks noChangeArrowheads="1"/>
            </p:cNvSpPr>
            <p:nvPr/>
          </p:nvSpPr>
          <p:spPr bwMode="auto">
            <a:xfrm>
              <a:off x="4140" y="2679"/>
              <a:ext cx="1197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02" name="AutoShape 120"/>
            <p:cNvSpPr>
              <a:spLocks noChangeArrowheads="1"/>
            </p:cNvSpPr>
            <p:nvPr/>
          </p:nvSpPr>
          <p:spPr bwMode="auto">
            <a:xfrm>
              <a:off x="4205" y="2710"/>
              <a:ext cx="1071" cy="8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03" name="Oval 121"/>
            <p:cNvSpPr>
              <a:spLocks noChangeArrowheads="1"/>
            </p:cNvSpPr>
            <p:nvPr/>
          </p:nvSpPr>
          <p:spPr bwMode="auto">
            <a:xfrm>
              <a:off x="4309" y="2382"/>
              <a:ext cx="158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04" name="Oval 122"/>
            <p:cNvSpPr>
              <a:spLocks noChangeArrowheads="1"/>
            </p:cNvSpPr>
            <p:nvPr/>
          </p:nvSpPr>
          <p:spPr bwMode="auto">
            <a:xfrm>
              <a:off x="4488" y="2382"/>
              <a:ext cx="158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8905" name="Oval 123"/>
            <p:cNvSpPr>
              <a:spLocks noChangeArrowheads="1"/>
            </p:cNvSpPr>
            <p:nvPr/>
          </p:nvSpPr>
          <p:spPr bwMode="auto">
            <a:xfrm>
              <a:off x="4662" y="2382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8906" name="Rectangle 124"/>
            <p:cNvSpPr>
              <a:spLocks noChangeArrowheads="1"/>
            </p:cNvSpPr>
            <p:nvPr/>
          </p:nvSpPr>
          <p:spPr bwMode="auto">
            <a:xfrm>
              <a:off x="5065" y="1836"/>
              <a:ext cx="82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77</a:t>
            </a:fld>
            <a:endParaRPr lang="en-US" alt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63"/>
          <p:cNvSpPr>
            <a:spLocks noGrp="1" noChangeArrowheads="1"/>
          </p:cNvSpPr>
          <p:nvPr>
            <p:ph type="body" sz="half" idx="1"/>
          </p:nvPr>
        </p:nvSpPr>
        <p:spPr>
          <a:xfrm>
            <a:off x="4508500" y="1674813"/>
            <a:ext cx="4014788" cy="25034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i="1" u="sng">
                <a:solidFill>
                  <a:srgbClr val="CC0000"/>
                </a:solidFill>
              </a:rPr>
              <a:t>Q:</a:t>
            </a:r>
            <a:r>
              <a:rPr lang="en-US" altLang="en-US"/>
              <a:t> will 2-way handshake always work in network?</a:t>
            </a:r>
          </a:p>
          <a:p>
            <a:r>
              <a:rPr lang="en-US" altLang="en-US" sz="2400"/>
              <a:t>variable delays</a:t>
            </a:r>
          </a:p>
          <a:p>
            <a:r>
              <a:rPr lang="en-US" altLang="en-US" sz="2400"/>
              <a:t>retransmitted messages (e.g. req_conn(x)) due to message loss</a:t>
            </a:r>
          </a:p>
          <a:p>
            <a:r>
              <a:rPr lang="en-US" altLang="en-US" sz="2400"/>
              <a:t>message reordering</a:t>
            </a:r>
          </a:p>
          <a:p>
            <a:r>
              <a:rPr lang="en-US" altLang="en-US" sz="2400"/>
              <a:t>can</a:t>
            </a:r>
            <a:r>
              <a:rPr lang="ja-JP" altLang="en-US" sz="2400"/>
              <a:t>’</a:t>
            </a:r>
            <a:r>
              <a:rPr lang="en-US" altLang="ja-JP" sz="2400"/>
              <a:t>t </a:t>
            </a:r>
            <a:r>
              <a:rPr lang="ja-JP" altLang="en-US" sz="2400"/>
              <a:t>“</a:t>
            </a:r>
            <a:r>
              <a:rPr lang="en-US" altLang="ja-JP" sz="2400"/>
              <a:t>see</a:t>
            </a:r>
            <a:r>
              <a:rPr lang="ja-JP" altLang="en-US" sz="2400"/>
              <a:t>”</a:t>
            </a:r>
            <a:r>
              <a:rPr lang="en-US" altLang="ja-JP" sz="2400"/>
              <a:t> other side</a:t>
            </a:r>
            <a:endParaRPr lang="en-US" altLang="en-US" sz="2400"/>
          </a:p>
        </p:txBody>
      </p:sp>
      <p:pic>
        <p:nvPicPr>
          <p:cNvPr id="97284" name="Picture 62" descr="Al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957388"/>
            <a:ext cx="5080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63" descr="B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1992313"/>
            <a:ext cx="6223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Text Box 49"/>
          <p:cNvSpPr txBox="1">
            <a:spLocks noChangeArrowheads="1"/>
          </p:cNvSpPr>
          <p:nvPr/>
        </p:nvSpPr>
        <p:spPr bwMode="auto">
          <a:xfrm>
            <a:off x="541338" y="1335088"/>
            <a:ext cx="2652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/>
              <a:t>2-way handshake:</a:t>
            </a:r>
          </a:p>
        </p:txBody>
      </p:sp>
      <p:sp>
        <p:nvSpPr>
          <p:cNvPr id="79880" name="Line 50"/>
          <p:cNvSpPr>
            <a:spLocks noChangeShapeType="1"/>
          </p:cNvSpPr>
          <p:nvPr/>
        </p:nvSpPr>
        <p:spPr bwMode="auto">
          <a:xfrm>
            <a:off x="1590675" y="2689225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1" name="Line 51"/>
          <p:cNvSpPr>
            <a:spLocks noChangeShapeType="1"/>
          </p:cNvSpPr>
          <p:nvPr/>
        </p:nvSpPr>
        <p:spPr bwMode="auto">
          <a:xfrm>
            <a:off x="1546225" y="2606675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2" name="Line 53"/>
          <p:cNvSpPr>
            <a:spLocks noChangeShapeType="1"/>
          </p:cNvSpPr>
          <p:nvPr/>
        </p:nvSpPr>
        <p:spPr bwMode="auto">
          <a:xfrm>
            <a:off x="3076575" y="2633663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3" name="Line 54"/>
          <p:cNvSpPr>
            <a:spLocks noChangeShapeType="1"/>
          </p:cNvSpPr>
          <p:nvPr/>
        </p:nvSpPr>
        <p:spPr bwMode="auto">
          <a:xfrm flipH="1">
            <a:off x="1543050" y="3086100"/>
            <a:ext cx="1479550" cy="315913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4" name="Rectangle 56"/>
          <p:cNvSpPr>
            <a:spLocks noChangeArrowheads="1"/>
          </p:cNvSpPr>
          <p:nvPr/>
        </p:nvSpPr>
        <p:spPr bwMode="auto">
          <a:xfrm>
            <a:off x="1828800" y="2674938"/>
            <a:ext cx="89058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5" name="Text Box 55"/>
          <p:cNvSpPr txBox="1">
            <a:spLocks noChangeArrowheads="1"/>
          </p:cNvSpPr>
          <p:nvPr/>
        </p:nvSpPr>
        <p:spPr bwMode="auto">
          <a:xfrm>
            <a:off x="1795463" y="2652713"/>
            <a:ext cx="9794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/>
              <a:t>Let</a:t>
            </a:r>
            <a:r>
              <a:rPr lang="ja-JP" altLang="en-US"/>
              <a:t>’</a:t>
            </a:r>
            <a:r>
              <a:rPr lang="en-US" altLang="ja-JP"/>
              <a:t>s talk</a:t>
            </a:r>
            <a:endParaRPr lang="en-US" altLang="en-US"/>
          </a:p>
        </p:txBody>
      </p:sp>
      <p:sp>
        <p:nvSpPr>
          <p:cNvPr id="79886" name="Rectangle 57"/>
          <p:cNvSpPr>
            <a:spLocks noChangeArrowheads="1"/>
          </p:cNvSpPr>
          <p:nvPr/>
        </p:nvSpPr>
        <p:spPr bwMode="auto">
          <a:xfrm>
            <a:off x="2085975" y="3098800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87" name="Text Box 58"/>
          <p:cNvSpPr txBox="1">
            <a:spLocks noChangeArrowheads="1"/>
          </p:cNvSpPr>
          <p:nvPr/>
        </p:nvSpPr>
        <p:spPr bwMode="auto">
          <a:xfrm>
            <a:off x="2070100" y="3076575"/>
            <a:ext cx="447675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OK</a:t>
            </a:r>
          </a:p>
        </p:txBody>
      </p:sp>
      <p:sp>
        <p:nvSpPr>
          <p:cNvPr id="79888" name="Text Box 60"/>
          <p:cNvSpPr txBox="1">
            <a:spLocks noChangeArrowheads="1"/>
          </p:cNvSpPr>
          <p:nvPr/>
        </p:nvSpPr>
        <p:spPr bwMode="auto">
          <a:xfrm>
            <a:off x="3081338" y="2909888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889" name="Text Box 61"/>
          <p:cNvSpPr txBox="1">
            <a:spLocks noChangeArrowheads="1"/>
          </p:cNvSpPr>
          <p:nvPr/>
        </p:nvSpPr>
        <p:spPr bwMode="auto">
          <a:xfrm>
            <a:off x="688975" y="324326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890" name="Oval 66"/>
          <p:cNvSpPr>
            <a:spLocks noChangeArrowheads="1"/>
          </p:cNvSpPr>
          <p:nvPr/>
        </p:nvSpPr>
        <p:spPr bwMode="auto">
          <a:xfrm>
            <a:off x="1500188" y="3360738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891" name="Oval 67"/>
          <p:cNvSpPr>
            <a:spLocks noChangeArrowheads="1"/>
          </p:cNvSpPr>
          <p:nvPr/>
        </p:nvSpPr>
        <p:spPr bwMode="auto">
          <a:xfrm>
            <a:off x="3028950" y="3017838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892" name="Text Box 72"/>
          <p:cNvSpPr txBox="1">
            <a:spLocks noChangeArrowheads="1"/>
          </p:cNvSpPr>
          <p:nvPr/>
        </p:nvSpPr>
        <p:spPr bwMode="auto">
          <a:xfrm>
            <a:off x="512763" y="4645025"/>
            <a:ext cx="9731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/>
              <a:t>choose x</a:t>
            </a:r>
          </a:p>
          <a:p>
            <a:pPr algn="r">
              <a:defRPr/>
            </a:pPr>
            <a:endParaRPr lang="en-US"/>
          </a:p>
        </p:txBody>
      </p:sp>
      <p:sp>
        <p:nvSpPr>
          <p:cNvPr id="79893" name="Line 73"/>
          <p:cNvSpPr>
            <a:spLocks noChangeShapeType="1"/>
          </p:cNvSpPr>
          <p:nvPr/>
        </p:nvSpPr>
        <p:spPr bwMode="auto">
          <a:xfrm>
            <a:off x="1619250" y="4818063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4" name="Line 74"/>
          <p:cNvSpPr>
            <a:spLocks noChangeShapeType="1"/>
          </p:cNvSpPr>
          <p:nvPr/>
        </p:nvSpPr>
        <p:spPr bwMode="auto">
          <a:xfrm>
            <a:off x="1574800" y="4735513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5" name="Line 75"/>
          <p:cNvSpPr>
            <a:spLocks noChangeShapeType="1"/>
          </p:cNvSpPr>
          <p:nvPr/>
        </p:nvSpPr>
        <p:spPr bwMode="auto">
          <a:xfrm>
            <a:off x="3105150" y="4762500"/>
            <a:ext cx="0" cy="1095375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6" name="Line 76"/>
          <p:cNvSpPr>
            <a:spLocks noChangeShapeType="1"/>
          </p:cNvSpPr>
          <p:nvPr/>
        </p:nvSpPr>
        <p:spPr bwMode="auto">
          <a:xfrm flipH="1">
            <a:off x="1571625" y="5214938"/>
            <a:ext cx="1479550" cy="315912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7" name="Rectangle 77"/>
          <p:cNvSpPr>
            <a:spLocks noChangeArrowheads="1"/>
          </p:cNvSpPr>
          <p:nvPr/>
        </p:nvSpPr>
        <p:spPr bwMode="auto">
          <a:xfrm>
            <a:off x="1936750" y="4803775"/>
            <a:ext cx="777875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898" name="Text Box 78"/>
          <p:cNvSpPr txBox="1">
            <a:spLocks noChangeArrowheads="1"/>
          </p:cNvSpPr>
          <p:nvPr/>
        </p:nvSpPr>
        <p:spPr bwMode="auto">
          <a:xfrm>
            <a:off x="1706563" y="4770438"/>
            <a:ext cx="1273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req_conn(x)</a:t>
            </a:r>
          </a:p>
        </p:txBody>
      </p:sp>
      <p:sp>
        <p:nvSpPr>
          <p:cNvPr id="79899" name="Rectangle 79"/>
          <p:cNvSpPr>
            <a:spLocks noChangeArrowheads="1"/>
          </p:cNvSpPr>
          <p:nvPr/>
        </p:nvSpPr>
        <p:spPr bwMode="auto">
          <a:xfrm>
            <a:off x="2114550" y="5227638"/>
            <a:ext cx="439738" cy="32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900" name="Text Box 81"/>
          <p:cNvSpPr txBox="1">
            <a:spLocks noChangeArrowheads="1"/>
          </p:cNvSpPr>
          <p:nvPr/>
        </p:nvSpPr>
        <p:spPr bwMode="auto">
          <a:xfrm>
            <a:off x="3109913" y="503872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901" name="Text Box 82"/>
          <p:cNvSpPr txBox="1">
            <a:spLocks noChangeArrowheads="1"/>
          </p:cNvSpPr>
          <p:nvPr/>
        </p:nvSpPr>
        <p:spPr bwMode="auto">
          <a:xfrm>
            <a:off x="717550" y="5372100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CC0000"/>
                </a:solidFill>
              </a:rPr>
              <a:t>ESTAB</a:t>
            </a:r>
          </a:p>
        </p:txBody>
      </p:sp>
      <p:sp>
        <p:nvSpPr>
          <p:cNvPr id="79902" name="Oval 83"/>
          <p:cNvSpPr>
            <a:spLocks noChangeArrowheads="1"/>
          </p:cNvSpPr>
          <p:nvPr/>
        </p:nvSpPr>
        <p:spPr bwMode="auto">
          <a:xfrm>
            <a:off x="1528763" y="5489575"/>
            <a:ext cx="90487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903" name="Oval 84"/>
          <p:cNvSpPr>
            <a:spLocks noChangeArrowheads="1"/>
          </p:cNvSpPr>
          <p:nvPr/>
        </p:nvSpPr>
        <p:spPr bwMode="auto">
          <a:xfrm>
            <a:off x="3057525" y="5146675"/>
            <a:ext cx="90488" cy="88900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CC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79904" name="Rectangle 86"/>
          <p:cNvSpPr>
            <a:spLocks noChangeArrowheads="1"/>
          </p:cNvSpPr>
          <p:nvPr/>
        </p:nvSpPr>
        <p:spPr bwMode="auto">
          <a:xfrm>
            <a:off x="1816100" y="5233988"/>
            <a:ext cx="1071563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79905" name="Text Box 85"/>
          <p:cNvSpPr txBox="1">
            <a:spLocks noChangeArrowheads="1"/>
          </p:cNvSpPr>
          <p:nvPr/>
        </p:nvSpPr>
        <p:spPr bwMode="auto">
          <a:xfrm>
            <a:off x="1700213" y="5195888"/>
            <a:ext cx="12747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acc_conn(x)</a:t>
            </a:r>
          </a:p>
        </p:txBody>
      </p:sp>
      <p:pic>
        <p:nvPicPr>
          <p:cNvPr id="97313" name="Picture 90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7334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907" name="Rectangle 91"/>
          <p:cNvSpPr>
            <a:spLocks noGrp="1" noChangeArrowheads="1"/>
          </p:cNvSpPr>
          <p:nvPr>
            <p:ph type="title"/>
          </p:nvPr>
        </p:nvSpPr>
        <p:spPr>
          <a:xfrm>
            <a:off x="533400" y="133350"/>
            <a:ext cx="7772400" cy="849313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Agreeing to establish a connection</a:t>
            </a:r>
          </a:p>
        </p:txBody>
      </p:sp>
      <p:grpSp>
        <p:nvGrpSpPr>
          <p:cNvPr id="97315" name="Group 92"/>
          <p:cNvGrpSpPr>
            <a:grpSpLocks/>
          </p:cNvGrpSpPr>
          <p:nvPr/>
        </p:nvGrpSpPr>
        <p:grpSpPr bwMode="auto">
          <a:xfrm>
            <a:off x="1209675" y="4202113"/>
            <a:ext cx="574675" cy="520700"/>
            <a:chOff x="-44" y="1473"/>
            <a:chExt cx="981" cy="1105"/>
          </a:xfrm>
        </p:grpSpPr>
        <p:pic>
          <p:nvPicPr>
            <p:cNvPr id="97349" name="Picture 93" descr="desktop_computer_stylized_mediu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350" name="Freeform 9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7316" name="Group 95"/>
          <p:cNvGrpSpPr>
            <a:grpSpLocks/>
          </p:cNvGrpSpPr>
          <p:nvPr/>
        </p:nvGrpSpPr>
        <p:grpSpPr bwMode="auto">
          <a:xfrm>
            <a:off x="2971800" y="4183063"/>
            <a:ext cx="336550" cy="512762"/>
            <a:chOff x="4140" y="429"/>
            <a:chExt cx="1425" cy="2396"/>
          </a:xfrm>
        </p:grpSpPr>
        <p:sp>
          <p:nvSpPr>
            <p:cNvPr id="97317" name="Freeform 9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11" name="Rectangle 97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19" name="Freeform 9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0" name="Freeform 9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14" name="Rectangle 100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2" name="Group 10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9940" name="AutoShape 102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41" name="AutoShape 103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16" name="Rectangle 104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4" name="Group 10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9938" name="AutoShape 106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9" name="AutoShape 107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18" name="Rectangle 108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19" name="Rectangle 109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7327" name="Group 11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9936" name="AutoShape 111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7" name="AutoShape 112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7328" name="Freeform 11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7329" name="Group 11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9934" name="AutoShape 115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79935" name="AutoShape 116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9923" name="Rectangle 117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31" name="Freeform 11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32" name="Freeform 11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26" name="Oval 120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7334" name="Freeform 12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928" name="AutoShape 122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29" name="AutoShape 123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0" name="Oval 124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1" name="Oval 125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9932" name="Oval 126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79933" name="Rectangle 127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78</a:t>
            </a:fld>
            <a:endParaRPr lang="en-US" alt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7334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33350"/>
            <a:ext cx="7772400" cy="849313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Agreeing to establish a connection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80902" name="Text Box 7"/>
          <p:cNvSpPr txBox="1">
            <a:spLocks noChangeArrowheads="1"/>
          </p:cNvSpPr>
          <p:nvPr/>
        </p:nvSpPr>
        <p:spPr bwMode="auto">
          <a:xfrm>
            <a:off x="595313" y="1076325"/>
            <a:ext cx="4929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/>
              <a:t>2-way handshake failure scenarios:</a:t>
            </a:r>
          </a:p>
        </p:txBody>
      </p:sp>
      <p:sp>
        <p:nvSpPr>
          <p:cNvPr id="80903" name="Line 25"/>
          <p:cNvSpPr>
            <a:spLocks noChangeShapeType="1"/>
          </p:cNvSpPr>
          <p:nvPr/>
        </p:nvSpPr>
        <p:spPr bwMode="auto">
          <a:xfrm flipH="1">
            <a:off x="1793875" y="2301875"/>
            <a:ext cx="1588" cy="247015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0904" name="Line 39"/>
          <p:cNvSpPr>
            <a:spLocks noChangeShapeType="1"/>
          </p:cNvSpPr>
          <p:nvPr/>
        </p:nvSpPr>
        <p:spPr bwMode="auto">
          <a:xfrm flipH="1">
            <a:off x="3322638" y="2374900"/>
            <a:ext cx="1587" cy="3960813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93311" name="Group 95"/>
          <p:cNvGrpSpPr>
            <a:grpSpLocks/>
          </p:cNvGrpSpPr>
          <p:nvPr/>
        </p:nvGrpSpPr>
        <p:grpSpPr bwMode="auto">
          <a:xfrm>
            <a:off x="490538" y="2927350"/>
            <a:ext cx="3646487" cy="3549650"/>
            <a:chOff x="309" y="1844"/>
            <a:chExt cx="2297" cy="2236"/>
          </a:xfrm>
        </p:grpSpPr>
        <p:sp>
          <p:nvSpPr>
            <p:cNvPr id="81035" name="Text Box 42"/>
            <p:cNvSpPr txBox="1">
              <a:spLocks noChangeArrowheads="1"/>
            </p:cNvSpPr>
            <p:nvPr/>
          </p:nvSpPr>
          <p:spPr bwMode="auto">
            <a:xfrm>
              <a:off x="309" y="1844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/>
                <a:t>retransmit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/>
                <a:t>req_conn(x)</a:t>
              </a:r>
            </a:p>
            <a:p>
              <a:pPr algn="r">
                <a:defRPr/>
              </a:pPr>
              <a:endParaRPr lang="en-US"/>
            </a:p>
          </p:txBody>
        </p:sp>
        <p:sp>
          <p:nvSpPr>
            <p:cNvPr id="98443" name="Freeform 43"/>
            <p:cNvSpPr>
              <a:spLocks/>
            </p:cNvSpPr>
            <p:nvPr/>
          </p:nvSpPr>
          <p:spPr bwMode="auto">
            <a:xfrm>
              <a:off x="1137" y="2027"/>
              <a:ext cx="962" cy="1612"/>
            </a:xfrm>
            <a:custGeom>
              <a:avLst/>
              <a:gdLst>
                <a:gd name="T0" fmla="*/ 0 w 962"/>
                <a:gd name="T1" fmla="*/ 0 h 1612"/>
                <a:gd name="T2" fmla="*/ 306 w 962"/>
                <a:gd name="T3" fmla="*/ 234 h 1612"/>
                <a:gd name="T4" fmla="*/ 467 w 962"/>
                <a:gd name="T5" fmla="*/ 1342 h 1612"/>
                <a:gd name="T6" fmla="*/ 962 w 962"/>
                <a:gd name="T7" fmla="*/ 1612 h 16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2" h="1612">
                  <a:moveTo>
                    <a:pt x="0" y="0"/>
                  </a:moveTo>
                  <a:cubicBezTo>
                    <a:pt x="50" y="40"/>
                    <a:pt x="228" y="10"/>
                    <a:pt x="306" y="234"/>
                  </a:cubicBezTo>
                  <a:cubicBezTo>
                    <a:pt x="384" y="458"/>
                    <a:pt x="358" y="1112"/>
                    <a:pt x="467" y="1342"/>
                  </a:cubicBezTo>
                  <a:cubicBezTo>
                    <a:pt x="576" y="1572"/>
                    <a:pt x="779" y="1601"/>
                    <a:pt x="962" y="161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1037" name="Text Box 44"/>
            <p:cNvSpPr txBox="1">
              <a:spLocks noChangeArrowheads="1"/>
            </p:cNvSpPr>
            <p:nvPr/>
          </p:nvSpPr>
          <p:spPr bwMode="auto">
            <a:xfrm>
              <a:off x="2120" y="3517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038" name="Oval 45"/>
            <p:cNvSpPr>
              <a:spLocks noChangeArrowheads="1"/>
            </p:cNvSpPr>
            <p:nvPr/>
          </p:nvSpPr>
          <p:spPr bwMode="auto">
            <a:xfrm>
              <a:off x="2072" y="3597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446" name="Group 46"/>
            <p:cNvGrpSpPr>
              <a:grpSpLocks/>
            </p:cNvGrpSpPr>
            <p:nvPr/>
          </p:nvGrpSpPr>
          <p:grpSpPr bwMode="auto">
            <a:xfrm>
              <a:off x="1198" y="2407"/>
              <a:ext cx="802" cy="212"/>
              <a:chOff x="1065" y="2085"/>
              <a:chExt cx="802" cy="212"/>
            </a:xfrm>
          </p:grpSpPr>
          <p:sp>
            <p:nvSpPr>
              <p:cNvPr id="81041" name="Rectangle 47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42" name="Text Box 48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/>
                  <a:t>req_conn(x)</a:t>
                </a:r>
              </a:p>
            </p:txBody>
          </p:sp>
        </p:grpSp>
        <p:sp>
          <p:nvSpPr>
            <p:cNvPr id="81040" name="Text Box 49"/>
            <p:cNvSpPr txBox="1">
              <a:spLocks noChangeArrowheads="1"/>
            </p:cNvSpPr>
            <p:nvPr/>
          </p:nvSpPr>
          <p:spPr bwMode="auto">
            <a:xfrm>
              <a:off x="980" y="3714"/>
              <a:ext cx="1336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half open connection!</a:t>
              </a:r>
            </a:p>
            <a:p>
              <a:pPr>
                <a:defRPr/>
              </a:pPr>
              <a:r>
                <a:rPr lang="en-US"/>
                <a:t>(no client!)</a:t>
              </a:r>
            </a:p>
          </p:txBody>
        </p:sp>
      </p:grpSp>
      <p:grpSp>
        <p:nvGrpSpPr>
          <p:cNvPr id="393309" name="Group 93"/>
          <p:cNvGrpSpPr>
            <a:grpSpLocks/>
          </p:cNvGrpSpPr>
          <p:nvPr/>
        </p:nvGrpSpPr>
        <p:grpSpPr bwMode="auto">
          <a:xfrm>
            <a:off x="622300" y="4456113"/>
            <a:ext cx="3830638" cy="715962"/>
            <a:chOff x="406" y="2807"/>
            <a:chExt cx="2413" cy="451"/>
          </a:xfrm>
        </p:grpSpPr>
        <p:sp>
          <p:nvSpPr>
            <p:cNvPr id="81031" name="Line 40"/>
            <p:cNvSpPr>
              <a:spLocks noChangeShapeType="1"/>
            </p:cNvSpPr>
            <p:nvPr/>
          </p:nvSpPr>
          <p:spPr bwMode="auto">
            <a:xfrm>
              <a:off x="1097" y="2964"/>
              <a:ext cx="1515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32" name="Text Box 83"/>
            <p:cNvSpPr txBox="1">
              <a:spLocks noChangeArrowheads="1"/>
            </p:cNvSpPr>
            <p:nvPr/>
          </p:nvSpPr>
          <p:spPr bwMode="auto">
            <a:xfrm>
              <a:off x="406" y="2937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/>
                <a:t>client terminates</a:t>
              </a:r>
            </a:p>
          </p:txBody>
        </p:sp>
        <p:sp>
          <p:nvSpPr>
            <p:cNvPr id="81033" name="Text Box 84"/>
            <p:cNvSpPr txBox="1">
              <a:spLocks noChangeArrowheads="1"/>
            </p:cNvSpPr>
            <p:nvPr/>
          </p:nvSpPr>
          <p:spPr bwMode="auto">
            <a:xfrm>
              <a:off x="2081" y="2938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/>
                <a:t>server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/>
                <a:t>forgets x</a:t>
              </a:r>
            </a:p>
          </p:txBody>
        </p:sp>
        <p:sp>
          <p:nvSpPr>
            <p:cNvPr id="81034" name="Text Box 85"/>
            <p:cNvSpPr txBox="1">
              <a:spLocks noChangeArrowheads="1"/>
            </p:cNvSpPr>
            <p:nvPr/>
          </p:nvSpPr>
          <p:spPr bwMode="auto">
            <a:xfrm>
              <a:off x="1269" y="2807"/>
              <a:ext cx="706" cy="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defRPr/>
              </a:pPr>
              <a:r>
                <a:rPr lang="en-US" sz="1400"/>
                <a:t>connection 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en-US" sz="1400"/>
                <a:t>x completes</a:t>
              </a:r>
            </a:p>
          </p:txBody>
        </p:sp>
      </p:grpSp>
      <p:grpSp>
        <p:nvGrpSpPr>
          <p:cNvPr id="393315" name="Group 99"/>
          <p:cNvGrpSpPr>
            <a:grpSpLocks/>
          </p:cNvGrpSpPr>
          <p:nvPr/>
        </p:nvGrpSpPr>
        <p:grpSpPr bwMode="auto">
          <a:xfrm>
            <a:off x="4810125" y="2914650"/>
            <a:ext cx="4048125" cy="3417888"/>
            <a:chOff x="3030" y="1831"/>
            <a:chExt cx="2550" cy="2153"/>
          </a:xfrm>
        </p:grpSpPr>
        <p:sp>
          <p:nvSpPr>
            <p:cNvPr id="81020" name="Text Box 69"/>
            <p:cNvSpPr txBox="1">
              <a:spLocks noChangeArrowheads="1"/>
            </p:cNvSpPr>
            <p:nvPr/>
          </p:nvSpPr>
          <p:spPr bwMode="auto">
            <a:xfrm>
              <a:off x="3030" y="1831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/>
                <a:t>retransmit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/>
                <a:t>req_conn(x)</a:t>
              </a:r>
            </a:p>
            <a:p>
              <a:pPr algn="r">
                <a:defRPr/>
              </a:pPr>
              <a:endParaRPr lang="en-US"/>
            </a:p>
          </p:txBody>
        </p:sp>
        <p:sp>
          <p:nvSpPr>
            <p:cNvPr id="98428" name="Freeform 70"/>
            <p:cNvSpPr>
              <a:spLocks/>
            </p:cNvSpPr>
            <p:nvPr/>
          </p:nvSpPr>
          <p:spPr bwMode="auto">
            <a:xfrm>
              <a:off x="3858" y="2021"/>
              <a:ext cx="962" cy="1612"/>
            </a:xfrm>
            <a:custGeom>
              <a:avLst/>
              <a:gdLst>
                <a:gd name="T0" fmla="*/ 0 w 962"/>
                <a:gd name="T1" fmla="*/ 0 h 1612"/>
                <a:gd name="T2" fmla="*/ 306 w 962"/>
                <a:gd name="T3" fmla="*/ 234 h 1612"/>
                <a:gd name="T4" fmla="*/ 467 w 962"/>
                <a:gd name="T5" fmla="*/ 1342 h 1612"/>
                <a:gd name="T6" fmla="*/ 962 w 962"/>
                <a:gd name="T7" fmla="*/ 1612 h 16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2" h="1612">
                  <a:moveTo>
                    <a:pt x="0" y="0"/>
                  </a:moveTo>
                  <a:cubicBezTo>
                    <a:pt x="50" y="40"/>
                    <a:pt x="228" y="10"/>
                    <a:pt x="306" y="234"/>
                  </a:cubicBezTo>
                  <a:cubicBezTo>
                    <a:pt x="384" y="458"/>
                    <a:pt x="358" y="1112"/>
                    <a:pt x="467" y="1342"/>
                  </a:cubicBezTo>
                  <a:cubicBezTo>
                    <a:pt x="576" y="1572"/>
                    <a:pt x="779" y="1601"/>
                    <a:pt x="962" y="1612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1022" name="Text Box 71"/>
            <p:cNvSpPr txBox="1">
              <a:spLocks noChangeArrowheads="1"/>
            </p:cNvSpPr>
            <p:nvPr/>
          </p:nvSpPr>
          <p:spPr bwMode="auto">
            <a:xfrm>
              <a:off x="4841" y="3504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023" name="Oval 72"/>
            <p:cNvSpPr>
              <a:spLocks noChangeArrowheads="1"/>
            </p:cNvSpPr>
            <p:nvPr/>
          </p:nvSpPr>
          <p:spPr bwMode="auto">
            <a:xfrm>
              <a:off x="4793" y="3584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4" name="Rectangle 74"/>
            <p:cNvSpPr>
              <a:spLocks noChangeArrowheads="1"/>
            </p:cNvSpPr>
            <p:nvPr/>
          </p:nvSpPr>
          <p:spPr bwMode="auto">
            <a:xfrm>
              <a:off x="3991" y="3178"/>
              <a:ext cx="675" cy="1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5" name="Text Box 75"/>
            <p:cNvSpPr txBox="1">
              <a:spLocks noChangeArrowheads="1"/>
            </p:cNvSpPr>
            <p:nvPr/>
          </p:nvSpPr>
          <p:spPr bwMode="auto">
            <a:xfrm>
              <a:off x="4059" y="3140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req_conn(x)</a:t>
              </a:r>
            </a:p>
          </p:txBody>
        </p:sp>
        <p:sp>
          <p:nvSpPr>
            <p:cNvPr id="98433" name="Freeform 86"/>
            <p:cNvSpPr>
              <a:spLocks/>
            </p:cNvSpPr>
            <p:nvPr/>
          </p:nvSpPr>
          <p:spPr bwMode="auto">
            <a:xfrm>
              <a:off x="3847" y="2645"/>
              <a:ext cx="946" cy="1195"/>
            </a:xfrm>
            <a:custGeom>
              <a:avLst/>
              <a:gdLst>
                <a:gd name="T0" fmla="*/ 0 w 946"/>
                <a:gd name="T1" fmla="*/ 15 h 1195"/>
                <a:gd name="T2" fmla="*/ 199 w 946"/>
                <a:gd name="T3" fmla="*/ 164 h 1195"/>
                <a:gd name="T4" fmla="*/ 320 w 946"/>
                <a:gd name="T5" fmla="*/ 960 h 1195"/>
                <a:gd name="T6" fmla="*/ 946 w 946"/>
                <a:gd name="T7" fmla="*/ 1138 h 11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6" h="1195">
                  <a:moveTo>
                    <a:pt x="0" y="15"/>
                  </a:moveTo>
                  <a:cubicBezTo>
                    <a:pt x="32" y="40"/>
                    <a:pt x="114" y="0"/>
                    <a:pt x="199" y="164"/>
                  </a:cubicBezTo>
                  <a:cubicBezTo>
                    <a:pt x="284" y="328"/>
                    <a:pt x="195" y="798"/>
                    <a:pt x="320" y="960"/>
                  </a:cubicBezTo>
                  <a:cubicBezTo>
                    <a:pt x="477" y="1195"/>
                    <a:pt x="816" y="1101"/>
                    <a:pt x="946" y="1138"/>
                  </a:cubicBez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1027" name="Rectangle 88"/>
            <p:cNvSpPr>
              <a:spLocks noChangeArrowheads="1"/>
            </p:cNvSpPr>
            <p:nvPr/>
          </p:nvSpPr>
          <p:spPr bwMode="auto">
            <a:xfrm>
              <a:off x="4068" y="3612"/>
              <a:ext cx="448" cy="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028" name="Text Box 87"/>
            <p:cNvSpPr txBox="1">
              <a:spLocks noChangeArrowheads="1"/>
            </p:cNvSpPr>
            <p:nvPr/>
          </p:nvSpPr>
          <p:spPr bwMode="auto">
            <a:xfrm>
              <a:off x="3870" y="3584"/>
              <a:ext cx="6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data(x+1)</a:t>
              </a:r>
            </a:p>
          </p:txBody>
        </p:sp>
        <p:sp>
          <p:nvSpPr>
            <p:cNvPr id="81029" name="Text Box 89"/>
            <p:cNvSpPr txBox="1">
              <a:spLocks noChangeArrowheads="1"/>
            </p:cNvSpPr>
            <p:nvPr/>
          </p:nvSpPr>
          <p:spPr bwMode="auto">
            <a:xfrm>
              <a:off x="3062" y="2494"/>
              <a:ext cx="802" cy="4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/>
                <a:t>retransmit</a:t>
              </a:r>
            </a:p>
            <a:p>
              <a:pPr algn="r">
                <a:lnSpc>
                  <a:spcPct val="85000"/>
                </a:lnSpc>
                <a:defRPr/>
              </a:pPr>
              <a:r>
                <a:rPr lang="en-US"/>
                <a:t>data(x+1)</a:t>
              </a:r>
            </a:p>
            <a:p>
              <a:pPr algn="r">
                <a:defRPr/>
              </a:pPr>
              <a:endParaRPr lang="en-US"/>
            </a:p>
          </p:txBody>
        </p:sp>
        <p:sp>
          <p:nvSpPr>
            <p:cNvPr id="81030" name="Text Box 90"/>
            <p:cNvSpPr txBox="1">
              <a:spLocks noChangeArrowheads="1"/>
            </p:cNvSpPr>
            <p:nvPr/>
          </p:nvSpPr>
          <p:spPr bwMode="auto">
            <a:xfrm>
              <a:off x="4842" y="3664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/>
                <a:t>accept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/>
                <a:t>data(x+1)</a:t>
              </a:r>
            </a:p>
          </p:txBody>
        </p:sp>
      </p:grpSp>
      <p:grpSp>
        <p:nvGrpSpPr>
          <p:cNvPr id="98315" name="Group 102"/>
          <p:cNvGrpSpPr>
            <a:grpSpLocks/>
          </p:cNvGrpSpPr>
          <p:nvPr/>
        </p:nvGrpSpPr>
        <p:grpSpPr bwMode="auto">
          <a:xfrm>
            <a:off x="768350" y="1746250"/>
            <a:ext cx="3389313" cy="2136775"/>
            <a:chOff x="484" y="1100"/>
            <a:chExt cx="2135" cy="1346"/>
          </a:xfrm>
        </p:grpSpPr>
        <p:sp>
          <p:nvSpPr>
            <p:cNvPr id="80971" name="Text Box 103"/>
            <p:cNvSpPr txBox="1">
              <a:spLocks noChangeArrowheads="1"/>
            </p:cNvSpPr>
            <p:nvPr/>
          </p:nvSpPr>
          <p:spPr bwMode="auto">
            <a:xfrm>
              <a:off x="484" y="1393"/>
              <a:ext cx="61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/>
                <a:t>choose x</a:t>
              </a:r>
            </a:p>
            <a:p>
              <a:pPr algn="r">
                <a:defRPr/>
              </a:pPr>
              <a:endParaRPr lang="en-US"/>
            </a:p>
          </p:txBody>
        </p:sp>
        <p:sp>
          <p:nvSpPr>
            <p:cNvPr id="80972" name="Line 104"/>
            <p:cNvSpPr>
              <a:spLocks noChangeShapeType="1"/>
            </p:cNvSpPr>
            <p:nvPr/>
          </p:nvSpPr>
          <p:spPr bwMode="auto">
            <a:xfrm>
              <a:off x="1159" y="1516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3" name="Line 105"/>
            <p:cNvSpPr>
              <a:spLocks noChangeShapeType="1"/>
            </p:cNvSpPr>
            <p:nvPr/>
          </p:nvSpPr>
          <p:spPr bwMode="auto">
            <a:xfrm flipH="1">
              <a:off x="1121" y="1739"/>
              <a:ext cx="990" cy="60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4" name="Rectangle 106"/>
            <p:cNvSpPr>
              <a:spLocks noChangeArrowheads="1"/>
            </p:cNvSpPr>
            <p:nvPr/>
          </p:nvSpPr>
          <p:spPr bwMode="auto">
            <a:xfrm>
              <a:off x="1359" y="1507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5" name="Text Box 107"/>
            <p:cNvSpPr txBox="1">
              <a:spLocks noChangeArrowheads="1"/>
            </p:cNvSpPr>
            <p:nvPr/>
          </p:nvSpPr>
          <p:spPr bwMode="auto">
            <a:xfrm>
              <a:off x="1214" y="1486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req_conn(x)</a:t>
              </a:r>
            </a:p>
          </p:txBody>
        </p:sp>
        <p:sp>
          <p:nvSpPr>
            <p:cNvPr id="80976" name="Rectangle 108"/>
            <p:cNvSpPr>
              <a:spLocks noChangeArrowheads="1"/>
            </p:cNvSpPr>
            <p:nvPr/>
          </p:nvSpPr>
          <p:spPr bwMode="auto">
            <a:xfrm>
              <a:off x="1471" y="1774"/>
              <a:ext cx="277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77" name="Text Box 109"/>
            <p:cNvSpPr txBox="1">
              <a:spLocks noChangeArrowheads="1"/>
            </p:cNvSpPr>
            <p:nvPr/>
          </p:nvSpPr>
          <p:spPr bwMode="auto">
            <a:xfrm>
              <a:off x="2133" y="1649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78" name="Text Box 110"/>
            <p:cNvSpPr txBox="1">
              <a:spLocks noChangeArrowheads="1"/>
            </p:cNvSpPr>
            <p:nvPr/>
          </p:nvSpPr>
          <p:spPr bwMode="auto">
            <a:xfrm>
              <a:off x="583" y="2234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79" name="Oval 111"/>
            <p:cNvSpPr>
              <a:spLocks noChangeArrowheads="1"/>
            </p:cNvSpPr>
            <p:nvPr/>
          </p:nvSpPr>
          <p:spPr bwMode="auto">
            <a:xfrm>
              <a:off x="1095" y="2298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80" name="Oval 112"/>
            <p:cNvSpPr>
              <a:spLocks noChangeArrowheads="1"/>
            </p:cNvSpPr>
            <p:nvPr/>
          </p:nvSpPr>
          <p:spPr bwMode="auto">
            <a:xfrm>
              <a:off x="2065" y="1723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388" name="Group 113"/>
            <p:cNvGrpSpPr>
              <a:grpSpLocks/>
            </p:cNvGrpSpPr>
            <p:nvPr/>
          </p:nvGrpSpPr>
          <p:grpSpPr bwMode="auto">
            <a:xfrm>
              <a:off x="1277" y="1861"/>
              <a:ext cx="803" cy="212"/>
              <a:chOff x="1065" y="2085"/>
              <a:chExt cx="803" cy="212"/>
            </a:xfrm>
          </p:grpSpPr>
          <p:sp>
            <p:nvSpPr>
              <p:cNvPr id="81018" name="Rectangle 114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19" name="Text Box 115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/>
                  <a:t>acc_conn(x)</a:t>
                </a:r>
              </a:p>
            </p:txBody>
          </p:sp>
        </p:grpSp>
        <p:grpSp>
          <p:nvGrpSpPr>
            <p:cNvPr id="98389" name="Group 116"/>
            <p:cNvGrpSpPr>
              <a:grpSpLocks/>
            </p:cNvGrpSpPr>
            <p:nvPr/>
          </p:nvGrpSpPr>
          <p:grpSpPr bwMode="auto">
            <a:xfrm>
              <a:off x="834" y="1112"/>
              <a:ext cx="391" cy="307"/>
              <a:chOff x="-44" y="1473"/>
              <a:chExt cx="981" cy="1105"/>
            </a:xfrm>
          </p:grpSpPr>
          <p:pic>
            <p:nvPicPr>
              <p:cNvPr id="98423" name="Picture 11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424" name="Freeform 11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8390" name="Group 119"/>
            <p:cNvGrpSpPr>
              <a:grpSpLocks/>
            </p:cNvGrpSpPr>
            <p:nvPr/>
          </p:nvGrpSpPr>
          <p:grpSpPr bwMode="auto">
            <a:xfrm>
              <a:off x="1973" y="1100"/>
              <a:ext cx="212" cy="323"/>
              <a:chOff x="4140" y="429"/>
              <a:chExt cx="1425" cy="2396"/>
            </a:xfrm>
          </p:grpSpPr>
          <p:sp>
            <p:nvSpPr>
              <p:cNvPr id="98391" name="Freeform 120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85" name="Rectangle 121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93" name="Freeform 122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394" name="Freeform 123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88" name="Rectangle 124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96" name="Group 125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1014" name="AutoShape 126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5" name="AutoShape 127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0" name="Rectangle 128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98" name="Group 129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1012" name="AutoShape 130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3" name="AutoShape 131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2" name="Rectangle 132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93" name="Rectangle 133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401" name="Group 134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1010" name="AutoShape 135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11" name="AutoShape 136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402" name="Freeform 137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8403" name="Group 138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1008" name="AutoShape 139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009" name="AutoShape 140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97" name="Rectangle 141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405" name="Freeform 142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406" name="Freeform 143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000" name="Oval 144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408" name="Freeform 145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002" name="AutoShape 146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3" name="AutoShape 147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4" name="Oval 148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5" name="Oval 149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1006" name="Oval 150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007" name="Rectangle 151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393368" name="Group 152"/>
          <p:cNvGrpSpPr>
            <a:grpSpLocks/>
          </p:cNvGrpSpPr>
          <p:nvPr/>
        </p:nvGrpSpPr>
        <p:grpSpPr bwMode="auto">
          <a:xfrm>
            <a:off x="5000625" y="1757363"/>
            <a:ext cx="3933825" cy="4568825"/>
            <a:chOff x="3150" y="1107"/>
            <a:chExt cx="2478" cy="2878"/>
          </a:xfrm>
        </p:grpSpPr>
        <p:sp>
          <p:nvSpPr>
            <p:cNvPr id="80910" name="Line 153"/>
            <p:cNvSpPr>
              <a:spLocks noChangeShapeType="1"/>
            </p:cNvSpPr>
            <p:nvPr/>
          </p:nvSpPr>
          <p:spPr bwMode="auto">
            <a:xfrm flipH="1">
              <a:off x="4822" y="1490"/>
              <a:ext cx="1" cy="2495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1" name="Text Box 154"/>
            <p:cNvSpPr txBox="1">
              <a:spLocks noChangeArrowheads="1"/>
            </p:cNvSpPr>
            <p:nvPr/>
          </p:nvSpPr>
          <p:spPr bwMode="auto">
            <a:xfrm>
              <a:off x="3150" y="2983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85000"/>
                </a:lnSpc>
                <a:defRPr/>
              </a:pPr>
              <a:r>
                <a:rPr lang="en-US"/>
                <a:t>client terminates</a:t>
              </a:r>
            </a:p>
          </p:txBody>
        </p:sp>
        <p:sp>
          <p:nvSpPr>
            <p:cNvPr id="80912" name="Line 155"/>
            <p:cNvSpPr>
              <a:spLocks noChangeShapeType="1"/>
            </p:cNvSpPr>
            <p:nvPr/>
          </p:nvSpPr>
          <p:spPr bwMode="auto">
            <a:xfrm flipH="1">
              <a:off x="3845" y="1451"/>
              <a:ext cx="15" cy="1549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3" name="Line 156"/>
            <p:cNvSpPr>
              <a:spLocks noChangeShapeType="1"/>
            </p:cNvSpPr>
            <p:nvPr/>
          </p:nvSpPr>
          <p:spPr bwMode="auto">
            <a:xfrm flipH="1">
              <a:off x="3850" y="1726"/>
              <a:ext cx="990" cy="60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4" name="Rectangle 157"/>
            <p:cNvSpPr>
              <a:spLocks noChangeArrowheads="1"/>
            </p:cNvSpPr>
            <p:nvPr/>
          </p:nvSpPr>
          <p:spPr bwMode="auto">
            <a:xfrm>
              <a:off x="4200" y="1761"/>
              <a:ext cx="277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5" name="Text Box 158"/>
            <p:cNvSpPr txBox="1">
              <a:spLocks noChangeArrowheads="1"/>
            </p:cNvSpPr>
            <p:nvPr/>
          </p:nvSpPr>
          <p:spPr bwMode="auto">
            <a:xfrm>
              <a:off x="3312" y="2221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16" name="Oval 159"/>
            <p:cNvSpPr>
              <a:spLocks noChangeArrowheads="1"/>
            </p:cNvSpPr>
            <p:nvPr/>
          </p:nvSpPr>
          <p:spPr bwMode="auto">
            <a:xfrm>
              <a:off x="3817" y="2299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7" name="Text Box 160"/>
            <p:cNvSpPr txBox="1">
              <a:spLocks noChangeArrowheads="1"/>
            </p:cNvSpPr>
            <p:nvPr/>
          </p:nvSpPr>
          <p:spPr bwMode="auto">
            <a:xfrm>
              <a:off x="3213" y="1380"/>
              <a:ext cx="61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/>
                <a:t>choose x</a:t>
              </a:r>
            </a:p>
            <a:p>
              <a:pPr algn="r">
                <a:defRPr/>
              </a:pPr>
              <a:endParaRPr lang="en-US"/>
            </a:p>
          </p:txBody>
        </p:sp>
        <p:sp>
          <p:nvSpPr>
            <p:cNvPr id="80918" name="Line 161"/>
            <p:cNvSpPr>
              <a:spLocks noChangeShapeType="1"/>
            </p:cNvSpPr>
            <p:nvPr/>
          </p:nvSpPr>
          <p:spPr bwMode="auto">
            <a:xfrm>
              <a:off x="3888" y="1503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19" name="Rectangle 162"/>
            <p:cNvSpPr>
              <a:spLocks noChangeArrowheads="1"/>
            </p:cNvSpPr>
            <p:nvPr/>
          </p:nvSpPr>
          <p:spPr bwMode="auto">
            <a:xfrm>
              <a:off x="4088" y="1494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0" name="Text Box 163"/>
            <p:cNvSpPr txBox="1">
              <a:spLocks noChangeArrowheads="1"/>
            </p:cNvSpPr>
            <p:nvPr/>
          </p:nvSpPr>
          <p:spPr bwMode="auto">
            <a:xfrm>
              <a:off x="3943" y="1473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req_conn(x)</a:t>
              </a:r>
            </a:p>
          </p:txBody>
        </p:sp>
        <p:sp>
          <p:nvSpPr>
            <p:cNvPr id="80921" name="Text Box 164"/>
            <p:cNvSpPr txBox="1">
              <a:spLocks noChangeArrowheads="1"/>
            </p:cNvSpPr>
            <p:nvPr/>
          </p:nvSpPr>
          <p:spPr bwMode="auto">
            <a:xfrm>
              <a:off x="4862" y="1636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0922" name="Oval 165"/>
            <p:cNvSpPr>
              <a:spLocks noChangeArrowheads="1"/>
            </p:cNvSpPr>
            <p:nvPr/>
          </p:nvSpPr>
          <p:spPr bwMode="auto">
            <a:xfrm>
              <a:off x="4794" y="1710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98330" name="Group 166"/>
            <p:cNvGrpSpPr>
              <a:grpSpLocks/>
            </p:cNvGrpSpPr>
            <p:nvPr/>
          </p:nvGrpSpPr>
          <p:grpSpPr bwMode="auto">
            <a:xfrm>
              <a:off x="4006" y="1848"/>
              <a:ext cx="803" cy="212"/>
              <a:chOff x="1065" y="2085"/>
              <a:chExt cx="803" cy="212"/>
            </a:xfrm>
          </p:grpSpPr>
          <p:sp>
            <p:nvSpPr>
              <p:cNvPr id="80969" name="Rectangle 167"/>
              <p:cNvSpPr>
                <a:spLocks noChangeArrowheads="1"/>
              </p:cNvSpPr>
              <p:nvPr/>
            </p:nvSpPr>
            <p:spPr bwMode="auto">
              <a:xfrm>
                <a:off x="1137" y="2123"/>
                <a:ext cx="675" cy="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70" name="Text Box 168"/>
              <p:cNvSpPr txBox="1">
                <a:spLocks noChangeArrowheads="1"/>
              </p:cNvSpPr>
              <p:nvPr/>
            </p:nvSpPr>
            <p:spPr bwMode="auto">
              <a:xfrm>
                <a:off x="1065" y="2085"/>
                <a:ext cx="80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/>
                  <a:t>acc_conn(x)</a:t>
                </a:r>
              </a:p>
            </p:txBody>
          </p:sp>
        </p:grpSp>
        <p:sp>
          <p:nvSpPr>
            <p:cNvPr id="80924" name="Line 169"/>
            <p:cNvSpPr>
              <a:spLocks noChangeShapeType="1"/>
            </p:cNvSpPr>
            <p:nvPr/>
          </p:nvSpPr>
          <p:spPr bwMode="auto">
            <a:xfrm>
              <a:off x="3877" y="2345"/>
              <a:ext cx="932" cy="1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5" name="Rectangle 170"/>
            <p:cNvSpPr>
              <a:spLocks noChangeArrowheads="1"/>
            </p:cNvSpPr>
            <p:nvPr/>
          </p:nvSpPr>
          <p:spPr bwMode="auto">
            <a:xfrm>
              <a:off x="4077" y="2336"/>
              <a:ext cx="490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6" name="Text Box 171"/>
            <p:cNvSpPr txBox="1">
              <a:spLocks noChangeArrowheads="1"/>
            </p:cNvSpPr>
            <p:nvPr/>
          </p:nvSpPr>
          <p:spPr bwMode="auto">
            <a:xfrm>
              <a:off x="3989" y="2315"/>
              <a:ext cx="6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data(x+1)</a:t>
              </a:r>
            </a:p>
          </p:txBody>
        </p:sp>
        <p:sp>
          <p:nvSpPr>
            <p:cNvPr id="80927" name="Oval 172"/>
            <p:cNvSpPr>
              <a:spLocks noChangeArrowheads="1"/>
            </p:cNvSpPr>
            <p:nvPr/>
          </p:nvSpPr>
          <p:spPr bwMode="auto">
            <a:xfrm>
              <a:off x="4790" y="2524"/>
              <a:ext cx="57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80928" name="Text Box 173"/>
            <p:cNvSpPr txBox="1">
              <a:spLocks noChangeArrowheads="1"/>
            </p:cNvSpPr>
            <p:nvPr/>
          </p:nvSpPr>
          <p:spPr bwMode="auto">
            <a:xfrm>
              <a:off x="4890" y="2373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/>
                <a:t>accept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/>
                <a:t>data(x+1)</a:t>
              </a:r>
            </a:p>
          </p:txBody>
        </p:sp>
        <p:grpSp>
          <p:nvGrpSpPr>
            <p:cNvPr id="98336" name="Group 174"/>
            <p:cNvGrpSpPr>
              <a:grpSpLocks/>
            </p:cNvGrpSpPr>
            <p:nvPr/>
          </p:nvGrpSpPr>
          <p:grpSpPr bwMode="auto">
            <a:xfrm>
              <a:off x="3826" y="2803"/>
              <a:ext cx="1515" cy="300"/>
              <a:chOff x="3818" y="2796"/>
              <a:chExt cx="1515" cy="300"/>
            </a:xfrm>
          </p:grpSpPr>
          <p:sp>
            <p:nvSpPr>
              <p:cNvPr id="80967" name="Line 175"/>
              <p:cNvSpPr>
                <a:spLocks noChangeShapeType="1"/>
              </p:cNvSpPr>
              <p:nvPr/>
            </p:nvSpPr>
            <p:spPr bwMode="auto">
              <a:xfrm>
                <a:off x="3818" y="2951"/>
                <a:ext cx="1515" cy="0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68" name="Text Box 176"/>
              <p:cNvSpPr txBox="1">
                <a:spLocks noChangeArrowheads="1"/>
              </p:cNvSpPr>
              <p:nvPr/>
            </p:nvSpPr>
            <p:spPr bwMode="auto">
              <a:xfrm>
                <a:off x="3989" y="2796"/>
                <a:ext cx="706" cy="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sz="1400"/>
                  <a:t>connection 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sz="1400"/>
                  <a:t>x completes</a:t>
                </a:r>
              </a:p>
            </p:txBody>
          </p:sp>
        </p:grpSp>
        <p:sp>
          <p:nvSpPr>
            <p:cNvPr id="80930" name="Text Box 177"/>
            <p:cNvSpPr txBox="1">
              <a:spLocks noChangeArrowheads="1"/>
            </p:cNvSpPr>
            <p:nvPr/>
          </p:nvSpPr>
          <p:spPr bwMode="auto">
            <a:xfrm>
              <a:off x="4830" y="2962"/>
              <a:ext cx="738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85000"/>
                </a:lnSpc>
                <a:defRPr/>
              </a:pPr>
              <a:r>
                <a:rPr lang="en-US"/>
                <a:t>server</a:t>
              </a:r>
            </a:p>
            <a:p>
              <a:pPr algn="l">
                <a:lnSpc>
                  <a:spcPct val="85000"/>
                </a:lnSpc>
                <a:defRPr/>
              </a:pPr>
              <a:r>
                <a:rPr lang="en-US"/>
                <a:t>forgets x</a:t>
              </a:r>
            </a:p>
          </p:txBody>
        </p:sp>
        <p:grpSp>
          <p:nvGrpSpPr>
            <p:cNvPr id="98338" name="Group 178"/>
            <p:cNvGrpSpPr>
              <a:grpSpLocks/>
            </p:cNvGrpSpPr>
            <p:nvPr/>
          </p:nvGrpSpPr>
          <p:grpSpPr bwMode="auto">
            <a:xfrm>
              <a:off x="3570" y="1119"/>
              <a:ext cx="391" cy="307"/>
              <a:chOff x="-44" y="1473"/>
              <a:chExt cx="981" cy="1105"/>
            </a:xfrm>
          </p:grpSpPr>
          <p:pic>
            <p:nvPicPr>
              <p:cNvPr id="98372" name="Picture 17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373" name="Freeform 18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8339" name="Group 181"/>
            <p:cNvGrpSpPr>
              <a:grpSpLocks/>
            </p:cNvGrpSpPr>
            <p:nvPr/>
          </p:nvGrpSpPr>
          <p:grpSpPr bwMode="auto">
            <a:xfrm>
              <a:off x="4709" y="1107"/>
              <a:ext cx="212" cy="323"/>
              <a:chOff x="4140" y="429"/>
              <a:chExt cx="1425" cy="2396"/>
            </a:xfrm>
          </p:grpSpPr>
          <p:sp>
            <p:nvSpPr>
              <p:cNvPr id="98340" name="Freeform 18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34" name="Rectangle 18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42" name="Freeform 18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343" name="Freeform 18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37" name="Rectangle 18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45" name="Group 18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0963" name="AutoShape 18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4" name="AutoShape 18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39" name="Rectangle 19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47" name="Group 19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0961" name="AutoShape 19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2" name="AutoShape 19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41" name="Rectangle 19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42" name="Rectangle 19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8350" name="Group 19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0959" name="AutoShape 19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60" name="AutoShape 19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351" name="Freeform 19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8352" name="Group 20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0957" name="AutoShape 20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0958" name="AutoShape 20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0946" name="Rectangle 20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54" name="Freeform 20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355" name="Freeform 20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49" name="Oval 20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8357" name="Freeform 20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51" name="AutoShape 20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2" name="AutoShape 20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3" name="Oval 21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4" name="Oval 21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0955" name="Oval 21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0956" name="Rectangle 21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79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3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93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9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1" name="Picture 8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7946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166688"/>
            <a:ext cx="5356225" cy="849312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TCP 3-way handshake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81926" name="Line 5"/>
          <p:cNvSpPr>
            <a:spLocks noChangeShapeType="1"/>
          </p:cNvSpPr>
          <p:nvPr/>
        </p:nvSpPr>
        <p:spPr bwMode="auto">
          <a:xfrm flipH="1">
            <a:off x="3282950" y="2314575"/>
            <a:ext cx="1588" cy="2470150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94342" name="Group 102"/>
          <p:cNvGrpSpPr>
            <a:grpSpLocks/>
          </p:cNvGrpSpPr>
          <p:nvPr/>
        </p:nvGrpSpPr>
        <p:grpSpPr bwMode="auto">
          <a:xfrm>
            <a:off x="1296988" y="2241550"/>
            <a:ext cx="4494212" cy="955675"/>
            <a:chOff x="810" y="1363"/>
            <a:chExt cx="2831" cy="602"/>
          </a:xfrm>
        </p:grpSpPr>
        <p:sp>
          <p:nvSpPr>
            <p:cNvPr id="81992" name="Line 10"/>
            <p:cNvSpPr>
              <a:spLocks noChangeShapeType="1"/>
            </p:cNvSpPr>
            <p:nvPr/>
          </p:nvSpPr>
          <p:spPr bwMode="auto">
            <a:xfrm>
              <a:off x="2062" y="1502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3" name="Rectangle 12"/>
            <p:cNvSpPr>
              <a:spLocks noChangeArrowheads="1"/>
            </p:cNvSpPr>
            <p:nvPr/>
          </p:nvSpPr>
          <p:spPr bwMode="auto">
            <a:xfrm>
              <a:off x="2518" y="1565"/>
              <a:ext cx="590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4" name="Text Box 13"/>
            <p:cNvSpPr txBox="1">
              <a:spLocks noChangeArrowheads="1"/>
            </p:cNvSpPr>
            <p:nvPr/>
          </p:nvSpPr>
          <p:spPr bwMode="auto">
            <a:xfrm>
              <a:off x="2310" y="1624"/>
              <a:ext cx="10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SYNbit=1, Seq=x</a:t>
              </a:r>
            </a:p>
          </p:txBody>
        </p:sp>
        <p:sp>
          <p:nvSpPr>
            <p:cNvPr id="81995" name="Text Box 21"/>
            <p:cNvSpPr txBox="1">
              <a:spLocks noChangeArrowheads="1"/>
            </p:cNvSpPr>
            <p:nvPr/>
          </p:nvSpPr>
          <p:spPr bwMode="auto">
            <a:xfrm>
              <a:off x="810" y="1363"/>
              <a:ext cx="1230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choose init seq num, x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send TCP SYN msg</a:t>
              </a:r>
            </a:p>
          </p:txBody>
        </p:sp>
      </p:grpSp>
      <p:sp>
        <p:nvSpPr>
          <p:cNvPr id="81928" name="Line 22"/>
          <p:cNvSpPr>
            <a:spLocks noChangeShapeType="1"/>
          </p:cNvSpPr>
          <p:nvPr/>
        </p:nvSpPr>
        <p:spPr bwMode="auto">
          <a:xfrm flipH="1">
            <a:off x="5872163" y="2384425"/>
            <a:ext cx="1587" cy="3417888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94332" name="Text Box 92"/>
          <p:cNvSpPr txBox="1">
            <a:spLocks noChangeArrowheads="1"/>
          </p:cNvSpPr>
          <p:nvPr/>
        </p:nvSpPr>
        <p:spPr bwMode="auto">
          <a:xfrm>
            <a:off x="8058150" y="522287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CC0000"/>
                </a:solidFill>
              </a:rPr>
              <a:t>ESTAB</a:t>
            </a:r>
          </a:p>
        </p:txBody>
      </p:sp>
      <p:grpSp>
        <p:nvGrpSpPr>
          <p:cNvPr id="394349" name="Group 109"/>
          <p:cNvGrpSpPr>
            <a:grpSpLocks/>
          </p:cNvGrpSpPr>
          <p:nvPr/>
        </p:nvGrpSpPr>
        <p:grpSpPr bwMode="auto">
          <a:xfrm>
            <a:off x="3281363" y="2911475"/>
            <a:ext cx="4519612" cy="1425575"/>
            <a:chOff x="2060" y="1785"/>
            <a:chExt cx="2847" cy="898"/>
          </a:xfrm>
        </p:grpSpPr>
        <p:sp>
          <p:nvSpPr>
            <p:cNvPr id="81988" name="Line 11"/>
            <p:cNvSpPr>
              <a:spLocks noChangeShapeType="1"/>
            </p:cNvSpPr>
            <p:nvPr/>
          </p:nvSpPr>
          <p:spPr bwMode="auto">
            <a:xfrm flipH="1">
              <a:off x="2060" y="2031"/>
              <a:ext cx="1580" cy="65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9" name="Rectangle 14"/>
            <p:cNvSpPr>
              <a:spLocks noChangeArrowheads="1"/>
            </p:cNvSpPr>
            <p:nvPr/>
          </p:nvSpPr>
          <p:spPr bwMode="auto">
            <a:xfrm>
              <a:off x="2381" y="2206"/>
              <a:ext cx="896" cy="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90" name="Text Box 83"/>
            <p:cNvSpPr txBox="1">
              <a:spLocks noChangeArrowheads="1"/>
            </p:cNvSpPr>
            <p:nvPr/>
          </p:nvSpPr>
          <p:spPr bwMode="auto">
            <a:xfrm>
              <a:off x="2159" y="2169"/>
              <a:ext cx="153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SYNbit=1, Seq=y</a:t>
              </a:r>
            </a:p>
            <a:p>
              <a:pPr>
                <a:defRPr/>
              </a:pPr>
              <a:r>
                <a:rPr lang="en-US"/>
                <a:t>ACKbit=1; ACKnum=x+1</a:t>
              </a:r>
            </a:p>
          </p:txBody>
        </p:sp>
        <p:sp>
          <p:nvSpPr>
            <p:cNvPr id="81991" name="Text Box 93"/>
            <p:cNvSpPr txBox="1">
              <a:spLocks noChangeArrowheads="1"/>
            </p:cNvSpPr>
            <p:nvPr/>
          </p:nvSpPr>
          <p:spPr bwMode="auto">
            <a:xfrm>
              <a:off x="3676" y="1785"/>
              <a:ext cx="1231" cy="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choose init seq num, y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send TCP SYNACK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msg, acking SYN</a:t>
              </a:r>
            </a:p>
          </p:txBody>
        </p:sp>
      </p:grpSp>
      <p:grpSp>
        <p:nvGrpSpPr>
          <p:cNvPr id="394350" name="Group 110"/>
          <p:cNvGrpSpPr>
            <a:grpSpLocks/>
          </p:cNvGrpSpPr>
          <p:nvPr/>
        </p:nvGrpSpPr>
        <p:grpSpPr bwMode="auto">
          <a:xfrm>
            <a:off x="998538" y="4010025"/>
            <a:ext cx="6630987" cy="1373188"/>
            <a:chOff x="622" y="2477"/>
            <a:chExt cx="4177" cy="865"/>
          </a:xfrm>
        </p:grpSpPr>
        <p:sp>
          <p:nvSpPr>
            <p:cNvPr id="81983" name="Line 84"/>
            <p:cNvSpPr>
              <a:spLocks noChangeShapeType="1"/>
            </p:cNvSpPr>
            <p:nvPr/>
          </p:nvSpPr>
          <p:spPr bwMode="auto">
            <a:xfrm>
              <a:off x="2073" y="2728"/>
              <a:ext cx="1579" cy="463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4" name="Rectangle 89"/>
            <p:cNvSpPr>
              <a:spLocks noChangeArrowheads="1"/>
            </p:cNvSpPr>
            <p:nvPr/>
          </p:nvSpPr>
          <p:spPr bwMode="auto">
            <a:xfrm>
              <a:off x="2486" y="2806"/>
              <a:ext cx="775" cy="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1985" name="Text Box 90"/>
            <p:cNvSpPr txBox="1">
              <a:spLocks noChangeArrowheads="1"/>
            </p:cNvSpPr>
            <p:nvPr/>
          </p:nvSpPr>
          <p:spPr bwMode="auto">
            <a:xfrm>
              <a:off x="2092" y="2852"/>
              <a:ext cx="15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ACKbit=1, ACKnum=y+1</a:t>
              </a:r>
            </a:p>
          </p:txBody>
        </p:sp>
        <p:sp>
          <p:nvSpPr>
            <p:cNvPr id="81986" name="Text Box 94"/>
            <p:cNvSpPr txBox="1">
              <a:spLocks noChangeArrowheads="1"/>
            </p:cNvSpPr>
            <p:nvPr/>
          </p:nvSpPr>
          <p:spPr bwMode="auto">
            <a:xfrm>
              <a:off x="622" y="2477"/>
              <a:ext cx="1422" cy="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received SYNACK(x)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indicates server is live;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send ACK for SYNACK;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this segment may contain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client-to-server data</a:t>
              </a:r>
            </a:p>
          </p:txBody>
        </p:sp>
        <p:sp>
          <p:nvSpPr>
            <p:cNvPr id="81987" name="Text Box 95"/>
            <p:cNvSpPr txBox="1">
              <a:spLocks noChangeArrowheads="1"/>
            </p:cNvSpPr>
            <p:nvPr/>
          </p:nvSpPr>
          <p:spPr bwMode="auto">
            <a:xfrm>
              <a:off x="3640" y="3042"/>
              <a:ext cx="1159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received ACK(y) 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indicates client is live</a:t>
              </a:r>
            </a:p>
          </p:txBody>
        </p:sp>
      </p:grpSp>
      <p:grpSp>
        <p:nvGrpSpPr>
          <p:cNvPr id="394345" name="Group 105"/>
          <p:cNvGrpSpPr>
            <a:grpSpLocks/>
          </p:cNvGrpSpPr>
          <p:nvPr/>
        </p:nvGrpSpPr>
        <p:grpSpPr bwMode="auto">
          <a:xfrm>
            <a:off x="300038" y="2279650"/>
            <a:ext cx="1030287" cy="700088"/>
            <a:chOff x="182" y="1387"/>
            <a:chExt cx="649" cy="441"/>
          </a:xfrm>
        </p:grpSpPr>
        <p:sp>
          <p:nvSpPr>
            <p:cNvPr id="81981" name="Text Box 91"/>
            <p:cNvSpPr txBox="1">
              <a:spLocks noChangeArrowheads="1"/>
            </p:cNvSpPr>
            <p:nvPr/>
          </p:nvSpPr>
          <p:spPr bwMode="auto">
            <a:xfrm>
              <a:off x="182" y="1616"/>
              <a:ext cx="64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SYNSENT</a:t>
              </a:r>
            </a:p>
          </p:txBody>
        </p:sp>
        <p:sp>
          <p:nvSpPr>
            <p:cNvPr id="81982" name="Line 103"/>
            <p:cNvSpPr>
              <a:spLocks noChangeShapeType="1"/>
            </p:cNvSpPr>
            <p:nvPr/>
          </p:nvSpPr>
          <p:spPr bwMode="auto">
            <a:xfrm>
              <a:off x="462" y="1387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4351" name="Group 111"/>
          <p:cNvGrpSpPr>
            <a:grpSpLocks/>
          </p:cNvGrpSpPr>
          <p:nvPr/>
        </p:nvGrpSpPr>
        <p:grpSpPr bwMode="auto">
          <a:xfrm>
            <a:off x="301625" y="2940050"/>
            <a:ext cx="771525" cy="1622425"/>
            <a:chOff x="183" y="1803"/>
            <a:chExt cx="486" cy="1022"/>
          </a:xfrm>
        </p:grpSpPr>
        <p:sp>
          <p:nvSpPr>
            <p:cNvPr id="81979" name="Text Box 16"/>
            <p:cNvSpPr txBox="1">
              <a:spLocks noChangeArrowheads="1"/>
            </p:cNvSpPr>
            <p:nvPr/>
          </p:nvSpPr>
          <p:spPr bwMode="auto">
            <a:xfrm>
              <a:off x="183" y="2613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CC0000"/>
                  </a:solidFill>
                </a:rPr>
                <a:t>ESTAB</a:t>
              </a:r>
            </a:p>
          </p:txBody>
        </p:sp>
        <p:sp>
          <p:nvSpPr>
            <p:cNvPr id="81980" name="Line 104"/>
            <p:cNvSpPr>
              <a:spLocks noChangeShapeType="1"/>
            </p:cNvSpPr>
            <p:nvPr/>
          </p:nvSpPr>
          <p:spPr bwMode="auto">
            <a:xfrm>
              <a:off x="465" y="1803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4348" name="Group 108"/>
          <p:cNvGrpSpPr>
            <a:grpSpLocks/>
          </p:cNvGrpSpPr>
          <p:nvPr/>
        </p:nvGrpSpPr>
        <p:grpSpPr bwMode="auto">
          <a:xfrm>
            <a:off x="7754938" y="2335213"/>
            <a:ext cx="1119187" cy="1192212"/>
            <a:chOff x="4878" y="1422"/>
            <a:chExt cx="705" cy="751"/>
          </a:xfrm>
        </p:grpSpPr>
        <p:sp>
          <p:nvSpPr>
            <p:cNvPr id="81977" name="Text Box 99"/>
            <p:cNvSpPr txBox="1">
              <a:spLocks noChangeArrowheads="1"/>
            </p:cNvSpPr>
            <p:nvPr/>
          </p:nvSpPr>
          <p:spPr bwMode="auto">
            <a:xfrm>
              <a:off x="4878" y="1961"/>
              <a:ext cx="70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SYN RCVD</a:t>
              </a:r>
            </a:p>
          </p:txBody>
        </p:sp>
        <p:sp>
          <p:nvSpPr>
            <p:cNvPr id="81978" name="Line 106"/>
            <p:cNvSpPr>
              <a:spLocks noChangeShapeType="1"/>
            </p:cNvSpPr>
            <p:nvPr/>
          </p:nvSpPr>
          <p:spPr bwMode="auto">
            <a:xfrm>
              <a:off x="5339" y="1422"/>
              <a:ext cx="0" cy="5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94347" name="Line 107"/>
          <p:cNvSpPr>
            <a:spLocks noChangeShapeType="1"/>
          </p:cNvSpPr>
          <p:nvPr/>
        </p:nvSpPr>
        <p:spPr bwMode="auto">
          <a:xfrm>
            <a:off x="8469313" y="3536950"/>
            <a:ext cx="0" cy="170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99343" name="Group 113"/>
          <p:cNvGrpSpPr>
            <a:grpSpLocks/>
          </p:cNvGrpSpPr>
          <p:nvPr/>
        </p:nvGrpSpPr>
        <p:grpSpPr bwMode="auto">
          <a:xfrm>
            <a:off x="306388" y="1590675"/>
            <a:ext cx="8551862" cy="736600"/>
            <a:chOff x="193" y="1002"/>
            <a:chExt cx="5387" cy="464"/>
          </a:xfrm>
        </p:grpSpPr>
        <p:sp>
          <p:nvSpPr>
            <p:cNvPr id="81937" name="Text Box 114"/>
            <p:cNvSpPr txBox="1">
              <a:spLocks noChangeArrowheads="1"/>
            </p:cNvSpPr>
            <p:nvPr/>
          </p:nvSpPr>
          <p:spPr bwMode="auto">
            <a:xfrm>
              <a:off x="195" y="1002"/>
              <a:ext cx="731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i="1">
                  <a:solidFill>
                    <a:srgbClr val="000099"/>
                  </a:solidFill>
                </a:rPr>
                <a:t>client state</a:t>
              </a:r>
            </a:p>
            <a:p>
              <a:pPr algn="r">
                <a:defRPr/>
              </a:pPr>
              <a:endParaRPr lang="en-US" i="1">
                <a:solidFill>
                  <a:srgbClr val="000099"/>
                </a:solidFill>
              </a:endParaRPr>
            </a:p>
          </p:txBody>
        </p:sp>
        <p:sp>
          <p:nvSpPr>
            <p:cNvPr id="81938" name="Text Box 115"/>
            <p:cNvSpPr txBox="1">
              <a:spLocks noChangeArrowheads="1"/>
            </p:cNvSpPr>
            <p:nvPr/>
          </p:nvSpPr>
          <p:spPr bwMode="auto">
            <a:xfrm>
              <a:off x="193" y="1243"/>
              <a:ext cx="5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LISTEN</a:t>
              </a:r>
            </a:p>
          </p:txBody>
        </p:sp>
        <p:sp>
          <p:nvSpPr>
            <p:cNvPr id="81939" name="Text Box 116"/>
            <p:cNvSpPr txBox="1">
              <a:spLocks noChangeArrowheads="1"/>
            </p:cNvSpPr>
            <p:nvPr/>
          </p:nvSpPr>
          <p:spPr bwMode="auto">
            <a:xfrm>
              <a:off x="4800" y="1013"/>
              <a:ext cx="7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defRPr/>
              </a:pPr>
              <a:r>
                <a:rPr lang="en-US" i="1">
                  <a:solidFill>
                    <a:srgbClr val="000099"/>
                  </a:solidFill>
                </a:rPr>
                <a:t>server state</a:t>
              </a:r>
            </a:p>
            <a:p>
              <a:pPr algn="r">
                <a:defRPr/>
              </a:pPr>
              <a:endParaRPr lang="en-US" i="1">
                <a:solidFill>
                  <a:srgbClr val="000099"/>
                </a:solidFill>
              </a:endParaRPr>
            </a:p>
          </p:txBody>
        </p:sp>
        <p:sp>
          <p:nvSpPr>
            <p:cNvPr id="81940" name="Text Box 117"/>
            <p:cNvSpPr txBox="1">
              <a:spLocks noChangeArrowheads="1"/>
            </p:cNvSpPr>
            <p:nvPr/>
          </p:nvSpPr>
          <p:spPr bwMode="auto">
            <a:xfrm>
              <a:off x="5038" y="1254"/>
              <a:ext cx="5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LISTEN</a:t>
              </a:r>
            </a:p>
          </p:txBody>
        </p:sp>
        <p:grpSp>
          <p:nvGrpSpPr>
            <p:cNvPr id="99348" name="Group 118"/>
            <p:cNvGrpSpPr>
              <a:grpSpLocks/>
            </p:cNvGrpSpPr>
            <p:nvPr/>
          </p:nvGrpSpPr>
          <p:grpSpPr bwMode="auto">
            <a:xfrm>
              <a:off x="1914" y="1049"/>
              <a:ext cx="405" cy="378"/>
              <a:chOff x="-44" y="1473"/>
              <a:chExt cx="981" cy="1105"/>
            </a:xfrm>
          </p:grpSpPr>
          <p:pic>
            <p:nvPicPr>
              <p:cNvPr id="99382" name="Picture 11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83" name="Freeform 12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99349" name="Group 121"/>
            <p:cNvGrpSpPr>
              <a:grpSpLocks/>
            </p:cNvGrpSpPr>
            <p:nvPr/>
          </p:nvGrpSpPr>
          <p:grpSpPr bwMode="auto">
            <a:xfrm>
              <a:off x="3572" y="1051"/>
              <a:ext cx="212" cy="323"/>
              <a:chOff x="4140" y="429"/>
              <a:chExt cx="1425" cy="2396"/>
            </a:xfrm>
          </p:grpSpPr>
          <p:sp>
            <p:nvSpPr>
              <p:cNvPr id="99350" name="Freeform 122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7 w 354"/>
                  <a:gd name="T1" fmla="*/ 0 h 2742"/>
                  <a:gd name="T2" fmla="*/ 38 w 354"/>
                  <a:gd name="T3" fmla="*/ 55 h 2742"/>
                  <a:gd name="T4" fmla="*/ 37 w 354"/>
                  <a:gd name="T5" fmla="*/ 425 h 2742"/>
                  <a:gd name="T6" fmla="*/ 0 w 354"/>
                  <a:gd name="T7" fmla="*/ 445 h 2742"/>
                  <a:gd name="T8" fmla="*/ 7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44" name="Rectangle 123"/>
              <p:cNvSpPr>
                <a:spLocks noChangeArrowheads="1"/>
              </p:cNvSpPr>
              <p:nvPr/>
            </p:nvSpPr>
            <p:spPr bwMode="auto">
              <a:xfrm>
                <a:off x="4207" y="429"/>
                <a:ext cx="1049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52" name="Freeform 124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3 w 211"/>
                  <a:gd name="T3" fmla="*/ 36 h 2537"/>
                  <a:gd name="T4" fmla="*/ 2 w 211"/>
                  <a:gd name="T5" fmla="*/ 405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53" name="Freeform 125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1 h 226"/>
                  <a:gd name="T4" fmla="*/ 36 w 328"/>
                  <a:gd name="T5" fmla="*/ 38 h 226"/>
                  <a:gd name="T6" fmla="*/ 0 w 328"/>
                  <a:gd name="T7" fmla="*/ 16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47" name="Rectangle 126"/>
              <p:cNvSpPr>
                <a:spLocks noChangeArrowheads="1"/>
              </p:cNvSpPr>
              <p:nvPr/>
            </p:nvSpPr>
            <p:spPr bwMode="auto">
              <a:xfrm>
                <a:off x="4214" y="696"/>
                <a:ext cx="592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55" name="Group 127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1973" name="AutoShape 128"/>
                <p:cNvSpPr>
                  <a:spLocks noChangeArrowheads="1"/>
                </p:cNvSpPr>
                <p:nvPr/>
              </p:nvSpPr>
              <p:spPr bwMode="auto">
                <a:xfrm>
                  <a:off x="617" y="2566"/>
                  <a:ext cx="721" cy="14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4" name="AutoShape 129"/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88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49" name="Rectangle 130"/>
              <p:cNvSpPr>
                <a:spLocks noChangeArrowheads="1"/>
              </p:cNvSpPr>
              <p:nvPr/>
            </p:nvSpPr>
            <p:spPr bwMode="auto">
              <a:xfrm>
                <a:off x="4221" y="1022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57" name="Group 131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1971" name="AutoShape 132"/>
                <p:cNvSpPr>
                  <a:spLocks noChangeArrowheads="1"/>
                </p:cNvSpPr>
                <p:nvPr/>
              </p:nvSpPr>
              <p:spPr bwMode="auto">
                <a:xfrm>
                  <a:off x="611" y="2567"/>
                  <a:ext cx="73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2" name="AutoShape 133"/>
                <p:cNvSpPr>
                  <a:spLocks noChangeArrowheads="1"/>
                </p:cNvSpPr>
                <p:nvPr/>
              </p:nvSpPr>
              <p:spPr bwMode="auto">
                <a:xfrm>
                  <a:off x="628" y="2582"/>
                  <a:ext cx="696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51" name="Rectangle 134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52" name="Rectangle 135"/>
              <p:cNvSpPr>
                <a:spLocks noChangeArrowheads="1"/>
              </p:cNvSpPr>
              <p:nvPr/>
            </p:nvSpPr>
            <p:spPr bwMode="auto">
              <a:xfrm>
                <a:off x="4227" y="1653"/>
                <a:ext cx="598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grpSp>
            <p:nvGrpSpPr>
              <p:cNvPr id="99360" name="Group 136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1969" name="AutoShape 137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70" name="AutoShape 138"/>
                <p:cNvSpPr>
                  <a:spLocks noChangeArrowheads="1"/>
                </p:cNvSpPr>
                <p:nvPr/>
              </p:nvSpPr>
              <p:spPr bwMode="auto">
                <a:xfrm>
                  <a:off x="635" y="2585"/>
                  <a:ext cx="687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9361" name="Freeform 139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36 w 328"/>
                  <a:gd name="T3" fmla="*/ 20 h 226"/>
                  <a:gd name="T4" fmla="*/ 36 w 328"/>
                  <a:gd name="T5" fmla="*/ 36 h 226"/>
                  <a:gd name="T6" fmla="*/ 0 w 328"/>
                  <a:gd name="T7" fmla="*/ 1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9362" name="Group 140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1967" name="AutoShape 141"/>
                <p:cNvSpPr>
                  <a:spLocks noChangeArrowheads="1"/>
                </p:cNvSpPr>
                <p:nvPr/>
              </p:nvSpPr>
              <p:spPr bwMode="auto">
                <a:xfrm>
                  <a:off x="613" y="2568"/>
                  <a:ext cx="728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81968" name="AutoShape 142"/>
                <p:cNvSpPr>
                  <a:spLocks noChangeArrowheads="1"/>
                </p:cNvSpPr>
                <p:nvPr/>
              </p:nvSpPr>
              <p:spPr bwMode="auto">
                <a:xfrm>
                  <a:off x="630" y="2582"/>
                  <a:ext cx="695" cy="11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956" name="Rectangle 143"/>
              <p:cNvSpPr>
                <a:spLocks noChangeArrowheads="1"/>
              </p:cNvSpPr>
              <p:nvPr/>
            </p:nvSpPr>
            <p:spPr bwMode="auto">
              <a:xfrm>
                <a:off x="5249" y="429"/>
                <a:ext cx="67" cy="2292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64" name="Freeform 144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32 w 296"/>
                  <a:gd name="T3" fmla="*/ 22 h 256"/>
                  <a:gd name="T4" fmla="*/ 32 w 296"/>
                  <a:gd name="T5" fmla="*/ 41 h 256"/>
                  <a:gd name="T6" fmla="*/ 0 w 296"/>
                  <a:gd name="T7" fmla="*/ 15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65" name="Freeform 145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34 w 304"/>
                  <a:gd name="T3" fmla="*/ 27 h 288"/>
                  <a:gd name="T4" fmla="*/ 31 w 304"/>
                  <a:gd name="T5" fmla="*/ 48 h 288"/>
                  <a:gd name="T6" fmla="*/ 2 w 304"/>
                  <a:gd name="T7" fmla="*/ 2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59" name="Oval 146"/>
              <p:cNvSpPr>
                <a:spLocks noChangeArrowheads="1"/>
              </p:cNvSpPr>
              <p:nvPr/>
            </p:nvSpPr>
            <p:spPr bwMode="auto">
              <a:xfrm>
                <a:off x="5518" y="2610"/>
                <a:ext cx="47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9367" name="Freeform 147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8 h 240"/>
                  <a:gd name="T2" fmla="*/ 2 w 306"/>
                  <a:gd name="T3" fmla="*/ 40 h 240"/>
                  <a:gd name="T4" fmla="*/ 34 w 306"/>
                  <a:gd name="T5" fmla="*/ 18 h 240"/>
                  <a:gd name="T6" fmla="*/ 32 w 306"/>
                  <a:gd name="T7" fmla="*/ 0 h 240"/>
                  <a:gd name="T8" fmla="*/ 0 w 306"/>
                  <a:gd name="T9" fmla="*/ 18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61" name="AutoShape 148"/>
              <p:cNvSpPr>
                <a:spLocks noChangeArrowheads="1"/>
              </p:cNvSpPr>
              <p:nvPr/>
            </p:nvSpPr>
            <p:spPr bwMode="auto">
              <a:xfrm>
                <a:off x="4140" y="2677"/>
                <a:ext cx="1196" cy="148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2" name="AutoShape 149"/>
              <p:cNvSpPr>
                <a:spLocks noChangeArrowheads="1"/>
              </p:cNvSpPr>
              <p:nvPr/>
            </p:nvSpPr>
            <p:spPr bwMode="auto">
              <a:xfrm>
                <a:off x="4207" y="2714"/>
                <a:ext cx="1069" cy="8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3" name="Oval 150"/>
              <p:cNvSpPr>
                <a:spLocks noChangeArrowheads="1"/>
              </p:cNvSpPr>
              <p:nvPr/>
            </p:nvSpPr>
            <p:spPr bwMode="auto">
              <a:xfrm>
                <a:off x="4308" y="2380"/>
                <a:ext cx="155" cy="1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4" name="Oval 151"/>
              <p:cNvSpPr>
                <a:spLocks noChangeArrowheads="1"/>
              </p:cNvSpPr>
              <p:nvPr/>
            </p:nvSpPr>
            <p:spPr bwMode="auto">
              <a:xfrm>
                <a:off x="4483" y="2387"/>
                <a:ext cx="161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 sz="1800">
                  <a:solidFill>
                    <a:srgbClr val="FF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81965" name="Oval 152"/>
              <p:cNvSpPr>
                <a:spLocks noChangeArrowheads="1"/>
              </p:cNvSpPr>
              <p:nvPr/>
            </p:nvSpPr>
            <p:spPr bwMode="auto">
              <a:xfrm>
                <a:off x="4664" y="2380"/>
                <a:ext cx="155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1966" name="Rectangle 153"/>
              <p:cNvSpPr>
                <a:spLocks noChangeArrowheads="1"/>
              </p:cNvSpPr>
              <p:nvPr/>
            </p:nvSpPr>
            <p:spPr bwMode="auto">
              <a:xfrm>
                <a:off x="5061" y="1838"/>
                <a:ext cx="87" cy="75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80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9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33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166688"/>
            <a:ext cx="5356225" cy="849312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TCP 3-way handshake: FSM</a:t>
            </a:r>
            <a:endParaRPr lang="en-US">
              <a:ea typeface="ＭＳ Ｐゴシック" charset="0"/>
              <a:cs typeface="+mj-cs"/>
            </a:endParaRPr>
          </a:p>
        </p:txBody>
      </p:sp>
      <p:pic>
        <p:nvPicPr>
          <p:cNvPr id="100356" name="Picture 4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827088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0357" name="Group 47"/>
          <p:cNvGrpSpPr>
            <a:grpSpLocks/>
          </p:cNvGrpSpPr>
          <p:nvPr/>
        </p:nvGrpSpPr>
        <p:grpSpPr bwMode="auto">
          <a:xfrm>
            <a:off x="3690938" y="1246188"/>
            <a:ext cx="876300" cy="827087"/>
            <a:chOff x="1778" y="1720"/>
            <a:chExt cx="722" cy="642"/>
          </a:xfrm>
        </p:grpSpPr>
        <p:sp>
          <p:nvSpPr>
            <p:cNvPr id="82988" name="Oval 4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9" name="Oval 4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1" name="Text Box 43"/>
          <p:cNvSpPr txBox="1">
            <a:spLocks noChangeArrowheads="1"/>
          </p:cNvSpPr>
          <p:nvPr/>
        </p:nvSpPr>
        <p:spPr bwMode="auto">
          <a:xfrm>
            <a:off x="3686175" y="1466850"/>
            <a:ext cx="844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closed</a:t>
            </a:r>
          </a:p>
        </p:txBody>
      </p:sp>
      <p:sp>
        <p:nvSpPr>
          <p:cNvPr id="82952" name="Text Box 46"/>
          <p:cNvSpPr txBox="1">
            <a:spLocks noChangeArrowheads="1"/>
          </p:cNvSpPr>
          <p:nvPr/>
        </p:nvSpPr>
        <p:spPr bwMode="auto">
          <a:xfrm>
            <a:off x="3597275" y="2498725"/>
            <a:ext cx="341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Symbol" charset="0"/>
              </a:rPr>
              <a:t>L</a:t>
            </a:r>
          </a:p>
        </p:txBody>
      </p:sp>
      <p:grpSp>
        <p:nvGrpSpPr>
          <p:cNvPr id="100360" name="Group 48"/>
          <p:cNvGrpSpPr>
            <a:grpSpLocks/>
          </p:cNvGrpSpPr>
          <p:nvPr/>
        </p:nvGrpSpPr>
        <p:grpSpPr bwMode="auto">
          <a:xfrm>
            <a:off x="3652838" y="3175000"/>
            <a:ext cx="876300" cy="827088"/>
            <a:chOff x="1778" y="1720"/>
            <a:chExt cx="722" cy="642"/>
          </a:xfrm>
        </p:grpSpPr>
        <p:sp>
          <p:nvSpPr>
            <p:cNvPr id="82986" name="Oval 49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7" name="Oval 50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4" name="Text Box 51"/>
          <p:cNvSpPr txBox="1">
            <a:spLocks noChangeArrowheads="1"/>
          </p:cNvSpPr>
          <p:nvPr/>
        </p:nvSpPr>
        <p:spPr bwMode="auto">
          <a:xfrm>
            <a:off x="3711575" y="3395663"/>
            <a:ext cx="71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listen</a:t>
            </a:r>
          </a:p>
        </p:txBody>
      </p:sp>
      <p:grpSp>
        <p:nvGrpSpPr>
          <p:cNvPr id="100362" name="Group 52"/>
          <p:cNvGrpSpPr>
            <a:grpSpLocks/>
          </p:cNvGrpSpPr>
          <p:nvPr/>
        </p:nvGrpSpPr>
        <p:grpSpPr bwMode="auto">
          <a:xfrm>
            <a:off x="1643063" y="4227513"/>
            <a:ext cx="876300" cy="827087"/>
            <a:chOff x="1778" y="1720"/>
            <a:chExt cx="722" cy="642"/>
          </a:xfrm>
        </p:grpSpPr>
        <p:sp>
          <p:nvSpPr>
            <p:cNvPr id="82984" name="Oval 53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5" name="Oval 54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6" name="Text Box 55"/>
          <p:cNvSpPr txBox="1">
            <a:spLocks noChangeArrowheads="1"/>
          </p:cNvSpPr>
          <p:nvPr/>
        </p:nvSpPr>
        <p:spPr bwMode="auto">
          <a:xfrm>
            <a:off x="1733550" y="4425950"/>
            <a:ext cx="6540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Arial" charset="0"/>
              </a:rPr>
              <a:t>SYN</a:t>
            </a:r>
          </a:p>
          <a:p>
            <a:pPr>
              <a:lnSpc>
                <a:spcPct val="80000"/>
              </a:lnSpc>
              <a:defRPr/>
            </a:pPr>
            <a:r>
              <a:rPr lang="en-US" sz="1800">
                <a:latin typeface="Arial" charset="0"/>
              </a:rPr>
              <a:t>rcvd</a:t>
            </a:r>
          </a:p>
        </p:txBody>
      </p:sp>
      <p:grpSp>
        <p:nvGrpSpPr>
          <p:cNvPr id="100364" name="Group 56"/>
          <p:cNvGrpSpPr>
            <a:grpSpLocks/>
          </p:cNvGrpSpPr>
          <p:nvPr/>
        </p:nvGrpSpPr>
        <p:grpSpPr bwMode="auto">
          <a:xfrm>
            <a:off x="5119688" y="4189413"/>
            <a:ext cx="876300" cy="827087"/>
            <a:chOff x="1778" y="1720"/>
            <a:chExt cx="722" cy="642"/>
          </a:xfrm>
        </p:grpSpPr>
        <p:sp>
          <p:nvSpPr>
            <p:cNvPr id="82982" name="Oval 57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3" name="Oval 58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58" name="Text Box 59"/>
          <p:cNvSpPr txBox="1">
            <a:spLocks noChangeArrowheads="1"/>
          </p:cNvSpPr>
          <p:nvPr/>
        </p:nvSpPr>
        <p:spPr bwMode="auto">
          <a:xfrm>
            <a:off x="5210175" y="4387850"/>
            <a:ext cx="6540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Arial" charset="0"/>
              </a:rPr>
              <a:t>SYN</a:t>
            </a:r>
          </a:p>
          <a:p>
            <a:pPr>
              <a:lnSpc>
                <a:spcPct val="80000"/>
              </a:lnSpc>
              <a:defRPr/>
            </a:pPr>
            <a:r>
              <a:rPr lang="en-US" sz="1800">
                <a:latin typeface="Arial" charset="0"/>
              </a:rPr>
              <a:t>sent</a:t>
            </a:r>
          </a:p>
        </p:txBody>
      </p:sp>
      <p:grpSp>
        <p:nvGrpSpPr>
          <p:cNvPr id="100366" name="Group 60"/>
          <p:cNvGrpSpPr>
            <a:grpSpLocks/>
          </p:cNvGrpSpPr>
          <p:nvPr/>
        </p:nvGrpSpPr>
        <p:grpSpPr bwMode="auto">
          <a:xfrm>
            <a:off x="3686175" y="5060950"/>
            <a:ext cx="876300" cy="827088"/>
            <a:chOff x="1778" y="1720"/>
            <a:chExt cx="722" cy="642"/>
          </a:xfrm>
        </p:grpSpPr>
        <p:sp>
          <p:nvSpPr>
            <p:cNvPr id="82980" name="Oval 61"/>
            <p:cNvSpPr>
              <a:spLocks noChangeArrowheads="1"/>
            </p:cNvSpPr>
            <p:nvPr/>
          </p:nvSpPr>
          <p:spPr bwMode="auto">
            <a:xfrm>
              <a:off x="1825" y="1720"/>
              <a:ext cx="675" cy="612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2981" name="Oval 62"/>
            <p:cNvSpPr>
              <a:spLocks noChangeArrowheads="1"/>
            </p:cNvSpPr>
            <p:nvPr/>
          </p:nvSpPr>
          <p:spPr bwMode="auto">
            <a:xfrm>
              <a:off x="1778" y="1750"/>
              <a:ext cx="675" cy="6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2960" name="Text Box 63"/>
          <p:cNvSpPr txBox="1">
            <a:spLocks noChangeArrowheads="1"/>
          </p:cNvSpPr>
          <p:nvPr/>
        </p:nvSpPr>
        <p:spPr bwMode="auto">
          <a:xfrm>
            <a:off x="3648075" y="5348288"/>
            <a:ext cx="9334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800">
                <a:latin typeface="Arial" charset="0"/>
              </a:rPr>
              <a:t>ESTAB</a:t>
            </a:r>
          </a:p>
        </p:txBody>
      </p:sp>
      <p:sp>
        <p:nvSpPr>
          <p:cNvPr id="82961" name="Text Box 66"/>
          <p:cNvSpPr txBox="1">
            <a:spLocks noChangeArrowheads="1"/>
          </p:cNvSpPr>
          <p:nvPr/>
        </p:nvSpPr>
        <p:spPr bwMode="auto">
          <a:xfrm>
            <a:off x="5526088" y="2687638"/>
            <a:ext cx="28940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>
                <a:latin typeface="Courier New" charset="0"/>
              </a:rPr>
              <a:t>Socket clientSocket =   </a:t>
            </a:r>
          </a:p>
          <a:p>
            <a:pPr algn="l">
              <a:defRPr/>
            </a:pPr>
            <a:r>
              <a:rPr lang="en-US" sz="1200" b="1">
                <a:latin typeface="Courier New" charset="0"/>
              </a:rPr>
              <a:t>  newSocket("hostname","port number");</a:t>
            </a:r>
          </a:p>
        </p:txBody>
      </p:sp>
      <p:sp>
        <p:nvSpPr>
          <p:cNvPr id="82962" name="Line 67"/>
          <p:cNvSpPr>
            <a:spLocks noChangeShapeType="1"/>
          </p:cNvSpPr>
          <p:nvPr/>
        </p:nvSpPr>
        <p:spPr bwMode="auto">
          <a:xfrm>
            <a:off x="5656263" y="3317875"/>
            <a:ext cx="2528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63" name="Text Box 68"/>
          <p:cNvSpPr txBox="1">
            <a:spLocks noChangeArrowheads="1"/>
          </p:cNvSpPr>
          <p:nvPr/>
        </p:nvSpPr>
        <p:spPr bwMode="auto">
          <a:xfrm>
            <a:off x="5621338" y="3351213"/>
            <a:ext cx="1262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SYN(seq=x)</a:t>
            </a:r>
          </a:p>
        </p:txBody>
      </p:sp>
      <p:sp>
        <p:nvSpPr>
          <p:cNvPr id="100371" name="Freeform 69"/>
          <p:cNvSpPr>
            <a:spLocks/>
          </p:cNvSpPr>
          <p:nvPr/>
        </p:nvSpPr>
        <p:spPr bwMode="auto">
          <a:xfrm>
            <a:off x="4583113" y="1727200"/>
            <a:ext cx="914400" cy="2384425"/>
          </a:xfrm>
          <a:custGeom>
            <a:avLst/>
            <a:gdLst>
              <a:gd name="T0" fmla="*/ 0 w 576"/>
              <a:gd name="T1" fmla="*/ 0 h 1138"/>
              <a:gd name="T2" fmla="*/ 2147483647 w 576"/>
              <a:gd name="T3" fmla="*/ 0 h 1138"/>
              <a:gd name="T4" fmla="*/ 2147483647 w 576"/>
              <a:gd name="T5" fmla="*/ 2147483647 h 11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1138">
                <a:moveTo>
                  <a:pt x="0" y="0"/>
                </a:moveTo>
                <a:lnTo>
                  <a:pt x="576" y="0"/>
                </a:lnTo>
                <a:lnTo>
                  <a:pt x="576" y="113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965" name="Line 70"/>
          <p:cNvSpPr>
            <a:spLocks noChangeShapeType="1"/>
          </p:cNvSpPr>
          <p:nvPr/>
        </p:nvSpPr>
        <p:spPr bwMode="auto">
          <a:xfrm>
            <a:off x="4075113" y="2133600"/>
            <a:ext cx="0" cy="101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66" name="Text Box 71"/>
          <p:cNvSpPr txBox="1">
            <a:spLocks noChangeArrowheads="1"/>
          </p:cNvSpPr>
          <p:nvPr/>
        </p:nvSpPr>
        <p:spPr bwMode="auto">
          <a:xfrm>
            <a:off x="1524000" y="2074863"/>
            <a:ext cx="257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200" b="1">
                <a:latin typeface="Courier New" charset="0"/>
              </a:rPr>
              <a:t>Socket connectionSocket = welcomeSocket.accept();</a:t>
            </a:r>
          </a:p>
        </p:txBody>
      </p:sp>
      <p:sp>
        <p:nvSpPr>
          <p:cNvPr id="82967" name="Line 72"/>
          <p:cNvSpPr>
            <a:spLocks noChangeShapeType="1"/>
          </p:cNvSpPr>
          <p:nvPr/>
        </p:nvSpPr>
        <p:spPr bwMode="auto">
          <a:xfrm>
            <a:off x="1882775" y="2522538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0375" name="Freeform 73"/>
          <p:cNvSpPr>
            <a:spLocks/>
          </p:cNvSpPr>
          <p:nvPr/>
        </p:nvSpPr>
        <p:spPr bwMode="auto">
          <a:xfrm>
            <a:off x="2051050" y="3836988"/>
            <a:ext cx="1579563" cy="373062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969" name="Text Box 74"/>
          <p:cNvSpPr txBox="1">
            <a:spLocks noChangeArrowheads="1"/>
          </p:cNvSpPr>
          <p:nvPr/>
        </p:nvSpPr>
        <p:spPr bwMode="auto">
          <a:xfrm>
            <a:off x="1785938" y="2838450"/>
            <a:ext cx="804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SYN(x)</a:t>
            </a:r>
          </a:p>
        </p:txBody>
      </p:sp>
      <p:sp>
        <p:nvSpPr>
          <p:cNvPr id="82970" name="Line 75"/>
          <p:cNvSpPr>
            <a:spLocks noChangeShapeType="1"/>
          </p:cNvSpPr>
          <p:nvPr/>
        </p:nvSpPr>
        <p:spPr bwMode="auto">
          <a:xfrm>
            <a:off x="1246188" y="3136900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1" name="Text Box 76"/>
          <p:cNvSpPr txBox="1">
            <a:spLocks noChangeArrowheads="1"/>
          </p:cNvSpPr>
          <p:nvPr/>
        </p:nvSpPr>
        <p:spPr bwMode="auto">
          <a:xfrm>
            <a:off x="930275" y="2989263"/>
            <a:ext cx="26066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/>
          </a:p>
          <a:p>
            <a:pPr>
              <a:lnSpc>
                <a:spcPct val="90000"/>
              </a:lnSpc>
              <a:defRPr/>
            </a:pPr>
            <a:r>
              <a:rPr lang="en-US" sz="1400"/>
              <a:t>SYNACK(seq=y,ACKnum=x+1)</a:t>
            </a:r>
          </a:p>
          <a:p>
            <a:pPr>
              <a:lnSpc>
                <a:spcPct val="90000"/>
              </a:lnSpc>
              <a:defRPr/>
            </a:pPr>
            <a:r>
              <a:rPr lang="en-US" sz="1400"/>
              <a:t>create new socket for </a:t>
            </a:r>
          </a:p>
          <a:p>
            <a:pPr>
              <a:lnSpc>
                <a:spcPct val="90000"/>
              </a:lnSpc>
              <a:defRPr/>
            </a:pPr>
            <a:r>
              <a:rPr lang="en-US" sz="1400"/>
              <a:t>communication back to client</a:t>
            </a:r>
          </a:p>
        </p:txBody>
      </p:sp>
      <p:sp>
        <p:nvSpPr>
          <p:cNvPr id="100379" name="Freeform 77"/>
          <p:cNvSpPr>
            <a:spLocks/>
          </p:cNvSpPr>
          <p:nvPr/>
        </p:nvSpPr>
        <p:spPr bwMode="auto">
          <a:xfrm flipV="1">
            <a:off x="2046288" y="5076825"/>
            <a:ext cx="1579562" cy="373063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0380" name="Freeform 78"/>
          <p:cNvSpPr>
            <a:spLocks/>
          </p:cNvSpPr>
          <p:nvPr/>
        </p:nvSpPr>
        <p:spPr bwMode="auto">
          <a:xfrm flipH="1" flipV="1">
            <a:off x="4613275" y="5094288"/>
            <a:ext cx="947738" cy="373062"/>
          </a:xfrm>
          <a:custGeom>
            <a:avLst/>
            <a:gdLst>
              <a:gd name="T0" fmla="*/ 2147483647 w 1123"/>
              <a:gd name="T1" fmla="*/ 0 h 235"/>
              <a:gd name="T2" fmla="*/ 0 w 1123"/>
              <a:gd name="T3" fmla="*/ 0 h 235"/>
              <a:gd name="T4" fmla="*/ 0 w 1123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3" h="235">
                <a:moveTo>
                  <a:pt x="1123" y="0"/>
                </a:moveTo>
                <a:lnTo>
                  <a:pt x="0" y="0"/>
                </a:lnTo>
                <a:lnTo>
                  <a:pt x="0" y="235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974" name="Text Box 79"/>
          <p:cNvSpPr txBox="1">
            <a:spLocks noChangeArrowheads="1"/>
          </p:cNvSpPr>
          <p:nvPr/>
        </p:nvSpPr>
        <p:spPr bwMode="auto">
          <a:xfrm>
            <a:off x="5608638" y="4970463"/>
            <a:ext cx="26066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/>
          </a:p>
          <a:p>
            <a:pPr>
              <a:lnSpc>
                <a:spcPct val="90000"/>
              </a:lnSpc>
              <a:defRPr/>
            </a:pPr>
            <a:r>
              <a:rPr lang="en-US" sz="1400"/>
              <a:t>SYNACK(seq=y,ACKnum=x+1)</a:t>
            </a:r>
          </a:p>
          <a:p>
            <a:pPr>
              <a:lnSpc>
                <a:spcPct val="90000"/>
              </a:lnSpc>
              <a:defRPr/>
            </a:pPr>
            <a:endParaRPr lang="en-US" sz="1400"/>
          </a:p>
        </p:txBody>
      </p:sp>
      <p:sp>
        <p:nvSpPr>
          <p:cNvPr id="82975" name="Line 80"/>
          <p:cNvSpPr>
            <a:spLocks noChangeShapeType="1"/>
          </p:cNvSpPr>
          <p:nvPr/>
        </p:nvSpPr>
        <p:spPr bwMode="auto">
          <a:xfrm>
            <a:off x="5718175" y="5435600"/>
            <a:ext cx="2528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6" name="Text Box 81"/>
          <p:cNvSpPr txBox="1">
            <a:spLocks noChangeArrowheads="1"/>
          </p:cNvSpPr>
          <p:nvPr/>
        </p:nvSpPr>
        <p:spPr bwMode="auto">
          <a:xfrm>
            <a:off x="6018213" y="5248275"/>
            <a:ext cx="17446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/>
          </a:p>
          <a:p>
            <a:pPr>
              <a:lnSpc>
                <a:spcPct val="90000"/>
              </a:lnSpc>
              <a:defRPr/>
            </a:pPr>
            <a:r>
              <a:rPr lang="en-US" sz="1400"/>
              <a:t>ACK(ACKnum=y+1)</a:t>
            </a:r>
          </a:p>
          <a:p>
            <a:pPr>
              <a:lnSpc>
                <a:spcPct val="90000"/>
              </a:lnSpc>
              <a:defRPr/>
            </a:pPr>
            <a:endParaRPr lang="en-US" sz="1400"/>
          </a:p>
        </p:txBody>
      </p:sp>
      <p:sp>
        <p:nvSpPr>
          <p:cNvPr id="82977" name="Line 82"/>
          <p:cNvSpPr>
            <a:spLocks noChangeShapeType="1"/>
          </p:cNvSpPr>
          <p:nvPr/>
        </p:nvSpPr>
        <p:spPr bwMode="auto">
          <a:xfrm>
            <a:off x="849313" y="5822950"/>
            <a:ext cx="1965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2978" name="Text Box 83"/>
          <p:cNvSpPr txBox="1">
            <a:spLocks noChangeArrowheads="1"/>
          </p:cNvSpPr>
          <p:nvPr/>
        </p:nvSpPr>
        <p:spPr bwMode="auto">
          <a:xfrm>
            <a:off x="909638" y="5356225"/>
            <a:ext cx="17446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400"/>
          </a:p>
          <a:p>
            <a:pPr>
              <a:lnSpc>
                <a:spcPct val="90000"/>
              </a:lnSpc>
              <a:defRPr/>
            </a:pPr>
            <a:r>
              <a:rPr lang="en-US" sz="1400"/>
              <a:t>ACK(ACKnum=y+1)</a:t>
            </a:r>
          </a:p>
          <a:p>
            <a:pPr>
              <a:lnSpc>
                <a:spcPct val="90000"/>
              </a:lnSpc>
              <a:defRPr/>
            </a:pPr>
            <a:endParaRPr lang="en-US" sz="1400"/>
          </a:p>
        </p:txBody>
      </p:sp>
      <p:sp>
        <p:nvSpPr>
          <p:cNvPr id="82979" name="Text Box 84"/>
          <p:cNvSpPr txBox="1">
            <a:spLocks noChangeArrowheads="1"/>
          </p:cNvSpPr>
          <p:nvPr/>
        </p:nvSpPr>
        <p:spPr bwMode="auto">
          <a:xfrm>
            <a:off x="1560513" y="5788025"/>
            <a:ext cx="3413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Symbol" charset="0"/>
              </a:rPr>
              <a:t>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81</a:t>
            </a:fld>
            <a:endParaRPr lang="en-US" alt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38200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Rectangle 45"/>
          <p:cNvSpPr>
            <a:spLocks noGrp="1" noChangeArrowheads="1"/>
          </p:cNvSpPr>
          <p:nvPr>
            <p:ph type="title"/>
          </p:nvPr>
        </p:nvSpPr>
        <p:spPr>
          <a:xfrm>
            <a:off x="433388" y="241300"/>
            <a:ext cx="7772400" cy="72707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TCP: closing a connection</a:t>
            </a:r>
          </a:p>
        </p:txBody>
      </p:sp>
      <p:sp>
        <p:nvSpPr>
          <p:cNvPr id="83974" name="Rectangle 47"/>
          <p:cNvSpPr>
            <a:spLocks noGrp="1" noChangeArrowheads="1"/>
          </p:cNvSpPr>
          <p:nvPr>
            <p:ph type="body" sz="half" idx="2"/>
          </p:nvPr>
        </p:nvSpPr>
        <p:spPr>
          <a:xfrm>
            <a:off x="736600" y="1328738"/>
            <a:ext cx="7683500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client, server each close their side of connection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send TCP segment with FIN bit = 1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respond to received FIN with ACK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on receiving FIN, ACK can be combined with own FIN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simultaneous FIN exchanges can be handled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82</a:t>
            </a:fld>
            <a:endParaRPr lang="en-US" altLang="en-US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6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38200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7" name="Line 4"/>
          <p:cNvSpPr>
            <a:spLocks noChangeShapeType="1"/>
          </p:cNvSpPr>
          <p:nvPr/>
        </p:nvSpPr>
        <p:spPr bwMode="auto">
          <a:xfrm flipH="1">
            <a:off x="3471863" y="2081213"/>
            <a:ext cx="1587" cy="3948112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4998" name="Line 10"/>
          <p:cNvSpPr>
            <a:spLocks noChangeShapeType="1"/>
          </p:cNvSpPr>
          <p:nvPr/>
        </p:nvSpPr>
        <p:spPr bwMode="auto">
          <a:xfrm flipH="1">
            <a:off x="6061075" y="2151063"/>
            <a:ext cx="1588" cy="3417887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96362" name="Group 74"/>
          <p:cNvGrpSpPr>
            <a:grpSpLocks/>
          </p:cNvGrpSpPr>
          <p:nvPr/>
        </p:nvGrpSpPr>
        <p:grpSpPr bwMode="auto">
          <a:xfrm>
            <a:off x="544513" y="2762250"/>
            <a:ext cx="1335087" cy="854075"/>
            <a:chOff x="343" y="1740"/>
            <a:chExt cx="841" cy="538"/>
          </a:xfrm>
        </p:grpSpPr>
        <p:sp>
          <p:nvSpPr>
            <p:cNvPr id="85085" name="Text Box 34"/>
            <p:cNvSpPr txBox="1">
              <a:spLocks noChangeArrowheads="1"/>
            </p:cNvSpPr>
            <p:nvPr/>
          </p:nvSpPr>
          <p:spPr bwMode="auto">
            <a:xfrm>
              <a:off x="343" y="2066"/>
              <a:ext cx="84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FIN_WAIT_2</a:t>
              </a:r>
            </a:p>
          </p:txBody>
        </p:sp>
        <p:sp>
          <p:nvSpPr>
            <p:cNvPr id="85086" name="Line 35"/>
            <p:cNvSpPr>
              <a:spLocks noChangeShapeType="1"/>
            </p:cNvSpPr>
            <p:nvPr/>
          </p:nvSpPr>
          <p:spPr bwMode="auto">
            <a:xfrm>
              <a:off x="634" y="1740"/>
              <a:ext cx="0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6361" name="Group 73"/>
          <p:cNvGrpSpPr>
            <a:grpSpLocks/>
          </p:cNvGrpSpPr>
          <p:nvPr/>
        </p:nvGrpSpPr>
        <p:grpSpPr bwMode="auto">
          <a:xfrm>
            <a:off x="7175500" y="2101850"/>
            <a:ext cx="1390650" cy="960438"/>
            <a:chOff x="4520" y="1324"/>
            <a:chExt cx="876" cy="605"/>
          </a:xfrm>
        </p:grpSpPr>
        <p:sp>
          <p:nvSpPr>
            <p:cNvPr id="85083" name="Text Box 37"/>
            <p:cNvSpPr txBox="1">
              <a:spLocks noChangeArrowheads="1"/>
            </p:cNvSpPr>
            <p:nvPr/>
          </p:nvSpPr>
          <p:spPr bwMode="auto">
            <a:xfrm>
              <a:off x="4520" y="1717"/>
              <a:ext cx="87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CLOSE_WAIT</a:t>
              </a:r>
            </a:p>
          </p:txBody>
        </p:sp>
        <p:sp>
          <p:nvSpPr>
            <p:cNvPr id="85084" name="Line 38"/>
            <p:cNvSpPr>
              <a:spLocks noChangeShapeType="1"/>
            </p:cNvSpPr>
            <p:nvPr/>
          </p:nvSpPr>
          <p:spPr bwMode="auto">
            <a:xfrm>
              <a:off x="5171" y="1324"/>
              <a:ext cx="0" cy="4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6363" name="Group 75"/>
          <p:cNvGrpSpPr>
            <a:grpSpLocks/>
          </p:cNvGrpSpPr>
          <p:nvPr/>
        </p:nvGrpSpPr>
        <p:grpSpPr bwMode="auto">
          <a:xfrm>
            <a:off x="3513138" y="3870325"/>
            <a:ext cx="2495550" cy="579438"/>
            <a:chOff x="2213" y="2438"/>
            <a:chExt cx="1572" cy="365"/>
          </a:xfrm>
        </p:grpSpPr>
        <p:sp>
          <p:nvSpPr>
            <p:cNvPr id="85080" name="Line 41"/>
            <p:cNvSpPr>
              <a:spLocks noChangeShapeType="1"/>
            </p:cNvSpPr>
            <p:nvPr/>
          </p:nvSpPr>
          <p:spPr bwMode="auto">
            <a:xfrm flipH="1">
              <a:off x="2213" y="2483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81" name="Rectangle 42"/>
            <p:cNvSpPr>
              <a:spLocks noChangeArrowheads="1"/>
            </p:cNvSpPr>
            <p:nvPr/>
          </p:nvSpPr>
          <p:spPr bwMode="auto">
            <a:xfrm>
              <a:off x="2669" y="2438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82" name="Text Box 43"/>
            <p:cNvSpPr txBox="1">
              <a:spLocks noChangeArrowheads="1"/>
            </p:cNvSpPr>
            <p:nvPr/>
          </p:nvSpPr>
          <p:spPr bwMode="auto">
            <a:xfrm>
              <a:off x="2455" y="2562"/>
              <a:ext cx="10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FINbit=1, seq=y</a:t>
              </a:r>
            </a:p>
          </p:txBody>
        </p:sp>
      </p:grpSp>
      <p:grpSp>
        <p:nvGrpSpPr>
          <p:cNvPr id="396368" name="Group 80"/>
          <p:cNvGrpSpPr>
            <a:grpSpLocks/>
          </p:cNvGrpSpPr>
          <p:nvPr/>
        </p:nvGrpSpPr>
        <p:grpSpPr bwMode="auto">
          <a:xfrm>
            <a:off x="3543300" y="4578350"/>
            <a:ext cx="2508250" cy="582613"/>
            <a:chOff x="2232" y="2884"/>
            <a:chExt cx="1580" cy="367"/>
          </a:xfrm>
        </p:grpSpPr>
        <p:sp>
          <p:nvSpPr>
            <p:cNvPr id="85077" name="Line 44"/>
            <p:cNvSpPr>
              <a:spLocks noChangeShapeType="1"/>
            </p:cNvSpPr>
            <p:nvPr/>
          </p:nvSpPr>
          <p:spPr bwMode="auto">
            <a:xfrm>
              <a:off x="2232" y="2884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78" name="Rectangle 46"/>
            <p:cNvSpPr>
              <a:spLocks noChangeArrowheads="1"/>
            </p:cNvSpPr>
            <p:nvPr/>
          </p:nvSpPr>
          <p:spPr bwMode="auto">
            <a:xfrm>
              <a:off x="2553" y="2995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79" name="Text Box 47"/>
            <p:cNvSpPr txBox="1">
              <a:spLocks noChangeArrowheads="1"/>
            </p:cNvSpPr>
            <p:nvPr/>
          </p:nvSpPr>
          <p:spPr bwMode="auto">
            <a:xfrm>
              <a:off x="2246" y="2958"/>
              <a:ext cx="15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ACKbit=1; ACKnum=y+1</a:t>
              </a:r>
            </a:p>
          </p:txBody>
        </p:sp>
      </p:grpSp>
      <p:grpSp>
        <p:nvGrpSpPr>
          <p:cNvPr id="396360" name="Group 72"/>
          <p:cNvGrpSpPr>
            <a:grpSpLocks/>
          </p:cNvGrpSpPr>
          <p:nvPr/>
        </p:nvGrpSpPr>
        <p:grpSpPr bwMode="auto">
          <a:xfrm>
            <a:off x="2090738" y="2901950"/>
            <a:ext cx="4930775" cy="854075"/>
            <a:chOff x="1317" y="1828"/>
            <a:chExt cx="3106" cy="538"/>
          </a:xfrm>
        </p:grpSpPr>
        <p:sp>
          <p:nvSpPr>
            <p:cNvPr id="85072" name="Line 13"/>
            <p:cNvSpPr>
              <a:spLocks noChangeShapeType="1"/>
            </p:cNvSpPr>
            <p:nvPr/>
          </p:nvSpPr>
          <p:spPr bwMode="auto">
            <a:xfrm flipH="1">
              <a:off x="2186" y="1828"/>
              <a:ext cx="1580" cy="36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73" name="Rectangle 14"/>
            <p:cNvSpPr>
              <a:spLocks noChangeArrowheads="1"/>
            </p:cNvSpPr>
            <p:nvPr/>
          </p:nvSpPr>
          <p:spPr bwMode="auto">
            <a:xfrm>
              <a:off x="2507" y="1912"/>
              <a:ext cx="896" cy="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74" name="Text Box 15"/>
            <p:cNvSpPr txBox="1">
              <a:spLocks noChangeArrowheads="1"/>
            </p:cNvSpPr>
            <p:nvPr/>
          </p:nvSpPr>
          <p:spPr bwMode="auto">
            <a:xfrm>
              <a:off x="2200" y="1875"/>
              <a:ext cx="15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ACKbit=1; ACKnum=x+1</a:t>
              </a:r>
            </a:p>
          </p:txBody>
        </p:sp>
        <p:sp>
          <p:nvSpPr>
            <p:cNvPr id="85075" name="Text Box 21"/>
            <p:cNvSpPr txBox="1">
              <a:spLocks noChangeArrowheads="1"/>
            </p:cNvSpPr>
            <p:nvPr/>
          </p:nvSpPr>
          <p:spPr bwMode="auto">
            <a:xfrm>
              <a:off x="1317" y="2066"/>
              <a:ext cx="867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 wait for server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close</a:t>
              </a:r>
            </a:p>
          </p:txBody>
        </p:sp>
        <p:sp>
          <p:nvSpPr>
            <p:cNvPr id="85076" name="Text Box 49"/>
            <p:cNvSpPr txBox="1">
              <a:spLocks noChangeArrowheads="1"/>
            </p:cNvSpPr>
            <p:nvPr/>
          </p:nvSpPr>
          <p:spPr bwMode="auto">
            <a:xfrm>
              <a:off x="3822" y="1979"/>
              <a:ext cx="60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can still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send data</a:t>
              </a:r>
            </a:p>
          </p:txBody>
        </p:sp>
      </p:grpSp>
      <p:grpSp>
        <p:nvGrpSpPr>
          <p:cNvPr id="396366" name="Group 78"/>
          <p:cNvGrpSpPr>
            <a:grpSpLocks/>
          </p:cNvGrpSpPr>
          <p:nvPr/>
        </p:nvGrpSpPr>
        <p:grpSpPr bwMode="auto">
          <a:xfrm>
            <a:off x="6059488" y="3032125"/>
            <a:ext cx="2501900" cy="1735138"/>
            <a:chOff x="3817" y="1910"/>
            <a:chExt cx="1576" cy="1093"/>
          </a:xfrm>
        </p:grpSpPr>
        <p:sp>
          <p:nvSpPr>
            <p:cNvPr id="85068" name="Text Box 50"/>
            <p:cNvSpPr txBox="1">
              <a:spLocks noChangeArrowheads="1"/>
            </p:cNvSpPr>
            <p:nvPr/>
          </p:nvSpPr>
          <p:spPr bwMode="auto">
            <a:xfrm>
              <a:off x="3817" y="2703"/>
              <a:ext cx="792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can no longer</a:t>
              </a:r>
            </a:p>
            <a:p>
              <a:pPr algn="l">
                <a:lnSpc>
                  <a:spcPct val="90000"/>
                </a:lnSpc>
                <a:defRPr/>
              </a:pPr>
              <a:r>
                <a:rPr lang="en-US" sz="1400"/>
                <a:t>send data</a:t>
              </a:r>
            </a:p>
          </p:txBody>
        </p:sp>
        <p:grpSp>
          <p:nvGrpSpPr>
            <p:cNvPr id="102476" name="Group 76"/>
            <p:cNvGrpSpPr>
              <a:grpSpLocks/>
            </p:cNvGrpSpPr>
            <p:nvPr/>
          </p:nvGrpSpPr>
          <p:grpSpPr bwMode="auto">
            <a:xfrm>
              <a:off x="4691" y="1910"/>
              <a:ext cx="702" cy="723"/>
              <a:chOff x="4691" y="1910"/>
              <a:chExt cx="702" cy="723"/>
            </a:xfrm>
          </p:grpSpPr>
          <p:sp>
            <p:nvSpPr>
              <p:cNvPr id="85070" name="Line 39"/>
              <p:cNvSpPr>
                <a:spLocks noChangeShapeType="1"/>
              </p:cNvSpPr>
              <p:nvPr/>
            </p:nvSpPr>
            <p:spPr bwMode="auto">
              <a:xfrm>
                <a:off x="5167" y="1910"/>
                <a:ext cx="0" cy="5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5071" name="Text Box 55"/>
              <p:cNvSpPr txBox="1">
                <a:spLocks noChangeArrowheads="1"/>
              </p:cNvSpPr>
              <p:nvPr/>
            </p:nvSpPr>
            <p:spPr bwMode="auto">
              <a:xfrm>
                <a:off x="4691" y="2421"/>
                <a:ext cx="70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/>
                  <a:t>LAST_ACK</a:t>
                </a:r>
              </a:p>
            </p:txBody>
          </p:sp>
        </p:grpSp>
      </p:grpSp>
      <p:grpSp>
        <p:nvGrpSpPr>
          <p:cNvPr id="396370" name="Group 82"/>
          <p:cNvGrpSpPr>
            <a:grpSpLocks/>
          </p:cNvGrpSpPr>
          <p:nvPr/>
        </p:nvGrpSpPr>
        <p:grpSpPr bwMode="auto">
          <a:xfrm>
            <a:off x="7642225" y="4213225"/>
            <a:ext cx="917575" cy="1223963"/>
            <a:chOff x="4814" y="2654"/>
            <a:chExt cx="578" cy="771"/>
          </a:xfrm>
        </p:grpSpPr>
        <p:sp>
          <p:nvSpPr>
            <p:cNvPr id="85066" name="Text Box 11"/>
            <p:cNvSpPr txBox="1">
              <a:spLocks noChangeArrowheads="1"/>
            </p:cNvSpPr>
            <p:nvPr/>
          </p:nvSpPr>
          <p:spPr bwMode="auto">
            <a:xfrm>
              <a:off x="4814" y="3213"/>
              <a:ext cx="5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CLOSED</a:t>
              </a:r>
            </a:p>
          </p:txBody>
        </p:sp>
        <p:sp>
          <p:nvSpPr>
            <p:cNvPr id="85067" name="Line 57"/>
            <p:cNvSpPr>
              <a:spLocks noChangeShapeType="1"/>
            </p:cNvSpPr>
            <p:nvPr/>
          </p:nvSpPr>
          <p:spPr bwMode="auto">
            <a:xfrm>
              <a:off x="5173" y="265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6365" name="Group 77"/>
          <p:cNvGrpSpPr>
            <a:grpSpLocks/>
          </p:cNvGrpSpPr>
          <p:nvPr/>
        </p:nvGrpSpPr>
        <p:grpSpPr bwMode="auto">
          <a:xfrm>
            <a:off x="585788" y="3605213"/>
            <a:ext cx="1400175" cy="1044575"/>
            <a:chOff x="369" y="2271"/>
            <a:chExt cx="882" cy="658"/>
          </a:xfrm>
        </p:grpSpPr>
        <p:sp>
          <p:nvSpPr>
            <p:cNvPr id="85064" name="Text Box 58"/>
            <p:cNvSpPr txBox="1">
              <a:spLocks noChangeArrowheads="1"/>
            </p:cNvSpPr>
            <p:nvPr/>
          </p:nvSpPr>
          <p:spPr bwMode="auto">
            <a:xfrm>
              <a:off x="369" y="2717"/>
              <a:ext cx="8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TIMED_WAIT</a:t>
              </a:r>
            </a:p>
          </p:txBody>
        </p:sp>
        <p:sp>
          <p:nvSpPr>
            <p:cNvPr id="85065" name="Line 60"/>
            <p:cNvSpPr>
              <a:spLocks noChangeShapeType="1"/>
            </p:cNvSpPr>
            <p:nvPr/>
          </p:nvSpPr>
          <p:spPr bwMode="auto">
            <a:xfrm>
              <a:off x="638" y="2271"/>
              <a:ext cx="0" cy="4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6369" name="Group 81"/>
          <p:cNvGrpSpPr>
            <a:grpSpLocks/>
          </p:cNvGrpSpPr>
          <p:nvPr/>
        </p:nvGrpSpPr>
        <p:grpSpPr bwMode="auto">
          <a:xfrm>
            <a:off x="674688" y="4486275"/>
            <a:ext cx="2743200" cy="1768475"/>
            <a:chOff x="425" y="2826"/>
            <a:chExt cx="1728" cy="1114"/>
          </a:xfrm>
        </p:grpSpPr>
        <p:sp>
          <p:nvSpPr>
            <p:cNvPr id="85058" name="Line 52"/>
            <p:cNvSpPr>
              <a:spLocks noChangeShapeType="1"/>
            </p:cNvSpPr>
            <p:nvPr/>
          </p:nvSpPr>
          <p:spPr bwMode="auto">
            <a:xfrm>
              <a:off x="1820" y="2833"/>
              <a:ext cx="7" cy="10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59" name="Text Box 51"/>
            <p:cNvSpPr txBox="1">
              <a:spLocks noChangeArrowheads="1"/>
            </p:cNvSpPr>
            <p:nvPr/>
          </p:nvSpPr>
          <p:spPr bwMode="auto">
            <a:xfrm>
              <a:off x="1216" y="3093"/>
              <a:ext cx="937" cy="4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 timed wait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for 2*max 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segment lifetime</a:t>
              </a:r>
            </a:p>
          </p:txBody>
        </p:sp>
        <p:sp>
          <p:nvSpPr>
            <p:cNvPr id="85060" name="Line 53"/>
            <p:cNvSpPr>
              <a:spLocks noChangeShapeType="1"/>
            </p:cNvSpPr>
            <p:nvPr/>
          </p:nvSpPr>
          <p:spPr bwMode="auto">
            <a:xfrm>
              <a:off x="1742" y="2826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61" name="Line 54"/>
            <p:cNvSpPr>
              <a:spLocks noChangeShapeType="1"/>
            </p:cNvSpPr>
            <p:nvPr/>
          </p:nvSpPr>
          <p:spPr bwMode="auto">
            <a:xfrm>
              <a:off x="1759" y="3889"/>
              <a:ext cx="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62" name="Text Box 59"/>
            <p:cNvSpPr txBox="1">
              <a:spLocks noChangeArrowheads="1"/>
            </p:cNvSpPr>
            <p:nvPr/>
          </p:nvSpPr>
          <p:spPr bwMode="auto">
            <a:xfrm>
              <a:off x="425" y="3728"/>
              <a:ext cx="5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CLOSED</a:t>
              </a:r>
            </a:p>
          </p:txBody>
        </p:sp>
        <p:sp>
          <p:nvSpPr>
            <p:cNvPr id="85063" name="Line 61"/>
            <p:cNvSpPr>
              <a:spLocks noChangeShapeType="1"/>
            </p:cNvSpPr>
            <p:nvPr/>
          </p:nvSpPr>
          <p:spPr bwMode="auto">
            <a:xfrm>
              <a:off x="631" y="2918"/>
              <a:ext cx="0" cy="8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5008" name="Rectangle 62"/>
          <p:cNvSpPr>
            <a:spLocks noGrp="1" noChangeArrowheads="1"/>
          </p:cNvSpPr>
          <p:nvPr>
            <p:ph type="title"/>
          </p:nvPr>
        </p:nvSpPr>
        <p:spPr>
          <a:xfrm>
            <a:off x="433388" y="241300"/>
            <a:ext cx="7772400" cy="727075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TCP: closing a connection</a:t>
            </a:r>
          </a:p>
        </p:txBody>
      </p:sp>
      <p:grpSp>
        <p:nvGrpSpPr>
          <p:cNvPr id="396359" name="Group 71"/>
          <p:cNvGrpSpPr>
            <a:grpSpLocks/>
          </p:cNvGrpSpPr>
          <p:nvPr/>
        </p:nvGrpSpPr>
        <p:grpSpPr bwMode="auto">
          <a:xfrm>
            <a:off x="550863" y="2046288"/>
            <a:ext cx="1335087" cy="700087"/>
            <a:chOff x="347" y="1289"/>
            <a:chExt cx="841" cy="441"/>
          </a:xfrm>
        </p:grpSpPr>
        <p:sp>
          <p:nvSpPr>
            <p:cNvPr id="85056" name="Text Box 31"/>
            <p:cNvSpPr txBox="1">
              <a:spLocks noChangeArrowheads="1"/>
            </p:cNvSpPr>
            <p:nvPr/>
          </p:nvSpPr>
          <p:spPr bwMode="auto">
            <a:xfrm>
              <a:off x="347" y="1518"/>
              <a:ext cx="84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FIN_WAIT_1</a:t>
              </a:r>
            </a:p>
          </p:txBody>
        </p:sp>
        <p:sp>
          <p:nvSpPr>
            <p:cNvPr id="85057" name="Line 32"/>
            <p:cNvSpPr>
              <a:spLocks noChangeShapeType="1"/>
            </p:cNvSpPr>
            <p:nvPr/>
          </p:nvSpPr>
          <p:spPr bwMode="auto">
            <a:xfrm>
              <a:off x="630" y="1289"/>
              <a:ext cx="0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396358" name="Group 70"/>
          <p:cNvGrpSpPr>
            <a:grpSpLocks/>
          </p:cNvGrpSpPr>
          <p:nvPr/>
        </p:nvGrpSpPr>
        <p:grpSpPr bwMode="auto">
          <a:xfrm>
            <a:off x="1204913" y="2100263"/>
            <a:ext cx="4775200" cy="1014412"/>
            <a:chOff x="759" y="1323"/>
            <a:chExt cx="3008" cy="639"/>
          </a:xfrm>
        </p:grpSpPr>
        <p:sp>
          <p:nvSpPr>
            <p:cNvPr id="85051" name="Line 6"/>
            <p:cNvSpPr>
              <a:spLocks noChangeShapeType="1"/>
            </p:cNvSpPr>
            <p:nvPr/>
          </p:nvSpPr>
          <p:spPr bwMode="auto">
            <a:xfrm>
              <a:off x="2195" y="1442"/>
              <a:ext cx="1572" cy="32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52" name="Rectangle 7"/>
            <p:cNvSpPr>
              <a:spLocks noChangeArrowheads="1"/>
            </p:cNvSpPr>
            <p:nvPr/>
          </p:nvSpPr>
          <p:spPr bwMode="auto">
            <a:xfrm>
              <a:off x="2644" y="1369"/>
              <a:ext cx="590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53" name="Text Box 8"/>
            <p:cNvSpPr txBox="1">
              <a:spLocks noChangeArrowheads="1"/>
            </p:cNvSpPr>
            <p:nvPr/>
          </p:nvSpPr>
          <p:spPr bwMode="auto">
            <a:xfrm>
              <a:off x="2430" y="1493"/>
              <a:ext cx="10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FINbit=1, seq=x</a:t>
              </a:r>
            </a:p>
          </p:txBody>
        </p:sp>
        <p:sp>
          <p:nvSpPr>
            <p:cNvPr id="85054" name="Text Box 9"/>
            <p:cNvSpPr txBox="1">
              <a:spLocks noChangeArrowheads="1"/>
            </p:cNvSpPr>
            <p:nvPr/>
          </p:nvSpPr>
          <p:spPr bwMode="auto">
            <a:xfrm>
              <a:off x="1209" y="1541"/>
              <a:ext cx="913" cy="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can no longer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send but can</a:t>
              </a:r>
            </a:p>
            <a:p>
              <a:pPr algn="r">
                <a:lnSpc>
                  <a:spcPct val="90000"/>
                </a:lnSpc>
                <a:defRPr/>
              </a:pPr>
              <a:r>
                <a:rPr lang="en-US" sz="1400"/>
                <a:t> receive data</a:t>
              </a:r>
            </a:p>
          </p:txBody>
        </p:sp>
        <p:sp>
          <p:nvSpPr>
            <p:cNvPr id="85055" name="Text Box 67"/>
            <p:cNvSpPr txBox="1">
              <a:spLocks noChangeArrowheads="1"/>
            </p:cNvSpPr>
            <p:nvPr/>
          </p:nvSpPr>
          <p:spPr bwMode="auto">
            <a:xfrm>
              <a:off x="759" y="1323"/>
              <a:ext cx="145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>
                  <a:latin typeface="Courier New" charset="0"/>
                </a:rPr>
                <a:t>clientSocket.close()</a:t>
              </a:r>
            </a:p>
          </p:txBody>
        </p:sp>
      </p:grpSp>
      <p:sp>
        <p:nvSpPr>
          <p:cNvPr id="85011" name="Text Box 84"/>
          <p:cNvSpPr txBox="1">
            <a:spLocks noChangeArrowheads="1"/>
          </p:cNvSpPr>
          <p:nvPr/>
        </p:nvSpPr>
        <p:spPr bwMode="auto">
          <a:xfrm>
            <a:off x="498475" y="1368425"/>
            <a:ext cx="11604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i="1">
                <a:solidFill>
                  <a:srgbClr val="000099"/>
                </a:solidFill>
              </a:rPr>
              <a:t>client state</a:t>
            </a:r>
          </a:p>
          <a:p>
            <a:pPr algn="r">
              <a:defRPr/>
            </a:pPr>
            <a:endParaRPr lang="en-US" i="1">
              <a:solidFill>
                <a:srgbClr val="000099"/>
              </a:solidFill>
            </a:endParaRPr>
          </a:p>
        </p:txBody>
      </p:sp>
      <p:sp>
        <p:nvSpPr>
          <p:cNvPr id="85012" name="Text Box 85"/>
          <p:cNvSpPr txBox="1">
            <a:spLocks noChangeArrowheads="1"/>
          </p:cNvSpPr>
          <p:nvPr/>
        </p:nvSpPr>
        <p:spPr bwMode="auto">
          <a:xfrm>
            <a:off x="7353300" y="1385888"/>
            <a:ext cx="1238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i="1">
                <a:solidFill>
                  <a:srgbClr val="000099"/>
                </a:solidFill>
              </a:rPr>
              <a:t>server state</a:t>
            </a:r>
          </a:p>
          <a:p>
            <a:pPr algn="r">
              <a:defRPr/>
            </a:pPr>
            <a:endParaRPr lang="en-US" i="1">
              <a:solidFill>
                <a:srgbClr val="000099"/>
              </a:solidFill>
            </a:endParaRPr>
          </a:p>
        </p:txBody>
      </p:sp>
      <p:sp>
        <p:nvSpPr>
          <p:cNvPr id="85013" name="Text Box 86"/>
          <p:cNvSpPr txBox="1">
            <a:spLocks noChangeArrowheads="1"/>
          </p:cNvSpPr>
          <p:nvPr/>
        </p:nvSpPr>
        <p:spPr bwMode="auto">
          <a:xfrm>
            <a:off x="7769225" y="1768475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ESTAB</a:t>
            </a:r>
          </a:p>
        </p:txBody>
      </p:sp>
      <p:sp>
        <p:nvSpPr>
          <p:cNvPr id="85014" name="Text Box 87"/>
          <p:cNvSpPr txBox="1">
            <a:spLocks noChangeArrowheads="1"/>
          </p:cNvSpPr>
          <p:nvPr/>
        </p:nvSpPr>
        <p:spPr bwMode="auto">
          <a:xfrm>
            <a:off x="533400" y="17510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ESTAB</a:t>
            </a:r>
          </a:p>
        </p:txBody>
      </p:sp>
      <p:grpSp>
        <p:nvGrpSpPr>
          <p:cNvPr id="102422" name="Group 88"/>
          <p:cNvGrpSpPr>
            <a:grpSpLocks/>
          </p:cNvGrpSpPr>
          <p:nvPr/>
        </p:nvGrpSpPr>
        <p:grpSpPr bwMode="auto">
          <a:xfrm>
            <a:off x="3140075" y="1443038"/>
            <a:ext cx="642938" cy="600075"/>
            <a:chOff x="-44" y="1473"/>
            <a:chExt cx="981" cy="1105"/>
          </a:xfrm>
        </p:grpSpPr>
        <p:pic>
          <p:nvPicPr>
            <p:cNvPr id="102456" name="Picture 89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7" name="Freeform 9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2423" name="Group 91"/>
          <p:cNvGrpSpPr>
            <a:grpSpLocks/>
          </p:cNvGrpSpPr>
          <p:nvPr/>
        </p:nvGrpSpPr>
        <p:grpSpPr bwMode="auto">
          <a:xfrm>
            <a:off x="5772150" y="1446213"/>
            <a:ext cx="336550" cy="512762"/>
            <a:chOff x="4140" y="429"/>
            <a:chExt cx="1425" cy="2396"/>
          </a:xfrm>
        </p:grpSpPr>
        <p:sp>
          <p:nvSpPr>
            <p:cNvPr id="102424" name="Freeform 9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8" name="Rectangle 93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2426" name="Freeform 9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27" name="Freeform 9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21" name="Rectangle 96"/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2429" name="Group 9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5047" name="AutoShape 98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5048" name="AutoShape 99"/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5023" name="Rectangle 100"/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2431" name="Group 10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5045" name="AutoShape 102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5046" name="AutoShape 103"/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5025" name="Rectangle 104"/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26" name="Rectangle 105"/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2434" name="Group 10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5043" name="AutoShape 107"/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5044" name="AutoShape 108"/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2435" name="Freeform 10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436" name="Group 11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5041" name="AutoShape 111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5042" name="AutoShape 112"/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5030" name="Rectangle 113"/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2438" name="Freeform 11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39" name="Freeform 11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33" name="Oval 116"/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2441" name="Freeform 11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35" name="AutoShape 118"/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36" name="AutoShape 119"/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37" name="Oval 120"/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38" name="Oval 121"/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5039" name="Oval 122"/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5040" name="Rectangle 123"/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83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6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6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9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6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6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6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6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96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8602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860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10343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39813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84</a:t>
            </a:fld>
            <a:endParaRPr lang="en-US" altLang="en-US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762875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3200" i="1">
                <a:solidFill>
                  <a:srgbClr val="CC0000"/>
                </a:solidFill>
              </a:rPr>
              <a:t>congestion</a:t>
            </a:r>
            <a:r>
              <a:rPr lang="en-US" altLang="en-US" sz="3200">
                <a:solidFill>
                  <a:srgbClr val="CC0000"/>
                </a:solidFill>
              </a:rPr>
              <a:t>:</a:t>
            </a:r>
            <a:endParaRPr lang="en-US" altLang="en-US">
              <a:solidFill>
                <a:srgbClr val="CC0000"/>
              </a:solidFill>
            </a:endParaRPr>
          </a:p>
          <a:p>
            <a:r>
              <a:rPr lang="en-US" altLang="en-US"/>
              <a:t>informally: </a:t>
            </a:r>
            <a:r>
              <a:rPr lang="ja-JP" altLang="en-US"/>
              <a:t>“</a:t>
            </a:r>
            <a:r>
              <a:rPr lang="en-US" altLang="ja-JP"/>
              <a:t>too many sources sending too much data too fast for </a:t>
            </a:r>
            <a:r>
              <a:rPr lang="en-US" altLang="ja-JP" i="1">
                <a:solidFill>
                  <a:srgbClr val="000099"/>
                </a:solidFill>
              </a:rPr>
              <a:t>network</a:t>
            </a:r>
            <a:r>
              <a:rPr lang="en-US" altLang="ja-JP"/>
              <a:t> to handle</a:t>
            </a:r>
            <a:r>
              <a:rPr lang="ja-JP" altLang="en-US"/>
              <a:t>”</a:t>
            </a:r>
            <a:endParaRPr lang="en-US" altLang="ja-JP"/>
          </a:p>
          <a:p>
            <a:r>
              <a:rPr lang="en-US" altLang="en-US"/>
              <a:t>different from flow control!</a:t>
            </a:r>
          </a:p>
          <a:p>
            <a:r>
              <a:rPr lang="en-US" altLang="en-US"/>
              <a:t>manifestations:</a:t>
            </a:r>
          </a:p>
          <a:p>
            <a:pPr lvl="1"/>
            <a:r>
              <a:rPr lang="en-US" altLang="en-US" sz="2800"/>
              <a:t>lost packets (buffer overflow at routers)</a:t>
            </a:r>
          </a:p>
          <a:p>
            <a:pPr lvl="1"/>
            <a:r>
              <a:rPr lang="en-US" altLang="en-US" sz="2800"/>
              <a:t>long delays (queueing in router buffers)</a:t>
            </a:r>
          </a:p>
          <a:p>
            <a:r>
              <a:rPr lang="en-US" altLang="en-US"/>
              <a:t>a top-10 problem!</a:t>
            </a:r>
          </a:p>
          <a:p>
            <a:endParaRPr lang="en-US" altLang="en-US" sz="2400"/>
          </a:p>
        </p:txBody>
      </p:sp>
      <p:pic>
        <p:nvPicPr>
          <p:cNvPr id="104452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092200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6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352425"/>
            <a:ext cx="7772400" cy="1030288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Principles of congestion control</a:t>
            </a:r>
            <a:endParaRPr lang="en-US">
              <a:ea typeface="ＭＳ Ｐゴシック" charset="0"/>
              <a:cs typeface="+mj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85</a:t>
            </a:fld>
            <a:endParaRPr lang="en-US" altLang="en-US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Freeform 9"/>
          <p:cNvSpPr>
            <a:spLocks/>
          </p:cNvSpPr>
          <p:nvPr/>
        </p:nvSpPr>
        <p:spPr bwMode="auto">
          <a:xfrm flipH="1">
            <a:off x="4232275" y="1647825"/>
            <a:ext cx="250825" cy="930275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DDDDD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5476" name="Group 124"/>
          <p:cNvGrpSpPr>
            <a:grpSpLocks/>
          </p:cNvGrpSpPr>
          <p:nvPr/>
        </p:nvGrpSpPr>
        <p:grpSpPr bwMode="auto">
          <a:xfrm>
            <a:off x="3898900" y="2344738"/>
            <a:ext cx="525463" cy="434975"/>
            <a:chOff x="-44" y="1473"/>
            <a:chExt cx="981" cy="1105"/>
          </a:xfrm>
        </p:grpSpPr>
        <p:pic>
          <p:nvPicPr>
            <p:cNvPr id="105648" name="Picture 125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649" name="Freeform 1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105477" name="Picture 123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8" name="Freeform 3"/>
          <p:cNvSpPr>
            <a:spLocks/>
          </p:cNvSpPr>
          <p:nvPr/>
        </p:nvSpPr>
        <p:spPr bwMode="auto">
          <a:xfrm>
            <a:off x="8216900" y="2840038"/>
            <a:ext cx="250825" cy="930275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79" name="Freeform 6"/>
          <p:cNvSpPr>
            <a:spLocks/>
          </p:cNvSpPr>
          <p:nvPr/>
        </p:nvSpPr>
        <p:spPr bwMode="auto">
          <a:xfrm>
            <a:off x="8593138" y="1858963"/>
            <a:ext cx="250825" cy="930275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0" name="Freeform 12"/>
          <p:cNvSpPr>
            <a:spLocks/>
          </p:cNvSpPr>
          <p:nvPr/>
        </p:nvSpPr>
        <p:spPr bwMode="auto">
          <a:xfrm flipH="1">
            <a:off x="3357563" y="2589213"/>
            <a:ext cx="250825" cy="930275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4" name="Rectangle 14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1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88075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247650" y="1514475"/>
            <a:ext cx="3152775" cy="1938338"/>
          </a:xfrm>
        </p:spPr>
        <p:txBody>
          <a:bodyPr/>
          <a:lstStyle/>
          <a:p>
            <a:pPr marL="223838" indent="-223838">
              <a:buFont typeface="Wingdings" charset="2"/>
              <a:buChar char="§"/>
              <a:defRPr/>
            </a:pPr>
            <a:r>
              <a:rPr lang="en-US" sz="2000" dirty="0">
                <a:ea typeface="ＭＳ Ｐゴシック" charset="0"/>
                <a:cs typeface="+mn-cs"/>
              </a:rPr>
              <a:t>two senders, two receivers</a:t>
            </a:r>
          </a:p>
          <a:p>
            <a:pPr marL="223838" indent="-223838">
              <a:buFont typeface="Wingdings" charset="2"/>
              <a:buChar char="§"/>
              <a:defRPr/>
            </a:pPr>
            <a:r>
              <a:rPr lang="en-US" sz="2000" dirty="0">
                <a:ea typeface="ＭＳ Ｐゴシック" charset="0"/>
                <a:cs typeface="+mn-cs"/>
              </a:rPr>
              <a:t>one router, infinite buffers </a:t>
            </a:r>
          </a:p>
          <a:p>
            <a:pPr marL="223838" indent="-223838">
              <a:buFont typeface="Wingdings" charset="2"/>
              <a:buChar char="§"/>
              <a:defRPr/>
            </a:pPr>
            <a:r>
              <a:rPr lang="en-US" sz="2000" dirty="0">
                <a:ea typeface="ＭＳ Ｐゴシック" charset="0"/>
                <a:cs typeface="+mn-cs"/>
              </a:rPr>
              <a:t>output link capacity: R</a:t>
            </a:r>
          </a:p>
          <a:p>
            <a:pPr marL="223838" indent="-223838">
              <a:buFont typeface="Wingdings" charset="2"/>
              <a:buChar char="§"/>
              <a:defRPr/>
            </a:pPr>
            <a:r>
              <a:rPr lang="en-US" sz="2000" dirty="0">
                <a:ea typeface="ＭＳ Ｐゴシック" charset="0"/>
                <a:cs typeface="+mn-cs"/>
              </a:rPr>
              <a:t>no retransmission</a:t>
            </a:r>
          </a:p>
          <a:p>
            <a:pPr>
              <a:buFont typeface="Wingdings" charset="2"/>
              <a:buChar char="§"/>
              <a:defRPr/>
            </a:pPr>
            <a:endParaRPr lang="en-US" sz="2400" dirty="0">
              <a:ea typeface="ＭＳ Ｐゴシック" charset="0"/>
              <a:cs typeface="+mn-cs"/>
            </a:endParaRPr>
          </a:p>
        </p:txBody>
      </p:sp>
      <p:sp>
        <p:nvSpPr>
          <p:cNvPr id="88076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1430338" y="5802313"/>
            <a:ext cx="3297237" cy="78422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2000">
                <a:ea typeface="ＭＳ Ｐゴシック" charset="0"/>
                <a:cs typeface="+mn-cs"/>
              </a:rPr>
              <a:t>maximum per-connection throughput: R/2</a:t>
            </a:r>
          </a:p>
        </p:txBody>
      </p:sp>
      <p:sp>
        <p:nvSpPr>
          <p:cNvPr id="105484" name="Oval 18"/>
          <p:cNvSpPr>
            <a:spLocks noChangeArrowheads="1"/>
          </p:cNvSpPr>
          <p:nvPr/>
        </p:nvSpPr>
        <p:spPr bwMode="auto">
          <a:xfrm>
            <a:off x="5635625" y="3087688"/>
            <a:ext cx="1063625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5485" name="Line 19"/>
          <p:cNvSpPr>
            <a:spLocks noChangeShapeType="1"/>
          </p:cNvSpPr>
          <p:nvPr/>
        </p:nvSpPr>
        <p:spPr bwMode="auto">
          <a:xfrm>
            <a:off x="5635625" y="3068638"/>
            <a:ext cx="0" cy="146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6" name="Line 20"/>
          <p:cNvSpPr>
            <a:spLocks noChangeShapeType="1"/>
          </p:cNvSpPr>
          <p:nvPr/>
        </p:nvSpPr>
        <p:spPr bwMode="auto">
          <a:xfrm>
            <a:off x="6699250" y="3068638"/>
            <a:ext cx="0" cy="14605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7" name="Rectangle 21"/>
          <p:cNvSpPr>
            <a:spLocks noChangeArrowheads="1"/>
          </p:cNvSpPr>
          <p:nvPr/>
        </p:nvSpPr>
        <p:spPr bwMode="auto">
          <a:xfrm>
            <a:off x="5635625" y="3068638"/>
            <a:ext cx="252413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5488" name="Rectangle 22"/>
          <p:cNvSpPr>
            <a:spLocks noChangeArrowheads="1"/>
          </p:cNvSpPr>
          <p:nvPr/>
        </p:nvSpPr>
        <p:spPr bwMode="auto">
          <a:xfrm>
            <a:off x="6376988" y="3059113"/>
            <a:ext cx="322262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5489" name="Oval 23"/>
          <p:cNvSpPr>
            <a:spLocks noChangeArrowheads="1"/>
          </p:cNvSpPr>
          <p:nvPr/>
        </p:nvSpPr>
        <p:spPr bwMode="auto">
          <a:xfrm>
            <a:off x="5624513" y="2900363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05490" name="Group 24"/>
          <p:cNvGrpSpPr>
            <a:grpSpLocks/>
          </p:cNvGrpSpPr>
          <p:nvPr/>
        </p:nvGrpSpPr>
        <p:grpSpPr bwMode="auto">
          <a:xfrm>
            <a:off x="5881688" y="2959100"/>
            <a:ext cx="527050" cy="160338"/>
            <a:chOff x="2848" y="848"/>
            <a:chExt cx="140" cy="98"/>
          </a:xfrm>
        </p:grpSpPr>
        <p:sp>
          <p:nvSpPr>
            <p:cNvPr id="105645" name="Line 2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46" name="Line 2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47" name="Line 2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5491" name="Group 28"/>
          <p:cNvGrpSpPr>
            <a:grpSpLocks/>
          </p:cNvGrpSpPr>
          <p:nvPr/>
        </p:nvGrpSpPr>
        <p:grpSpPr bwMode="auto">
          <a:xfrm flipV="1">
            <a:off x="5881688" y="2957513"/>
            <a:ext cx="527050" cy="158750"/>
            <a:chOff x="2848" y="848"/>
            <a:chExt cx="140" cy="98"/>
          </a:xfrm>
        </p:grpSpPr>
        <p:sp>
          <p:nvSpPr>
            <p:cNvPr id="105642" name="Line 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43" name="Line 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644" name="Line 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492" name="Text Box 32"/>
          <p:cNvSpPr txBox="1">
            <a:spLocks noChangeArrowheads="1"/>
          </p:cNvSpPr>
          <p:nvPr/>
        </p:nvSpPr>
        <p:spPr bwMode="auto">
          <a:xfrm>
            <a:off x="5881688" y="2178050"/>
            <a:ext cx="142398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 sz="1200">
                <a:solidFill>
                  <a:schemeClr val="tx2"/>
                </a:solidFill>
                <a:latin typeface="Arial" pitchFamily="34" charset="0"/>
              </a:rPr>
              <a:t>unlimited shared output link buffers</a:t>
            </a:r>
          </a:p>
        </p:txBody>
      </p:sp>
      <p:sp>
        <p:nvSpPr>
          <p:cNvPr id="105493" name="Line 33"/>
          <p:cNvSpPr>
            <a:spLocks noChangeShapeType="1"/>
          </p:cNvSpPr>
          <p:nvPr/>
        </p:nvSpPr>
        <p:spPr bwMode="auto">
          <a:xfrm flipH="1">
            <a:off x="4519613" y="2722563"/>
            <a:ext cx="923925" cy="866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4" name="Line 34"/>
          <p:cNvSpPr>
            <a:spLocks noChangeShapeType="1"/>
          </p:cNvSpPr>
          <p:nvPr/>
        </p:nvSpPr>
        <p:spPr bwMode="auto">
          <a:xfrm flipH="1">
            <a:off x="5005388" y="2722563"/>
            <a:ext cx="4381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5495" name="Group 35"/>
          <p:cNvGrpSpPr>
            <a:grpSpLocks/>
          </p:cNvGrpSpPr>
          <p:nvPr/>
        </p:nvGrpSpPr>
        <p:grpSpPr bwMode="auto">
          <a:xfrm>
            <a:off x="4459288" y="1703388"/>
            <a:ext cx="650875" cy="904875"/>
            <a:chOff x="12762" y="10336"/>
            <a:chExt cx="1027" cy="1700"/>
          </a:xfrm>
        </p:grpSpPr>
        <p:sp>
          <p:nvSpPr>
            <p:cNvPr id="105636" name="Rectangle 36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37" name="Rectangle 37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38" name="Line 38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39" name="Line 39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40" name="Line 40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41" name="Line 41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5496" name="Text Box 42"/>
          <p:cNvSpPr txBox="1">
            <a:spLocks noChangeArrowheads="1"/>
          </p:cNvSpPr>
          <p:nvPr/>
        </p:nvSpPr>
        <p:spPr bwMode="auto">
          <a:xfrm>
            <a:off x="3784600" y="1863725"/>
            <a:ext cx="633413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1000">
                <a:solidFill>
                  <a:schemeClr val="tx2"/>
                </a:solidFill>
                <a:latin typeface="Arial" pitchFamily="34" charset="0"/>
              </a:rPr>
              <a:t>Host A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5497" name="Text Box 43"/>
          <p:cNvSpPr txBox="1">
            <a:spLocks noChangeArrowheads="1"/>
          </p:cNvSpPr>
          <p:nvPr/>
        </p:nvSpPr>
        <p:spPr bwMode="auto">
          <a:xfrm>
            <a:off x="3054350" y="1136650"/>
            <a:ext cx="2132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latin typeface="Arial" pitchFamily="34" charset="0"/>
              </a:rPr>
              <a:t>original data: </a:t>
            </a:r>
            <a:r>
              <a:rPr lang="en-US" altLang="en-US" sz="2400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Arial" pitchFamily="34" charset="0"/>
              </a:rPr>
              <a:t>in</a:t>
            </a:r>
            <a:r>
              <a:rPr lang="en-US" altLang="en-US" baseline="-25000">
                <a:solidFill>
                  <a:srgbClr val="CC0000"/>
                </a:solidFill>
                <a:latin typeface="Arial" pitchFamily="34" charset="0"/>
              </a:rPr>
              <a:t> </a:t>
            </a:r>
            <a:endParaRPr lang="en-US" altLang="en-US">
              <a:solidFill>
                <a:srgbClr val="CC0000"/>
              </a:solidFill>
              <a:latin typeface="Arial" pitchFamily="34" charset="0"/>
            </a:endParaRPr>
          </a:p>
        </p:txBody>
      </p:sp>
      <p:sp>
        <p:nvSpPr>
          <p:cNvPr id="105498" name="Line 44"/>
          <p:cNvSpPr>
            <a:spLocks noChangeShapeType="1"/>
          </p:cNvSpPr>
          <p:nvPr/>
        </p:nvSpPr>
        <p:spPr bwMode="auto">
          <a:xfrm flipH="1">
            <a:off x="4081463" y="3579813"/>
            <a:ext cx="4381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5499" name="Group 45"/>
          <p:cNvGrpSpPr>
            <a:grpSpLocks/>
          </p:cNvGrpSpPr>
          <p:nvPr/>
        </p:nvGrpSpPr>
        <p:grpSpPr bwMode="auto">
          <a:xfrm>
            <a:off x="3602038" y="2598738"/>
            <a:ext cx="650875" cy="904875"/>
            <a:chOff x="12762" y="10336"/>
            <a:chExt cx="1027" cy="1700"/>
          </a:xfrm>
        </p:grpSpPr>
        <p:sp>
          <p:nvSpPr>
            <p:cNvPr id="105630" name="Rectangle 46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31" name="Rectangle 47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32" name="Line 48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33" name="Line 49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34" name="Line 50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35" name="Line 51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5500" name="Text Box 52"/>
          <p:cNvSpPr txBox="1">
            <a:spLocks noChangeArrowheads="1"/>
          </p:cNvSpPr>
          <p:nvPr/>
        </p:nvSpPr>
        <p:spPr bwMode="auto">
          <a:xfrm>
            <a:off x="2701925" y="3413125"/>
            <a:ext cx="633413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1000">
                <a:solidFill>
                  <a:schemeClr val="tx2"/>
                </a:solidFill>
                <a:latin typeface="Arial" pitchFamily="34" charset="0"/>
              </a:rPr>
              <a:t>Host B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5501" name="Line 53"/>
          <p:cNvSpPr>
            <a:spLocks noChangeShapeType="1"/>
          </p:cNvSpPr>
          <p:nvPr/>
        </p:nvSpPr>
        <p:spPr bwMode="auto">
          <a:xfrm flipH="1">
            <a:off x="5005388" y="3122613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02" name="Line 54"/>
          <p:cNvSpPr>
            <a:spLocks noChangeShapeType="1"/>
          </p:cNvSpPr>
          <p:nvPr/>
        </p:nvSpPr>
        <p:spPr bwMode="auto">
          <a:xfrm flipH="1">
            <a:off x="6624638" y="3122613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03" name="Line 55"/>
          <p:cNvSpPr>
            <a:spLocks noChangeShapeType="1"/>
          </p:cNvSpPr>
          <p:nvPr/>
        </p:nvSpPr>
        <p:spPr bwMode="auto">
          <a:xfrm flipH="1">
            <a:off x="6748463" y="2722563"/>
            <a:ext cx="923925" cy="866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04" name="Line 57"/>
          <p:cNvSpPr>
            <a:spLocks noChangeShapeType="1"/>
          </p:cNvSpPr>
          <p:nvPr/>
        </p:nvSpPr>
        <p:spPr bwMode="auto">
          <a:xfrm flipH="1">
            <a:off x="7642225" y="2732088"/>
            <a:ext cx="4397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5505" name="Group 58"/>
          <p:cNvGrpSpPr>
            <a:grpSpLocks/>
          </p:cNvGrpSpPr>
          <p:nvPr/>
        </p:nvGrpSpPr>
        <p:grpSpPr bwMode="auto">
          <a:xfrm>
            <a:off x="7954963" y="1808163"/>
            <a:ext cx="650875" cy="904875"/>
            <a:chOff x="12762" y="10336"/>
            <a:chExt cx="1027" cy="1700"/>
          </a:xfrm>
        </p:grpSpPr>
        <p:sp>
          <p:nvSpPr>
            <p:cNvPr id="105624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25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26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27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28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29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506" name="Group 65"/>
          <p:cNvGrpSpPr>
            <a:grpSpLocks/>
          </p:cNvGrpSpPr>
          <p:nvPr/>
        </p:nvGrpSpPr>
        <p:grpSpPr bwMode="auto">
          <a:xfrm>
            <a:off x="7573963" y="2825750"/>
            <a:ext cx="650875" cy="906463"/>
            <a:chOff x="12762" y="10336"/>
            <a:chExt cx="1027" cy="1700"/>
          </a:xfrm>
        </p:grpSpPr>
        <p:sp>
          <p:nvSpPr>
            <p:cNvPr id="105618" name="Rectangle 66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19" name="Rectangle 67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20" name="Line 68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21" name="Line 69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22" name="Line 70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23" name="Line 71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5507" name="Oval 72"/>
          <p:cNvSpPr>
            <a:spLocks noChangeArrowheads="1"/>
          </p:cNvSpPr>
          <p:nvPr/>
        </p:nvSpPr>
        <p:spPr bwMode="auto">
          <a:xfrm>
            <a:off x="4795838" y="1760538"/>
            <a:ext cx="92075" cy="904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5508" name="Oval 73"/>
          <p:cNvSpPr>
            <a:spLocks noChangeArrowheads="1"/>
          </p:cNvSpPr>
          <p:nvPr/>
        </p:nvSpPr>
        <p:spPr bwMode="auto">
          <a:xfrm>
            <a:off x="3852863" y="2636838"/>
            <a:ext cx="92075" cy="904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5509" name="Line 74"/>
          <p:cNvSpPr>
            <a:spLocks noChangeShapeType="1"/>
          </p:cNvSpPr>
          <p:nvPr/>
        </p:nvSpPr>
        <p:spPr bwMode="auto">
          <a:xfrm>
            <a:off x="4370388" y="1539875"/>
            <a:ext cx="369887" cy="2524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10" name="Text Box 75"/>
          <p:cNvSpPr txBox="1">
            <a:spLocks noChangeArrowheads="1"/>
          </p:cNvSpPr>
          <p:nvPr/>
        </p:nvSpPr>
        <p:spPr bwMode="auto">
          <a:xfrm>
            <a:off x="6827838" y="1217613"/>
            <a:ext cx="1790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latin typeface="Arial" pitchFamily="34" charset="0"/>
              </a:rPr>
              <a:t>throughput:</a:t>
            </a:r>
            <a:r>
              <a:rPr lang="en-US" altLang="en-US" sz="240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altLang="en-US" sz="2400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Arial" pitchFamily="34" charset="0"/>
              </a:rPr>
              <a:t>out</a:t>
            </a:r>
            <a:endParaRPr lang="en-US" altLang="en-US" sz="2400">
              <a:solidFill>
                <a:srgbClr val="CC0000"/>
              </a:solidFill>
              <a:latin typeface="Comic Sans MS" pitchFamily="66" charset="0"/>
            </a:endParaRPr>
          </a:p>
        </p:txBody>
      </p:sp>
      <p:sp>
        <p:nvSpPr>
          <p:cNvPr id="105511" name="Line 76"/>
          <p:cNvSpPr>
            <a:spLocks noChangeShapeType="1"/>
          </p:cNvSpPr>
          <p:nvPr/>
        </p:nvSpPr>
        <p:spPr bwMode="auto">
          <a:xfrm>
            <a:off x="7672388" y="1627188"/>
            <a:ext cx="528637" cy="241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12" name="Line 77"/>
          <p:cNvSpPr>
            <a:spLocks noChangeShapeType="1"/>
          </p:cNvSpPr>
          <p:nvPr/>
        </p:nvSpPr>
        <p:spPr bwMode="auto">
          <a:xfrm flipH="1">
            <a:off x="6424613" y="2598738"/>
            <a:ext cx="333375" cy="3238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5513" name="Group 78"/>
          <p:cNvGrpSpPr>
            <a:grpSpLocks/>
          </p:cNvGrpSpPr>
          <p:nvPr/>
        </p:nvGrpSpPr>
        <p:grpSpPr bwMode="auto">
          <a:xfrm>
            <a:off x="5995988" y="2989263"/>
            <a:ext cx="673100" cy="266700"/>
            <a:chOff x="10808" y="10250"/>
            <a:chExt cx="1018" cy="403"/>
          </a:xfrm>
        </p:grpSpPr>
        <p:sp>
          <p:nvSpPr>
            <p:cNvPr id="105607" name="Rectangle 79"/>
            <p:cNvSpPr>
              <a:spLocks noChangeArrowheads="1"/>
            </p:cNvSpPr>
            <p:nvPr/>
          </p:nvSpPr>
          <p:spPr bwMode="auto">
            <a:xfrm>
              <a:off x="10832" y="10250"/>
              <a:ext cx="994" cy="403"/>
            </a:xfrm>
            <a:prstGeom prst="rect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5608" name="Freeform 80"/>
            <p:cNvSpPr>
              <a:spLocks/>
            </p:cNvSpPr>
            <p:nvPr/>
          </p:nvSpPr>
          <p:spPr bwMode="auto">
            <a:xfrm>
              <a:off x="11198" y="10272"/>
              <a:ext cx="610" cy="374"/>
            </a:xfrm>
            <a:custGeom>
              <a:avLst/>
              <a:gdLst>
                <a:gd name="T0" fmla="*/ 0 w 855"/>
                <a:gd name="T1" fmla="*/ 0 h 390"/>
                <a:gd name="T2" fmla="*/ 29 w 855"/>
                <a:gd name="T3" fmla="*/ 0 h 390"/>
                <a:gd name="T4" fmla="*/ 29 w 855"/>
                <a:gd name="T5" fmla="*/ 257 h 390"/>
                <a:gd name="T6" fmla="*/ 1 w 855"/>
                <a:gd name="T7" fmla="*/ 257 h 39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55" h="390">
                  <a:moveTo>
                    <a:pt x="0" y="0"/>
                  </a:moveTo>
                  <a:lnTo>
                    <a:pt x="855" y="0"/>
                  </a:lnTo>
                  <a:lnTo>
                    <a:pt x="855" y="390"/>
                  </a:lnTo>
                  <a:lnTo>
                    <a:pt x="45" y="39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09" name="Line 81"/>
            <p:cNvSpPr>
              <a:spLocks noChangeShapeType="1"/>
            </p:cNvSpPr>
            <p:nvPr/>
          </p:nvSpPr>
          <p:spPr bwMode="auto">
            <a:xfrm>
              <a:off x="10808" y="10272"/>
              <a:ext cx="39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0" name="Line 82"/>
            <p:cNvSpPr>
              <a:spLocks noChangeShapeType="1"/>
            </p:cNvSpPr>
            <p:nvPr/>
          </p:nvSpPr>
          <p:spPr bwMode="auto">
            <a:xfrm>
              <a:off x="10830" y="10646"/>
              <a:ext cx="38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1" name="Line 83"/>
            <p:cNvSpPr>
              <a:spLocks noChangeShapeType="1"/>
            </p:cNvSpPr>
            <p:nvPr/>
          </p:nvSpPr>
          <p:spPr bwMode="auto">
            <a:xfrm>
              <a:off x="11744" y="10329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2" name="Line 84"/>
            <p:cNvSpPr>
              <a:spLocks noChangeShapeType="1"/>
            </p:cNvSpPr>
            <p:nvPr/>
          </p:nvSpPr>
          <p:spPr bwMode="auto">
            <a:xfrm>
              <a:off x="11679" y="10329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3" name="Line 85"/>
            <p:cNvSpPr>
              <a:spLocks noChangeShapeType="1"/>
            </p:cNvSpPr>
            <p:nvPr/>
          </p:nvSpPr>
          <p:spPr bwMode="auto">
            <a:xfrm>
              <a:off x="11614" y="10329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4" name="Line 86"/>
            <p:cNvSpPr>
              <a:spLocks noChangeShapeType="1"/>
            </p:cNvSpPr>
            <p:nvPr/>
          </p:nvSpPr>
          <p:spPr bwMode="auto">
            <a:xfrm>
              <a:off x="11549" y="1032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5" name="Line 87"/>
            <p:cNvSpPr>
              <a:spLocks noChangeShapeType="1"/>
            </p:cNvSpPr>
            <p:nvPr/>
          </p:nvSpPr>
          <p:spPr bwMode="auto">
            <a:xfrm>
              <a:off x="11484" y="10322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6" name="Line 88"/>
            <p:cNvSpPr>
              <a:spLocks noChangeShapeType="1"/>
            </p:cNvSpPr>
            <p:nvPr/>
          </p:nvSpPr>
          <p:spPr bwMode="auto">
            <a:xfrm>
              <a:off x="11418" y="10322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17" name="Line 89"/>
            <p:cNvSpPr>
              <a:spLocks noChangeShapeType="1"/>
            </p:cNvSpPr>
            <p:nvPr/>
          </p:nvSpPr>
          <p:spPr bwMode="auto">
            <a:xfrm>
              <a:off x="10909" y="10452"/>
              <a:ext cx="417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5514" name="Freeform 90"/>
          <p:cNvSpPr>
            <a:spLocks/>
          </p:cNvSpPr>
          <p:nvPr/>
        </p:nvSpPr>
        <p:spPr bwMode="auto">
          <a:xfrm>
            <a:off x="3900488" y="2713038"/>
            <a:ext cx="3952875" cy="952500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15" name="Freeform 91"/>
          <p:cNvSpPr>
            <a:spLocks/>
          </p:cNvSpPr>
          <p:nvPr/>
        </p:nvSpPr>
        <p:spPr bwMode="auto">
          <a:xfrm>
            <a:off x="4843463" y="1808163"/>
            <a:ext cx="3429000" cy="1276350"/>
          </a:xfrm>
          <a:custGeom>
            <a:avLst/>
            <a:gdLst>
              <a:gd name="T0" fmla="*/ 0 w 2160"/>
              <a:gd name="T1" fmla="*/ 0 h 804"/>
              <a:gd name="T2" fmla="*/ 0 w 2160"/>
              <a:gd name="T3" fmla="*/ 2147483647 h 804"/>
              <a:gd name="T4" fmla="*/ 2147483647 w 2160"/>
              <a:gd name="T5" fmla="*/ 2147483647 h 804"/>
              <a:gd name="T6" fmla="*/ 2147483647 w 2160"/>
              <a:gd name="T7" fmla="*/ 2147483647 h 804"/>
              <a:gd name="T8" fmla="*/ 2147483647 w 2160"/>
              <a:gd name="T9" fmla="*/ 2147483647 h 804"/>
              <a:gd name="T10" fmla="*/ 2147483647 w 2160"/>
              <a:gd name="T11" fmla="*/ 2147483647 h 804"/>
              <a:gd name="T12" fmla="*/ 2147483647 w 2160"/>
              <a:gd name="T13" fmla="*/ 2147483647 h 804"/>
              <a:gd name="T14" fmla="*/ 2147483647 w 2160"/>
              <a:gd name="T15" fmla="*/ 2147483647 h 8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" h="804">
                <a:moveTo>
                  <a:pt x="0" y="0"/>
                </a:moveTo>
                <a:lnTo>
                  <a:pt x="0" y="594"/>
                </a:lnTo>
                <a:lnTo>
                  <a:pt x="402" y="600"/>
                </a:lnTo>
                <a:lnTo>
                  <a:pt x="216" y="804"/>
                </a:lnTo>
                <a:lnTo>
                  <a:pt x="1446" y="804"/>
                </a:lnTo>
                <a:lnTo>
                  <a:pt x="1770" y="524"/>
                </a:lnTo>
                <a:lnTo>
                  <a:pt x="2160" y="516"/>
                </a:lnTo>
                <a:lnTo>
                  <a:pt x="2160" y="48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5516" name="Group 107"/>
          <p:cNvGrpSpPr>
            <a:grpSpLocks/>
          </p:cNvGrpSpPr>
          <p:nvPr/>
        </p:nvGrpSpPr>
        <p:grpSpPr bwMode="auto">
          <a:xfrm>
            <a:off x="1628775" y="4102100"/>
            <a:ext cx="2333625" cy="1701800"/>
            <a:chOff x="837" y="2465"/>
            <a:chExt cx="1470" cy="1072"/>
          </a:xfrm>
        </p:grpSpPr>
        <p:sp>
          <p:nvSpPr>
            <p:cNvPr id="88189" name="Line 94"/>
            <p:cNvSpPr>
              <a:spLocks noChangeShapeType="1"/>
            </p:cNvSpPr>
            <p:nvPr/>
          </p:nvSpPr>
          <p:spPr bwMode="auto">
            <a:xfrm>
              <a:off x="1141" y="2507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90" name="Line 95"/>
            <p:cNvSpPr>
              <a:spLocks noChangeShapeType="1"/>
            </p:cNvSpPr>
            <p:nvPr/>
          </p:nvSpPr>
          <p:spPr bwMode="auto">
            <a:xfrm flipV="1">
              <a:off x="1135" y="3307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91" name="Line 96"/>
            <p:cNvSpPr>
              <a:spLocks noChangeShapeType="1"/>
            </p:cNvSpPr>
            <p:nvPr/>
          </p:nvSpPr>
          <p:spPr bwMode="auto">
            <a:xfrm>
              <a:off x="1855" y="2595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99" name="Freeform 97"/>
            <p:cNvSpPr>
              <a:spLocks/>
            </p:cNvSpPr>
            <p:nvPr/>
          </p:nvSpPr>
          <p:spPr bwMode="auto">
            <a:xfrm>
              <a:off x="1137" y="2573"/>
              <a:ext cx="1170" cy="732"/>
            </a:xfrm>
            <a:custGeom>
              <a:avLst/>
              <a:gdLst>
                <a:gd name="T0" fmla="*/ 0 w 1170"/>
                <a:gd name="T1" fmla="*/ 732 h 732"/>
                <a:gd name="T2" fmla="*/ 720 w 1170"/>
                <a:gd name="T3" fmla="*/ 0 h 732"/>
                <a:gd name="T4" fmla="*/ 1170 w 1170"/>
                <a:gd name="T5" fmla="*/ 0 h 7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70" h="732">
                  <a:moveTo>
                    <a:pt x="0" y="732"/>
                  </a:moveTo>
                  <a:lnTo>
                    <a:pt x="720" y="0"/>
                  </a:lnTo>
                  <a:lnTo>
                    <a:pt x="1170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8193" name="Line 98"/>
            <p:cNvSpPr>
              <a:spLocks noChangeShapeType="1"/>
            </p:cNvSpPr>
            <p:nvPr/>
          </p:nvSpPr>
          <p:spPr bwMode="auto">
            <a:xfrm>
              <a:off x="1089" y="2573"/>
              <a:ext cx="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94" name="Line 99"/>
            <p:cNvSpPr>
              <a:spLocks noChangeShapeType="1"/>
            </p:cNvSpPr>
            <p:nvPr/>
          </p:nvSpPr>
          <p:spPr bwMode="auto">
            <a:xfrm>
              <a:off x="1853" y="3311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95" name="Text Box 100"/>
            <p:cNvSpPr txBox="1">
              <a:spLocks noChangeArrowheads="1"/>
            </p:cNvSpPr>
            <p:nvPr/>
          </p:nvSpPr>
          <p:spPr bwMode="auto">
            <a:xfrm>
              <a:off x="837" y="2465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R/2</a:t>
              </a:r>
            </a:p>
          </p:txBody>
        </p:sp>
        <p:sp>
          <p:nvSpPr>
            <p:cNvPr id="88196" name="Text Box 101"/>
            <p:cNvSpPr txBox="1">
              <a:spLocks noChangeArrowheads="1"/>
            </p:cNvSpPr>
            <p:nvPr/>
          </p:nvSpPr>
          <p:spPr bwMode="auto">
            <a:xfrm>
              <a:off x="1721" y="3333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R/2</a:t>
              </a:r>
            </a:p>
          </p:txBody>
        </p:sp>
        <p:sp>
          <p:nvSpPr>
            <p:cNvPr id="88197" name="Text Box 102"/>
            <p:cNvSpPr txBox="1">
              <a:spLocks noChangeArrowheads="1"/>
            </p:cNvSpPr>
            <p:nvPr/>
          </p:nvSpPr>
          <p:spPr bwMode="auto">
            <a:xfrm rot="-5400000">
              <a:off x="834" y="2840"/>
              <a:ext cx="34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>
                  <a:latin typeface="Symbol" charset="0"/>
                </a:rPr>
                <a:t>l</a:t>
              </a:r>
              <a:r>
                <a:rPr lang="en-US" sz="2000" baseline="-25000">
                  <a:latin typeface="Arial" charset="0"/>
                </a:rPr>
                <a:t>out</a:t>
              </a:r>
            </a:p>
          </p:txBody>
        </p:sp>
        <p:sp>
          <p:nvSpPr>
            <p:cNvPr id="88198" name="Text Box 103"/>
            <p:cNvSpPr txBox="1">
              <a:spLocks noChangeArrowheads="1"/>
            </p:cNvSpPr>
            <p:nvPr/>
          </p:nvSpPr>
          <p:spPr bwMode="auto">
            <a:xfrm>
              <a:off x="1392" y="3287"/>
              <a:ext cx="28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>
                  <a:latin typeface="Symbol" charset="0"/>
                </a:rPr>
                <a:t>l</a:t>
              </a:r>
              <a:r>
                <a:rPr lang="en-US" sz="2000" baseline="-25000">
                  <a:latin typeface="Arial" charset="0"/>
                </a:rPr>
                <a:t>in</a:t>
              </a:r>
            </a:p>
          </p:txBody>
        </p:sp>
        <p:sp>
          <p:nvSpPr>
            <p:cNvPr id="88199" name="Line 106"/>
            <p:cNvSpPr>
              <a:spLocks noChangeShapeType="1"/>
            </p:cNvSpPr>
            <p:nvPr/>
          </p:nvSpPr>
          <p:spPr bwMode="auto">
            <a:xfrm>
              <a:off x="1153" y="2574"/>
              <a:ext cx="6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5517" name="Group 120"/>
          <p:cNvGrpSpPr>
            <a:grpSpLocks/>
          </p:cNvGrpSpPr>
          <p:nvPr/>
        </p:nvGrpSpPr>
        <p:grpSpPr bwMode="auto">
          <a:xfrm>
            <a:off x="5373688" y="4000500"/>
            <a:ext cx="1871662" cy="1804988"/>
            <a:chOff x="4188" y="2667"/>
            <a:chExt cx="1179" cy="1137"/>
          </a:xfrm>
        </p:grpSpPr>
        <p:sp>
          <p:nvSpPr>
            <p:cNvPr id="88181" name="Line 109"/>
            <p:cNvSpPr>
              <a:spLocks noChangeShapeType="1"/>
            </p:cNvSpPr>
            <p:nvPr/>
          </p:nvSpPr>
          <p:spPr bwMode="auto">
            <a:xfrm>
              <a:off x="4451" y="2774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82" name="Line 110"/>
            <p:cNvSpPr>
              <a:spLocks noChangeShapeType="1"/>
            </p:cNvSpPr>
            <p:nvPr/>
          </p:nvSpPr>
          <p:spPr bwMode="auto">
            <a:xfrm flipV="1">
              <a:off x="4445" y="3574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83" name="Line 111"/>
            <p:cNvSpPr>
              <a:spLocks noChangeShapeType="1"/>
            </p:cNvSpPr>
            <p:nvPr/>
          </p:nvSpPr>
          <p:spPr bwMode="auto">
            <a:xfrm>
              <a:off x="5165" y="2862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91" name="Freeform 112"/>
            <p:cNvSpPr>
              <a:spLocks/>
            </p:cNvSpPr>
            <p:nvPr/>
          </p:nvSpPr>
          <p:spPr bwMode="auto">
            <a:xfrm>
              <a:off x="4447" y="2667"/>
              <a:ext cx="723" cy="905"/>
            </a:xfrm>
            <a:custGeom>
              <a:avLst/>
              <a:gdLst>
                <a:gd name="T0" fmla="*/ 0 w 723"/>
                <a:gd name="T1" fmla="*/ 905 h 905"/>
                <a:gd name="T2" fmla="*/ 573 w 723"/>
                <a:gd name="T3" fmla="*/ 732 h 905"/>
                <a:gd name="T4" fmla="*/ 680 w 723"/>
                <a:gd name="T5" fmla="*/ 0 h 90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3" h="905">
                  <a:moveTo>
                    <a:pt x="0" y="905"/>
                  </a:moveTo>
                  <a:cubicBezTo>
                    <a:pt x="95" y="876"/>
                    <a:pt x="460" y="883"/>
                    <a:pt x="573" y="732"/>
                  </a:cubicBezTo>
                  <a:cubicBezTo>
                    <a:pt x="723" y="490"/>
                    <a:pt x="658" y="152"/>
                    <a:pt x="680" y="0"/>
                  </a:cubicBez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8185" name="Line 114"/>
            <p:cNvSpPr>
              <a:spLocks noChangeShapeType="1"/>
            </p:cNvSpPr>
            <p:nvPr/>
          </p:nvSpPr>
          <p:spPr bwMode="auto">
            <a:xfrm>
              <a:off x="5163" y="3578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86" name="Text Box 116"/>
            <p:cNvSpPr txBox="1">
              <a:spLocks noChangeArrowheads="1"/>
            </p:cNvSpPr>
            <p:nvPr/>
          </p:nvSpPr>
          <p:spPr bwMode="auto">
            <a:xfrm>
              <a:off x="5031" y="3600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R/2</a:t>
              </a:r>
            </a:p>
          </p:txBody>
        </p:sp>
        <p:sp>
          <p:nvSpPr>
            <p:cNvPr id="88187" name="Text Box 117"/>
            <p:cNvSpPr txBox="1">
              <a:spLocks noChangeArrowheads="1"/>
            </p:cNvSpPr>
            <p:nvPr/>
          </p:nvSpPr>
          <p:spPr bwMode="auto">
            <a:xfrm rot="-5400000">
              <a:off x="4067" y="3099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>
                  <a:latin typeface="Arial" charset="0"/>
                </a:rPr>
                <a:t>delay</a:t>
              </a:r>
              <a:endParaRPr lang="en-US" sz="2000" baseline="-25000">
                <a:latin typeface="Arial" charset="0"/>
              </a:endParaRPr>
            </a:p>
          </p:txBody>
        </p:sp>
        <p:sp>
          <p:nvSpPr>
            <p:cNvPr id="88188" name="Text Box 118"/>
            <p:cNvSpPr txBox="1">
              <a:spLocks noChangeArrowheads="1"/>
            </p:cNvSpPr>
            <p:nvPr/>
          </p:nvSpPr>
          <p:spPr bwMode="auto">
            <a:xfrm>
              <a:off x="4702" y="3554"/>
              <a:ext cx="28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>
                  <a:latin typeface="Symbol" charset="0"/>
                </a:rPr>
                <a:t>l</a:t>
              </a:r>
              <a:r>
                <a:rPr lang="en-US" sz="2000" baseline="-25000">
                  <a:latin typeface="Arial" charset="0"/>
                </a:rPr>
                <a:t>in</a:t>
              </a:r>
            </a:p>
          </p:txBody>
        </p:sp>
      </p:grpSp>
      <p:sp>
        <p:nvSpPr>
          <p:cNvPr id="88111" name="Rectangle 121"/>
          <p:cNvSpPr>
            <a:spLocks noChangeArrowheads="1"/>
          </p:cNvSpPr>
          <p:nvPr/>
        </p:nvSpPr>
        <p:spPr bwMode="auto">
          <a:xfrm>
            <a:off x="4814888" y="5786438"/>
            <a:ext cx="3603625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>
                <a:latin typeface="Gill Sans MT" charset="0"/>
                <a:ea typeface="ＭＳ Ｐゴシック" charset="0"/>
              </a:rPr>
              <a:t>large delays as arrival rate, </a:t>
            </a:r>
            <a:r>
              <a:rPr lang="en-US" sz="2000">
                <a:latin typeface="Symbol" charset="0"/>
                <a:ea typeface="ＭＳ Ｐゴシック" charset="0"/>
              </a:rPr>
              <a:t>l</a:t>
            </a:r>
            <a:r>
              <a:rPr lang="en-US" sz="2000" baseline="-25000">
                <a:latin typeface="Gill Sans MT" charset="0"/>
                <a:ea typeface="ＭＳ Ｐゴシック" charset="0"/>
              </a:rPr>
              <a:t>in</a:t>
            </a:r>
            <a:r>
              <a:rPr lang="en-US" sz="2000">
                <a:latin typeface="Gill Sans MT" charset="0"/>
                <a:ea typeface="ＭＳ Ｐゴシック" charset="0"/>
              </a:rPr>
              <a:t>, approaches capacity</a:t>
            </a:r>
          </a:p>
        </p:txBody>
      </p:sp>
      <p:grpSp>
        <p:nvGrpSpPr>
          <p:cNvPr id="105519" name="Group 127"/>
          <p:cNvGrpSpPr>
            <a:grpSpLocks/>
          </p:cNvGrpSpPr>
          <p:nvPr/>
        </p:nvGrpSpPr>
        <p:grpSpPr bwMode="auto">
          <a:xfrm>
            <a:off x="8693150" y="2430463"/>
            <a:ext cx="231775" cy="441325"/>
            <a:chOff x="4140" y="429"/>
            <a:chExt cx="1425" cy="2396"/>
          </a:xfrm>
        </p:grpSpPr>
        <p:sp>
          <p:nvSpPr>
            <p:cNvPr id="105556" name="Freeform 12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0" name="Rectangle 129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58" name="Freeform 13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59" name="Freeform 13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53" name="Rectangle 132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5561" name="Group 13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8179" name="AutoShape 134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80" name="AutoShape 135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8155" name="Rectangle 136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5563" name="Group 13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8177" name="AutoShape 138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78" name="AutoShape 139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8157" name="Rectangle 140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58" name="Rectangle 141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5566" name="Group 14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8175" name="AutoShape 143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76" name="AutoShape 144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5567" name="Freeform 14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5568" name="Group 14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8173" name="AutoShape 147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74" name="AutoShape 148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8162" name="Rectangle 149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70" name="Freeform 15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71" name="Freeform 15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65" name="Oval 152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73" name="Freeform 15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67" name="AutoShape 154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68" name="AutoShape 155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69" name="Oval 156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70" name="Oval 157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8171" name="Oval 158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72" name="Rectangle 159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5520" name="Group 160"/>
          <p:cNvGrpSpPr>
            <a:grpSpLocks/>
          </p:cNvGrpSpPr>
          <p:nvPr/>
        </p:nvGrpSpPr>
        <p:grpSpPr bwMode="auto">
          <a:xfrm>
            <a:off x="3013075" y="3321050"/>
            <a:ext cx="525463" cy="434975"/>
            <a:chOff x="-44" y="1473"/>
            <a:chExt cx="981" cy="1105"/>
          </a:xfrm>
        </p:grpSpPr>
        <p:pic>
          <p:nvPicPr>
            <p:cNvPr id="105554" name="Picture 161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555" name="Freeform 16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5521" name="Group 163"/>
          <p:cNvGrpSpPr>
            <a:grpSpLocks/>
          </p:cNvGrpSpPr>
          <p:nvPr/>
        </p:nvGrpSpPr>
        <p:grpSpPr bwMode="auto">
          <a:xfrm>
            <a:off x="8375650" y="3395663"/>
            <a:ext cx="231775" cy="441325"/>
            <a:chOff x="4140" y="429"/>
            <a:chExt cx="1425" cy="2396"/>
          </a:xfrm>
        </p:grpSpPr>
        <p:sp>
          <p:nvSpPr>
            <p:cNvPr id="105522" name="Freeform 164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6" name="Rectangle 165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24" name="Freeform 166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25" name="Freeform 167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19" name="Rectangle 168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5527" name="Group 169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8145" name="AutoShape 170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46" name="AutoShape 171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8121" name="Rectangle 172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5529" name="Group 173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8143" name="AutoShape 174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44" name="AutoShape 175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8123" name="Rectangle 176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24" name="Rectangle 177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5532" name="Group 178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8141" name="AutoShape 179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42" name="AutoShape 180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5533" name="Freeform 181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5534" name="Group 182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8139" name="AutoShape 183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8140" name="AutoShape 184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8128" name="Rectangle 185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36" name="Freeform 186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37" name="Freeform 187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31" name="Oval 188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5539" name="Freeform 189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33" name="AutoShape 190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34" name="AutoShape 191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35" name="Oval 192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36" name="Oval 193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8137" name="Oval 194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8138" name="Rectangle 195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86</a:t>
            </a:fld>
            <a:endParaRPr lang="en-US" altLang="en-US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Freeform 247"/>
          <p:cNvSpPr>
            <a:spLocks/>
          </p:cNvSpPr>
          <p:nvPr/>
        </p:nvSpPr>
        <p:spPr bwMode="auto">
          <a:xfrm flipH="1">
            <a:off x="2111375" y="3465513"/>
            <a:ext cx="250825" cy="1201737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500" name="Group 322"/>
          <p:cNvGrpSpPr>
            <a:grpSpLocks/>
          </p:cNvGrpSpPr>
          <p:nvPr/>
        </p:nvGrpSpPr>
        <p:grpSpPr bwMode="auto">
          <a:xfrm>
            <a:off x="1716088" y="4425950"/>
            <a:ext cx="525462" cy="434975"/>
            <a:chOff x="-44" y="1473"/>
            <a:chExt cx="981" cy="1105"/>
          </a:xfrm>
        </p:grpSpPr>
        <p:pic>
          <p:nvPicPr>
            <p:cNvPr id="106653" name="Picture 323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654" name="Freeform 32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6501" name="Freeform 254"/>
          <p:cNvSpPr>
            <a:spLocks/>
          </p:cNvSpPr>
          <p:nvPr/>
        </p:nvSpPr>
        <p:spPr bwMode="auto">
          <a:xfrm>
            <a:off x="6959600" y="4970463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2" name="Freeform 243"/>
          <p:cNvSpPr>
            <a:spLocks/>
          </p:cNvSpPr>
          <p:nvPr/>
        </p:nvSpPr>
        <p:spPr bwMode="auto">
          <a:xfrm flipH="1">
            <a:off x="1066800" y="4667250"/>
            <a:ext cx="250825" cy="120173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49275" y="1135063"/>
            <a:ext cx="7975600" cy="19050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one router, </a:t>
            </a:r>
            <a:r>
              <a:rPr lang="en-US" i="1">
                <a:solidFill>
                  <a:srgbClr val="000099"/>
                </a:solidFill>
                <a:ea typeface="ＭＳ Ｐゴシック" charset="0"/>
                <a:cs typeface="+mn-cs"/>
              </a:rPr>
              <a:t>finite</a:t>
            </a:r>
            <a:r>
              <a:rPr lang="en-US">
                <a:ea typeface="ＭＳ Ｐゴシック" charset="0"/>
                <a:cs typeface="+mn-cs"/>
              </a:rPr>
              <a:t> buffers 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sender retransmission of timed-out packet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application-layer input = application-layer output:</a:t>
            </a:r>
            <a:r>
              <a:rPr lang="en-US">
                <a:latin typeface="Symbol" charset="0"/>
                <a:ea typeface="ＭＳ Ｐゴシック" charset="0"/>
              </a:rPr>
              <a:t> l</a:t>
            </a:r>
            <a:r>
              <a:rPr lang="en-US" baseline="-25000">
                <a:latin typeface="Arial" charset="0"/>
                <a:ea typeface="ＭＳ Ｐゴシック" charset="0"/>
              </a:rPr>
              <a:t>in </a:t>
            </a:r>
            <a:r>
              <a:rPr lang="en-US">
                <a:latin typeface="Arial" charset="0"/>
                <a:ea typeface="ＭＳ Ｐゴシック" charset="0"/>
              </a:rPr>
              <a:t>= </a:t>
            </a:r>
            <a:r>
              <a:rPr lang="en-US">
                <a:latin typeface="Symbol" charset="0"/>
                <a:ea typeface="ＭＳ Ｐゴシック" charset="0"/>
              </a:rPr>
              <a:t>l</a:t>
            </a:r>
            <a:r>
              <a:rPr lang="en-US" baseline="-25000">
                <a:latin typeface="Arial" charset="0"/>
                <a:ea typeface="ＭＳ Ｐゴシック" charset="0"/>
              </a:rPr>
              <a:t>out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transport-layer input includes </a:t>
            </a:r>
            <a:r>
              <a:rPr lang="en-US" i="1">
                <a:ea typeface="ＭＳ Ｐゴシック" charset="0"/>
              </a:rPr>
              <a:t>retransmissions </a:t>
            </a:r>
            <a:r>
              <a:rPr lang="en-US">
                <a:ea typeface="ＭＳ Ｐゴシック" charset="0"/>
              </a:rPr>
              <a:t>:</a:t>
            </a:r>
            <a:r>
              <a:rPr lang="en-US">
                <a:latin typeface="Symbol" charset="0"/>
                <a:ea typeface="ＭＳ Ｐゴシック" charset="0"/>
              </a:rPr>
              <a:t> l</a:t>
            </a:r>
            <a:r>
              <a:rPr lang="en-US" baseline="-25000">
                <a:latin typeface="Arial" charset="0"/>
                <a:ea typeface="ＭＳ Ｐゴシック" charset="0"/>
              </a:rPr>
              <a:t>in </a:t>
            </a:r>
            <a:r>
              <a:rPr lang="en-US">
                <a:latin typeface="Arial" charset="0"/>
                <a:ea typeface="ＭＳ Ｐゴシック" charset="0"/>
              </a:rPr>
              <a:t>   </a:t>
            </a:r>
            <a:r>
              <a:rPr lang="en-US">
                <a:latin typeface="Symbol" charset="0"/>
                <a:ea typeface="ＭＳ Ｐゴシック" charset="0"/>
              </a:rPr>
              <a:t>l</a:t>
            </a:r>
            <a:r>
              <a:rPr lang="en-US" baseline="-25000">
                <a:latin typeface="Arial" charset="0"/>
                <a:ea typeface="ＭＳ Ｐゴシック" charset="0"/>
              </a:rPr>
              <a:t>in</a:t>
            </a:r>
            <a:endParaRPr lang="en-US" i="1">
              <a:ea typeface="ＭＳ Ｐゴシック" charset="0"/>
            </a:endParaRPr>
          </a:p>
          <a:p>
            <a:pPr>
              <a:buFont typeface="Wingdings" charset="2"/>
              <a:buChar char="§"/>
              <a:defRPr/>
            </a:pPr>
            <a:endParaRPr lang="en-US" sz="2400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sp>
        <p:nvSpPr>
          <p:cNvPr id="106504" name="Oval 3"/>
          <p:cNvSpPr>
            <a:spLocks noChangeArrowheads="1"/>
          </p:cNvSpPr>
          <p:nvPr/>
        </p:nvSpPr>
        <p:spPr bwMode="auto">
          <a:xfrm>
            <a:off x="3795713" y="5326063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6505" name="Line 4"/>
          <p:cNvSpPr>
            <a:spLocks noChangeShapeType="1"/>
          </p:cNvSpPr>
          <p:nvPr/>
        </p:nvSpPr>
        <p:spPr bwMode="auto">
          <a:xfrm>
            <a:off x="3795713" y="5302250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Line 5"/>
          <p:cNvSpPr>
            <a:spLocks noChangeShapeType="1"/>
          </p:cNvSpPr>
          <p:nvPr/>
        </p:nvSpPr>
        <p:spPr bwMode="auto">
          <a:xfrm>
            <a:off x="5100638" y="5302250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7" name="Rectangle 6"/>
          <p:cNvSpPr>
            <a:spLocks noChangeArrowheads="1"/>
          </p:cNvSpPr>
          <p:nvPr/>
        </p:nvSpPr>
        <p:spPr bwMode="auto">
          <a:xfrm>
            <a:off x="3795713" y="5302250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6508" name="Rectangle 7"/>
          <p:cNvSpPr>
            <a:spLocks noChangeArrowheads="1"/>
          </p:cNvSpPr>
          <p:nvPr/>
        </p:nvSpPr>
        <p:spPr bwMode="auto">
          <a:xfrm>
            <a:off x="4705350" y="5289550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6509" name="Oval 8"/>
          <p:cNvSpPr>
            <a:spLocks noChangeArrowheads="1"/>
          </p:cNvSpPr>
          <p:nvPr/>
        </p:nvSpPr>
        <p:spPr bwMode="auto">
          <a:xfrm>
            <a:off x="3790950" y="5103813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06510" name="Group 9"/>
          <p:cNvGrpSpPr>
            <a:grpSpLocks/>
          </p:cNvGrpSpPr>
          <p:nvPr/>
        </p:nvGrpSpPr>
        <p:grpSpPr bwMode="auto">
          <a:xfrm>
            <a:off x="4097338" y="5160963"/>
            <a:ext cx="647700" cy="206375"/>
            <a:chOff x="2848" y="848"/>
            <a:chExt cx="140" cy="98"/>
          </a:xfrm>
        </p:grpSpPr>
        <p:sp>
          <p:nvSpPr>
            <p:cNvPr id="106650" name="Line 1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651" name="Line 1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652" name="Line 1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6511" name="Line 13"/>
          <p:cNvSpPr>
            <a:spLocks noChangeShapeType="1"/>
          </p:cNvSpPr>
          <p:nvPr/>
        </p:nvSpPr>
        <p:spPr bwMode="auto">
          <a:xfrm>
            <a:off x="4097338" y="5359400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12" name="Line 14"/>
          <p:cNvSpPr>
            <a:spLocks noChangeShapeType="1"/>
          </p:cNvSpPr>
          <p:nvPr/>
        </p:nvSpPr>
        <p:spPr bwMode="auto">
          <a:xfrm flipV="1">
            <a:off x="4541838" y="5159375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13" name="Line 15"/>
          <p:cNvSpPr>
            <a:spLocks noChangeShapeType="1"/>
          </p:cNvSpPr>
          <p:nvPr/>
        </p:nvSpPr>
        <p:spPr bwMode="auto">
          <a:xfrm flipV="1">
            <a:off x="4310063" y="5159375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14" name="Text Box 16"/>
          <p:cNvSpPr txBox="1">
            <a:spLocks noChangeArrowheads="1"/>
          </p:cNvSpPr>
          <p:nvPr/>
        </p:nvSpPr>
        <p:spPr bwMode="auto">
          <a:xfrm>
            <a:off x="2708275" y="5934075"/>
            <a:ext cx="21367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finite shared output link buffers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6515" name="Line 17"/>
          <p:cNvSpPr>
            <a:spLocks noChangeShapeType="1"/>
          </p:cNvSpPr>
          <p:nvPr/>
        </p:nvSpPr>
        <p:spPr bwMode="auto">
          <a:xfrm flipH="1">
            <a:off x="242411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16" name="Line 18"/>
          <p:cNvSpPr>
            <a:spLocks noChangeShapeType="1"/>
          </p:cNvSpPr>
          <p:nvPr/>
        </p:nvSpPr>
        <p:spPr bwMode="auto">
          <a:xfrm flipH="1">
            <a:off x="3021013" y="4856163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517" name="Group 59"/>
          <p:cNvGrpSpPr>
            <a:grpSpLocks/>
          </p:cNvGrpSpPr>
          <p:nvPr/>
        </p:nvGrpSpPr>
        <p:grpSpPr bwMode="auto">
          <a:xfrm>
            <a:off x="2351088" y="3541713"/>
            <a:ext cx="798512" cy="1166812"/>
            <a:chOff x="12762" y="10336"/>
            <a:chExt cx="1027" cy="1700"/>
          </a:xfrm>
        </p:grpSpPr>
        <p:sp>
          <p:nvSpPr>
            <p:cNvPr id="106644" name="Rectangle 6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45" name="Rectangle 6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46" name="Line 6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47" name="Line 6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48" name="Line 6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49" name="Line 6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518" name="Text Box 66"/>
          <p:cNvSpPr txBox="1">
            <a:spLocks noChangeArrowheads="1"/>
          </p:cNvSpPr>
          <p:nvPr/>
        </p:nvSpPr>
        <p:spPr bwMode="auto">
          <a:xfrm>
            <a:off x="2287588" y="4654550"/>
            <a:ext cx="8524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Host 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6519" name="Text Box 67"/>
          <p:cNvSpPr txBox="1">
            <a:spLocks noChangeArrowheads="1"/>
          </p:cNvSpPr>
          <p:nvPr/>
        </p:nvSpPr>
        <p:spPr bwMode="auto">
          <a:xfrm>
            <a:off x="3368675" y="3427413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baseline="-250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: original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6520" name="Line 68"/>
          <p:cNvSpPr>
            <a:spLocks noChangeShapeType="1"/>
          </p:cNvSpPr>
          <p:nvPr/>
        </p:nvSpPr>
        <p:spPr bwMode="auto">
          <a:xfrm flipH="1">
            <a:off x="1885950" y="5961063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521" name="Group 109"/>
          <p:cNvGrpSpPr>
            <a:grpSpLocks/>
          </p:cNvGrpSpPr>
          <p:nvPr/>
        </p:nvGrpSpPr>
        <p:grpSpPr bwMode="auto">
          <a:xfrm>
            <a:off x="1298575" y="4695825"/>
            <a:ext cx="798513" cy="1166813"/>
            <a:chOff x="12762" y="10336"/>
            <a:chExt cx="1027" cy="1700"/>
          </a:xfrm>
        </p:grpSpPr>
        <p:sp>
          <p:nvSpPr>
            <p:cNvPr id="106638" name="Rectangle 1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39" name="Rectangle 1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40" name="Line 1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41" name="Line 1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42" name="Line 1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43" name="Line 1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522" name="Text Box 116"/>
          <p:cNvSpPr txBox="1">
            <a:spLocks noChangeArrowheads="1"/>
          </p:cNvSpPr>
          <p:nvPr/>
        </p:nvSpPr>
        <p:spPr bwMode="auto">
          <a:xfrm>
            <a:off x="1168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Host B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6523" name="Line 117"/>
          <p:cNvSpPr>
            <a:spLocks noChangeShapeType="1"/>
          </p:cNvSpPr>
          <p:nvPr/>
        </p:nvSpPr>
        <p:spPr bwMode="auto">
          <a:xfrm flipH="1">
            <a:off x="3021013" y="5372100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24" name="Line 118"/>
          <p:cNvSpPr>
            <a:spLocks noChangeShapeType="1"/>
          </p:cNvSpPr>
          <p:nvPr/>
        </p:nvSpPr>
        <p:spPr bwMode="auto">
          <a:xfrm flipH="1">
            <a:off x="5010150" y="5372100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25" name="Line 119"/>
          <p:cNvSpPr>
            <a:spLocks noChangeShapeType="1"/>
          </p:cNvSpPr>
          <p:nvPr/>
        </p:nvSpPr>
        <p:spPr bwMode="auto">
          <a:xfrm flipH="1">
            <a:off x="516096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26" name="Line 120"/>
          <p:cNvSpPr>
            <a:spLocks noChangeShapeType="1"/>
          </p:cNvSpPr>
          <p:nvPr/>
        </p:nvSpPr>
        <p:spPr bwMode="auto">
          <a:xfrm flipH="1">
            <a:off x="5149850" y="5973763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27" name="Line 121"/>
          <p:cNvSpPr>
            <a:spLocks noChangeShapeType="1"/>
          </p:cNvSpPr>
          <p:nvPr/>
        </p:nvSpPr>
        <p:spPr bwMode="auto">
          <a:xfrm flipH="1">
            <a:off x="6259513" y="4868863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528" name="Group 162"/>
          <p:cNvGrpSpPr>
            <a:grpSpLocks/>
          </p:cNvGrpSpPr>
          <p:nvPr/>
        </p:nvGrpSpPr>
        <p:grpSpPr bwMode="auto">
          <a:xfrm>
            <a:off x="6643688" y="3676650"/>
            <a:ext cx="798512" cy="1166813"/>
            <a:chOff x="12762" y="10336"/>
            <a:chExt cx="1027" cy="1700"/>
          </a:xfrm>
        </p:grpSpPr>
        <p:sp>
          <p:nvSpPr>
            <p:cNvPr id="106632" name="Rectangle 163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33" name="Rectangle 164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34" name="Line 165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35" name="Line 166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36" name="Line 167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37" name="Line 168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6529" name="Group 209"/>
          <p:cNvGrpSpPr>
            <a:grpSpLocks/>
          </p:cNvGrpSpPr>
          <p:nvPr/>
        </p:nvGrpSpPr>
        <p:grpSpPr bwMode="auto">
          <a:xfrm>
            <a:off x="6175375" y="4989513"/>
            <a:ext cx="798513" cy="1168400"/>
            <a:chOff x="12762" y="10336"/>
            <a:chExt cx="1027" cy="1700"/>
          </a:xfrm>
        </p:grpSpPr>
        <p:sp>
          <p:nvSpPr>
            <p:cNvPr id="106626" name="Rectangle 2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27" name="Rectangle 2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28" name="Line 2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29" name="Line 2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30" name="Line 2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31" name="Line 2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530" name="Oval 216"/>
          <p:cNvSpPr>
            <a:spLocks noChangeArrowheads="1"/>
          </p:cNvSpPr>
          <p:nvPr/>
        </p:nvSpPr>
        <p:spPr bwMode="auto">
          <a:xfrm>
            <a:off x="2763838" y="3616325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6531" name="Oval 217"/>
          <p:cNvSpPr>
            <a:spLocks noChangeArrowheads="1"/>
          </p:cNvSpPr>
          <p:nvPr/>
        </p:nvSpPr>
        <p:spPr bwMode="auto">
          <a:xfrm>
            <a:off x="1604963" y="4745038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6532" name="Text Box 218"/>
          <p:cNvSpPr txBox="1">
            <a:spLocks noChangeArrowheads="1"/>
          </p:cNvSpPr>
          <p:nvPr/>
        </p:nvSpPr>
        <p:spPr bwMode="auto">
          <a:xfrm>
            <a:off x="7583488" y="3629025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6533" name="Line 219"/>
          <p:cNvSpPr>
            <a:spLocks noChangeShapeType="1"/>
          </p:cNvSpPr>
          <p:nvPr/>
        </p:nvSpPr>
        <p:spPr bwMode="auto">
          <a:xfrm flipH="1" flipV="1">
            <a:off x="4592638" y="5580063"/>
            <a:ext cx="7937" cy="4079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534" name="Group 220"/>
          <p:cNvGrpSpPr>
            <a:grpSpLocks/>
          </p:cNvGrpSpPr>
          <p:nvPr/>
        </p:nvGrpSpPr>
        <p:grpSpPr bwMode="auto">
          <a:xfrm>
            <a:off x="4587875" y="5211763"/>
            <a:ext cx="385763" cy="319087"/>
            <a:chOff x="11283" y="10423"/>
            <a:chExt cx="475" cy="374"/>
          </a:xfrm>
        </p:grpSpPr>
        <p:sp>
          <p:nvSpPr>
            <p:cNvPr id="106619" name="Rectangle 22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6620" name="Line 22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21" name="Line 22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22" name="Line 22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23" name="Line 22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24" name="Line 22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25" name="Line 22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535" name="Line 228"/>
          <p:cNvSpPr>
            <a:spLocks noChangeShapeType="1"/>
          </p:cNvSpPr>
          <p:nvPr/>
        </p:nvSpPr>
        <p:spPr bwMode="auto">
          <a:xfrm>
            <a:off x="4845050" y="3995738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36" name="Freeform 229"/>
          <p:cNvSpPr>
            <a:spLocks/>
          </p:cNvSpPr>
          <p:nvPr/>
        </p:nvSpPr>
        <p:spPr bwMode="auto">
          <a:xfrm>
            <a:off x="1663700" y="4843463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37" name="Freeform 230"/>
          <p:cNvSpPr>
            <a:spLocks/>
          </p:cNvSpPr>
          <p:nvPr/>
        </p:nvSpPr>
        <p:spPr bwMode="auto">
          <a:xfrm>
            <a:off x="2822575" y="3676650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38" name="Oval 231"/>
          <p:cNvSpPr>
            <a:spLocks noChangeArrowheads="1"/>
          </p:cNvSpPr>
          <p:nvPr/>
        </p:nvSpPr>
        <p:spPr bwMode="auto">
          <a:xfrm>
            <a:off x="2763838" y="3849688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6539" name="Text Box 232"/>
          <p:cNvSpPr txBox="1">
            <a:spLocks noChangeArrowheads="1"/>
          </p:cNvSpPr>
          <p:nvPr/>
        </p:nvSpPr>
        <p:spPr bwMode="auto">
          <a:xfrm>
            <a:off x="3251200" y="3756025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Arial" pitchFamily="34" charset="0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original data, </a:t>
            </a:r>
            <a:r>
              <a:rPr lang="en-US" altLang="en-US" i="1">
                <a:solidFill>
                  <a:srgbClr val="FF0000"/>
                </a:solidFill>
                <a:latin typeface="Arial" pitchFamily="34" charset="0"/>
              </a:rPr>
              <a:t>plus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 retransmitted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89133" name="Line 233"/>
          <p:cNvSpPr>
            <a:spLocks noChangeShapeType="1"/>
          </p:cNvSpPr>
          <p:nvPr/>
        </p:nvSpPr>
        <p:spPr bwMode="auto">
          <a:xfrm>
            <a:off x="2909888" y="3916363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9134" name="Line 234"/>
          <p:cNvSpPr>
            <a:spLocks noChangeShapeType="1"/>
          </p:cNvSpPr>
          <p:nvPr/>
        </p:nvSpPr>
        <p:spPr bwMode="auto">
          <a:xfrm>
            <a:off x="2905125" y="36830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9135" name="Line 235"/>
          <p:cNvSpPr>
            <a:spLocks noChangeShapeType="1"/>
          </p:cNvSpPr>
          <p:nvPr/>
        </p:nvSpPr>
        <p:spPr bwMode="auto">
          <a:xfrm>
            <a:off x="7116763" y="38354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89136" name="Text Box 236"/>
          <p:cNvSpPr txBox="1">
            <a:spLocks noChangeArrowheads="1"/>
          </p:cNvSpPr>
          <p:nvPr/>
        </p:nvSpPr>
        <p:spPr bwMode="auto">
          <a:xfrm>
            <a:off x="7099300" y="2657475"/>
            <a:ext cx="230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ja-JP" altLang="en-US" sz="2000" i="1">
                <a:latin typeface="Comic Sans MS" pitchFamily="66" charset="0"/>
              </a:rPr>
              <a:t>‘</a:t>
            </a:r>
            <a:endParaRPr lang="en-US" altLang="en-US" sz="2000" i="1">
              <a:latin typeface="Comic Sans MS" pitchFamily="66" charset="0"/>
            </a:endParaRPr>
          </a:p>
        </p:txBody>
      </p:sp>
      <p:grpSp>
        <p:nvGrpSpPr>
          <p:cNvPr id="106544" name="Group 237"/>
          <p:cNvGrpSpPr>
            <a:grpSpLocks/>
          </p:cNvGrpSpPr>
          <p:nvPr/>
        </p:nvGrpSpPr>
        <p:grpSpPr bwMode="auto">
          <a:xfrm>
            <a:off x="7421563" y="2886075"/>
            <a:ext cx="160337" cy="142875"/>
            <a:chOff x="174" y="3986"/>
            <a:chExt cx="51" cy="62"/>
          </a:xfrm>
        </p:grpSpPr>
        <p:sp>
          <p:nvSpPr>
            <p:cNvPr id="106617" name="Freeform 238"/>
            <p:cNvSpPr>
              <a:spLocks/>
            </p:cNvSpPr>
            <p:nvPr/>
          </p:nvSpPr>
          <p:spPr bwMode="auto">
            <a:xfrm>
              <a:off x="176" y="3986"/>
              <a:ext cx="49" cy="48"/>
            </a:xfrm>
            <a:custGeom>
              <a:avLst/>
              <a:gdLst>
                <a:gd name="T0" fmla="*/ 0 w 49"/>
                <a:gd name="T1" fmla="*/ 0 h 62"/>
                <a:gd name="T2" fmla="*/ 49 w 49"/>
                <a:gd name="T3" fmla="*/ 2 h 62"/>
                <a:gd name="T4" fmla="*/ 4 w 49"/>
                <a:gd name="T5" fmla="*/ 5 h 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9" h="62">
                  <a:moveTo>
                    <a:pt x="0" y="0"/>
                  </a:moveTo>
                  <a:lnTo>
                    <a:pt x="49" y="32"/>
                  </a:lnTo>
                  <a:lnTo>
                    <a:pt x="4" y="62"/>
                  </a:lnTo>
                </a:path>
              </a:pathLst>
            </a:custGeom>
            <a:solidFill>
              <a:schemeClr val="bg1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211" name="Line 239"/>
            <p:cNvSpPr>
              <a:spLocks noChangeShapeType="1"/>
            </p:cNvSpPr>
            <p:nvPr/>
          </p:nvSpPr>
          <p:spPr bwMode="auto">
            <a:xfrm>
              <a:off x="174" y="4048"/>
              <a:ext cx="4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pic>
        <p:nvPicPr>
          <p:cNvPr id="106545" name="Picture 240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39" name="Rectangle 241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2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106547" name="Freeform 250"/>
          <p:cNvSpPr>
            <a:spLocks/>
          </p:cNvSpPr>
          <p:nvPr/>
        </p:nvSpPr>
        <p:spPr bwMode="auto">
          <a:xfrm>
            <a:off x="7416800" y="3665538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548" name="Group 256"/>
          <p:cNvGrpSpPr>
            <a:grpSpLocks/>
          </p:cNvGrpSpPr>
          <p:nvPr/>
        </p:nvGrpSpPr>
        <p:grpSpPr bwMode="auto">
          <a:xfrm>
            <a:off x="7553325" y="4564063"/>
            <a:ext cx="231775" cy="441325"/>
            <a:chOff x="4140" y="429"/>
            <a:chExt cx="1425" cy="2396"/>
          </a:xfrm>
        </p:grpSpPr>
        <p:sp>
          <p:nvSpPr>
            <p:cNvPr id="106585" name="Freeform 25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9" name="Rectangle 258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587" name="Freeform 25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88" name="Freeform 26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2" name="Rectangle 261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6590" name="Group 26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9208" name="AutoShape 263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209" name="AutoShape 264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9184" name="Rectangle 265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6592" name="Group 26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9206" name="AutoShape 267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207" name="AutoShape 268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9186" name="Rectangle 269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87" name="Rectangle 270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6595" name="Group 27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9204" name="AutoShape 272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205" name="AutoShape 273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6596" name="Freeform 27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6597" name="Group 27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9202" name="AutoShape 276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203" name="AutoShape 277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9191" name="Rectangle 278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599" name="Freeform 27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00" name="Freeform 28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94" name="Oval 281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602" name="Freeform 28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96" name="AutoShape 283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97" name="AutoShape 284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98" name="Oval 285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99" name="Oval 286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9200" name="Oval 287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201" name="Rectangle 288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6549" name="Group 289"/>
          <p:cNvGrpSpPr>
            <a:grpSpLocks/>
          </p:cNvGrpSpPr>
          <p:nvPr/>
        </p:nvGrpSpPr>
        <p:grpSpPr bwMode="auto">
          <a:xfrm>
            <a:off x="7135813" y="5867400"/>
            <a:ext cx="231775" cy="441325"/>
            <a:chOff x="4140" y="429"/>
            <a:chExt cx="1425" cy="2396"/>
          </a:xfrm>
        </p:grpSpPr>
        <p:sp>
          <p:nvSpPr>
            <p:cNvPr id="106553" name="Freeform 29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7" name="Rectangle 291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555" name="Freeform 29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56" name="Freeform 29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0" name="Rectangle 294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6558" name="Group 29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9176" name="AutoShape 296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177" name="AutoShape 297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9152" name="Rectangle 298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6560" name="Group 29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9174" name="AutoShape 300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175" name="AutoShape 301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9154" name="Rectangle 302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55" name="Rectangle 303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6563" name="Group 30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9172" name="AutoShape 305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173" name="AutoShape 306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6564" name="Freeform 30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6565" name="Group 30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9170" name="AutoShape 309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89171" name="AutoShape 310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89159" name="Rectangle 311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567" name="Freeform 31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68" name="Freeform 31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2" name="Oval 314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570" name="Freeform 31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4" name="AutoShape 316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65" name="AutoShape 317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66" name="Oval 318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67" name="Oval 319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9168" name="Oval 320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9169" name="Rectangle 321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6550" name="Group 325"/>
          <p:cNvGrpSpPr>
            <a:grpSpLocks/>
          </p:cNvGrpSpPr>
          <p:nvPr/>
        </p:nvGrpSpPr>
        <p:grpSpPr bwMode="auto">
          <a:xfrm>
            <a:off x="661988" y="5594350"/>
            <a:ext cx="525462" cy="434975"/>
            <a:chOff x="-44" y="1473"/>
            <a:chExt cx="981" cy="1105"/>
          </a:xfrm>
        </p:grpSpPr>
        <p:pic>
          <p:nvPicPr>
            <p:cNvPr id="106551" name="Picture 326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552" name="Freeform 32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87</a:t>
            </a:fld>
            <a:endParaRPr lang="en-US" alt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Freeform 305"/>
          <p:cNvSpPr>
            <a:spLocks/>
          </p:cNvSpPr>
          <p:nvPr/>
        </p:nvSpPr>
        <p:spPr bwMode="auto">
          <a:xfrm flipH="1">
            <a:off x="2111375" y="3465513"/>
            <a:ext cx="250825" cy="1201737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7524" name="Group 380"/>
          <p:cNvGrpSpPr>
            <a:grpSpLocks/>
          </p:cNvGrpSpPr>
          <p:nvPr/>
        </p:nvGrpSpPr>
        <p:grpSpPr bwMode="auto">
          <a:xfrm>
            <a:off x="1716088" y="4425950"/>
            <a:ext cx="525462" cy="434975"/>
            <a:chOff x="-44" y="1473"/>
            <a:chExt cx="981" cy="1105"/>
          </a:xfrm>
        </p:grpSpPr>
        <p:pic>
          <p:nvPicPr>
            <p:cNvPr id="107689" name="Picture 381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7690" name="Freeform 38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7525" name="Freeform 376"/>
          <p:cNvSpPr>
            <a:spLocks/>
          </p:cNvSpPr>
          <p:nvPr/>
        </p:nvSpPr>
        <p:spPr bwMode="auto">
          <a:xfrm>
            <a:off x="6959600" y="4970463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26" name="Freeform 302"/>
          <p:cNvSpPr>
            <a:spLocks/>
          </p:cNvSpPr>
          <p:nvPr/>
        </p:nvSpPr>
        <p:spPr bwMode="auto">
          <a:xfrm flipH="1">
            <a:off x="1066800" y="4667250"/>
            <a:ext cx="250825" cy="120173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27" name="Freeform 299"/>
          <p:cNvSpPr>
            <a:spLocks/>
          </p:cNvSpPr>
          <p:nvPr/>
        </p:nvSpPr>
        <p:spPr bwMode="auto">
          <a:xfrm>
            <a:off x="7416800" y="3665538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39775" y="1387475"/>
            <a:ext cx="3743325" cy="1430338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400">
                <a:solidFill>
                  <a:srgbClr val="000099"/>
                </a:solidFill>
                <a:ea typeface="ＭＳ Ｐゴシック" charset="0"/>
                <a:cs typeface="+mn-cs"/>
              </a:rPr>
              <a:t>idealization: perfect knowledge</a:t>
            </a:r>
          </a:p>
          <a:p>
            <a:pPr>
              <a:lnSpc>
                <a:spcPct val="80000"/>
              </a:lnSpc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sender sends only when router buffers available </a:t>
            </a:r>
          </a:p>
          <a:p>
            <a:pPr>
              <a:lnSpc>
                <a:spcPct val="80000"/>
              </a:lnSpc>
              <a:buFont typeface="Wingdings" charset="2"/>
              <a:buChar char="§"/>
              <a:defRPr/>
            </a:pPr>
            <a:endParaRPr lang="en-US" sz="2400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sp>
        <p:nvSpPr>
          <p:cNvPr id="107529" name="Oval 4"/>
          <p:cNvSpPr>
            <a:spLocks noChangeArrowheads="1"/>
          </p:cNvSpPr>
          <p:nvPr/>
        </p:nvSpPr>
        <p:spPr bwMode="auto">
          <a:xfrm>
            <a:off x="3795713" y="5326063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7530" name="Line 5"/>
          <p:cNvSpPr>
            <a:spLocks noChangeShapeType="1"/>
          </p:cNvSpPr>
          <p:nvPr/>
        </p:nvSpPr>
        <p:spPr bwMode="auto">
          <a:xfrm>
            <a:off x="3795713" y="5302250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1" name="Line 6"/>
          <p:cNvSpPr>
            <a:spLocks noChangeShapeType="1"/>
          </p:cNvSpPr>
          <p:nvPr/>
        </p:nvSpPr>
        <p:spPr bwMode="auto">
          <a:xfrm>
            <a:off x="5100638" y="5302250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2" name="Rectangle 7"/>
          <p:cNvSpPr>
            <a:spLocks noChangeArrowheads="1"/>
          </p:cNvSpPr>
          <p:nvPr/>
        </p:nvSpPr>
        <p:spPr bwMode="auto">
          <a:xfrm>
            <a:off x="3795713" y="5302250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7533" name="Rectangle 8"/>
          <p:cNvSpPr>
            <a:spLocks noChangeArrowheads="1"/>
          </p:cNvSpPr>
          <p:nvPr/>
        </p:nvSpPr>
        <p:spPr bwMode="auto">
          <a:xfrm>
            <a:off x="4705350" y="5289550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7534" name="Oval 9"/>
          <p:cNvSpPr>
            <a:spLocks noChangeArrowheads="1"/>
          </p:cNvSpPr>
          <p:nvPr/>
        </p:nvSpPr>
        <p:spPr bwMode="auto">
          <a:xfrm>
            <a:off x="3790950" y="5103813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07535" name="Group 10"/>
          <p:cNvGrpSpPr>
            <a:grpSpLocks/>
          </p:cNvGrpSpPr>
          <p:nvPr/>
        </p:nvGrpSpPr>
        <p:grpSpPr bwMode="auto">
          <a:xfrm>
            <a:off x="4097338" y="5160963"/>
            <a:ext cx="647700" cy="206375"/>
            <a:chOff x="2848" y="848"/>
            <a:chExt cx="140" cy="98"/>
          </a:xfrm>
        </p:grpSpPr>
        <p:sp>
          <p:nvSpPr>
            <p:cNvPr id="107686" name="Line 1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687" name="Line 1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688" name="Line 1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7536" name="Line 14"/>
          <p:cNvSpPr>
            <a:spLocks noChangeShapeType="1"/>
          </p:cNvSpPr>
          <p:nvPr/>
        </p:nvSpPr>
        <p:spPr bwMode="auto">
          <a:xfrm>
            <a:off x="4097338" y="5359400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7" name="Line 15"/>
          <p:cNvSpPr>
            <a:spLocks noChangeShapeType="1"/>
          </p:cNvSpPr>
          <p:nvPr/>
        </p:nvSpPr>
        <p:spPr bwMode="auto">
          <a:xfrm flipV="1">
            <a:off x="4541838" y="5159375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8" name="Line 16"/>
          <p:cNvSpPr>
            <a:spLocks noChangeShapeType="1"/>
          </p:cNvSpPr>
          <p:nvPr/>
        </p:nvSpPr>
        <p:spPr bwMode="auto">
          <a:xfrm flipV="1">
            <a:off x="4310063" y="5159375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39" name="Text Box 17"/>
          <p:cNvSpPr txBox="1">
            <a:spLocks noChangeArrowheads="1"/>
          </p:cNvSpPr>
          <p:nvPr/>
        </p:nvSpPr>
        <p:spPr bwMode="auto">
          <a:xfrm>
            <a:off x="2708275" y="5934075"/>
            <a:ext cx="21367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finite shared output link buffers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7540" name="Line 18"/>
          <p:cNvSpPr>
            <a:spLocks noChangeShapeType="1"/>
          </p:cNvSpPr>
          <p:nvPr/>
        </p:nvSpPr>
        <p:spPr bwMode="auto">
          <a:xfrm flipH="1">
            <a:off x="242411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41" name="Line 19"/>
          <p:cNvSpPr>
            <a:spLocks noChangeShapeType="1"/>
          </p:cNvSpPr>
          <p:nvPr/>
        </p:nvSpPr>
        <p:spPr bwMode="auto">
          <a:xfrm flipH="1">
            <a:off x="3021013" y="4856163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7542" name="Group 60"/>
          <p:cNvGrpSpPr>
            <a:grpSpLocks/>
          </p:cNvGrpSpPr>
          <p:nvPr/>
        </p:nvGrpSpPr>
        <p:grpSpPr bwMode="auto">
          <a:xfrm>
            <a:off x="2351088" y="3541713"/>
            <a:ext cx="798512" cy="1166812"/>
            <a:chOff x="12762" y="10336"/>
            <a:chExt cx="1027" cy="1700"/>
          </a:xfrm>
        </p:grpSpPr>
        <p:sp>
          <p:nvSpPr>
            <p:cNvPr id="107680" name="Rectangle 6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81" name="Rectangle 6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82" name="Line 6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83" name="Line 6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84" name="Line 6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85" name="Line 6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543" name="Text Box 68"/>
          <p:cNvSpPr txBox="1">
            <a:spLocks noChangeArrowheads="1"/>
          </p:cNvSpPr>
          <p:nvPr/>
        </p:nvSpPr>
        <p:spPr bwMode="auto">
          <a:xfrm>
            <a:off x="3368675" y="3427413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baseline="-250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: original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7544" name="Line 69"/>
          <p:cNvSpPr>
            <a:spLocks noChangeShapeType="1"/>
          </p:cNvSpPr>
          <p:nvPr/>
        </p:nvSpPr>
        <p:spPr bwMode="auto">
          <a:xfrm flipH="1">
            <a:off x="1885950" y="5961063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7545" name="Group 110"/>
          <p:cNvGrpSpPr>
            <a:grpSpLocks/>
          </p:cNvGrpSpPr>
          <p:nvPr/>
        </p:nvGrpSpPr>
        <p:grpSpPr bwMode="auto">
          <a:xfrm>
            <a:off x="1298575" y="4695825"/>
            <a:ext cx="798513" cy="1166813"/>
            <a:chOff x="12762" y="10336"/>
            <a:chExt cx="1027" cy="1700"/>
          </a:xfrm>
        </p:grpSpPr>
        <p:sp>
          <p:nvSpPr>
            <p:cNvPr id="107674" name="Rectangle 11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75" name="Rectangle 11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76" name="Line 11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77" name="Line 11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78" name="Line 11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79" name="Line 11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546" name="Line 118"/>
          <p:cNvSpPr>
            <a:spLocks noChangeShapeType="1"/>
          </p:cNvSpPr>
          <p:nvPr/>
        </p:nvSpPr>
        <p:spPr bwMode="auto">
          <a:xfrm flipH="1">
            <a:off x="3021013" y="5372100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47" name="Line 119"/>
          <p:cNvSpPr>
            <a:spLocks noChangeShapeType="1"/>
          </p:cNvSpPr>
          <p:nvPr/>
        </p:nvSpPr>
        <p:spPr bwMode="auto">
          <a:xfrm flipH="1">
            <a:off x="5010150" y="5372100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48" name="Line 120"/>
          <p:cNvSpPr>
            <a:spLocks noChangeShapeType="1"/>
          </p:cNvSpPr>
          <p:nvPr/>
        </p:nvSpPr>
        <p:spPr bwMode="auto">
          <a:xfrm flipH="1">
            <a:off x="5160963" y="485616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49" name="Line 121"/>
          <p:cNvSpPr>
            <a:spLocks noChangeShapeType="1"/>
          </p:cNvSpPr>
          <p:nvPr/>
        </p:nvSpPr>
        <p:spPr bwMode="auto">
          <a:xfrm flipH="1">
            <a:off x="5149850" y="5973763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50" name="Line 122"/>
          <p:cNvSpPr>
            <a:spLocks noChangeShapeType="1"/>
          </p:cNvSpPr>
          <p:nvPr/>
        </p:nvSpPr>
        <p:spPr bwMode="auto">
          <a:xfrm flipH="1">
            <a:off x="6259513" y="4868863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7551" name="Group 163"/>
          <p:cNvGrpSpPr>
            <a:grpSpLocks/>
          </p:cNvGrpSpPr>
          <p:nvPr/>
        </p:nvGrpSpPr>
        <p:grpSpPr bwMode="auto">
          <a:xfrm>
            <a:off x="6643688" y="3676650"/>
            <a:ext cx="798512" cy="1166813"/>
            <a:chOff x="12762" y="10336"/>
            <a:chExt cx="1027" cy="1700"/>
          </a:xfrm>
        </p:grpSpPr>
        <p:sp>
          <p:nvSpPr>
            <p:cNvPr id="107668" name="Rectangle 164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69" name="Rectangle 165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70" name="Line 166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71" name="Line 167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72" name="Line 168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73" name="Line 169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7552" name="Group 210"/>
          <p:cNvGrpSpPr>
            <a:grpSpLocks/>
          </p:cNvGrpSpPr>
          <p:nvPr/>
        </p:nvGrpSpPr>
        <p:grpSpPr bwMode="auto">
          <a:xfrm>
            <a:off x="6175375" y="4989513"/>
            <a:ext cx="798513" cy="1168400"/>
            <a:chOff x="12762" y="10336"/>
            <a:chExt cx="1027" cy="1700"/>
          </a:xfrm>
        </p:grpSpPr>
        <p:sp>
          <p:nvSpPr>
            <p:cNvPr id="107662" name="Rectangle 211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63" name="Rectangle 212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64" name="Line 213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65" name="Line 214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66" name="Line 215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67" name="Line 216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553" name="Oval 217"/>
          <p:cNvSpPr>
            <a:spLocks noChangeArrowheads="1"/>
          </p:cNvSpPr>
          <p:nvPr/>
        </p:nvSpPr>
        <p:spPr bwMode="auto">
          <a:xfrm>
            <a:off x="2763838" y="3616325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7554" name="Oval 218"/>
          <p:cNvSpPr>
            <a:spLocks noChangeArrowheads="1"/>
          </p:cNvSpPr>
          <p:nvPr/>
        </p:nvSpPr>
        <p:spPr bwMode="auto">
          <a:xfrm>
            <a:off x="1604963" y="4745038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7555" name="Text Box 219"/>
          <p:cNvSpPr txBox="1">
            <a:spLocks noChangeArrowheads="1"/>
          </p:cNvSpPr>
          <p:nvPr/>
        </p:nvSpPr>
        <p:spPr bwMode="auto">
          <a:xfrm>
            <a:off x="7583488" y="3629025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7556" name="Line 220"/>
          <p:cNvSpPr>
            <a:spLocks noChangeShapeType="1"/>
          </p:cNvSpPr>
          <p:nvPr/>
        </p:nvSpPr>
        <p:spPr bwMode="auto">
          <a:xfrm flipH="1" flipV="1">
            <a:off x="4592638" y="5580063"/>
            <a:ext cx="7937" cy="4079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7557" name="Group 221"/>
          <p:cNvGrpSpPr>
            <a:grpSpLocks/>
          </p:cNvGrpSpPr>
          <p:nvPr/>
        </p:nvGrpSpPr>
        <p:grpSpPr bwMode="auto">
          <a:xfrm>
            <a:off x="4587875" y="5211763"/>
            <a:ext cx="385763" cy="319087"/>
            <a:chOff x="11283" y="10423"/>
            <a:chExt cx="475" cy="374"/>
          </a:xfrm>
        </p:grpSpPr>
        <p:sp>
          <p:nvSpPr>
            <p:cNvPr id="107655" name="Rectangle 222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56" name="Line 223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57" name="Line 224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58" name="Line 225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59" name="Line 226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60" name="Line 227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61" name="Line 228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558" name="Line 229"/>
          <p:cNvSpPr>
            <a:spLocks noChangeShapeType="1"/>
          </p:cNvSpPr>
          <p:nvPr/>
        </p:nvSpPr>
        <p:spPr bwMode="auto">
          <a:xfrm>
            <a:off x="4845050" y="3995738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59" name="Freeform 230"/>
          <p:cNvSpPr>
            <a:spLocks/>
          </p:cNvSpPr>
          <p:nvPr/>
        </p:nvSpPr>
        <p:spPr bwMode="auto">
          <a:xfrm>
            <a:off x="1663700" y="4843463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60" name="Freeform 231"/>
          <p:cNvSpPr>
            <a:spLocks/>
          </p:cNvSpPr>
          <p:nvPr/>
        </p:nvSpPr>
        <p:spPr bwMode="auto">
          <a:xfrm>
            <a:off x="2822575" y="3676650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61" name="Oval 232"/>
          <p:cNvSpPr>
            <a:spLocks noChangeArrowheads="1"/>
          </p:cNvSpPr>
          <p:nvPr/>
        </p:nvSpPr>
        <p:spPr bwMode="auto">
          <a:xfrm>
            <a:off x="2763838" y="3849688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7562" name="Text Box 233"/>
          <p:cNvSpPr txBox="1">
            <a:spLocks noChangeArrowheads="1"/>
          </p:cNvSpPr>
          <p:nvPr/>
        </p:nvSpPr>
        <p:spPr bwMode="auto">
          <a:xfrm>
            <a:off x="3251200" y="3756025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Arial" pitchFamily="34" charset="0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original data, </a:t>
            </a:r>
            <a:r>
              <a:rPr lang="en-US" altLang="en-US" i="1">
                <a:solidFill>
                  <a:srgbClr val="FF0000"/>
                </a:solidFill>
                <a:latin typeface="Arial" pitchFamily="34" charset="0"/>
              </a:rPr>
              <a:t>plus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 retransmitted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0156" name="Line 234"/>
          <p:cNvSpPr>
            <a:spLocks noChangeShapeType="1"/>
          </p:cNvSpPr>
          <p:nvPr/>
        </p:nvSpPr>
        <p:spPr bwMode="auto">
          <a:xfrm>
            <a:off x="2909888" y="3916363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0157" name="Line 235"/>
          <p:cNvSpPr>
            <a:spLocks noChangeShapeType="1"/>
          </p:cNvSpPr>
          <p:nvPr/>
        </p:nvSpPr>
        <p:spPr bwMode="auto">
          <a:xfrm>
            <a:off x="2905125" y="36830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0158" name="Line 236"/>
          <p:cNvSpPr>
            <a:spLocks noChangeShapeType="1"/>
          </p:cNvSpPr>
          <p:nvPr/>
        </p:nvSpPr>
        <p:spPr bwMode="auto">
          <a:xfrm>
            <a:off x="7116763" y="3835400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5569" name="Rectangle 241"/>
          <p:cNvSpPr>
            <a:spLocks noChangeArrowheads="1"/>
          </p:cNvSpPr>
          <p:nvPr/>
        </p:nvSpPr>
        <p:spPr bwMode="auto">
          <a:xfrm>
            <a:off x="2711450" y="3590925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5570" name="Rectangle 242"/>
          <p:cNvSpPr>
            <a:spLocks noChangeArrowheads="1"/>
          </p:cNvSpPr>
          <p:nvPr/>
        </p:nvSpPr>
        <p:spPr bwMode="auto">
          <a:xfrm>
            <a:off x="2381250" y="3824288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5571" name="Text Box 243"/>
          <p:cNvSpPr txBox="1">
            <a:spLocks noChangeArrowheads="1"/>
          </p:cNvSpPr>
          <p:nvPr/>
        </p:nvSpPr>
        <p:spPr bwMode="auto">
          <a:xfrm>
            <a:off x="1757363" y="3714750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006600"/>
                </a:solidFill>
                <a:latin typeface="Arial" charset="0"/>
              </a:rPr>
              <a:t>copy</a:t>
            </a:r>
          </a:p>
        </p:txBody>
      </p:sp>
      <p:sp>
        <p:nvSpPr>
          <p:cNvPr id="355587" name="Text Box 259"/>
          <p:cNvSpPr txBox="1">
            <a:spLocks noChangeArrowheads="1"/>
          </p:cNvSpPr>
          <p:nvPr/>
        </p:nvSpPr>
        <p:spPr bwMode="auto">
          <a:xfrm>
            <a:off x="3722688" y="4783138"/>
            <a:ext cx="1768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>
                <a:solidFill>
                  <a:srgbClr val="006600"/>
                </a:solidFill>
                <a:latin typeface="Arial" charset="0"/>
              </a:rPr>
              <a:t>free buffer space!</a:t>
            </a:r>
          </a:p>
        </p:txBody>
      </p:sp>
      <p:grpSp>
        <p:nvGrpSpPr>
          <p:cNvPr id="355617" name="Group 289"/>
          <p:cNvGrpSpPr>
            <a:grpSpLocks/>
          </p:cNvGrpSpPr>
          <p:nvPr/>
        </p:nvGrpSpPr>
        <p:grpSpPr bwMode="auto">
          <a:xfrm>
            <a:off x="4970463" y="1201738"/>
            <a:ext cx="1936750" cy="1701800"/>
            <a:chOff x="2974" y="778"/>
            <a:chExt cx="1220" cy="1072"/>
          </a:xfrm>
        </p:grpSpPr>
        <p:sp>
          <p:nvSpPr>
            <p:cNvPr id="90237" name="Line 278"/>
            <p:cNvSpPr>
              <a:spLocks noChangeShapeType="1"/>
            </p:cNvSpPr>
            <p:nvPr/>
          </p:nvSpPr>
          <p:spPr bwMode="auto">
            <a:xfrm>
              <a:off x="3278" y="820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38" name="Line 279"/>
            <p:cNvSpPr>
              <a:spLocks noChangeShapeType="1"/>
            </p:cNvSpPr>
            <p:nvPr/>
          </p:nvSpPr>
          <p:spPr bwMode="auto">
            <a:xfrm flipV="1">
              <a:off x="3272" y="1620"/>
              <a:ext cx="92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39" name="Line 280"/>
            <p:cNvSpPr>
              <a:spLocks noChangeShapeType="1"/>
            </p:cNvSpPr>
            <p:nvPr/>
          </p:nvSpPr>
          <p:spPr bwMode="auto">
            <a:xfrm>
              <a:off x="3992" y="908"/>
              <a:ext cx="0" cy="6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647" name="Freeform 281"/>
            <p:cNvSpPr>
              <a:spLocks/>
            </p:cNvSpPr>
            <p:nvPr/>
          </p:nvSpPr>
          <p:spPr bwMode="auto">
            <a:xfrm>
              <a:off x="3274" y="886"/>
              <a:ext cx="720" cy="732"/>
            </a:xfrm>
            <a:custGeom>
              <a:avLst/>
              <a:gdLst>
                <a:gd name="T0" fmla="*/ 0 w 720"/>
                <a:gd name="T1" fmla="*/ 732 h 732"/>
                <a:gd name="T2" fmla="*/ 720 w 720"/>
                <a:gd name="T3" fmla="*/ 0 h 7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732">
                  <a:moveTo>
                    <a:pt x="0" y="732"/>
                  </a:moveTo>
                  <a:lnTo>
                    <a:pt x="720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0241" name="Line 282"/>
            <p:cNvSpPr>
              <a:spLocks noChangeShapeType="1"/>
            </p:cNvSpPr>
            <p:nvPr/>
          </p:nvSpPr>
          <p:spPr bwMode="auto">
            <a:xfrm>
              <a:off x="3226" y="886"/>
              <a:ext cx="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42" name="Line 283"/>
            <p:cNvSpPr>
              <a:spLocks noChangeShapeType="1"/>
            </p:cNvSpPr>
            <p:nvPr/>
          </p:nvSpPr>
          <p:spPr bwMode="auto">
            <a:xfrm>
              <a:off x="3990" y="1624"/>
              <a:ext cx="0" cy="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43" name="Text Box 284"/>
            <p:cNvSpPr txBox="1">
              <a:spLocks noChangeArrowheads="1"/>
            </p:cNvSpPr>
            <p:nvPr/>
          </p:nvSpPr>
          <p:spPr bwMode="auto">
            <a:xfrm>
              <a:off x="2974" y="778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R/2</a:t>
              </a:r>
            </a:p>
          </p:txBody>
        </p:sp>
        <p:sp>
          <p:nvSpPr>
            <p:cNvPr id="90244" name="Text Box 285"/>
            <p:cNvSpPr txBox="1">
              <a:spLocks noChangeArrowheads="1"/>
            </p:cNvSpPr>
            <p:nvPr/>
          </p:nvSpPr>
          <p:spPr bwMode="auto">
            <a:xfrm>
              <a:off x="3858" y="1646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/>
                <a:t>R/2</a:t>
              </a:r>
            </a:p>
          </p:txBody>
        </p:sp>
        <p:sp>
          <p:nvSpPr>
            <p:cNvPr id="90245" name="Text Box 286"/>
            <p:cNvSpPr txBox="1">
              <a:spLocks noChangeArrowheads="1"/>
            </p:cNvSpPr>
            <p:nvPr/>
          </p:nvSpPr>
          <p:spPr bwMode="auto">
            <a:xfrm rot="-5400000">
              <a:off x="2963" y="1145"/>
              <a:ext cx="34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>
                  <a:latin typeface="Symbol" charset="0"/>
                </a:rPr>
                <a:t>l</a:t>
              </a:r>
              <a:r>
                <a:rPr lang="en-US" sz="2000" baseline="-25000">
                  <a:latin typeface="Arial" charset="0"/>
                </a:rPr>
                <a:t>out</a:t>
              </a:r>
            </a:p>
          </p:txBody>
        </p:sp>
        <p:sp>
          <p:nvSpPr>
            <p:cNvPr id="90246" name="Text Box 287"/>
            <p:cNvSpPr txBox="1">
              <a:spLocks noChangeArrowheads="1"/>
            </p:cNvSpPr>
            <p:nvPr/>
          </p:nvSpPr>
          <p:spPr bwMode="auto">
            <a:xfrm>
              <a:off x="3529" y="1600"/>
              <a:ext cx="28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>
                  <a:latin typeface="Symbol" charset="0"/>
                </a:rPr>
                <a:t>l</a:t>
              </a:r>
              <a:r>
                <a:rPr lang="en-US" sz="2000" baseline="-25000">
                  <a:latin typeface="Arial" charset="0"/>
                </a:rPr>
                <a:t>in</a:t>
              </a:r>
            </a:p>
          </p:txBody>
        </p:sp>
        <p:sp>
          <p:nvSpPr>
            <p:cNvPr id="90247" name="Line 288"/>
            <p:cNvSpPr>
              <a:spLocks noChangeShapeType="1"/>
            </p:cNvSpPr>
            <p:nvPr/>
          </p:nvSpPr>
          <p:spPr bwMode="auto">
            <a:xfrm>
              <a:off x="3290" y="887"/>
              <a:ext cx="6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pic>
        <p:nvPicPr>
          <p:cNvPr id="107571" name="Picture 293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65" name="Rectangle 294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2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107573" name="Text Box 308"/>
          <p:cNvSpPr txBox="1">
            <a:spLocks noChangeArrowheads="1"/>
          </p:cNvSpPr>
          <p:nvPr/>
        </p:nvSpPr>
        <p:spPr bwMode="auto">
          <a:xfrm>
            <a:off x="1168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Host B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7574" name="Text Box 309"/>
          <p:cNvSpPr txBox="1">
            <a:spLocks noChangeArrowheads="1"/>
          </p:cNvSpPr>
          <p:nvPr/>
        </p:nvSpPr>
        <p:spPr bwMode="auto">
          <a:xfrm>
            <a:off x="2298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107575" name="Group 310"/>
          <p:cNvGrpSpPr>
            <a:grpSpLocks/>
          </p:cNvGrpSpPr>
          <p:nvPr/>
        </p:nvGrpSpPr>
        <p:grpSpPr bwMode="auto">
          <a:xfrm>
            <a:off x="7553325" y="4564063"/>
            <a:ext cx="231775" cy="441325"/>
            <a:chOff x="4140" y="429"/>
            <a:chExt cx="1425" cy="2396"/>
          </a:xfrm>
        </p:grpSpPr>
        <p:sp>
          <p:nvSpPr>
            <p:cNvPr id="107612" name="Freeform 31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6" name="Rectangle 312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614" name="Freeform 31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15" name="Freeform 31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9" name="Rectangle 315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7617" name="Group 31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0235" name="AutoShape 317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236" name="AutoShape 318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0211" name="Rectangle 319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7619" name="Group 32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0233" name="AutoShape 321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234" name="AutoShape 322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0213" name="Rectangle 323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14" name="Rectangle 324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7622" name="Group 32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0231" name="AutoShape 326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232" name="AutoShape 327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7623" name="Freeform 32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7624" name="Group 32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0229" name="AutoShape 330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230" name="AutoShape 331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0218" name="Rectangle 332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626" name="Freeform 33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27" name="Freeform 33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21" name="Oval 335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629" name="Freeform 33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23" name="AutoShape 337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24" name="AutoShape 338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25" name="Oval 339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26" name="Oval 340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0227" name="Oval 341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228" name="Rectangle 342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7576" name="Group 343"/>
          <p:cNvGrpSpPr>
            <a:grpSpLocks/>
          </p:cNvGrpSpPr>
          <p:nvPr/>
        </p:nvGrpSpPr>
        <p:grpSpPr bwMode="auto">
          <a:xfrm>
            <a:off x="7135813" y="5867400"/>
            <a:ext cx="231775" cy="441325"/>
            <a:chOff x="4140" y="429"/>
            <a:chExt cx="1425" cy="2396"/>
          </a:xfrm>
        </p:grpSpPr>
        <p:sp>
          <p:nvSpPr>
            <p:cNvPr id="107580" name="Freeform 344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Rectangle 345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582" name="Freeform 346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583" name="Freeform 347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7" name="Rectangle 348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7585" name="Group 349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0203" name="AutoShape 350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204" name="AutoShape 351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0179" name="Rectangle 352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7587" name="Group 353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0201" name="AutoShape 354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202" name="AutoShape 355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0181" name="Rectangle 356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182" name="Rectangle 357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7590" name="Group 358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0199" name="AutoShape 359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200" name="AutoShape 360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7591" name="Freeform 361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7592" name="Group 362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0197" name="AutoShape 363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0198" name="AutoShape 364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0186" name="Rectangle 365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594" name="Freeform 366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595" name="Freeform 367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Oval 368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597" name="Freeform 369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1" name="AutoShape 370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192" name="AutoShape 371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193" name="Oval 372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194" name="Oval 373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0195" name="Oval 374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0196" name="Rectangle 375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7577" name="Group 377"/>
          <p:cNvGrpSpPr>
            <a:grpSpLocks/>
          </p:cNvGrpSpPr>
          <p:nvPr/>
        </p:nvGrpSpPr>
        <p:grpSpPr bwMode="auto">
          <a:xfrm>
            <a:off x="661988" y="5605463"/>
            <a:ext cx="525462" cy="434975"/>
            <a:chOff x="-44" y="1473"/>
            <a:chExt cx="981" cy="1105"/>
          </a:xfrm>
        </p:grpSpPr>
        <p:pic>
          <p:nvPicPr>
            <p:cNvPr id="107578" name="Picture 378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7579" name="Freeform 37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88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5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5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55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889 0.24214 " pathEditMode="relative" ptsTypes="AA">
                                      <p:cBhvr>
                                        <p:cTn id="30" dur="3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55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6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888 0.24213 L 0.30624 0.24213 L 0.37083 0.15324 L 0.46041 0.15324 L 0.45902 0.01343 " pathEditMode="relative" ptsTypes="AAAAA">
                                      <p:cBhvr>
                                        <p:cTn id="37" dur="2000" fill="hold"/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9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3555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355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569" grpId="0" animBg="1"/>
      <p:bldP spid="355569" grpId="1" animBg="1"/>
      <p:bldP spid="355569" grpId="2" animBg="1"/>
      <p:bldP spid="355569" grpId="3" animBg="1"/>
      <p:bldP spid="355569" grpId="4" animBg="1"/>
      <p:bldP spid="355569" grpId="5" animBg="1"/>
      <p:bldP spid="355570" grpId="0" animBg="1"/>
      <p:bldP spid="355570" grpId="1" animBg="1"/>
      <p:bldP spid="355571" grpId="0"/>
      <p:bldP spid="355571" grpId="1"/>
      <p:bldP spid="355587" grpId="0"/>
      <p:bldP spid="355587" grpId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Freeform 249"/>
          <p:cNvSpPr>
            <a:spLocks/>
          </p:cNvSpPr>
          <p:nvPr/>
        </p:nvSpPr>
        <p:spPr bwMode="auto">
          <a:xfrm flipH="1">
            <a:off x="2111375" y="3465513"/>
            <a:ext cx="250825" cy="1201737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8548" name="Group 328"/>
          <p:cNvGrpSpPr>
            <a:grpSpLocks/>
          </p:cNvGrpSpPr>
          <p:nvPr/>
        </p:nvGrpSpPr>
        <p:grpSpPr bwMode="auto">
          <a:xfrm>
            <a:off x="1716088" y="4425950"/>
            <a:ext cx="525462" cy="434975"/>
            <a:chOff x="-44" y="1473"/>
            <a:chExt cx="981" cy="1105"/>
          </a:xfrm>
        </p:grpSpPr>
        <p:pic>
          <p:nvPicPr>
            <p:cNvPr id="108700" name="Picture 329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701" name="Freeform 3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402434" name="Picture 2" descr="garbage_c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0" name="Oval 3"/>
          <p:cNvSpPr>
            <a:spLocks noChangeArrowheads="1"/>
          </p:cNvSpPr>
          <p:nvPr/>
        </p:nvSpPr>
        <p:spPr bwMode="auto">
          <a:xfrm>
            <a:off x="3795713" y="5348288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51" name="Line 4"/>
          <p:cNvSpPr>
            <a:spLocks noChangeShapeType="1"/>
          </p:cNvSpPr>
          <p:nvPr/>
        </p:nvSpPr>
        <p:spPr bwMode="auto">
          <a:xfrm>
            <a:off x="3795713" y="5324475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2" name="Line 5"/>
          <p:cNvSpPr>
            <a:spLocks noChangeShapeType="1"/>
          </p:cNvSpPr>
          <p:nvPr/>
        </p:nvSpPr>
        <p:spPr bwMode="auto">
          <a:xfrm>
            <a:off x="5100638" y="5324475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3" name="Rectangle 6"/>
          <p:cNvSpPr>
            <a:spLocks noChangeArrowheads="1"/>
          </p:cNvSpPr>
          <p:nvPr/>
        </p:nvSpPr>
        <p:spPr bwMode="auto">
          <a:xfrm>
            <a:off x="3795713" y="5324475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8554" name="Rectangle 7"/>
          <p:cNvSpPr>
            <a:spLocks noChangeArrowheads="1"/>
          </p:cNvSpPr>
          <p:nvPr/>
        </p:nvSpPr>
        <p:spPr bwMode="auto">
          <a:xfrm>
            <a:off x="4705350" y="5311775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8555" name="Oval 8"/>
          <p:cNvSpPr>
            <a:spLocks noChangeArrowheads="1"/>
          </p:cNvSpPr>
          <p:nvPr/>
        </p:nvSpPr>
        <p:spPr bwMode="auto">
          <a:xfrm>
            <a:off x="3790950" y="5126038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08556" name="Group 9"/>
          <p:cNvGrpSpPr>
            <a:grpSpLocks/>
          </p:cNvGrpSpPr>
          <p:nvPr/>
        </p:nvGrpSpPr>
        <p:grpSpPr bwMode="auto">
          <a:xfrm>
            <a:off x="4097338" y="5183188"/>
            <a:ext cx="647700" cy="206375"/>
            <a:chOff x="2848" y="848"/>
            <a:chExt cx="140" cy="98"/>
          </a:xfrm>
        </p:grpSpPr>
        <p:sp>
          <p:nvSpPr>
            <p:cNvPr id="108697" name="Line 1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698" name="Line 1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699" name="Line 1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8557" name="Line 13"/>
          <p:cNvSpPr>
            <a:spLocks noChangeShapeType="1"/>
          </p:cNvSpPr>
          <p:nvPr/>
        </p:nvSpPr>
        <p:spPr bwMode="auto">
          <a:xfrm>
            <a:off x="4097338" y="5381625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 flipV="1">
            <a:off x="4541838" y="5181600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9" name="Line 15"/>
          <p:cNvSpPr>
            <a:spLocks noChangeShapeType="1"/>
          </p:cNvSpPr>
          <p:nvPr/>
        </p:nvSpPr>
        <p:spPr bwMode="auto">
          <a:xfrm flipV="1">
            <a:off x="4310063" y="5181600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60" name="Line 16"/>
          <p:cNvSpPr>
            <a:spLocks noChangeShapeType="1"/>
          </p:cNvSpPr>
          <p:nvPr/>
        </p:nvSpPr>
        <p:spPr bwMode="auto">
          <a:xfrm flipH="1">
            <a:off x="242411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61" name="Line 17"/>
          <p:cNvSpPr>
            <a:spLocks noChangeShapeType="1"/>
          </p:cNvSpPr>
          <p:nvPr/>
        </p:nvSpPr>
        <p:spPr bwMode="auto">
          <a:xfrm flipH="1">
            <a:off x="3021013" y="4878388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8562" name="Group 58"/>
          <p:cNvGrpSpPr>
            <a:grpSpLocks/>
          </p:cNvGrpSpPr>
          <p:nvPr/>
        </p:nvGrpSpPr>
        <p:grpSpPr bwMode="auto">
          <a:xfrm>
            <a:off x="2351088" y="3563938"/>
            <a:ext cx="798512" cy="1166812"/>
            <a:chOff x="12762" y="10336"/>
            <a:chExt cx="1027" cy="1700"/>
          </a:xfrm>
        </p:grpSpPr>
        <p:sp>
          <p:nvSpPr>
            <p:cNvPr id="108691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92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93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94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95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96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563" name="Text Box 66"/>
          <p:cNvSpPr txBox="1">
            <a:spLocks noChangeArrowheads="1"/>
          </p:cNvSpPr>
          <p:nvPr/>
        </p:nvSpPr>
        <p:spPr bwMode="auto">
          <a:xfrm>
            <a:off x="3368675" y="3449638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baseline="-250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: original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8564" name="Line 67"/>
          <p:cNvSpPr>
            <a:spLocks noChangeShapeType="1"/>
          </p:cNvSpPr>
          <p:nvPr/>
        </p:nvSpPr>
        <p:spPr bwMode="auto">
          <a:xfrm flipH="1">
            <a:off x="1885950" y="5983288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8565" name="Group 108"/>
          <p:cNvGrpSpPr>
            <a:grpSpLocks/>
          </p:cNvGrpSpPr>
          <p:nvPr/>
        </p:nvGrpSpPr>
        <p:grpSpPr bwMode="auto">
          <a:xfrm>
            <a:off x="1298575" y="4718050"/>
            <a:ext cx="798513" cy="1166813"/>
            <a:chOff x="12762" y="10336"/>
            <a:chExt cx="1027" cy="1700"/>
          </a:xfrm>
        </p:grpSpPr>
        <p:sp>
          <p:nvSpPr>
            <p:cNvPr id="108685" name="Rectangle 1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86" name="Rectangle 1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87" name="Line 1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88" name="Line 1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89" name="Line 1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90" name="Line 1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566" name="Line 116"/>
          <p:cNvSpPr>
            <a:spLocks noChangeShapeType="1"/>
          </p:cNvSpPr>
          <p:nvPr/>
        </p:nvSpPr>
        <p:spPr bwMode="auto">
          <a:xfrm flipH="1">
            <a:off x="3021013" y="5394325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67" name="Line 117"/>
          <p:cNvSpPr>
            <a:spLocks noChangeShapeType="1"/>
          </p:cNvSpPr>
          <p:nvPr/>
        </p:nvSpPr>
        <p:spPr bwMode="auto">
          <a:xfrm flipH="1">
            <a:off x="5010150" y="5394325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68" name="Line 118"/>
          <p:cNvSpPr>
            <a:spLocks noChangeShapeType="1"/>
          </p:cNvSpPr>
          <p:nvPr/>
        </p:nvSpPr>
        <p:spPr bwMode="auto">
          <a:xfrm flipH="1">
            <a:off x="516096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69" name="Line 119"/>
          <p:cNvSpPr>
            <a:spLocks noChangeShapeType="1"/>
          </p:cNvSpPr>
          <p:nvPr/>
        </p:nvSpPr>
        <p:spPr bwMode="auto">
          <a:xfrm flipH="1">
            <a:off x="5149850" y="5995988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70" name="Line 120"/>
          <p:cNvSpPr>
            <a:spLocks noChangeShapeType="1"/>
          </p:cNvSpPr>
          <p:nvPr/>
        </p:nvSpPr>
        <p:spPr bwMode="auto">
          <a:xfrm flipH="1">
            <a:off x="6259513" y="4891088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8571" name="Group 161"/>
          <p:cNvGrpSpPr>
            <a:grpSpLocks/>
          </p:cNvGrpSpPr>
          <p:nvPr/>
        </p:nvGrpSpPr>
        <p:grpSpPr bwMode="auto">
          <a:xfrm>
            <a:off x="6643688" y="3698875"/>
            <a:ext cx="798512" cy="1166813"/>
            <a:chOff x="12762" y="10336"/>
            <a:chExt cx="1027" cy="1700"/>
          </a:xfrm>
        </p:grpSpPr>
        <p:sp>
          <p:nvSpPr>
            <p:cNvPr id="108679" name="Rectangle 16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80" name="Rectangle 16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81" name="Line 16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82" name="Line 16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83" name="Line 16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84" name="Line 16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8572" name="Group 208"/>
          <p:cNvGrpSpPr>
            <a:grpSpLocks/>
          </p:cNvGrpSpPr>
          <p:nvPr/>
        </p:nvGrpSpPr>
        <p:grpSpPr bwMode="auto">
          <a:xfrm>
            <a:off x="6175375" y="5011738"/>
            <a:ext cx="798513" cy="1168400"/>
            <a:chOff x="12762" y="10336"/>
            <a:chExt cx="1027" cy="1700"/>
          </a:xfrm>
        </p:grpSpPr>
        <p:sp>
          <p:nvSpPr>
            <p:cNvPr id="108673" name="Rectangle 2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74" name="Rectangle 2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75" name="Line 2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76" name="Line 2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77" name="Line 2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78" name="Line 2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573" name="Oval 215"/>
          <p:cNvSpPr>
            <a:spLocks noChangeArrowheads="1"/>
          </p:cNvSpPr>
          <p:nvPr/>
        </p:nvSpPr>
        <p:spPr bwMode="auto">
          <a:xfrm>
            <a:off x="2763838" y="3638550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74" name="Oval 216"/>
          <p:cNvSpPr>
            <a:spLocks noChangeArrowheads="1"/>
          </p:cNvSpPr>
          <p:nvPr/>
        </p:nvSpPr>
        <p:spPr bwMode="auto">
          <a:xfrm>
            <a:off x="1604963" y="4767263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75" name="Text Box 217"/>
          <p:cNvSpPr txBox="1">
            <a:spLocks noChangeArrowheads="1"/>
          </p:cNvSpPr>
          <p:nvPr/>
        </p:nvSpPr>
        <p:spPr bwMode="auto">
          <a:xfrm>
            <a:off x="7583488" y="3651250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108576" name="Group 218"/>
          <p:cNvGrpSpPr>
            <a:grpSpLocks/>
          </p:cNvGrpSpPr>
          <p:nvPr/>
        </p:nvGrpSpPr>
        <p:grpSpPr bwMode="auto">
          <a:xfrm>
            <a:off x="4587875" y="5233988"/>
            <a:ext cx="385763" cy="319087"/>
            <a:chOff x="11283" y="10423"/>
            <a:chExt cx="475" cy="374"/>
          </a:xfrm>
        </p:grpSpPr>
        <p:sp>
          <p:nvSpPr>
            <p:cNvPr id="108666" name="Rectangle 219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8667" name="Line 220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68" name="Line 221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69" name="Line 222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70" name="Line 223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71" name="Line 224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72" name="Line 225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577" name="Line 226"/>
          <p:cNvSpPr>
            <a:spLocks noChangeShapeType="1"/>
          </p:cNvSpPr>
          <p:nvPr/>
        </p:nvSpPr>
        <p:spPr bwMode="auto">
          <a:xfrm>
            <a:off x="4845050" y="4017963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78" name="Freeform 227"/>
          <p:cNvSpPr>
            <a:spLocks/>
          </p:cNvSpPr>
          <p:nvPr/>
        </p:nvSpPr>
        <p:spPr bwMode="auto">
          <a:xfrm>
            <a:off x="1663700" y="4865688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79" name="Freeform 228"/>
          <p:cNvSpPr>
            <a:spLocks/>
          </p:cNvSpPr>
          <p:nvPr/>
        </p:nvSpPr>
        <p:spPr bwMode="auto">
          <a:xfrm>
            <a:off x="2822575" y="3698875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80" name="Oval 229"/>
          <p:cNvSpPr>
            <a:spLocks noChangeArrowheads="1"/>
          </p:cNvSpPr>
          <p:nvPr/>
        </p:nvSpPr>
        <p:spPr bwMode="auto">
          <a:xfrm>
            <a:off x="2763838" y="3871913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8581" name="Text Box 230"/>
          <p:cNvSpPr txBox="1">
            <a:spLocks noChangeArrowheads="1"/>
          </p:cNvSpPr>
          <p:nvPr/>
        </p:nvSpPr>
        <p:spPr bwMode="auto">
          <a:xfrm>
            <a:off x="3251200" y="3778250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Arial" pitchFamily="34" charset="0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original data, </a:t>
            </a:r>
            <a:r>
              <a:rPr lang="en-US" altLang="en-US" i="1">
                <a:solidFill>
                  <a:srgbClr val="FF0000"/>
                </a:solidFill>
                <a:latin typeface="Arial" pitchFamily="34" charset="0"/>
              </a:rPr>
              <a:t>plus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 retransmitted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1175" name="Line 231"/>
          <p:cNvSpPr>
            <a:spLocks noChangeShapeType="1"/>
          </p:cNvSpPr>
          <p:nvPr/>
        </p:nvSpPr>
        <p:spPr bwMode="auto">
          <a:xfrm>
            <a:off x="2909888" y="3938588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1176" name="Line 232"/>
          <p:cNvSpPr>
            <a:spLocks noChangeShapeType="1"/>
          </p:cNvSpPr>
          <p:nvPr/>
        </p:nvSpPr>
        <p:spPr bwMode="auto">
          <a:xfrm>
            <a:off x="2905125" y="37052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1177" name="Line 233"/>
          <p:cNvSpPr>
            <a:spLocks noChangeShapeType="1"/>
          </p:cNvSpPr>
          <p:nvPr/>
        </p:nvSpPr>
        <p:spPr bwMode="auto">
          <a:xfrm>
            <a:off x="7116763" y="3857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2666" name="Rectangle 234"/>
          <p:cNvSpPr>
            <a:spLocks noChangeArrowheads="1"/>
          </p:cNvSpPr>
          <p:nvPr/>
        </p:nvSpPr>
        <p:spPr bwMode="auto">
          <a:xfrm>
            <a:off x="2711450" y="3613150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2667" name="Rectangle 235"/>
          <p:cNvSpPr>
            <a:spLocks noChangeArrowheads="1"/>
          </p:cNvSpPr>
          <p:nvPr/>
        </p:nvSpPr>
        <p:spPr bwMode="auto">
          <a:xfrm>
            <a:off x="2381250" y="3846513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2668" name="Text Box 236"/>
          <p:cNvSpPr txBox="1">
            <a:spLocks noChangeArrowheads="1"/>
          </p:cNvSpPr>
          <p:nvPr/>
        </p:nvSpPr>
        <p:spPr bwMode="auto">
          <a:xfrm>
            <a:off x="1757363" y="373697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006600"/>
                </a:solidFill>
                <a:latin typeface="Arial" charset="0"/>
              </a:rPr>
              <a:t>copy</a:t>
            </a:r>
          </a:p>
        </p:txBody>
      </p:sp>
      <p:sp>
        <p:nvSpPr>
          <p:cNvPr id="402669" name="Text Box 237"/>
          <p:cNvSpPr txBox="1">
            <a:spLocks noChangeArrowheads="1"/>
          </p:cNvSpPr>
          <p:nvPr/>
        </p:nvSpPr>
        <p:spPr bwMode="auto">
          <a:xfrm>
            <a:off x="3786188" y="4805363"/>
            <a:ext cx="1643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>
                <a:solidFill>
                  <a:srgbClr val="006600"/>
                </a:solidFill>
                <a:latin typeface="Arial" charset="0"/>
              </a:rPr>
              <a:t>no buffer space!</a:t>
            </a:r>
          </a:p>
        </p:txBody>
      </p:sp>
      <p:sp>
        <p:nvSpPr>
          <p:cNvPr id="91182" name="Rectangle 238"/>
          <p:cNvSpPr>
            <a:spLocks noGrp="1" noChangeArrowheads="1"/>
          </p:cNvSpPr>
          <p:nvPr>
            <p:ph type="body" sz="half" idx="1"/>
          </p:nvPr>
        </p:nvSpPr>
        <p:spPr>
          <a:xfrm>
            <a:off x="560388" y="1116013"/>
            <a:ext cx="3536950" cy="191611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000099"/>
                </a:solidFill>
                <a:ea typeface="ＭＳ Ｐゴシック" charset="0"/>
                <a:cs typeface="+mn-cs"/>
              </a:rPr>
              <a:t>Idealization: </a:t>
            </a: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known loss</a:t>
            </a:r>
            <a:r>
              <a:rPr lang="en-US" sz="2400">
                <a:ea typeface="ＭＳ Ｐゴシック" charset="0"/>
                <a:cs typeface="+mn-cs"/>
              </a:rPr>
              <a:t> packets can be lost, dropped at router due  to full buffers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sender only resends if packet </a:t>
            </a:r>
            <a:r>
              <a:rPr lang="en-US" sz="2400" i="1">
                <a:ea typeface="ＭＳ Ｐゴシック" charset="0"/>
                <a:cs typeface="+mn-cs"/>
              </a:rPr>
              <a:t>known</a:t>
            </a:r>
            <a:r>
              <a:rPr lang="en-US" sz="2400">
                <a:ea typeface="ＭＳ Ｐゴシック" charset="0"/>
                <a:cs typeface="+mn-cs"/>
              </a:rPr>
              <a:t> to be lost</a:t>
            </a: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pic>
        <p:nvPicPr>
          <p:cNvPr id="108590" name="Picture 243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84" name="Rectangle 244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2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108592" name="Freeform 246"/>
          <p:cNvSpPr>
            <a:spLocks/>
          </p:cNvSpPr>
          <p:nvPr/>
        </p:nvSpPr>
        <p:spPr bwMode="auto">
          <a:xfrm flipH="1">
            <a:off x="1066800" y="4667250"/>
            <a:ext cx="250825" cy="120173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93" name="Freeform 252"/>
          <p:cNvSpPr>
            <a:spLocks/>
          </p:cNvSpPr>
          <p:nvPr/>
        </p:nvSpPr>
        <p:spPr bwMode="auto">
          <a:xfrm>
            <a:off x="7416800" y="3665538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94" name="Freeform 255"/>
          <p:cNvSpPr>
            <a:spLocks/>
          </p:cNvSpPr>
          <p:nvPr/>
        </p:nvSpPr>
        <p:spPr bwMode="auto">
          <a:xfrm>
            <a:off x="6937375" y="4981575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95" name="Text Box 257"/>
          <p:cNvSpPr txBox="1">
            <a:spLocks noChangeArrowheads="1"/>
          </p:cNvSpPr>
          <p:nvPr/>
        </p:nvSpPr>
        <p:spPr bwMode="auto">
          <a:xfrm>
            <a:off x="2298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8596" name="Text Box 258"/>
          <p:cNvSpPr txBox="1">
            <a:spLocks noChangeArrowheads="1"/>
          </p:cNvSpPr>
          <p:nvPr/>
        </p:nvSpPr>
        <p:spPr bwMode="auto">
          <a:xfrm>
            <a:off x="1168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Host B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108597" name="Group 259"/>
          <p:cNvGrpSpPr>
            <a:grpSpLocks/>
          </p:cNvGrpSpPr>
          <p:nvPr/>
        </p:nvGrpSpPr>
        <p:grpSpPr bwMode="auto">
          <a:xfrm>
            <a:off x="7553325" y="4564063"/>
            <a:ext cx="231775" cy="441325"/>
            <a:chOff x="4140" y="429"/>
            <a:chExt cx="1425" cy="2396"/>
          </a:xfrm>
        </p:grpSpPr>
        <p:sp>
          <p:nvSpPr>
            <p:cNvPr id="108634" name="Freeform 26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228" name="Rectangle 261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8636" name="Freeform 26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37" name="Freeform 26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231" name="Rectangle 264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8639" name="Group 26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1257" name="AutoShape 266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58" name="AutoShape 267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1233" name="Rectangle 268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8641" name="Group 26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1255" name="AutoShape 270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56" name="AutoShape 271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1235" name="Rectangle 272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36" name="Rectangle 273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8644" name="Group 27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1253" name="AutoShape 275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54" name="AutoShape 276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8645" name="Freeform 27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8646" name="Group 27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1251" name="AutoShape 279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52" name="AutoShape 280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1240" name="Rectangle 281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8648" name="Freeform 28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49" name="Freeform 28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243" name="Oval 284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8651" name="Freeform 28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245" name="AutoShape 286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46" name="AutoShape 287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47" name="Oval 288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48" name="Oval 289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1249" name="Oval 290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50" name="Rectangle 291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8598" name="Group 292"/>
          <p:cNvGrpSpPr>
            <a:grpSpLocks/>
          </p:cNvGrpSpPr>
          <p:nvPr/>
        </p:nvGrpSpPr>
        <p:grpSpPr bwMode="auto">
          <a:xfrm>
            <a:off x="7135813" y="5867400"/>
            <a:ext cx="231775" cy="441325"/>
            <a:chOff x="4140" y="429"/>
            <a:chExt cx="1425" cy="2396"/>
          </a:xfrm>
        </p:grpSpPr>
        <p:sp>
          <p:nvSpPr>
            <p:cNvPr id="108602" name="Freeform 293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96" name="Rectangle 294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8604" name="Freeform 295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05" name="Freeform 296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99" name="Rectangle 297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8607" name="Group 298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1225" name="AutoShape 299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26" name="AutoShape 300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1201" name="Rectangle 301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8609" name="Group 302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1223" name="AutoShape 303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24" name="AutoShape 304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1203" name="Rectangle 305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04" name="Rectangle 306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8612" name="Group 307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1221" name="AutoShape 308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22" name="AutoShape 30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8613" name="Freeform 310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8614" name="Group 311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1219" name="AutoShape 312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1220" name="AutoShape 313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1208" name="Rectangle 314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8616" name="Freeform 315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17" name="Freeform 316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211" name="Oval 317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8619" name="Freeform 318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213" name="AutoShape 319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14" name="AutoShape 320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15" name="Oval 321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16" name="Oval 322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1217" name="Oval 323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1218" name="Rectangle 324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8599" name="Group 325"/>
          <p:cNvGrpSpPr>
            <a:grpSpLocks/>
          </p:cNvGrpSpPr>
          <p:nvPr/>
        </p:nvGrpSpPr>
        <p:grpSpPr bwMode="auto">
          <a:xfrm>
            <a:off x="661988" y="5605463"/>
            <a:ext cx="525462" cy="434975"/>
            <a:chOff x="-44" y="1473"/>
            <a:chExt cx="981" cy="1105"/>
          </a:xfrm>
        </p:grpSpPr>
        <p:pic>
          <p:nvPicPr>
            <p:cNvPr id="108600" name="Picture 326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601" name="Freeform 32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89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2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02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2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402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2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19808 0.35139 " pathEditMode="relative" ptsTypes="AA">
                                      <p:cBhvr>
                                        <p:cTn id="34" dur="2000" fill="hold"/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402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9" presetID="9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402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666" grpId="0" animBg="1"/>
      <p:bldP spid="402666" grpId="1" animBg="1"/>
      <p:bldP spid="402666" grpId="2" animBg="1"/>
      <p:bldP spid="402666" grpId="3" animBg="1"/>
      <p:bldP spid="402666" grpId="4" animBg="1"/>
      <p:bldP spid="402667" grpId="0" animBg="1"/>
      <p:bldP spid="402668" grpId="0"/>
      <p:bldP spid="402668" grpId="1"/>
      <p:bldP spid="402669" grpId="0"/>
      <p:bldP spid="402669" grpId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Freeform 270"/>
          <p:cNvSpPr>
            <a:spLocks/>
          </p:cNvSpPr>
          <p:nvPr/>
        </p:nvSpPr>
        <p:spPr bwMode="auto">
          <a:xfrm flipH="1">
            <a:off x="2111375" y="3465513"/>
            <a:ext cx="250825" cy="1201737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9572" name="Group 350"/>
          <p:cNvGrpSpPr>
            <a:grpSpLocks/>
          </p:cNvGrpSpPr>
          <p:nvPr/>
        </p:nvGrpSpPr>
        <p:grpSpPr bwMode="auto">
          <a:xfrm>
            <a:off x="1716088" y="4425950"/>
            <a:ext cx="525462" cy="434975"/>
            <a:chOff x="-44" y="1473"/>
            <a:chExt cx="981" cy="1105"/>
          </a:xfrm>
        </p:grpSpPr>
        <p:pic>
          <p:nvPicPr>
            <p:cNvPr id="109740" name="Picture 351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741" name="Freeform 35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109573" name="Picture 2" descr="garbage_c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775325"/>
            <a:ext cx="48736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4" name="Oval 4"/>
          <p:cNvSpPr>
            <a:spLocks noChangeArrowheads="1"/>
          </p:cNvSpPr>
          <p:nvPr/>
        </p:nvSpPr>
        <p:spPr bwMode="auto">
          <a:xfrm>
            <a:off x="3795713" y="5348288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75" name="Line 5"/>
          <p:cNvSpPr>
            <a:spLocks noChangeShapeType="1"/>
          </p:cNvSpPr>
          <p:nvPr/>
        </p:nvSpPr>
        <p:spPr bwMode="auto">
          <a:xfrm>
            <a:off x="3795713" y="5324475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6" name="Line 6"/>
          <p:cNvSpPr>
            <a:spLocks noChangeShapeType="1"/>
          </p:cNvSpPr>
          <p:nvPr/>
        </p:nvSpPr>
        <p:spPr bwMode="auto">
          <a:xfrm>
            <a:off x="5100638" y="5324475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77" name="Rectangle 7"/>
          <p:cNvSpPr>
            <a:spLocks noChangeArrowheads="1"/>
          </p:cNvSpPr>
          <p:nvPr/>
        </p:nvSpPr>
        <p:spPr bwMode="auto">
          <a:xfrm>
            <a:off x="3795713" y="5324475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9578" name="Rectangle 8"/>
          <p:cNvSpPr>
            <a:spLocks noChangeArrowheads="1"/>
          </p:cNvSpPr>
          <p:nvPr/>
        </p:nvSpPr>
        <p:spPr bwMode="auto">
          <a:xfrm>
            <a:off x="4705350" y="5311775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9579" name="Oval 9"/>
          <p:cNvSpPr>
            <a:spLocks noChangeArrowheads="1"/>
          </p:cNvSpPr>
          <p:nvPr/>
        </p:nvSpPr>
        <p:spPr bwMode="auto">
          <a:xfrm>
            <a:off x="3790950" y="5126038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09580" name="Group 10"/>
          <p:cNvGrpSpPr>
            <a:grpSpLocks/>
          </p:cNvGrpSpPr>
          <p:nvPr/>
        </p:nvGrpSpPr>
        <p:grpSpPr bwMode="auto">
          <a:xfrm>
            <a:off x="4097338" y="5183188"/>
            <a:ext cx="647700" cy="206375"/>
            <a:chOff x="2848" y="848"/>
            <a:chExt cx="140" cy="98"/>
          </a:xfrm>
        </p:grpSpPr>
        <p:sp>
          <p:nvSpPr>
            <p:cNvPr id="109737" name="Line 1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738" name="Line 1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739" name="Line 1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9581" name="Line 14"/>
          <p:cNvSpPr>
            <a:spLocks noChangeShapeType="1"/>
          </p:cNvSpPr>
          <p:nvPr/>
        </p:nvSpPr>
        <p:spPr bwMode="auto">
          <a:xfrm>
            <a:off x="4097338" y="5381625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82" name="Line 15"/>
          <p:cNvSpPr>
            <a:spLocks noChangeShapeType="1"/>
          </p:cNvSpPr>
          <p:nvPr/>
        </p:nvSpPr>
        <p:spPr bwMode="auto">
          <a:xfrm flipV="1">
            <a:off x="4541838" y="5181600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83" name="Line 16"/>
          <p:cNvSpPr>
            <a:spLocks noChangeShapeType="1"/>
          </p:cNvSpPr>
          <p:nvPr/>
        </p:nvSpPr>
        <p:spPr bwMode="auto">
          <a:xfrm flipV="1">
            <a:off x="4310063" y="5181600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84" name="Line 17"/>
          <p:cNvSpPr>
            <a:spLocks noChangeShapeType="1"/>
          </p:cNvSpPr>
          <p:nvPr/>
        </p:nvSpPr>
        <p:spPr bwMode="auto">
          <a:xfrm flipH="1">
            <a:off x="242411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85" name="Line 18"/>
          <p:cNvSpPr>
            <a:spLocks noChangeShapeType="1"/>
          </p:cNvSpPr>
          <p:nvPr/>
        </p:nvSpPr>
        <p:spPr bwMode="auto">
          <a:xfrm flipH="1">
            <a:off x="3021013" y="4878388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9586" name="Group 59"/>
          <p:cNvGrpSpPr>
            <a:grpSpLocks/>
          </p:cNvGrpSpPr>
          <p:nvPr/>
        </p:nvGrpSpPr>
        <p:grpSpPr bwMode="auto">
          <a:xfrm>
            <a:off x="2351088" y="3563938"/>
            <a:ext cx="798512" cy="1166812"/>
            <a:chOff x="12762" y="10336"/>
            <a:chExt cx="1027" cy="1700"/>
          </a:xfrm>
        </p:grpSpPr>
        <p:sp>
          <p:nvSpPr>
            <p:cNvPr id="109731" name="Rectangle 6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32" name="Rectangle 6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33" name="Line 6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34" name="Line 6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35" name="Line 6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36" name="Line 6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9587" name="Text Box 67"/>
          <p:cNvSpPr txBox="1">
            <a:spLocks noChangeArrowheads="1"/>
          </p:cNvSpPr>
          <p:nvPr/>
        </p:nvSpPr>
        <p:spPr bwMode="auto">
          <a:xfrm>
            <a:off x="3368675" y="3449638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baseline="-250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: original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9588" name="Line 68"/>
          <p:cNvSpPr>
            <a:spLocks noChangeShapeType="1"/>
          </p:cNvSpPr>
          <p:nvPr/>
        </p:nvSpPr>
        <p:spPr bwMode="auto">
          <a:xfrm flipH="1">
            <a:off x="1885950" y="5983288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9589" name="Group 109"/>
          <p:cNvGrpSpPr>
            <a:grpSpLocks/>
          </p:cNvGrpSpPr>
          <p:nvPr/>
        </p:nvGrpSpPr>
        <p:grpSpPr bwMode="auto">
          <a:xfrm>
            <a:off x="1298575" y="4718050"/>
            <a:ext cx="798513" cy="1166813"/>
            <a:chOff x="12762" y="10336"/>
            <a:chExt cx="1027" cy="1700"/>
          </a:xfrm>
        </p:grpSpPr>
        <p:sp>
          <p:nvSpPr>
            <p:cNvPr id="109725" name="Rectangle 1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26" name="Rectangle 1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27" name="Line 1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28" name="Line 1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29" name="Line 1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30" name="Line 1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9590" name="Line 117"/>
          <p:cNvSpPr>
            <a:spLocks noChangeShapeType="1"/>
          </p:cNvSpPr>
          <p:nvPr/>
        </p:nvSpPr>
        <p:spPr bwMode="auto">
          <a:xfrm flipH="1">
            <a:off x="3021013" y="5394325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91" name="Line 118"/>
          <p:cNvSpPr>
            <a:spLocks noChangeShapeType="1"/>
          </p:cNvSpPr>
          <p:nvPr/>
        </p:nvSpPr>
        <p:spPr bwMode="auto">
          <a:xfrm flipH="1">
            <a:off x="5010150" y="5394325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92" name="Line 119"/>
          <p:cNvSpPr>
            <a:spLocks noChangeShapeType="1"/>
          </p:cNvSpPr>
          <p:nvPr/>
        </p:nvSpPr>
        <p:spPr bwMode="auto">
          <a:xfrm flipH="1">
            <a:off x="516096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93" name="Line 120"/>
          <p:cNvSpPr>
            <a:spLocks noChangeShapeType="1"/>
          </p:cNvSpPr>
          <p:nvPr/>
        </p:nvSpPr>
        <p:spPr bwMode="auto">
          <a:xfrm flipH="1">
            <a:off x="5149850" y="5995988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594" name="Line 121"/>
          <p:cNvSpPr>
            <a:spLocks noChangeShapeType="1"/>
          </p:cNvSpPr>
          <p:nvPr/>
        </p:nvSpPr>
        <p:spPr bwMode="auto">
          <a:xfrm flipH="1">
            <a:off x="6259513" y="4891088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9595" name="Group 162"/>
          <p:cNvGrpSpPr>
            <a:grpSpLocks/>
          </p:cNvGrpSpPr>
          <p:nvPr/>
        </p:nvGrpSpPr>
        <p:grpSpPr bwMode="auto">
          <a:xfrm>
            <a:off x="6643688" y="3698875"/>
            <a:ext cx="798512" cy="1166813"/>
            <a:chOff x="12762" y="10336"/>
            <a:chExt cx="1027" cy="1700"/>
          </a:xfrm>
        </p:grpSpPr>
        <p:sp>
          <p:nvSpPr>
            <p:cNvPr id="109719" name="Rectangle 163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20" name="Rectangle 164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21" name="Line 165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22" name="Line 166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23" name="Line 167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24" name="Line 168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9596" name="Group 209"/>
          <p:cNvGrpSpPr>
            <a:grpSpLocks/>
          </p:cNvGrpSpPr>
          <p:nvPr/>
        </p:nvGrpSpPr>
        <p:grpSpPr bwMode="auto">
          <a:xfrm>
            <a:off x="6175375" y="5011738"/>
            <a:ext cx="798513" cy="1168400"/>
            <a:chOff x="12762" y="10336"/>
            <a:chExt cx="1027" cy="1700"/>
          </a:xfrm>
        </p:grpSpPr>
        <p:sp>
          <p:nvSpPr>
            <p:cNvPr id="109713" name="Rectangle 2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14" name="Rectangle 2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15" name="Line 2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16" name="Line 2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17" name="Line 2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18" name="Line 2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9597" name="Oval 216"/>
          <p:cNvSpPr>
            <a:spLocks noChangeArrowheads="1"/>
          </p:cNvSpPr>
          <p:nvPr/>
        </p:nvSpPr>
        <p:spPr bwMode="auto">
          <a:xfrm>
            <a:off x="2763838" y="3638550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98" name="Oval 217"/>
          <p:cNvSpPr>
            <a:spLocks noChangeArrowheads="1"/>
          </p:cNvSpPr>
          <p:nvPr/>
        </p:nvSpPr>
        <p:spPr bwMode="auto">
          <a:xfrm>
            <a:off x="1604963" y="4767263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599" name="Text Box 218"/>
          <p:cNvSpPr txBox="1">
            <a:spLocks noChangeArrowheads="1"/>
          </p:cNvSpPr>
          <p:nvPr/>
        </p:nvSpPr>
        <p:spPr bwMode="auto">
          <a:xfrm>
            <a:off x="7583488" y="3651250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109600" name="Group 219"/>
          <p:cNvGrpSpPr>
            <a:grpSpLocks/>
          </p:cNvGrpSpPr>
          <p:nvPr/>
        </p:nvGrpSpPr>
        <p:grpSpPr bwMode="auto">
          <a:xfrm>
            <a:off x="4587875" y="5233988"/>
            <a:ext cx="385763" cy="319087"/>
            <a:chOff x="11283" y="10423"/>
            <a:chExt cx="475" cy="374"/>
          </a:xfrm>
        </p:grpSpPr>
        <p:sp>
          <p:nvSpPr>
            <p:cNvPr id="109706" name="Rectangle 220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9707" name="Line 221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08" name="Line 222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09" name="Line 223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10" name="Line 224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11" name="Line 225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12" name="Line 226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9601" name="Line 227"/>
          <p:cNvSpPr>
            <a:spLocks noChangeShapeType="1"/>
          </p:cNvSpPr>
          <p:nvPr/>
        </p:nvSpPr>
        <p:spPr bwMode="auto">
          <a:xfrm>
            <a:off x="4845050" y="4017963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02" name="Freeform 228"/>
          <p:cNvSpPr>
            <a:spLocks/>
          </p:cNvSpPr>
          <p:nvPr/>
        </p:nvSpPr>
        <p:spPr bwMode="auto">
          <a:xfrm>
            <a:off x="1663700" y="4865688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03" name="Freeform 229"/>
          <p:cNvSpPr>
            <a:spLocks/>
          </p:cNvSpPr>
          <p:nvPr/>
        </p:nvSpPr>
        <p:spPr bwMode="auto">
          <a:xfrm>
            <a:off x="2822575" y="3698875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04" name="Oval 230"/>
          <p:cNvSpPr>
            <a:spLocks noChangeArrowheads="1"/>
          </p:cNvSpPr>
          <p:nvPr/>
        </p:nvSpPr>
        <p:spPr bwMode="auto">
          <a:xfrm>
            <a:off x="2763838" y="3871913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9605" name="Text Box 231"/>
          <p:cNvSpPr txBox="1">
            <a:spLocks noChangeArrowheads="1"/>
          </p:cNvSpPr>
          <p:nvPr/>
        </p:nvSpPr>
        <p:spPr bwMode="auto">
          <a:xfrm>
            <a:off x="3251200" y="3778250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Arial" pitchFamily="34" charset="0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original data, </a:t>
            </a:r>
            <a:r>
              <a:rPr lang="en-US" altLang="en-US" i="1">
                <a:solidFill>
                  <a:srgbClr val="FF0000"/>
                </a:solidFill>
                <a:latin typeface="Arial" pitchFamily="34" charset="0"/>
              </a:rPr>
              <a:t>plus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 retransmitted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2199" name="Line 232"/>
          <p:cNvSpPr>
            <a:spLocks noChangeShapeType="1"/>
          </p:cNvSpPr>
          <p:nvPr/>
        </p:nvSpPr>
        <p:spPr bwMode="auto">
          <a:xfrm>
            <a:off x="2909888" y="3938588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200" name="Line 233"/>
          <p:cNvSpPr>
            <a:spLocks noChangeShapeType="1"/>
          </p:cNvSpPr>
          <p:nvPr/>
        </p:nvSpPr>
        <p:spPr bwMode="auto">
          <a:xfrm>
            <a:off x="2905125" y="37052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2201" name="Line 234"/>
          <p:cNvSpPr>
            <a:spLocks noChangeShapeType="1"/>
          </p:cNvSpPr>
          <p:nvPr/>
        </p:nvSpPr>
        <p:spPr bwMode="auto">
          <a:xfrm>
            <a:off x="7116763" y="3857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3691" name="Rectangle 235"/>
          <p:cNvSpPr>
            <a:spLocks noChangeArrowheads="1"/>
          </p:cNvSpPr>
          <p:nvPr/>
        </p:nvSpPr>
        <p:spPr bwMode="auto">
          <a:xfrm>
            <a:off x="2381250" y="3846513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03692" name="Text Box 236"/>
          <p:cNvSpPr txBox="1">
            <a:spLocks noChangeArrowheads="1"/>
          </p:cNvSpPr>
          <p:nvPr/>
        </p:nvSpPr>
        <p:spPr bwMode="auto">
          <a:xfrm>
            <a:off x="3725863" y="4805363"/>
            <a:ext cx="1768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>
                <a:solidFill>
                  <a:srgbClr val="006600"/>
                </a:solidFill>
                <a:latin typeface="Arial" charset="0"/>
              </a:rPr>
              <a:t>free buffer space!</a:t>
            </a:r>
          </a:p>
        </p:txBody>
      </p:sp>
      <p:sp>
        <p:nvSpPr>
          <p:cNvPr id="403693" name="Rectangle 237"/>
          <p:cNvSpPr>
            <a:spLocks noChangeArrowheads="1"/>
          </p:cNvSpPr>
          <p:nvPr/>
        </p:nvSpPr>
        <p:spPr bwMode="auto">
          <a:xfrm>
            <a:off x="2381250" y="3844925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pic>
        <p:nvPicPr>
          <p:cNvPr id="109612" name="Picture 260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6" name="Rectangle 261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2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92207" name="Rectangle 264"/>
          <p:cNvSpPr>
            <a:spLocks noGrp="1" noChangeArrowheads="1"/>
          </p:cNvSpPr>
          <p:nvPr>
            <p:ph type="body" sz="half" idx="1"/>
          </p:nvPr>
        </p:nvSpPr>
        <p:spPr>
          <a:xfrm>
            <a:off x="560388" y="1116013"/>
            <a:ext cx="3536950" cy="191611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000099"/>
                </a:solidFill>
                <a:ea typeface="ＭＳ Ｐゴシック" charset="0"/>
                <a:cs typeface="+mn-cs"/>
              </a:rPr>
              <a:t>Idealization: </a:t>
            </a: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known loss</a:t>
            </a:r>
            <a:r>
              <a:rPr lang="en-US" sz="2400">
                <a:ea typeface="ＭＳ Ｐゴシック" charset="0"/>
                <a:cs typeface="+mn-cs"/>
              </a:rPr>
              <a:t> packets can be lost, dropped at router due  to full buffers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sender only resends if packet </a:t>
            </a:r>
            <a:r>
              <a:rPr lang="en-US" sz="2400" i="1">
                <a:ea typeface="ＭＳ Ｐゴシック" charset="0"/>
                <a:cs typeface="+mn-cs"/>
              </a:rPr>
              <a:t>known</a:t>
            </a:r>
            <a:r>
              <a:rPr lang="en-US" sz="2400">
                <a:ea typeface="ＭＳ Ｐゴシック" charset="0"/>
                <a:cs typeface="+mn-cs"/>
              </a:rPr>
              <a:t> to be lost</a:t>
            </a: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grpSp>
        <p:nvGrpSpPr>
          <p:cNvPr id="403736" name="Group 280"/>
          <p:cNvGrpSpPr>
            <a:grpSpLocks/>
          </p:cNvGrpSpPr>
          <p:nvPr/>
        </p:nvGrpSpPr>
        <p:grpSpPr bwMode="auto">
          <a:xfrm>
            <a:off x="4600575" y="1244600"/>
            <a:ext cx="4306888" cy="2076450"/>
            <a:chOff x="2898" y="784"/>
            <a:chExt cx="2713" cy="1308"/>
          </a:xfrm>
        </p:grpSpPr>
        <p:sp>
          <p:nvSpPr>
            <p:cNvPr id="92283" name="Line 239"/>
            <p:cNvSpPr>
              <a:spLocks noChangeShapeType="1"/>
            </p:cNvSpPr>
            <p:nvPr/>
          </p:nvSpPr>
          <p:spPr bwMode="auto">
            <a:xfrm>
              <a:off x="3208" y="784"/>
              <a:ext cx="0" cy="10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84" name="Line 240"/>
            <p:cNvSpPr>
              <a:spLocks noChangeShapeType="1"/>
            </p:cNvSpPr>
            <p:nvPr/>
          </p:nvSpPr>
          <p:spPr bwMode="auto">
            <a:xfrm rot="5400000">
              <a:off x="3771" y="1303"/>
              <a:ext cx="0" cy="1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85" name="Text Box 241"/>
            <p:cNvSpPr txBox="1">
              <a:spLocks noChangeArrowheads="1"/>
            </p:cNvSpPr>
            <p:nvPr/>
          </p:nvSpPr>
          <p:spPr bwMode="auto">
            <a:xfrm>
              <a:off x="2938" y="814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>
                  <a:latin typeface="Arial" charset="0"/>
                  <a:cs typeface="Arial" charset="0"/>
                </a:rPr>
                <a:t>R/2</a:t>
              </a:r>
            </a:p>
          </p:txBody>
        </p:sp>
        <p:sp>
          <p:nvSpPr>
            <p:cNvPr id="92286" name="Line 242"/>
            <p:cNvSpPr>
              <a:spLocks noChangeShapeType="1"/>
            </p:cNvSpPr>
            <p:nvPr/>
          </p:nvSpPr>
          <p:spPr bwMode="auto">
            <a:xfrm rot="5400000">
              <a:off x="4054" y="72"/>
              <a:ext cx="0" cy="1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87" name="Line 243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88" name="Text Box 244"/>
            <p:cNvSpPr txBox="1">
              <a:spLocks noChangeArrowheads="1"/>
            </p:cNvSpPr>
            <p:nvPr/>
          </p:nvSpPr>
          <p:spPr bwMode="auto">
            <a:xfrm>
              <a:off x="4063" y="1846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400">
                  <a:latin typeface="Arial" charset="0"/>
                  <a:cs typeface="Arial" charset="0"/>
                </a:rPr>
                <a:t>R/2</a:t>
              </a:r>
            </a:p>
          </p:txBody>
        </p:sp>
        <p:sp>
          <p:nvSpPr>
            <p:cNvPr id="109696" name="Freeform 245"/>
            <p:cNvSpPr>
              <a:spLocks/>
            </p:cNvSpPr>
            <p:nvPr/>
          </p:nvSpPr>
          <p:spPr bwMode="auto">
            <a:xfrm>
              <a:off x="3211" y="913"/>
              <a:ext cx="1636" cy="955"/>
            </a:xfrm>
            <a:custGeom>
              <a:avLst/>
              <a:gdLst>
                <a:gd name="T0" fmla="*/ 0 w 1636"/>
                <a:gd name="T1" fmla="*/ 955 h 955"/>
                <a:gd name="T2" fmla="*/ 758 w 1636"/>
                <a:gd name="T3" fmla="*/ 246 h 955"/>
                <a:gd name="T4" fmla="*/ 1636 w 1636"/>
                <a:gd name="T5" fmla="*/ 7 h 9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36" h="955">
                  <a:moveTo>
                    <a:pt x="0" y="955"/>
                  </a:moveTo>
                  <a:cubicBezTo>
                    <a:pt x="126" y="837"/>
                    <a:pt x="27" y="927"/>
                    <a:pt x="758" y="246"/>
                  </a:cubicBezTo>
                  <a:cubicBezTo>
                    <a:pt x="1095" y="0"/>
                    <a:pt x="1453" y="57"/>
                    <a:pt x="1636" y="7"/>
                  </a:cubicBezTo>
                </a:path>
              </a:pathLst>
            </a:custGeom>
            <a:noFill/>
            <a:ln w="28575" cmpd="sng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9697" name="Group 246"/>
            <p:cNvGrpSpPr>
              <a:grpSpLocks/>
            </p:cNvGrpSpPr>
            <p:nvPr/>
          </p:nvGrpSpPr>
          <p:grpSpPr bwMode="auto">
            <a:xfrm>
              <a:off x="3563" y="1861"/>
              <a:ext cx="269" cy="231"/>
              <a:chOff x="3655" y="1791"/>
              <a:chExt cx="269" cy="231"/>
            </a:xfrm>
          </p:grpSpPr>
          <p:sp>
            <p:nvSpPr>
              <p:cNvPr id="92297" name="Text Box 247"/>
              <p:cNvSpPr txBox="1">
                <a:spLocks noChangeArrowheads="1"/>
              </p:cNvSpPr>
              <p:nvPr/>
            </p:nvSpPr>
            <p:spPr bwMode="auto">
              <a:xfrm>
                <a:off x="3655" y="1791"/>
                <a:ext cx="2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800">
                    <a:latin typeface="Symbol" charset="0"/>
                    <a:cs typeface="Arial" charset="0"/>
                  </a:rPr>
                  <a:t>l</a:t>
                </a:r>
                <a:r>
                  <a:rPr lang="en-US" sz="1800" baseline="-25000">
                    <a:latin typeface="Arial" charset="0"/>
                    <a:cs typeface="Arial" charset="0"/>
                  </a:rPr>
                  <a:t>in</a:t>
                </a:r>
              </a:p>
            </p:txBody>
          </p:sp>
          <p:sp>
            <p:nvSpPr>
              <p:cNvPr id="92298" name="Line 248"/>
              <p:cNvSpPr>
                <a:spLocks noChangeShapeType="1"/>
              </p:cNvSpPr>
              <p:nvPr/>
            </p:nvSpPr>
            <p:spPr bwMode="auto">
              <a:xfrm flipV="1">
                <a:off x="3810" y="1846"/>
                <a:ext cx="24" cy="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291" name="Text Box 249"/>
            <p:cNvSpPr txBox="1">
              <a:spLocks noChangeArrowheads="1"/>
            </p:cNvSpPr>
            <p:nvPr/>
          </p:nvSpPr>
          <p:spPr bwMode="auto">
            <a:xfrm rot="-5400000">
              <a:off x="2819" y="1277"/>
              <a:ext cx="3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>
                  <a:latin typeface="Symbol" charset="0"/>
                  <a:cs typeface="Arial" charset="0"/>
                </a:rPr>
                <a:t>l</a:t>
              </a:r>
              <a:r>
                <a:rPr lang="en-US" sz="1800" baseline="-25000">
                  <a:latin typeface="Arial" charset="0"/>
                  <a:cs typeface="Arial" charset="0"/>
                </a:rPr>
                <a:t>out</a:t>
              </a:r>
            </a:p>
          </p:txBody>
        </p:sp>
        <p:sp>
          <p:nvSpPr>
            <p:cNvPr id="92292" name="Line 250"/>
            <p:cNvSpPr>
              <a:spLocks noChangeShapeType="1"/>
            </p:cNvSpPr>
            <p:nvPr/>
          </p:nvSpPr>
          <p:spPr bwMode="auto">
            <a:xfrm rot="10800000" flipH="1">
              <a:off x="3182" y="922"/>
              <a:ext cx="1019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93" name="Oval 251"/>
            <p:cNvSpPr>
              <a:spLocks noChangeArrowheads="1"/>
            </p:cNvSpPr>
            <p:nvPr/>
          </p:nvSpPr>
          <p:spPr bwMode="auto">
            <a:xfrm>
              <a:off x="4173" y="1005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94" name="Text Box 252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>
                  <a:latin typeface="Arial" charset="0"/>
                </a:rPr>
                <a:t>when sending at R/2, some packets are retransmissions but asymptotic goodput is still R/2 (why?)</a:t>
              </a:r>
            </a:p>
          </p:txBody>
        </p:sp>
        <p:sp>
          <p:nvSpPr>
            <p:cNvPr id="92295" name="Line 253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96" name="Line 265"/>
            <p:cNvSpPr>
              <a:spLocks noChangeShapeType="1"/>
            </p:cNvSpPr>
            <p:nvPr/>
          </p:nvSpPr>
          <p:spPr bwMode="auto">
            <a:xfrm flipV="1">
              <a:off x="4722" y="946"/>
              <a:ext cx="121" cy="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09616" name="Freeform 267"/>
          <p:cNvSpPr>
            <a:spLocks/>
          </p:cNvSpPr>
          <p:nvPr/>
        </p:nvSpPr>
        <p:spPr bwMode="auto">
          <a:xfrm flipH="1">
            <a:off x="1066800" y="4667250"/>
            <a:ext cx="250825" cy="120173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17" name="Freeform 273"/>
          <p:cNvSpPr>
            <a:spLocks/>
          </p:cNvSpPr>
          <p:nvPr/>
        </p:nvSpPr>
        <p:spPr bwMode="auto">
          <a:xfrm>
            <a:off x="7416800" y="3665538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18" name="Freeform 276"/>
          <p:cNvSpPr>
            <a:spLocks/>
          </p:cNvSpPr>
          <p:nvPr/>
        </p:nvSpPr>
        <p:spPr bwMode="auto">
          <a:xfrm>
            <a:off x="6948488" y="4981575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19" name="Text Box 278"/>
          <p:cNvSpPr txBox="1">
            <a:spLocks noChangeArrowheads="1"/>
          </p:cNvSpPr>
          <p:nvPr/>
        </p:nvSpPr>
        <p:spPr bwMode="auto">
          <a:xfrm>
            <a:off x="2298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9620" name="Text Box 279"/>
          <p:cNvSpPr txBox="1">
            <a:spLocks noChangeArrowheads="1"/>
          </p:cNvSpPr>
          <p:nvPr/>
        </p:nvSpPr>
        <p:spPr bwMode="auto">
          <a:xfrm>
            <a:off x="1168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Host B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109621" name="Group 281"/>
          <p:cNvGrpSpPr>
            <a:grpSpLocks/>
          </p:cNvGrpSpPr>
          <p:nvPr/>
        </p:nvGrpSpPr>
        <p:grpSpPr bwMode="auto">
          <a:xfrm>
            <a:off x="7553325" y="4564063"/>
            <a:ext cx="231775" cy="441325"/>
            <a:chOff x="4140" y="429"/>
            <a:chExt cx="1425" cy="2396"/>
          </a:xfrm>
        </p:grpSpPr>
        <p:sp>
          <p:nvSpPr>
            <p:cNvPr id="109658" name="Freeform 28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2" name="Rectangle 283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660" name="Freeform 28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61" name="Freeform 28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5" name="Rectangle 286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663" name="Group 28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2281" name="AutoShape 288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82" name="AutoShape 289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257" name="Rectangle 290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665" name="Group 29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2279" name="AutoShape 292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80" name="AutoShape 293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259" name="Rectangle 294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60" name="Rectangle 295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668" name="Group 29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2277" name="AutoShape 297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78" name="AutoShape 298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9669" name="Freeform 29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9670" name="Group 30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2275" name="AutoShape 301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76" name="AutoShape 302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264" name="Rectangle 303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672" name="Freeform 30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73" name="Freeform 30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7" name="Oval 306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675" name="Freeform 30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9" name="AutoShape 30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70" name="AutoShape 309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71" name="Oval 310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72" name="Oval 311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2273" name="Oval 312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74" name="Rectangle 313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9622" name="Group 314"/>
          <p:cNvGrpSpPr>
            <a:grpSpLocks/>
          </p:cNvGrpSpPr>
          <p:nvPr/>
        </p:nvGrpSpPr>
        <p:grpSpPr bwMode="auto">
          <a:xfrm>
            <a:off x="7135813" y="5867400"/>
            <a:ext cx="231775" cy="441325"/>
            <a:chOff x="4140" y="429"/>
            <a:chExt cx="1425" cy="2396"/>
          </a:xfrm>
        </p:grpSpPr>
        <p:sp>
          <p:nvSpPr>
            <p:cNvPr id="109626" name="Freeform 315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0" name="Rectangle 316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628" name="Freeform 317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29" name="Freeform 318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3" name="Rectangle 319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631" name="Group 320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2249" name="AutoShape 321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50" name="AutoShape 322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225" name="Rectangle 323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633" name="Group 324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2247" name="AutoShape 325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48" name="AutoShape 326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227" name="Rectangle 327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28" name="Rectangle 328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09636" name="Group 329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2245" name="AutoShape 330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46" name="AutoShape 331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9637" name="Freeform 332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9638" name="Group 333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2243" name="AutoShape 334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2244" name="AutoShape 335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2232" name="Rectangle 336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640" name="Freeform 337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41" name="Freeform 338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5" name="Oval 339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643" name="Freeform 340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7" name="AutoShape 341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38" name="AutoShape 342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39" name="Oval 343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40" name="Oval 344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2241" name="Oval 345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2242" name="Rectangle 346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09623" name="Group 347"/>
          <p:cNvGrpSpPr>
            <a:grpSpLocks/>
          </p:cNvGrpSpPr>
          <p:nvPr/>
        </p:nvGrpSpPr>
        <p:grpSpPr bwMode="auto">
          <a:xfrm>
            <a:off x="661988" y="5605463"/>
            <a:ext cx="525462" cy="434975"/>
            <a:chOff x="-44" y="1473"/>
            <a:chExt cx="981" cy="1105"/>
          </a:xfrm>
        </p:grpSpPr>
        <p:pic>
          <p:nvPicPr>
            <p:cNvPr id="109624" name="Picture 348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625" name="Freeform 34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90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03333 4.44444E-6 L 0.03333 0.14583 L 0.1191 0.14583 L 0.07969 0.20625 L 0.22622 0.20625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22 0.20625 L 0.275 0.20648 " pathEditMode="relative" ptsTypes="AA">
                                      <p:cBhvr>
                                        <p:cTn id="13" dur="3000" fill="hold"/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403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5 0.20649 L 0.34289 0.20649 L 0.40834 0.11598 L 0.49775 0.12084 L 0.49775 -0.011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2" presetID="9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403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403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691" grpId="0" animBg="1"/>
      <p:bldP spid="403691" grpId="1" animBg="1"/>
      <p:bldP spid="403691" grpId="2" animBg="1"/>
      <p:bldP spid="403691" grpId="3" animBg="1"/>
      <p:bldP spid="403692" grpId="0"/>
      <p:bldP spid="403693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Freeform 273"/>
          <p:cNvSpPr>
            <a:spLocks/>
          </p:cNvSpPr>
          <p:nvPr/>
        </p:nvSpPr>
        <p:spPr bwMode="auto">
          <a:xfrm flipH="1">
            <a:off x="2111375" y="3465513"/>
            <a:ext cx="250825" cy="1201737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0596" name="Group 357"/>
          <p:cNvGrpSpPr>
            <a:grpSpLocks/>
          </p:cNvGrpSpPr>
          <p:nvPr/>
        </p:nvGrpSpPr>
        <p:grpSpPr bwMode="auto">
          <a:xfrm>
            <a:off x="1716088" y="4425950"/>
            <a:ext cx="525462" cy="434975"/>
            <a:chOff x="-44" y="1473"/>
            <a:chExt cx="981" cy="1105"/>
          </a:xfrm>
        </p:grpSpPr>
        <p:pic>
          <p:nvPicPr>
            <p:cNvPr id="110769" name="Picture 358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770" name="Freeform 35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0597" name="Oval 3"/>
          <p:cNvSpPr>
            <a:spLocks noChangeArrowheads="1"/>
          </p:cNvSpPr>
          <p:nvPr/>
        </p:nvSpPr>
        <p:spPr bwMode="auto">
          <a:xfrm>
            <a:off x="3795713" y="5348288"/>
            <a:ext cx="1304925" cy="303212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0598" name="Line 4"/>
          <p:cNvSpPr>
            <a:spLocks noChangeShapeType="1"/>
          </p:cNvSpPr>
          <p:nvPr/>
        </p:nvSpPr>
        <p:spPr bwMode="auto">
          <a:xfrm>
            <a:off x="3795713" y="5324475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599" name="Line 5"/>
          <p:cNvSpPr>
            <a:spLocks noChangeShapeType="1"/>
          </p:cNvSpPr>
          <p:nvPr/>
        </p:nvSpPr>
        <p:spPr bwMode="auto">
          <a:xfrm>
            <a:off x="5100638" y="5324475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Rectangle 6"/>
          <p:cNvSpPr>
            <a:spLocks noChangeArrowheads="1"/>
          </p:cNvSpPr>
          <p:nvPr/>
        </p:nvSpPr>
        <p:spPr bwMode="auto">
          <a:xfrm>
            <a:off x="3795713" y="5324475"/>
            <a:ext cx="309562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0601" name="Rectangle 7"/>
          <p:cNvSpPr>
            <a:spLocks noChangeArrowheads="1"/>
          </p:cNvSpPr>
          <p:nvPr/>
        </p:nvSpPr>
        <p:spPr bwMode="auto">
          <a:xfrm>
            <a:off x="4705350" y="5311775"/>
            <a:ext cx="395288" cy="18415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0602" name="Oval 8"/>
          <p:cNvSpPr>
            <a:spLocks noChangeArrowheads="1"/>
          </p:cNvSpPr>
          <p:nvPr/>
        </p:nvSpPr>
        <p:spPr bwMode="auto">
          <a:xfrm>
            <a:off x="3790950" y="5126038"/>
            <a:ext cx="1306513" cy="352425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0603" name="Group 9"/>
          <p:cNvGrpSpPr>
            <a:grpSpLocks/>
          </p:cNvGrpSpPr>
          <p:nvPr/>
        </p:nvGrpSpPr>
        <p:grpSpPr bwMode="auto">
          <a:xfrm>
            <a:off x="4097338" y="5183188"/>
            <a:ext cx="647700" cy="206375"/>
            <a:chOff x="2848" y="848"/>
            <a:chExt cx="140" cy="98"/>
          </a:xfrm>
        </p:grpSpPr>
        <p:sp>
          <p:nvSpPr>
            <p:cNvPr id="110766" name="Line 1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767" name="Line 1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768" name="Line 1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604" name="Line 13"/>
          <p:cNvSpPr>
            <a:spLocks noChangeShapeType="1"/>
          </p:cNvSpPr>
          <p:nvPr/>
        </p:nvSpPr>
        <p:spPr bwMode="auto">
          <a:xfrm>
            <a:off x="4097338" y="5381625"/>
            <a:ext cx="231775" cy="47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5" name="Line 14"/>
          <p:cNvSpPr>
            <a:spLocks noChangeShapeType="1"/>
          </p:cNvSpPr>
          <p:nvPr/>
        </p:nvSpPr>
        <p:spPr bwMode="auto">
          <a:xfrm flipV="1">
            <a:off x="4541838" y="5181600"/>
            <a:ext cx="203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6" name="Line 15"/>
          <p:cNvSpPr>
            <a:spLocks noChangeShapeType="1"/>
          </p:cNvSpPr>
          <p:nvPr/>
        </p:nvSpPr>
        <p:spPr bwMode="auto">
          <a:xfrm flipV="1">
            <a:off x="4310063" y="5181600"/>
            <a:ext cx="241300" cy="2000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7" name="Line 16"/>
          <p:cNvSpPr>
            <a:spLocks noChangeShapeType="1"/>
          </p:cNvSpPr>
          <p:nvPr/>
        </p:nvSpPr>
        <p:spPr bwMode="auto">
          <a:xfrm flipH="1">
            <a:off x="242411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08" name="Line 17"/>
          <p:cNvSpPr>
            <a:spLocks noChangeShapeType="1"/>
          </p:cNvSpPr>
          <p:nvPr/>
        </p:nvSpPr>
        <p:spPr bwMode="auto">
          <a:xfrm flipH="1">
            <a:off x="3021013" y="4878388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0609" name="Group 58"/>
          <p:cNvGrpSpPr>
            <a:grpSpLocks/>
          </p:cNvGrpSpPr>
          <p:nvPr/>
        </p:nvGrpSpPr>
        <p:grpSpPr bwMode="auto">
          <a:xfrm>
            <a:off x="2351088" y="3563938"/>
            <a:ext cx="798512" cy="1166812"/>
            <a:chOff x="12762" y="10336"/>
            <a:chExt cx="1027" cy="1700"/>
          </a:xfrm>
        </p:grpSpPr>
        <p:sp>
          <p:nvSpPr>
            <p:cNvPr id="110760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61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62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63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64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65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610" name="Text Box 65"/>
          <p:cNvSpPr txBox="1">
            <a:spLocks noChangeArrowheads="1"/>
          </p:cNvSpPr>
          <p:nvPr/>
        </p:nvSpPr>
        <p:spPr bwMode="auto">
          <a:xfrm>
            <a:off x="2298700" y="4705350"/>
            <a:ext cx="8524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0611" name="Text Box 66"/>
          <p:cNvSpPr txBox="1">
            <a:spLocks noChangeArrowheads="1"/>
          </p:cNvSpPr>
          <p:nvPr/>
        </p:nvSpPr>
        <p:spPr bwMode="auto">
          <a:xfrm>
            <a:off x="3368675" y="3449638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0612" name="Line 67"/>
          <p:cNvSpPr>
            <a:spLocks noChangeShapeType="1"/>
          </p:cNvSpPr>
          <p:nvPr/>
        </p:nvSpPr>
        <p:spPr bwMode="auto">
          <a:xfrm flipH="1">
            <a:off x="1885950" y="5983288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0613" name="Group 108"/>
          <p:cNvGrpSpPr>
            <a:grpSpLocks/>
          </p:cNvGrpSpPr>
          <p:nvPr/>
        </p:nvGrpSpPr>
        <p:grpSpPr bwMode="auto">
          <a:xfrm>
            <a:off x="1298575" y="4718050"/>
            <a:ext cx="798513" cy="1166813"/>
            <a:chOff x="12762" y="10336"/>
            <a:chExt cx="1027" cy="1700"/>
          </a:xfrm>
        </p:grpSpPr>
        <p:sp>
          <p:nvSpPr>
            <p:cNvPr id="110754" name="Rectangle 1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55" name="Rectangle 1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56" name="Line 1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57" name="Line 1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58" name="Line 1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59" name="Line 1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614" name="Line 116"/>
          <p:cNvSpPr>
            <a:spLocks noChangeShapeType="1"/>
          </p:cNvSpPr>
          <p:nvPr/>
        </p:nvSpPr>
        <p:spPr bwMode="auto">
          <a:xfrm flipH="1">
            <a:off x="3021013" y="5394325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5" name="Line 117"/>
          <p:cNvSpPr>
            <a:spLocks noChangeShapeType="1"/>
          </p:cNvSpPr>
          <p:nvPr/>
        </p:nvSpPr>
        <p:spPr bwMode="auto">
          <a:xfrm flipH="1">
            <a:off x="5010150" y="5394325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6" name="Line 118"/>
          <p:cNvSpPr>
            <a:spLocks noChangeShapeType="1"/>
          </p:cNvSpPr>
          <p:nvPr/>
        </p:nvSpPr>
        <p:spPr bwMode="auto">
          <a:xfrm flipH="1">
            <a:off x="5160963" y="4878388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7" name="Line 119"/>
          <p:cNvSpPr>
            <a:spLocks noChangeShapeType="1"/>
          </p:cNvSpPr>
          <p:nvPr/>
        </p:nvSpPr>
        <p:spPr bwMode="auto">
          <a:xfrm flipH="1">
            <a:off x="5149850" y="5995988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8" name="Line 120"/>
          <p:cNvSpPr>
            <a:spLocks noChangeShapeType="1"/>
          </p:cNvSpPr>
          <p:nvPr/>
        </p:nvSpPr>
        <p:spPr bwMode="auto">
          <a:xfrm flipH="1">
            <a:off x="6259513" y="4891088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0619" name="Group 161"/>
          <p:cNvGrpSpPr>
            <a:grpSpLocks/>
          </p:cNvGrpSpPr>
          <p:nvPr/>
        </p:nvGrpSpPr>
        <p:grpSpPr bwMode="auto">
          <a:xfrm>
            <a:off x="6643688" y="3698875"/>
            <a:ext cx="798512" cy="1166813"/>
            <a:chOff x="12762" y="10336"/>
            <a:chExt cx="1027" cy="1700"/>
          </a:xfrm>
        </p:grpSpPr>
        <p:sp>
          <p:nvSpPr>
            <p:cNvPr id="110748" name="Rectangle 16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49" name="Rectangle 16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50" name="Line 16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51" name="Line 16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52" name="Line 16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53" name="Line 16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20" name="Group 208"/>
          <p:cNvGrpSpPr>
            <a:grpSpLocks/>
          </p:cNvGrpSpPr>
          <p:nvPr/>
        </p:nvGrpSpPr>
        <p:grpSpPr bwMode="auto">
          <a:xfrm>
            <a:off x="6175375" y="5011738"/>
            <a:ext cx="798513" cy="1168400"/>
            <a:chOff x="12762" y="10336"/>
            <a:chExt cx="1027" cy="1700"/>
          </a:xfrm>
        </p:grpSpPr>
        <p:sp>
          <p:nvSpPr>
            <p:cNvPr id="110742" name="Rectangle 2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43" name="Rectangle 2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44" name="Line 2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45" name="Line 2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46" name="Line 2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47" name="Line 2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621" name="Oval 215"/>
          <p:cNvSpPr>
            <a:spLocks noChangeArrowheads="1"/>
          </p:cNvSpPr>
          <p:nvPr/>
        </p:nvSpPr>
        <p:spPr bwMode="auto">
          <a:xfrm>
            <a:off x="2763838" y="3638550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0622" name="Oval 216"/>
          <p:cNvSpPr>
            <a:spLocks noChangeArrowheads="1"/>
          </p:cNvSpPr>
          <p:nvPr/>
        </p:nvSpPr>
        <p:spPr bwMode="auto">
          <a:xfrm>
            <a:off x="1604963" y="4767263"/>
            <a:ext cx="114300" cy="117475"/>
          </a:xfrm>
          <a:prstGeom prst="ellipse">
            <a:avLst/>
          </a:prstGeom>
          <a:solidFill>
            <a:srgbClr val="808080"/>
          </a:solidFill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0623" name="Text Box 217"/>
          <p:cNvSpPr txBox="1">
            <a:spLocks noChangeArrowheads="1"/>
          </p:cNvSpPr>
          <p:nvPr/>
        </p:nvSpPr>
        <p:spPr bwMode="auto">
          <a:xfrm>
            <a:off x="7583488" y="3651250"/>
            <a:ext cx="5905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110624" name="Group 218"/>
          <p:cNvGrpSpPr>
            <a:grpSpLocks/>
          </p:cNvGrpSpPr>
          <p:nvPr/>
        </p:nvGrpSpPr>
        <p:grpSpPr bwMode="auto">
          <a:xfrm>
            <a:off x="4587875" y="5233988"/>
            <a:ext cx="385763" cy="319087"/>
            <a:chOff x="11283" y="10423"/>
            <a:chExt cx="475" cy="374"/>
          </a:xfrm>
        </p:grpSpPr>
        <p:sp>
          <p:nvSpPr>
            <p:cNvPr id="110735" name="Rectangle 219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736" name="Line 220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37" name="Line 221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38" name="Line 222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39" name="Line 223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40" name="Line 224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41" name="Line 225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625" name="Line 226"/>
          <p:cNvSpPr>
            <a:spLocks noChangeShapeType="1"/>
          </p:cNvSpPr>
          <p:nvPr/>
        </p:nvSpPr>
        <p:spPr bwMode="auto">
          <a:xfrm>
            <a:off x="4845050" y="4017963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26" name="Freeform 227"/>
          <p:cNvSpPr>
            <a:spLocks/>
          </p:cNvSpPr>
          <p:nvPr/>
        </p:nvSpPr>
        <p:spPr bwMode="auto">
          <a:xfrm>
            <a:off x="1663700" y="4865688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2147483647 h 1501"/>
              <a:gd name="T4" fmla="*/ 2147483647 w 6225"/>
              <a:gd name="T5" fmla="*/ 2147483647 h 1501"/>
              <a:gd name="T6" fmla="*/ 2147483647 w 6225"/>
              <a:gd name="T7" fmla="*/ 2147483647 h 1501"/>
              <a:gd name="T8" fmla="*/ 2147483647 w 6225"/>
              <a:gd name="T9" fmla="*/ 2147483647 h 1501"/>
              <a:gd name="T10" fmla="*/ 2147483647 w 6225"/>
              <a:gd name="T11" fmla="*/ 2147483647 h 1501"/>
              <a:gd name="T12" fmla="*/ 2147483647 w 6225"/>
              <a:gd name="T13" fmla="*/ 2147483647 h 1501"/>
              <a:gd name="T14" fmla="*/ 2147483647 w 6225"/>
              <a:gd name="T15" fmla="*/ 2147483647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 cmpd="sng">
            <a:solidFill>
              <a:srgbClr val="80808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27" name="Freeform 228"/>
          <p:cNvSpPr>
            <a:spLocks/>
          </p:cNvSpPr>
          <p:nvPr/>
        </p:nvSpPr>
        <p:spPr bwMode="auto">
          <a:xfrm>
            <a:off x="2822575" y="3698875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2147483647 h 2010"/>
              <a:gd name="T4" fmla="*/ 2147483647 w 5400"/>
              <a:gd name="T5" fmla="*/ 2147483647 h 2010"/>
              <a:gd name="T6" fmla="*/ 2147483647 w 5400"/>
              <a:gd name="T7" fmla="*/ 2147483647 h 2010"/>
              <a:gd name="T8" fmla="*/ 2147483647 w 5400"/>
              <a:gd name="T9" fmla="*/ 2147483647 h 2010"/>
              <a:gd name="T10" fmla="*/ 2147483647 w 5400"/>
              <a:gd name="T11" fmla="*/ 2147483647 h 2010"/>
              <a:gd name="T12" fmla="*/ 2147483647 w 5400"/>
              <a:gd name="T13" fmla="*/ 2147483647 h 2010"/>
              <a:gd name="T14" fmla="*/ 2147483647 w 5400"/>
              <a:gd name="T15" fmla="*/ 2147483647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28" name="Oval 229"/>
          <p:cNvSpPr>
            <a:spLocks noChangeArrowheads="1"/>
          </p:cNvSpPr>
          <p:nvPr/>
        </p:nvSpPr>
        <p:spPr bwMode="auto">
          <a:xfrm>
            <a:off x="2763838" y="3871913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0629" name="Text Box 230"/>
          <p:cNvSpPr txBox="1">
            <a:spLocks noChangeArrowheads="1"/>
          </p:cNvSpPr>
          <p:nvPr/>
        </p:nvSpPr>
        <p:spPr bwMode="auto">
          <a:xfrm>
            <a:off x="3362325" y="3778250"/>
            <a:ext cx="234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3223" name="Line 231"/>
          <p:cNvSpPr>
            <a:spLocks noChangeShapeType="1"/>
          </p:cNvSpPr>
          <p:nvPr/>
        </p:nvSpPr>
        <p:spPr bwMode="auto">
          <a:xfrm>
            <a:off x="2909888" y="3938588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3224" name="Line 232"/>
          <p:cNvSpPr>
            <a:spLocks noChangeShapeType="1"/>
          </p:cNvSpPr>
          <p:nvPr/>
        </p:nvSpPr>
        <p:spPr bwMode="auto">
          <a:xfrm>
            <a:off x="2905125" y="37052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3225" name="Line 233"/>
          <p:cNvSpPr>
            <a:spLocks noChangeShapeType="1"/>
          </p:cNvSpPr>
          <p:nvPr/>
        </p:nvSpPr>
        <p:spPr bwMode="auto">
          <a:xfrm>
            <a:off x="7116763" y="3857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8634" name="Rectangle 234"/>
          <p:cNvSpPr>
            <a:spLocks noChangeArrowheads="1"/>
          </p:cNvSpPr>
          <p:nvPr/>
        </p:nvSpPr>
        <p:spPr bwMode="auto">
          <a:xfrm>
            <a:off x="2711450" y="3613150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8635" name="Rectangle 235"/>
          <p:cNvSpPr>
            <a:spLocks noChangeArrowheads="1"/>
          </p:cNvSpPr>
          <p:nvPr/>
        </p:nvSpPr>
        <p:spPr bwMode="auto">
          <a:xfrm>
            <a:off x="2381250" y="3846513"/>
            <a:ext cx="244475" cy="1555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8636" name="Text Box 236"/>
          <p:cNvSpPr txBox="1">
            <a:spLocks noChangeArrowheads="1"/>
          </p:cNvSpPr>
          <p:nvPr/>
        </p:nvSpPr>
        <p:spPr bwMode="auto">
          <a:xfrm>
            <a:off x="1757363" y="3736975"/>
            <a:ext cx="612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006600"/>
                </a:solidFill>
                <a:latin typeface="Arial" charset="0"/>
              </a:rPr>
              <a:t>copy</a:t>
            </a:r>
          </a:p>
        </p:txBody>
      </p:sp>
      <p:sp>
        <p:nvSpPr>
          <p:cNvPr id="358637" name="Text Box 237"/>
          <p:cNvSpPr txBox="1">
            <a:spLocks noChangeArrowheads="1"/>
          </p:cNvSpPr>
          <p:nvPr/>
        </p:nvSpPr>
        <p:spPr bwMode="auto">
          <a:xfrm>
            <a:off x="3724275" y="4805363"/>
            <a:ext cx="1768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1">
                <a:solidFill>
                  <a:srgbClr val="006600"/>
                </a:solidFill>
                <a:latin typeface="Arial" charset="0"/>
              </a:rPr>
              <a:t>free buffer space!</a:t>
            </a:r>
          </a:p>
        </p:txBody>
      </p:sp>
      <p:grpSp>
        <p:nvGrpSpPr>
          <p:cNvPr id="358640" name="Group 240"/>
          <p:cNvGrpSpPr>
            <a:grpSpLocks/>
          </p:cNvGrpSpPr>
          <p:nvPr/>
        </p:nvGrpSpPr>
        <p:grpSpPr bwMode="auto">
          <a:xfrm>
            <a:off x="1376363" y="3300413"/>
            <a:ext cx="947737" cy="869950"/>
            <a:chOff x="3283" y="2142"/>
            <a:chExt cx="597" cy="548"/>
          </a:xfrm>
        </p:grpSpPr>
        <p:grpSp>
          <p:nvGrpSpPr>
            <p:cNvPr id="110730" name="Group 241"/>
            <p:cNvGrpSpPr>
              <a:grpSpLocks/>
            </p:cNvGrpSpPr>
            <p:nvPr/>
          </p:nvGrpSpPr>
          <p:grpSpPr bwMode="auto">
            <a:xfrm>
              <a:off x="3283" y="2387"/>
              <a:ext cx="597" cy="303"/>
              <a:chOff x="990" y="4570"/>
              <a:chExt cx="597" cy="380"/>
            </a:xfrm>
          </p:grpSpPr>
          <p:pic>
            <p:nvPicPr>
              <p:cNvPr id="93326" name="Picture 24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0" y="4570"/>
                <a:ext cx="597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93327" name="Rectangle 243"/>
              <p:cNvSpPr>
                <a:spLocks noChangeArrowheads="1"/>
              </p:cNvSpPr>
              <p:nvPr/>
            </p:nvSpPr>
            <p:spPr bwMode="auto">
              <a:xfrm>
                <a:off x="1124" y="4679"/>
                <a:ext cx="360" cy="14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3324" name="Text Box 244"/>
            <p:cNvSpPr txBox="1">
              <a:spLocks noChangeArrowheads="1"/>
            </p:cNvSpPr>
            <p:nvPr/>
          </p:nvSpPr>
          <p:spPr bwMode="auto">
            <a:xfrm>
              <a:off x="3343" y="2461"/>
              <a:ext cx="479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en-US" sz="1200" b="1" i="1">
                  <a:solidFill>
                    <a:schemeClr val="accent2"/>
                  </a:solidFill>
                  <a:latin typeface="Comic Sans MS" charset="0"/>
                </a:rPr>
                <a:t>timeout</a:t>
              </a:r>
            </a:p>
          </p:txBody>
        </p:sp>
        <p:pic>
          <p:nvPicPr>
            <p:cNvPr id="93325" name="Picture 24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" y="2142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358646" name="Line 246"/>
          <p:cNvSpPr>
            <a:spLocks noChangeShapeType="1"/>
          </p:cNvSpPr>
          <p:nvPr/>
        </p:nvSpPr>
        <p:spPr bwMode="auto">
          <a:xfrm>
            <a:off x="5092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8647" name="Line 247"/>
          <p:cNvSpPr>
            <a:spLocks noChangeShapeType="1"/>
          </p:cNvSpPr>
          <p:nvPr/>
        </p:nvSpPr>
        <p:spPr bwMode="auto">
          <a:xfrm rot="5400000">
            <a:off x="5985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8648" name="Text Box 248"/>
          <p:cNvSpPr txBox="1">
            <a:spLocks noChangeArrowheads="1"/>
          </p:cNvSpPr>
          <p:nvPr/>
        </p:nvSpPr>
        <p:spPr bwMode="auto">
          <a:xfrm>
            <a:off x="4664075" y="1303338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358649" name="Line 249"/>
          <p:cNvSpPr>
            <a:spLocks noChangeShapeType="1"/>
          </p:cNvSpPr>
          <p:nvPr/>
        </p:nvSpPr>
        <p:spPr bwMode="auto">
          <a:xfrm rot="5400000">
            <a:off x="6435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358651" name="Text Box 251"/>
          <p:cNvSpPr txBox="1">
            <a:spLocks noChangeArrowheads="1"/>
          </p:cNvSpPr>
          <p:nvPr/>
        </p:nvSpPr>
        <p:spPr bwMode="auto">
          <a:xfrm>
            <a:off x="6450013" y="2919413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>
                <a:latin typeface="Arial" charset="0"/>
                <a:cs typeface="Arial" charset="0"/>
              </a:rPr>
              <a:t>R/2</a:t>
            </a:r>
          </a:p>
        </p:txBody>
      </p:sp>
      <p:grpSp>
        <p:nvGrpSpPr>
          <p:cNvPr id="358653" name="Group 253"/>
          <p:cNvGrpSpPr>
            <a:grpSpLocks/>
          </p:cNvGrpSpPr>
          <p:nvPr/>
        </p:nvGrpSpPr>
        <p:grpSpPr bwMode="auto">
          <a:xfrm>
            <a:off x="5656263" y="2954338"/>
            <a:ext cx="427037" cy="366712"/>
            <a:chOff x="3655" y="1791"/>
            <a:chExt cx="269" cy="231"/>
          </a:xfrm>
        </p:grpSpPr>
        <p:sp>
          <p:nvSpPr>
            <p:cNvPr id="93321" name="Text Box 254"/>
            <p:cNvSpPr txBox="1">
              <a:spLocks noChangeArrowheads="1"/>
            </p:cNvSpPr>
            <p:nvPr/>
          </p:nvSpPr>
          <p:spPr bwMode="auto">
            <a:xfrm>
              <a:off x="3655" y="1791"/>
              <a:ext cx="2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>
                  <a:latin typeface="Symbol" charset="0"/>
                  <a:cs typeface="Arial" charset="0"/>
                </a:rPr>
                <a:t>l</a:t>
              </a:r>
              <a:r>
                <a:rPr lang="en-US" sz="1800" baseline="-25000">
                  <a:latin typeface="Arial" charset="0"/>
                  <a:cs typeface="Arial" charset="0"/>
                </a:rPr>
                <a:t>in</a:t>
              </a:r>
            </a:p>
          </p:txBody>
        </p:sp>
        <p:sp>
          <p:nvSpPr>
            <p:cNvPr id="93322" name="Line 255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58656" name="Text Box 256"/>
          <p:cNvSpPr txBox="1">
            <a:spLocks noChangeArrowheads="1"/>
          </p:cNvSpPr>
          <p:nvPr/>
        </p:nvSpPr>
        <p:spPr bwMode="auto">
          <a:xfrm rot="-5400000">
            <a:off x="4475163" y="2027237"/>
            <a:ext cx="617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800">
                <a:latin typeface="Symbol" charset="0"/>
                <a:cs typeface="Arial" charset="0"/>
              </a:rPr>
              <a:t>l</a:t>
            </a:r>
            <a:r>
              <a:rPr lang="en-US" sz="1800" baseline="-25000">
                <a:latin typeface="Arial" charset="0"/>
                <a:cs typeface="Arial" charset="0"/>
              </a:rPr>
              <a:t>out</a:t>
            </a:r>
          </a:p>
        </p:txBody>
      </p:sp>
      <p:sp>
        <p:nvSpPr>
          <p:cNvPr id="358657" name="Line 257"/>
          <p:cNvSpPr>
            <a:spLocks noChangeShapeType="1"/>
          </p:cNvSpPr>
          <p:nvPr/>
        </p:nvSpPr>
        <p:spPr bwMode="auto">
          <a:xfrm rot="10800000" flipH="1">
            <a:off x="5051425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358662" name="Group 262"/>
          <p:cNvGrpSpPr>
            <a:grpSpLocks/>
          </p:cNvGrpSpPr>
          <p:nvPr/>
        </p:nvGrpSpPr>
        <p:grpSpPr bwMode="auto">
          <a:xfrm>
            <a:off x="6646863" y="1479550"/>
            <a:ext cx="2260600" cy="1479550"/>
            <a:chOff x="4187" y="932"/>
            <a:chExt cx="1424" cy="932"/>
          </a:xfrm>
        </p:grpSpPr>
        <p:sp>
          <p:nvSpPr>
            <p:cNvPr id="93317" name="Line 250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318" name="Oval 258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319" name="Text Box 259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>
                  <a:latin typeface="Arial" charset="0"/>
                </a:rPr>
                <a:t>when sending at R/2, some packets are retransmissions including duplicated that are delivered!</a:t>
              </a:r>
            </a:p>
          </p:txBody>
        </p:sp>
        <p:sp>
          <p:nvSpPr>
            <p:cNvPr id="93320" name="Line 260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58661" name="Freeform 261"/>
          <p:cNvSpPr>
            <a:spLocks/>
          </p:cNvSpPr>
          <p:nvPr/>
        </p:nvSpPr>
        <p:spPr bwMode="auto">
          <a:xfrm>
            <a:off x="5089525" y="1571625"/>
            <a:ext cx="2535238" cy="1382713"/>
          </a:xfrm>
          <a:custGeom>
            <a:avLst/>
            <a:gdLst>
              <a:gd name="T0" fmla="*/ 0 w 1597"/>
              <a:gd name="T1" fmla="*/ 2147483647 h 871"/>
              <a:gd name="T2" fmla="*/ 2147483647 w 1597"/>
              <a:gd name="T3" fmla="*/ 2147483647 h 871"/>
              <a:gd name="T4" fmla="*/ 2147483647 w 1597"/>
              <a:gd name="T5" fmla="*/ 2147483647 h 871"/>
              <a:gd name="T6" fmla="*/ 2147483647 w 1597"/>
              <a:gd name="T7" fmla="*/ 2147483647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0648" name="Freeform 264"/>
          <p:cNvSpPr>
            <a:spLocks/>
          </p:cNvSpPr>
          <p:nvPr/>
        </p:nvSpPr>
        <p:spPr bwMode="auto">
          <a:xfrm>
            <a:off x="6937375" y="4981575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9" name="Freeform 267"/>
          <p:cNvSpPr>
            <a:spLocks/>
          </p:cNvSpPr>
          <p:nvPr/>
        </p:nvSpPr>
        <p:spPr bwMode="auto">
          <a:xfrm>
            <a:off x="7416800" y="3676650"/>
            <a:ext cx="250825" cy="1212850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50" name="Freeform 270"/>
          <p:cNvSpPr>
            <a:spLocks/>
          </p:cNvSpPr>
          <p:nvPr/>
        </p:nvSpPr>
        <p:spPr bwMode="auto">
          <a:xfrm flipH="1">
            <a:off x="1066800" y="4667250"/>
            <a:ext cx="250825" cy="1201738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51" name="Text Box 275"/>
          <p:cNvSpPr txBox="1">
            <a:spLocks noChangeArrowheads="1"/>
          </p:cNvSpPr>
          <p:nvPr/>
        </p:nvSpPr>
        <p:spPr bwMode="auto">
          <a:xfrm>
            <a:off x="1168400" y="6073775"/>
            <a:ext cx="8778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Host B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3245" name="Rectangle 281"/>
          <p:cNvSpPr>
            <a:spLocks noChangeArrowheads="1"/>
          </p:cNvSpPr>
          <p:nvPr/>
        </p:nvSpPr>
        <p:spPr bwMode="auto">
          <a:xfrm>
            <a:off x="377825" y="1039813"/>
            <a:ext cx="4310063" cy="191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ea typeface="ＭＳ Ｐゴシック" charset="0"/>
              </a:rPr>
              <a:t>Realistic: </a:t>
            </a:r>
            <a:r>
              <a:rPr lang="en-US" sz="2800" i="1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duplicates</a:t>
            </a:r>
            <a:r>
              <a:rPr lang="en-US" sz="2400" dirty="0">
                <a:latin typeface="Gill Sans MT" charset="0"/>
                <a:ea typeface="ＭＳ Ｐゴシック" charset="0"/>
              </a:rPr>
              <a:t> 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packets can be lost, dropped at router due  to full buffers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sender times out prematurely, sending </a:t>
            </a:r>
            <a:r>
              <a:rPr lang="en-US" sz="2400" i="1" dirty="0">
                <a:solidFill>
                  <a:srgbClr val="000099"/>
                </a:solidFill>
                <a:latin typeface="Gill Sans MT" charset="0"/>
                <a:ea typeface="ＭＳ Ｐゴシック" charset="0"/>
              </a:rPr>
              <a:t>two</a:t>
            </a:r>
            <a:r>
              <a:rPr lang="en-US" sz="2400" i="1" dirty="0">
                <a:latin typeface="Gill Sans MT" charset="0"/>
                <a:ea typeface="ＭＳ Ｐゴシック" charset="0"/>
              </a:rPr>
              <a:t> </a:t>
            </a:r>
            <a:r>
              <a:rPr lang="en-US" sz="2400" dirty="0">
                <a:latin typeface="Gill Sans MT" charset="0"/>
                <a:ea typeface="ＭＳ Ｐゴシック" charset="0"/>
              </a:rPr>
              <a:t>copies, both of which are delivered</a:t>
            </a:r>
            <a:endParaRPr lang="en-US" sz="2800" dirty="0">
              <a:latin typeface="Gill Sans MT" charset="0"/>
              <a:ea typeface="ＭＳ Ｐゴシック" charset="0"/>
            </a:endParaRPr>
          </a:p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</a:endParaRPr>
          </a:p>
        </p:txBody>
      </p:sp>
      <p:pic>
        <p:nvPicPr>
          <p:cNvPr id="110653" name="Picture 286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247" name="Rectangle 287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2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grpSp>
        <p:nvGrpSpPr>
          <p:cNvPr id="110655" name="Group 288"/>
          <p:cNvGrpSpPr>
            <a:grpSpLocks/>
          </p:cNvGrpSpPr>
          <p:nvPr/>
        </p:nvGrpSpPr>
        <p:grpSpPr bwMode="auto">
          <a:xfrm>
            <a:off x="7553325" y="4564063"/>
            <a:ext cx="231775" cy="441325"/>
            <a:chOff x="4140" y="429"/>
            <a:chExt cx="1425" cy="2396"/>
          </a:xfrm>
        </p:grpSpPr>
        <p:sp>
          <p:nvSpPr>
            <p:cNvPr id="110692" name="Freeform 289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86" name="Rectangle 290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694" name="Freeform 291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95" name="Freeform 292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89" name="Rectangle 293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0697" name="Group 294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3315" name="AutoShape 295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316" name="AutoShape 296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3291" name="Rectangle 297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0699" name="Group 298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3313" name="AutoShape 299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314" name="AutoShape 300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3293" name="Rectangle 301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294" name="Rectangle 302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0702" name="Group 303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3311" name="AutoShape 304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312" name="AutoShape 305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0703" name="Freeform 306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0704" name="Group 307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3309" name="AutoShape 308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310" name="AutoShape 309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3298" name="Rectangle 310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706" name="Freeform 311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07" name="Freeform 312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301" name="Oval 313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709" name="Freeform 314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303" name="AutoShape 315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304" name="AutoShape 316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305" name="Oval 317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306" name="Oval 318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3307" name="Oval 319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308" name="Rectangle 320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0656" name="Group 321"/>
          <p:cNvGrpSpPr>
            <a:grpSpLocks/>
          </p:cNvGrpSpPr>
          <p:nvPr/>
        </p:nvGrpSpPr>
        <p:grpSpPr bwMode="auto">
          <a:xfrm>
            <a:off x="7135813" y="5867400"/>
            <a:ext cx="231775" cy="441325"/>
            <a:chOff x="4140" y="429"/>
            <a:chExt cx="1425" cy="2396"/>
          </a:xfrm>
        </p:grpSpPr>
        <p:sp>
          <p:nvSpPr>
            <p:cNvPr id="110660" name="Freeform 32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54" name="Rectangle 323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662" name="Freeform 32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63" name="Freeform 32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57" name="Rectangle 326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0665" name="Group 32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3283" name="AutoShape 328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284" name="AutoShape 329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3259" name="Rectangle 330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0667" name="Group 33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3281" name="AutoShape 332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282" name="AutoShape 333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3261" name="Rectangle 334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262" name="Rectangle 335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0670" name="Group 33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3279" name="AutoShape 337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280" name="AutoShape 338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0671" name="Freeform 33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0672" name="Group 34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3277" name="AutoShape 341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3278" name="AutoShape 342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3266" name="Rectangle 343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674" name="Freeform 34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75" name="Freeform 34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69" name="Oval 346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0677" name="Freeform 34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71" name="AutoShape 34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272" name="AutoShape 349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273" name="Oval 350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274" name="Oval 351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3275" name="Oval 352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3276" name="Rectangle 353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0657" name="Group 354"/>
          <p:cNvGrpSpPr>
            <a:grpSpLocks/>
          </p:cNvGrpSpPr>
          <p:nvPr/>
        </p:nvGrpSpPr>
        <p:grpSpPr bwMode="auto">
          <a:xfrm>
            <a:off x="661988" y="5605463"/>
            <a:ext cx="525462" cy="434975"/>
            <a:chOff x="-44" y="1473"/>
            <a:chExt cx="981" cy="1105"/>
          </a:xfrm>
        </p:grpSpPr>
        <p:pic>
          <p:nvPicPr>
            <p:cNvPr id="110658" name="Picture 355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659" name="Freeform 35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91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55 L -5.55556E-7 0.035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5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542 L 0.0007 0.17802 L 0.08681 0.17894 L 0.04723 0.24191 L 0.19584 0.2419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58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0.2419 L 0.23593 0.24144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2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81 0.24075 L 0.30833 0.24075 L 0.34982 0.18056 " pathEditMode="relative" rAng="0" ptsTypes="AAA">
                                      <p:cBhvr>
                                        <p:cTn id="33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1" y="-300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358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5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42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82 0.18056 L 0.3743 0.15278 L 0.46198 0.15278 L 0.46076 0.01621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821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3586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0.03542 -1.11111E-6 L 0.03785 0.14306 L 0.11719 0.14468 L 0.0842 0.20648 L 0.34271 0.20648 L 0.4099 0.1169 L 0.49635 0.11852 L 0.49635 -0.01805 " pathEditMode="relative" ptsTypes="AAAAAAAAA">
                                      <p:cBhvr>
                                        <p:cTn id="48" dur="2000" fill="hold"/>
                                        <p:tgtEl>
                                          <p:spTgt spid="3586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9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58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5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5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5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5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5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5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5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5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5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5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34" grpId="0" animBg="1"/>
      <p:bldP spid="358634" grpId="1" animBg="1"/>
      <p:bldP spid="358634" grpId="2" animBg="1"/>
      <p:bldP spid="358634" grpId="3" animBg="1"/>
      <p:bldP spid="358634" grpId="4" animBg="1"/>
      <p:bldP spid="358634" grpId="5" animBg="1"/>
      <p:bldP spid="358634" grpId="6" animBg="1"/>
      <p:bldP spid="358635" grpId="0" animBg="1"/>
      <p:bldP spid="358635" grpId="1" animBg="1"/>
      <p:bldP spid="358636" grpId="0"/>
      <p:bldP spid="358636" grpId="1"/>
      <p:bldP spid="358637" grpId="0"/>
      <p:bldP spid="358637" grpId="1"/>
      <p:bldP spid="358648" grpId="0"/>
      <p:bldP spid="358651" grpId="0"/>
      <p:bldP spid="358656" grpId="0"/>
      <p:bldP spid="358661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Line 245"/>
          <p:cNvSpPr>
            <a:spLocks noChangeShapeType="1"/>
          </p:cNvSpPr>
          <p:nvPr/>
        </p:nvSpPr>
        <p:spPr bwMode="auto">
          <a:xfrm>
            <a:off x="5092700" y="1244600"/>
            <a:ext cx="0" cy="1716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4213" name="Text Box 247"/>
          <p:cNvSpPr txBox="1">
            <a:spLocks noChangeArrowheads="1"/>
          </p:cNvSpPr>
          <p:nvPr/>
        </p:nvSpPr>
        <p:spPr bwMode="auto">
          <a:xfrm>
            <a:off x="4697413" y="1292225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>
                <a:latin typeface="Arial" charset="0"/>
                <a:cs typeface="Arial" charset="0"/>
              </a:rPr>
              <a:t>R/2</a:t>
            </a:r>
          </a:p>
        </p:txBody>
      </p:sp>
      <p:sp>
        <p:nvSpPr>
          <p:cNvPr id="94214" name="Line 248"/>
          <p:cNvSpPr>
            <a:spLocks noChangeShapeType="1"/>
          </p:cNvSpPr>
          <p:nvPr/>
        </p:nvSpPr>
        <p:spPr bwMode="auto">
          <a:xfrm rot="5400000">
            <a:off x="6435725" y="114300"/>
            <a:ext cx="0" cy="26987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4215" name="Text Box 253"/>
          <p:cNvSpPr txBox="1">
            <a:spLocks noChangeArrowheads="1"/>
          </p:cNvSpPr>
          <p:nvPr/>
        </p:nvSpPr>
        <p:spPr bwMode="auto">
          <a:xfrm rot="-5400000">
            <a:off x="4475163" y="2027237"/>
            <a:ext cx="617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800">
                <a:latin typeface="Symbol" charset="0"/>
                <a:cs typeface="Arial" charset="0"/>
              </a:rPr>
              <a:t>l</a:t>
            </a:r>
            <a:r>
              <a:rPr lang="en-US" sz="1800" baseline="-25000">
                <a:latin typeface="Arial" charset="0"/>
                <a:cs typeface="Arial" charset="0"/>
              </a:rPr>
              <a:t>out</a:t>
            </a:r>
          </a:p>
        </p:txBody>
      </p:sp>
      <p:sp>
        <p:nvSpPr>
          <p:cNvPr id="94216" name="Line 254"/>
          <p:cNvSpPr>
            <a:spLocks noChangeShapeType="1"/>
          </p:cNvSpPr>
          <p:nvPr/>
        </p:nvSpPr>
        <p:spPr bwMode="auto">
          <a:xfrm rot="10800000" flipH="1">
            <a:off x="5051425" y="1463675"/>
            <a:ext cx="1617663" cy="152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11624" name="Group 255"/>
          <p:cNvGrpSpPr>
            <a:grpSpLocks/>
          </p:cNvGrpSpPr>
          <p:nvPr/>
        </p:nvGrpSpPr>
        <p:grpSpPr bwMode="auto">
          <a:xfrm>
            <a:off x="6646863" y="1479550"/>
            <a:ext cx="2260600" cy="1479550"/>
            <a:chOff x="4187" y="932"/>
            <a:chExt cx="1424" cy="932"/>
          </a:xfrm>
        </p:grpSpPr>
        <p:sp>
          <p:nvSpPr>
            <p:cNvPr id="94228" name="Line 256"/>
            <p:cNvSpPr>
              <a:spLocks noChangeShapeType="1"/>
            </p:cNvSpPr>
            <p:nvPr/>
          </p:nvSpPr>
          <p:spPr bwMode="auto">
            <a:xfrm rot="10800000">
              <a:off x="4196" y="932"/>
              <a:ext cx="0" cy="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4229" name="Oval 257"/>
            <p:cNvSpPr>
              <a:spLocks noChangeArrowheads="1"/>
            </p:cNvSpPr>
            <p:nvPr/>
          </p:nvSpPr>
          <p:spPr bwMode="auto">
            <a:xfrm>
              <a:off x="4187" y="1026"/>
              <a:ext cx="56" cy="5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4230" name="Text Box 258"/>
            <p:cNvSpPr txBox="1">
              <a:spLocks noChangeArrowheads="1"/>
            </p:cNvSpPr>
            <p:nvPr/>
          </p:nvSpPr>
          <p:spPr bwMode="auto">
            <a:xfrm>
              <a:off x="4426" y="1106"/>
              <a:ext cx="1185" cy="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>
                <a:defRPr/>
              </a:pPr>
              <a:r>
                <a:rPr lang="en-US" sz="1400">
                  <a:latin typeface="Arial" charset="0"/>
                </a:rPr>
                <a:t>when sending at R/2, some packets are retransmissions including duplicated that are delivered!</a:t>
              </a:r>
            </a:p>
          </p:txBody>
        </p:sp>
        <p:sp>
          <p:nvSpPr>
            <p:cNvPr id="94231" name="Line 259"/>
            <p:cNvSpPr>
              <a:spLocks noChangeShapeType="1"/>
            </p:cNvSpPr>
            <p:nvPr/>
          </p:nvSpPr>
          <p:spPr bwMode="auto">
            <a:xfrm flipH="1" flipV="1">
              <a:off x="4201" y="1033"/>
              <a:ext cx="245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11625" name="Freeform 260"/>
          <p:cNvSpPr>
            <a:spLocks/>
          </p:cNvSpPr>
          <p:nvPr/>
        </p:nvSpPr>
        <p:spPr bwMode="auto">
          <a:xfrm>
            <a:off x="5089525" y="1571625"/>
            <a:ext cx="2535238" cy="1382713"/>
          </a:xfrm>
          <a:custGeom>
            <a:avLst/>
            <a:gdLst>
              <a:gd name="T0" fmla="*/ 0 w 1597"/>
              <a:gd name="T1" fmla="*/ 2147483647 h 871"/>
              <a:gd name="T2" fmla="*/ 2147483647 w 1597"/>
              <a:gd name="T3" fmla="*/ 2147483647 h 871"/>
              <a:gd name="T4" fmla="*/ 2147483647 w 1597"/>
              <a:gd name="T5" fmla="*/ 2147483647 h 871"/>
              <a:gd name="T6" fmla="*/ 2147483647 w 1597"/>
              <a:gd name="T7" fmla="*/ 2147483647 h 8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97" h="871">
                <a:moveTo>
                  <a:pt x="0" y="871"/>
                </a:moveTo>
                <a:cubicBezTo>
                  <a:pt x="166" y="737"/>
                  <a:pt x="664" y="154"/>
                  <a:pt x="994" y="66"/>
                </a:cubicBezTo>
                <a:cubicBezTo>
                  <a:pt x="1172" y="20"/>
                  <a:pt x="1158" y="4"/>
                  <a:pt x="1466" y="2"/>
                </a:cubicBezTo>
                <a:cubicBezTo>
                  <a:pt x="1596" y="0"/>
                  <a:pt x="1570" y="3"/>
                  <a:pt x="1597" y="3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4219" name="Rectangle 261"/>
          <p:cNvSpPr>
            <a:spLocks noChangeArrowheads="1"/>
          </p:cNvSpPr>
          <p:nvPr/>
        </p:nvSpPr>
        <p:spPr bwMode="auto">
          <a:xfrm>
            <a:off x="627063" y="3836988"/>
            <a:ext cx="814387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6858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ja-JP" altLang="en-US" sz="2800">
                <a:solidFill>
                  <a:srgbClr val="CC0000"/>
                </a:solidFill>
                <a:latin typeface="Gill Sans MT" pitchFamily="34" charset="0"/>
              </a:rPr>
              <a:t>“</a:t>
            </a:r>
            <a:r>
              <a:rPr lang="en-US" altLang="ja-JP" sz="2800">
                <a:solidFill>
                  <a:srgbClr val="CC0000"/>
                </a:solidFill>
                <a:latin typeface="Gill Sans MT" pitchFamily="34" charset="0"/>
              </a:rPr>
              <a:t>costs</a:t>
            </a:r>
            <a:r>
              <a:rPr lang="ja-JP" altLang="en-US" sz="2800">
                <a:solidFill>
                  <a:srgbClr val="CC0000"/>
                </a:solidFill>
                <a:latin typeface="Gill Sans MT" pitchFamily="34" charset="0"/>
              </a:rPr>
              <a:t>”</a:t>
            </a:r>
            <a:r>
              <a:rPr lang="en-US" altLang="ja-JP" sz="2800">
                <a:solidFill>
                  <a:srgbClr val="CC0000"/>
                </a:solidFill>
                <a:latin typeface="Gill Sans MT" pitchFamily="34" charset="0"/>
              </a:rPr>
              <a:t> of congestion:</a:t>
            </a:r>
            <a:r>
              <a:rPr lang="en-US" altLang="ja-JP" sz="2800">
                <a:latin typeface="Gill Sans MT" pitchFamily="34" charset="0"/>
              </a:rPr>
              <a:t> 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400">
                <a:latin typeface="Gill Sans MT" pitchFamily="34" charset="0"/>
              </a:rPr>
              <a:t>more work (retrans) for given </a:t>
            </a:r>
            <a:r>
              <a:rPr lang="ja-JP" altLang="en-US" sz="2400">
                <a:latin typeface="Gill Sans MT" pitchFamily="34" charset="0"/>
              </a:rPr>
              <a:t>“</a:t>
            </a:r>
            <a:r>
              <a:rPr lang="en-US" altLang="ja-JP" sz="2400">
                <a:latin typeface="Gill Sans MT" pitchFamily="34" charset="0"/>
              </a:rPr>
              <a:t>goodput</a:t>
            </a:r>
            <a:r>
              <a:rPr lang="ja-JP" altLang="en-US" sz="2400">
                <a:latin typeface="Gill Sans MT" pitchFamily="34" charset="0"/>
              </a:rPr>
              <a:t>”</a:t>
            </a:r>
            <a:endParaRPr lang="en-US" altLang="ja-JP" sz="2400">
              <a:latin typeface="Gill Sans MT" pitchFamily="34" charset="0"/>
            </a:endParaRP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400">
                <a:latin typeface="Gill Sans MT" pitchFamily="34" charset="0"/>
              </a:rPr>
              <a:t>unneeded retransmissions: link carries multiple copies of pkt</a:t>
            </a:r>
          </a:p>
          <a:p>
            <a:pPr lvl="1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 sz="2400">
                <a:latin typeface="Gill Sans MT" pitchFamily="34" charset="0"/>
              </a:rPr>
              <a:t>decreasing goodput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endParaRPr lang="en-US" altLang="en-US" sz="2400">
              <a:latin typeface="Gill Sans MT" pitchFamily="34" charset="0"/>
            </a:endParaRPr>
          </a:p>
        </p:txBody>
      </p:sp>
      <p:sp>
        <p:nvSpPr>
          <p:cNvPr id="94220" name="Line 262"/>
          <p:cNvSpPr>
            <a:spLocks noChangeShapeType="1"/>
          </p:cNvSpPr>
          <p:nvPr/>
        </p:nvSpPr>
        <p:spPr bwMode="auto">
          <a:xfrm rot="5400000">
            <a:off x="5985669" y="2067719"/>
            <a:ext cx="0" cy="179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4221" name="Text Box 263"/>
          <p:cNvSpPr txBox="1">
            <a:spLocks noChangeArrowheads="1"/>
          </p:cNvSpPr>
          <p:nvPr/>
        </p:nvSpPr>
        <p:spPr bwMode="auto">
          <a:xfrm>
            <a:off x="6450013" y="2930525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1400">
                <a:latin typeface="Arial" charset="0"/>
                <a:cs typeface="Arial" charset="0"/>
              </a:rPr>
              <a:t>R/2</a:t>
            </a:r>
          </a:p>
        </p:txBody>
      </p:sp>
      <p:grpSp>
        <p:nvGrpSpPr>
          <p:cNvPr id="111629" name="Group 264"/>
          <p:cNvGrpSpPr>
            <a:grpSpLocks/>
          </p:cNvGrpSpPr>
          <p:nvPr/>
        </p:nvGrpSpPr>
        <p:grpSpPr bwMode="auto">
          <a:xfrm>
            <a:off x="5656263" y="2954338"/>
            <a:ext cx="427037" cy="366712"/>
            <a:chOff x="3655" y="1791"/>
            <a:chExt cx="269" cy="231"/>
          </a:xfrm>
        </p:grpSpPr>
        <p:sp>
          <p:nvSpPr>
            <p:cNvPr id="94226" name="Text Box 265"/>
            <p:cNvSpPr txBox="1">
              <a:spLocks noChangeArrowheads="1"/>
            </p:cNvSpPr>
            <p:nvPr/>
          </p:nvSpPr>
          <p:spPr bwMode="auto">
            <a:xfrm>
              <a:off x="3655" y="1791"/>
              <a:ext cx="2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algn="l" eaLnBrk="1" hangingPunct="1">
                <a:defRPr/>
              </a:pPr>
              <a:r>
                <a:rPr lang="en-US" sz="1800">
                  <a:latin typeface="Symbol" charset="0"/>
                  <a:cs typeface="Arial" charset="0"/>
                </a:rPr>
                <a:t>l</a:t>
              </a:r>
              <a:r>
                <a:rPr lang="en-US" sz="1800" baseline="-25000">
                  <a:latin typeface="Arial" charset="0"/>
                  <a:cs typeface="Arial" charset="0"/>
                </a:rPr>
                <a:t>in</a:t>
              </a:r>
            </a:p>
          </p:txBody>
        </p:sp>
        <p:sp>
          <p:nvSpPr>
            <p:cNvPr id="94227" name="Line 266"/>
            <p:cNvSpPr>
              <a:spLocks noChangeShapeType="1"/>
            </p:cNvSpPr>
            <p:nvPr/>
          </p:nvSpPr>
          <p:spPr bwMode="auto">
            <a:xfrm flipV="1">
              <a:off x="3810" y="1846"/>
              <a:ext cx="24" cy="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pic>
        <p:nvPicPr>
          <p:cNvPr id="111630" name="Picture 270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24" name="Rectangle 271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2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24" name="Rectangle 281"/>
          <p:cNvSpPr>
            <a:spLocks noChangeArrowheads="1"/>
          </p:cNvSpPr>
          <p:nvPr/>
        </p:nvSpPr>
        <p:spPr bwMode="auto">
          <a:xfrm>
            <a:off x="377825" y="1039813"/>
            <a:ext cx="4310063" cy="191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ea typeface="ＭＳ Ｐゴシック" charset="0"/>
              </a:rPr>
              <a:t>Realistic: </a:t>
            </a:r>
            <a:r>
              <a:rPr lang="en-US" sz="2800" i="1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duplicates</a:t>
            </a:r>
            <a:r>
              <a:rPr lang="en-US" sz="2400" dirty="0">
                <a:latin typeface="Gill Sans MT" charset="0"/>
                <a:ea typeface="ＭＳ Ｐゴシック" charset="0"/>
              </a:rPr>
              <a:t> 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packets can be lost, dropped at router due  to full buffers</a:t>
            </a:r>
          </a:p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ea typeface="ＭＳ Ｐゴシック" charset="0"/>
              </a:rPr>
              <a:t>sender times out prematurely, sending </a:t>
            </a:r>
            <a:r>
              <a:rPr lang="en-US" sz="2400" i="1" dirty="0">
                <a:solidFill>
                  <a:srgbClr val="000099"/>
                </a:solidFill>
                <a:latin typeface="Gill Sans MT" charset="0"/>
                <a:ea typeface="ＭＳ Ｐゴシック" charset="0"/>
              </a:rPr>
              <a:t>two</a:t>
            </a:r>
            <a:r>
              <a:rPr lang="en-US" sz="2400" i="1" dirty="0">
                <a:latin typeface="Gill Sans MT" charset="0"/>
                <a:ea typeface="ＭＳ Ｐゴシック" charset="0"/>
              </a:rPr>
              <a:t> </a:t>
            </a:r>
            <a:r>
              <a:rPr lang="en-US" sz="2400" dirty="0">
                <a:latin typeface="Gill Sans MT" charset="0"/>
                <a:ea typeface="ＭＳ Ｐゴシック" charset="0"/>
              </a:rPr>
              <a:t>copies, both of which are delivered</a:t>
            </a:r>
            <a:endParaRPr lang="en-US" sz="2800" dirty="0">
              <a:latin typeface="Gill Sans MT" charset="0"/>
              <a:ea typeface="ＭＳ Ｐゴシック" charset="0"/>
            </a:endParaRPr>
          </a:p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92</a:t>
            </a:fld>
            <a:endParaRPr lang="en-US" altLang="en-US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Freeform 354"/>
          <p:cNvSpPr>
            <a:spLocks/>
          </p:cNvSpPr>
          <p:nvPr/>
        </p:nvSpPr>
        <p:spPr bwMode="auto">
          <a:xfrm flipH="1">
            <a:off x="2568575" y="3136900"/>
            <a:ext cx="236538" cy="1014413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4" name="Freeform 350"/>
          <p:cNvSpPr>
            <a:spLocks/>
          </p:cNvSpPr>
          <p:nvPr/>
        </p:nvSpPr>
        <p:spPr bwMode="auto">
          <a:xfrm flipH="1">
            <a:off x="552450" y="5118100"/>
            <a:ext cx="236538" cy="1014413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5" name="Freeform 347"/>
          <p:cNvSpPr>
            <a:spLocks/>
          </p:cNvSpPr>
          <p:nvPr/>
        </p:nvSpPr>
        <p:spPr bwMode="auto">
          <a:xfrm>
            <a:off x="6810375" y="5316538"/>
            <a:ext cx="236538" cy="1014412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46" name="Freeform 344"/>
          <p:cNvSpPr>
            <a:spLocks/>
          </p:cNvSpPr>
          <p:nvPr/>
        </p:nvSpPr>
        <p:spPr bwMode="auto">
          <a:xfrm>
            <a:off x="7243763" y="3302000"/>
            <a:ext cx="236537" cy="1014413"/>
          </a:xfrm>
          <a:custGeom>
            <a:avLst/>
            <a:gdLst>
              <a:gd name="T0" fmla="*/ 2147483647 w 366"/>
              <a:gd name="T1" fmla="*/ 2147483647 h 1284"/>
              <a:gd name="T2" fmla="*/ 2147483647 w 366"/>
              <a:gd name="T3" fmla="*/ 0 h 1284"/>
              <a:gd name="T4" fmla="*/ 0 w 366"/>
              <a:gd name="T5" fmla="*/ 2147483647 h 1284"/>
              <a:gd name="T6" fmla="*/ 2147483647 w 366"/>
              <a:gd name="T7" fmla="*/ 2147483647 h 1284"/>
              <a:gd name="T8" fmla="*/ 2147483647 w 366"/>
              <a:gd name="T9" fmla="*/ 2147483647 h 1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6" h="1284">
                <a:moveTo>
                  <a:pt x="366" y="1278"/>
                </a:moveTo>
                <a:lnTo>
                  <a:pt x="12" y="0"/>
                </a:lnTo>
                <a:lnTo>
                  <a:pt x="0" y="1224"/>
                </a:lnTo>
                <a:lnTo>
                  <a:pt x="186" y="1284"/>
                </a:lnTo>
                <a:lnTo>
                  <a:pt x="366" y="1278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6425" y="1273175"/>
            <a:ext cx="8334375" cy="124777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four senders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multihop paths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timeout/retransmit</a:t>
            </a: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sp>
        <p:nvSpPr>
          <p:cNvPr id="95241" name="Rectangle 7"/>
          <p:cNvSpPr>
            <a:spLocks noChangeArrowheads="1"/>
          </p:cNvSpPr>
          <p:nvPr/>
        </p:nvSpPr>
        <p:spPr bwMode="auto">
          <a:xfrm>
            <a:off x="4251325" y="1106488"/>
            <a:ext cx="43735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800" u="sng">
                <a:solidFill>
                  <a:srgbClr val="CC0000"/>
                </a:solidFill>
                <a:latin typeface="Gill Sans MT" pitchFamily="34" charset="0"/>
              </a:rPr>
              <a:t>Q:</a:t>
            </a:r>
            <a:r>
              <a:rPr lang="en-US" altLang="en-US" sz="2400">
                <a:solidFill>
                  <a:srgbClr val="FF0000"/>
                </a:solidFill>
                <a:latin typeface="Gill Sans MT" pitchFamily="34" charset="0"/>
              </a:rPr>
              <a:t> </a:t>
            </a:r>
            <a:r>
              <a:rPr lang="en-US" altLang="en-US" sz="2400">
                <a:latin typeface="Gill Sans MT" pitchFamily="34" charset="0"/>
              </a:rPr>
              <a:t>what happens as </a:t>
            </a:r>
            <a:r>
              <a:rPr lang="en-US" altLang="en-US" sz="2400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Gill Sans MT" pitchFamily="34" charset="0"/>
              </a:rPr>
              <a:t>in</a:t>
            </a:r>
            <a:r>
              <a:rPr lang="en-US" altLang="en-US" sz="2400">
                <a:solidFill>
                  <a:srgbClr val="CC0000"/>
                </a:solidFill>
                <a:latin typeface="Gill Sans MT" pitchFamily="34" charset="0"/>
              </a:rPr>
              <a:t> </a:t>
            </a:r>
            <a:r>
              <a:rPr lang="en-US" altLang="en-US" sz="2400">
                <a:latin typeface="Gill Sans MT" pitchFamily="34" charset="0"/>
              </a:rPr>
              <a:t>and </a:t>
            </a:r>
            <a:r>
              <a:rPr lang="en-US" altLang="en-US" sz="2400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Gill Sans MT" pitchFamily="34" charset="0"/>
              </a:rPr>
              <a:t>in</a:t>
            </a:r>
            <a:r>
              <a:rPr lang="ja-JP" altLang="en-US" sz="2400" b="1" baseline="30000">
                <a:solidFill>
                  <a:srgbClr val="CC0000"/>
                </a:solidFill>
                <a:latin typeface="Arial" pitchFamily="34" charset="0"/>
              </a:rPr>
              <a:t>’</a:t>
            </a:r>
            <a:r>
              <a:rPr lang="en-US" altLang="ja-JP" sz="2400">
                <a:latin typeface="Gill Sans MT" pitchFamily="34" charset="0"/>
              </a:rPr>
              <a:t> increase</a:t>
            </a:r>
            <a:r>
              <a:rPr lang="en-US" altLang="ja-JP" sz="2400">
                <a:solidFill>
                  <a:srgbClr val="FF0000"/>
                </a:solidFill>
                <a:latin typeface="Gill Sans MT" pitchFamily="34" charset="0"/>
              </a:rPr>
              <a:t> ?</a:t>
            </a:r>
            <a:endParaRPr lang="en-US" altLang="en-US" sz="240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12649" name="Text Box 14"/>
          <p:cNvSpPr txBox="1">
            <a:spLocks noChangeArrowheads="1"/>
          </p:cNvSpPr>
          <p:nvPr/>
        </p:nvSpPr>
        <p:spPr bwMode="auto">
          <a:xfrm>
            <a:off x="4171950" y="3822700"/>
            <a:ext cx="191293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>
                <a:solidFill>
                  <a:schemeClr val="tx2"/>
                </a:solidFill>
                <a:latin typeface="Arial" pitchFamily="34" charset="0"/>
              </a:rPr>
              <a:t>finite shared output link buffers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650" name="Line 15"/>
          <p:cNvSpPr>
            <a:spLocks noChangeShapeType="1"/>
          </p:cNvSpPr>
          <p:nvPr/>
        </p:nvSpPr>
        <p:spPr bwMode="auto">
          <a:xfrm flipH="1">
            <a:off x="2859088" y="4203700"/>
            <a:ext cx="923925" cy="8667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1" name="Line 16"/>
          <p:cNvSpPr>
            <a:spLocks noChangeShapeType="1"/>
          </p:cNvSpPr>
          <p:nvPr/>
        </p:nvSpPr>
        <p:spPr bwMode="auto">
          <a:xfrm flipH="1">
            <a:off x="3344863" y="4203700"/>
            <a:ext cx="4381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652" name="Group 58"/>
          <p:cNvGrpSpPr>
            <a:grpSpLocks/>
          </p:cNvGrpSpPr>
          <p:nvPr/>
        </p:nvGrpSpPr>
        <p:grpSpPr bwMode="auto">
          <a:xfrm>
            <a:off x="2798763" y="3184525"/>
            <a:ext cx="650875" cy="904875"/>
            <a:chOff x="12762" y="10336"/>
            <a:chExt cx="1027" cy="1700"/>
          </a:xfrm>
        </p:grpSpPr>
        <p:sp>
          <p:nvSpPr>
            <p:cNvPr id="112973" name="Rectangle 5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74" name="Rectangle 6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75" name="Line 6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6" name="Line 6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7" name="Line 6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8" name="Line 6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653" name="Text Box 65"/>
          <p:cNvSpPr txBox="1">
            <a:spLocks noChangeArrowheads="1"/>
          </p:cNvSpPr>
          <p:nvPr/>
        </p:nvSpPr>
        <p:spPr bwMode="auto">
          <a:xfrm>
            <a:off x="2700338" y="2870200"/>
            <a:ext cx="7350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1400">
                <a:solidFill>
                  <a:schemeClr val="tx2"/>
                </a:solidFill>
                <a:latin typeface="Arial" pitchFamily="34" charset="0"/>
              </a:rPr>
              <a:t>Host A</a:t>
            </a:r>
          </a:p>
        </p:txBody>
      </p:sp>
      <p:sp>
        <p:nvSpPr>
          <p:cNvPr id="112654" name="Line 67"/>
          <p:cNvSpPr>
            <a:spLocks noChangeShapeType="1"/>
          </p:cNvSpPr>
          <p:nvPr/>
        </p:nvSpPr>
        <p:spPr bwMode="auto">
          <a:xfrm flipH="1">
            <a:off x="1504950" y="6184900"/>
            <a:ext cx="1458913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655" name="Group 109"/>
          <p:cNvGrpSpPr>
            <a:grpSpLocks/>
          </p:cNvGrpSpPr>
          <p:nvPr/>
        </p:nvGrpSpPr>
        <p:grpSpPr bwMode="auto">
          <a:xfrm>
            <a:off x="788988" y="5156200"/>
            <a:ext cx="650875" cy="904875"/>
            <a:chOff x="12762" y="10336"/>
            <a:chExt cx="1027" cy="1700"/>
          </a:xfrm>
        </p:grpSpPr>
        <p:sp>
          <p:nvSpPr>
            <p:cNvPr id="112967" name="Rectangle 110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68" name="Rectangle 111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69" name="Line 112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0" name="Line 113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1" name="Line 114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2" name="Line 115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656" name="Line 117"/>
          <p:cNvSpPr>
            <a:spLocks noChangeShapeType="1"/>
          </p:cNvSpPr>
          <p:nvPr/>
        </p:nvSpPr>
        <p:spPr bwMode="auto">
          <a:xfrm flipH="1">
            <a:off x="3344863" y="4632325"/>
            <a:ext cx="723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7" name="Line 118"/>
          <p:cNvSpPr>
            <a:spLocks noChangeShapeType="1"/>
          </p:cNvSpPr>
          <p:nvPr/>
        </p:nvSpPr>
        <p:spPr bwMode="auto">
          <a:xfrm flipH="1" flipV="1">
            <a:off x="5126038" y="4651375"/>
            <a:ext cx="779462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8" name="Line 119"/>
          <p:cNvSpPr>
            <a:spLocks noChangeShapeType="1"/>
          </p:cNvSpPr>
          <p:nvPr/>
        </p:nvSpPr>
        <p:spPr bwMode="auto">
          <a:xfrm flipH="1">
            <a:off x="5068888" y="4222750"/>
            <a:ext cx="1296987" cy="129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9" name="Line 120"/>
          <p:cNvSpPr>
            <a:spLocks noChangeShapeType="1"/>
          </p:cNvSpPr>
          <p:nvPr/>
        </p:nvSpPr>
        <p:spPr bwMode="auto">
          <a:xfrm flipH="1">
            <a:off x="6324600" y="4241800"/>
            <a:ext cx="4397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0" name="Freeform 123"/>
          <p:cNvSpPr>
            <a:spLocks/>
          </p:cNvSpPr>
          <p:nvPr/>
        </p:nvSpPr>
        <p:spPr bwMode="auto">
          <a:xfrm>
            <a:off x="6750050" y="3659188"/>
            <a:ext cx="315913" cy="360362"/>
          </a:xfrm>
          <a:custGeom>
            <a:avLst/>
            <a:gdLst>
              <a:gd name="T0" fmla="*/ 2147483647 w 650"/>
              <a:gd name="T1" fmla="*/ 2147483647 h 735"/>
              <a:gd name="T2" fmla="*/ 2147483647 w 650"/>
              <a:gd name="T3" fmla="*/ 2147483647 h 735"/>
              <a:gd name="T4" fmla="*/ 2147483647 w 650"/>
              <a:gd name="T5" fmla="*/ 2147483647 h 735"/>
              <a:gd name="T6" fmla="*/ 2147483647 w 650"/>
              <a:gd name="T7" fmla="*/ 2147483647 h 735"/>
              <a:gd name="T8" fmla="*/ 2147483647 w 650"/>
              <a:gd name="T9" fmla="*/ 2147483647 h 735"/>
              <a:gd name="T10" fmla="*/ 2147483647 w 650"/>
              <a:gd name="T11" fmla="*/ 2147483647 h 735"/>
              <a:gd name="T12" fmla="*/ 2147483647 w 650"/>
              <a:gd name="T13" fmla="*/ 2147483647 h 735"/>
              <a:gd name="T14" fmla="*/ 2147483647 w 650"/>
              <a:gd name="T15" fmla="*/ 2147483647 h 735"/>
              <a:gd name="T16" fmla="*/ 2147483647 w 650"/>
              <a:gd name="T17" fmla="*/ 2147483647 h 735"/>
              <a:gd name="T18" fmla="*/ 2147483647 w 650"/>
              <a:gd name="T19" fmla="*/ 0 h 735"/>
              <a:gd name="T20" fmla="*/ 2147483647 w 650"/>
              <a:gd name="T21" fmla="*/ 2147483647 h 735"/>
              <a:gd name="T22" fmla="*/ 2147483647 w 650"/>
              <a:gd name="T23" fmla="*/ 2147483647 h 735"/>
              <a:gd name="T24" fmla="*/ 2147483647 w 650"/>
              <a:gd name="T25" fmla="*/ 2147483647 h 735"/>
              <a:gd name="T26" fmla="*/ 2147483647 w 650"/>
              <a:gd name="T27" fmla="*/ 2147483647 h 735"/>
              <a:gd name="T28" fmla="*/ 2147483647 w 650"/>
              <a:gd name="T29" fmla="*/ 2147483647 h 735"/>
              <a:gd name="T30" fmla="*/ 2147483647 w 650"/>
              <a:gd name="T31" fmla="*/ 2147483647 h 735"/>
              <a:gd name="T32" fmla="*/ 2147483647 w 650"/>
              <a:gd name="T33" fmla="*/ 2147483647 h 735"/>
              <a:gd name="T34" fmla="*/ 2147483647 w 650"/>
              <a:gd name="T35" fmla="*/ 2147483647 h 735"/>
              <a:gd name="T36" fmla="*/ 2147483647 w 650"/>
              <a:gd name="T37" fmla="*/ 2147483647 h 735"/>
              <a:gd name="T38" fmla="*/ 2147483647 w 650"/>
              <a:gd name="T39" fmla="*/ 2147483647 h 735"/>
              <a:gd name="T40" fmla="*/ 2147483647 w 650"/>
              <a:gd name="T41" fmla="*/ 2147483647 h 735"/>
              <a:gd name="T42" fmla="*/ 0 w 650"/>
              <a:gd name="T43" fmla="*/ 2147483647 h 735"/>
              <a:gd name="T44" fmla="*/ 2147483647 w 650"/>
              <a:gd name="T45" fmla="*/ 2147483647 h 735"/>
              <a:gd name="T46" fmla="*/ 2147483647 w 650"/>
              <a:gd name="T47" fmla="*/ 2147483647 h 735"/>
              <a:gd name="T48" fmla="*/ 2147483647 w 650"/>
              <a:gd name="T49" fmla="*/ 2147483647 h 735"/>
              <a:gd name="T50" fmla="*/ 2147483647 w 650"/>
              <a:gd name="T51" fmla="*/ 2147483647 h 735"/>
              <a:gd name="T52" fmla="*/ 2147483647 w 650"/>
              <a:gd name="T53" fmla="*/ 2147483647 h 735"/>
              <a:gd name="T54" fmla="*/ 2147483647 w 650"/>
              <a:gd name="T55" fmla="*/ 2147483647 h 735"/>
              <a:gd name="T56" fmla="*/ 2147483647 w 650"/>
              <a:gd name="T57" fmla="*/ 2147483647 h 735"/>
              <a:gd name="T58" fmla="*/ 2147483647 w 650"/>
              <a:gd name="T59" fmla="*/ 2147483647 h 735"/>
              <a:gd name="T60" fmla="*/ 2147483647 w 650"/>
              <a:gd name="T61" fmla="*/ 2147483647 h 735"/>
              <a:gd name="T62" fmla="*/ 2147483647 w 650"/>
              <a:gd name="T63" fmla="*/ 2147483647 h 735"/>
              <a:gd name="T64" fmla="*/ 2147483647 w 650"/>
              <a:gd name="T65" fmla="*/ 2147483647 h 735"/>
              <a:gd name="T66" fmla="*/ 2147483647 w 650"/>
              <a:gd name="T67" fmla="*/ 2147483647 h 735"/>
              <a:gd name="T68" fmla="*/ 2147483647 w 650"/>
              <a:gd name="T69" fmla="*/ 2147483647 h 735"/>
              <a:gd name="T70" fmla="*/ 2147483647 w 650"/>
              <a:gd name="T71" fmla="*/ 2147483647 h 735"/>
              <a:gd name="T72" fmla="*/ 2147483647 w 650"/>
              <a:gd name="T73" fmla="*/ 2147483647 h 735"/>
              <a:gd name="T74" fmla="*/ 2147483647 w 650"/>
              <a:gd name="T75" fmla="*/ 2147483647 h 735"/>
              <a:gd name="T76" fmla="*/ 2147483647 w 650"/>
              <a:gd name="T77" fmla="*/ 2147483647 h 735"/>
              <a:gd name="T78" fmla="*/ 2147483647 w 650"/>
              <a:gd name="T79" fmla="*/ 2147483647 h 735"/>
              <a:gd name="T80" fmla="*/ 2147483647 w 650"/>
              <a:gd name="T81" fmla="*/ 2147483647 h 735"/>
              <a:gd name="T82" fmla="*/ 2147483647 w 650"/>
              <a:gd name="T83" fmla="*/ 2147483647 h 735"/>
              <a:gd name="T84" fmla="*/ 2147483647 w 650"/>
              <a:gd name="T85" fmla="*/ 2147483647 h 735"/>
              <a:gd name="T86" fmla="*/ 2147483647 w 650"/>
              <a:gd name="T87" fmla="*/ 2147483647 h 735"/>
              <a:gd name="T88" fmla="*/ 2147483647 w 650"/>
              <a:gd name="T89" fmla="*/ 2147483647 h 735"/>
              <a:gd name="T90" fmla="*/ 2147483647 w 650"/>
              <a:gd name="T91" fmla="*/ 2147483647 h 735"/>
              <a:gd name="T92" fmla="*/ 2147483647 w 650"/>
              <a:gd name="T93" fmla="*/ 2147483647 h 735"/>
              <a:gd name="T94" fmla="*/ 2147483647 w 650"/>
              <a:gd name="T95" fmla="*/ 2147483647 h 735"/>
              <a:gd name="T96" fmla="*/ 2147483647 w 650"/>
              <a:gd name="T97" fmla="*/ 2147483647 h 73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50" h="735">
                <a:moveTo>
                  <a:pt x="645" y="27"/>
                </a:moveTo>
                <a:lnTo>
                  <a:pt x="642" y="26"/>
                </a:lnTo>
                <a:lnTo>
                  <a:pt x="631" y="23"/>
                </a:lnTo>
                <a:lnTo>
                  <a:pt x="615" y="19"/>
                </a:lnTo>
                <a:lnTo>
                  <a:pt x="592" y="15"/>
                </a:lnTo>
                <a:lnTo>
                  <a:pt x="565" y="10"/>
                </a:lnTo>
                <a:lnTo>
                  <a:pt x="533" y="6"/>
                </a:lnTo>
                <a:lnTo>
                  <a:pt x="496" y="3"/>
                </a:lnTo>
                <a:lnTo>
                  <a:pt x="456" y="1"/>
                </a:lnTo>
                <a:lnTo>
                  <a:pt x="411" y="0"/>
                </a:lnTo>
                <a:lnTo>
                  <a:pt x="364" y="2"/>
                </a:lnTo>
                <a:lnTo>
                  <a:pt x="315" y="6"/>
                </a:lnTo>
                <a:lnTo>
                  <a:pt x="262" y="15"/>
                </a:lnTo>
                <a:lnTo>
                  <a:pt x="209" y="26"/>
                </a:lnTo>
                <a:lnTo>
                  <a:pt x="154" y="42"/>
                </a:lnTo>
                <a:lnTo>
                  <a:pt x="98" y="61"/>
                </a:lnTo>
                <a:lnTo>
                  <a:pt x="42" y="87"/>
                </a:lnTo>
                <a:lnTo>
                  <a:pt x="38" y="101"/>
                </a:lnTo>
                <a:lnTo>
                  <a:pt x="28" y="141"/>
                </a:lnTo>
                <a:lnTo>
                  <a:pt x="17" y="203"/>
                </a:lnTo>
                <a:lnTo>
                  <a:pt x="6" y="283"/>
                </a:lnTo>
                <a:lnTo>
                  <a:pt x="0" y="378"/>
                </a:lnTo>
                <a:lnTo>
                  <a:pt x="5" y="484"/>
                </a:lnTo>
                <a:lnTo>
                  <a:pt x="21" y="599"/>
                </a:lnTo>
                <a:lnTo>
                  <a:pt x="54" y="716"/>
                </a:lnTo>
                <a:lnTo>
                  <a:pt x="58" y="716"/>
                </a:lnTo>
                <a:lnTo>
                  <a:pt x="66" y="715"/>
                </a:lnTo>
                <a:lnTo>
                  <a:pt x="80" y="713"/>
                </a:lnTo>
                <a:lnTo>
                  <a:pt x="99" y="712"/>
                </a:lnTo>
                <a:lnTo>
                  <a:pt x="124" y="710"/>
                </a:lnTo>
                <a:lnTo>
                  <a:pt x="153" y="708"/>
                </a:lnTo>
                <a:lnTo>
                  <a:pt x="188" y="707"/>
                </a:lnTo>
                <a:lnTo>
                  <a:pt x="225" y="706"/>
                </a:lnTo>
                <a:lnTo>
                  <a:pt x="267" y="705"/>
                </a:lnTo>
                <a:lnTo>
                  <a:pt x="313" y="706"/>
                </a:lnTo>
                <a:lnTo>
                  <a:pt x="362" y="707"/>
                </a:lnTo>
                <a:lnTo>
                  <a:pt x="415" y="709"/>
                </a:lnTo>
                <a:lnTo>
                  <a:pt x="470" y="713"/>
                </a:lnTo>
                <a:lnTo>
                  <a:pt x="528" y="719"/>
                </a:lnTo>
                <a:lnTo>
                  <a:pt x="588" y="726"/>
                </a:lnTo>
                <a:lnTo>
                  <a:pt x="650" y="735"/>
                </a:lnTo>
                <a:lnTo>
                  <a:pt x="647" y="713"/>
                </a:lnTo>
                <a:lnTo>
                  <a:pt x="641" y="655"/>
                </a:lnTo>
                <a:lnTo>
                  <a:pt x="631" y="568"/>
                </a:lnTo>
                <a:lnTo>
                  <a:pt x="623" y="462"/>
                </a:lnTo>
                <a:lnTo>
                  <a:pt x="618" y="345"/>
                </a:lnTo>
                <a:lnTo>
                  <a:pt x="618" y="229"/>
                </a:lnTo>
                <a:lnTo>
                  <a:pt x="627" y="119"/>
                </a:lnTo>
                <a:lnTo>
                  <a:pt x="645" y="27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1" name="Freeform 124"/>
          <p:cNvSpPr>
            <a:spLocks/>
          </p:cNvSpPr>
          <p:nvPr/>
        </p:nvSpPr>
        <p:spPr bwMode="auto">
          <a:xfrm>
            <a:off x="6784975" y="3757613"/>
            <a:ext cx="519113" cy="357187"/>
          </a:xfrm>
          <a:custGeom>
            <a:avLst/>
            <a:gdLst>
              <a:gd name="T0" fmla="*/ 2147483647 w 1071"/>
              <a:gd name="T1" fmla="*/ 2147483647 h 731"/>
              <a:gd name="T2" fmla="*/ 0 w 1071"/>
              <a:gd name="T3" fmla="*/ 2147483647 h 731"/>
              <a:gd name="T4" fmla="*/ 2147483647 w 1071"/>
              <a:gd name="T5" fmla="*/ 2147483647 h 731"/>
              <a:gd name="T6" fmla="*/ 2147483647 w 1071"/>
              <a:gd name="T7" fmla="*/ 2147483647 h 731"/>
              <a:gd name="T8" fmla="*/ 2147483647 w 1071"/>
              <a:gd name="T9" fmla="*/ 2147483647 h 731"/>
              <a:gd name="T10" fmla="*/ 2147483647 w 1071"/>
              <a:gd name="T11" fmla="*/ 2147483647 h 731"/>
              <a:gd name="T12" fmla="*/ 2147483647 w 1071"/>
              <a:gd name="T13" fmla="*/ 2147483647 h 731"/>
              <a:gd name="T14" fmla="*/ 2147483647 w 1071"/>
              <a:gd name="T15" fmla="*/ 2147483647 h 731"/>
              <a:gd name="T16" fmla="*/ 2147483647 w 1071"/>
              <a:gd name="T17" fmla="*/ 2147483647 h 731"/>
              <a:gd name="T18" fmla="*/ 2147483647 w 1071"/>
              <a:gd name="T19" fmla="*/ 2147483647 h 731"/>
              <a:gd name="T20" fmla="*/ 2147483647 w 1071"/>
              <a:gd name="T21" fmla="*/ 2147483647 h 731"/>
              <a:gd name="T22" fmla="*/ 2147483647 w 1071"/>
              <a:gd name="T23" fmla="*/ 2147483647 h 731"/>
              <a:gd name="T24" fmla="*/ 2147483647 w 1071"/>
              <a:gd name="T25" fmla="*/ 2147483647 h 731"/>
              <a:gd name="T26" fmla="*/ 2147483647 w 1071"/>
              <a:gd name="T27" fmla="*/ 2147483647 h 731"/>
              <a:gd name="T28" fmla="*/ 2147483647 w 1071"/>
              <a:gd name="T29" fmla="*/ 2147483647 h 731"/>
              <a:gd name="T30" fmla="*/ 2147483647 w 1071"/>
              <a:gd name="T31" fmla="*/ 2147483647 h 731"/>
              <a:gd name="T32" fmla="*/ 2147483647 w 1071"/>
              <a:gd name="T33" fmla="*/ 2147483647 h 731"/>
              <a:gd name="T34" fmla="*/ 2147483647 w 1071"/>
              <a:gd name="T35" fmla="*/ 2147483647 h 731"/>
              <a:gd name="T36" fmla="*/ 2147483647 w 1071"/>
              <a:gd name="T37" fmla="*/ 2147483647 h 731"/>
              <a:gd name="T38" fmla="*/ 2147483647 w 1071"/>
              <a:gd name="T39" fmla="*/ 2147483647 h 731"/>
              <a:gd name="T40" fmla="*/ 2147483647 w 1071"/>
              <a:gd name="T41" fmla="*/ 2147483647 h 731"/>
              <a:gd name="T42" fmla="*/ 2147483647 w 1071"/>
              <a:gd name="T43" fmla="*/ 2147483647 h 731"/>
              <a:gd name="T44" fmla="*/ 2147483647 w 1071"/>
              <a:gd name="T45" fmla="*/ 2147483647 h 731"/>
              <a:gd name="T46" fmla="*/ 2147483647 w 1071"/>
              <a:gd name="T47" fmla="*/ 2147483647 h 731"/>
              <a:gd name="T48" fmla="*/ 2147483647 w 1071"/>
              <a:gd name="T49" fmla="*/ 2147483647 h 731"/>
              <a:gd name="T50" fmla="*/ 2147483647 w 1071"/>
              <a:gd name="T51" fmla="*/ 2147483647 h 731"/>
              <a:gd name="T52" fmla="*/ 2147483647 w 1071"/>
              <a:gd name="T53" fmla="*/ 0 h 731"/>
              <a:gd name="T54" fmla="*/ 2147483647 w 1071"/>
              <a:gd name="T55" fmla="*/ 2147483647 h 731"/>
              <a:gd name="T56" fmla="*/ 2147483647 w 1071"/>
              <a:gd name="T57" fmla="*/ 2147483647 h 731"/>
              <a:gd name="T58" fmla="*/ 2147483647 w 1071"/>
              <a:gd name="T59" fmla="*/ 2147483647 h 731"/>
              <a:gd name="T60" fmla="*/ 2147483647 w 1071"/>
              <a:gd name="T61" fmla="*/ 2147483647 h 731"/>
              <a:gd name="T62" fmla="*/ 2147483647 w 1071"/>
              <a:gd name="T63" fmla="*/ 2147483647 h 731"/>
              <a:gd name="T64" fmla="*/ 2147483647 w 1071"/>
              <a:gd name="T65" fmla="*/ 2147483647 h 731"/>
              <a:gd name="T66" fmla="*/ 2147483647 w 1071"/>
              <a:gd name="T67" fmla="*/ 2147483647 h 731"/>
              <a:gd name="T68" fmla="*/ 2147483647 w 1071"/>
              <a:gd name="T69" fmla="*/ 2147483647 h 731"/>
              <a:gd name="T70" fmla="*/ 2147483647 w 1071"/>
              <a:gd name="T71" fmla="*/ 2147483647 h 731"/>
              <a:gd name="T72" fmla="*/ 2147483647 w 1071"/>
              <a:gd name="T73" fmla="*/ 2147483647 h 731"/>
              <a:gd name="T74" fmla="*/ 2147483647 w 1071"/>
              <a:gd name="T75" fmla="*/ 2147483647 h 731"/>
              <a:gd name="T76" fmla="*/ 2147483647 w 1071"/>
              <a:gd name="T77" fmla="*/ 2147483647 h 731"/>
              <a:gd name="T78" fmla="*/ 2147483647 w 1071"/>
              <a:gd name="T79" fmla="*/ 2147483647 h 731"/>
              <a:gd name="T80" fmla="*/ 2147483647 w 1071"/>
              <a:gd name="T81" fmla="*/ 2147483647 h 731"/>
              <a:gd name="T82" fmla="*/ 2147483647 w 1071"/>
              <a:gd name="T83" fmla="*/ 2147483647 h 731"/>
              <a:gd name="T84" fmla="*/ 2147483647 w 1071"/>
              <a:gd name="T85" fmla="*/ 2147483647 h 731"/>
              <a:gd name="T86" fmla="*/ 2147483647 w 1071"/>
              <a:gd name="T87" fmla="*/ 2147483647 h 731"/>
              <a:gd name="T88" fmla="*/ 2147483647 w 1071"/>
              <a:gd name="T89" fmla="*/ 2147483647 h 731"/>
              <a:gd name="T90" fmla="*/ 2147483647 w 1071"/>
              <a:gd name="T91" fmla="*/ 2147483647 h 731"/>
              <a:gd name="T92" fmla="*/ 2147483647 w 1071"/>
              <a:gd name="T93" fmla="*/ 2147483647 h 731"/>
              <a:gd name="T94" fmla="*/ 2147483647 w 1071"/>
              <a:gd name="T95" fmla="*/ 2147483647 h 731"/>
              <a:gd name="T96" fmla="*/ 2147483647 w 1071"/>
              <a:gd name="T97" fmla="*/ 2147483647 h 731"/>
              <a:gd name="T98" fmla="*/ 2147483647 w 1071"/>
              <a:gd name="T99" fmla="*/ 2147483647 h 731"/>
              <a:gd name="T100" fmla="*/ 2147483647 w 1071"/>
              <a:gd name="T101" fmla="*/ 2147483647 h 731"/>
              <a:gd name="T102" fmla="*/ 2147483647 w 1071"/>
              <a:gd name="T103" fmla="*/ 2147483647 h 731"/>
              <a:gd name="T104" fmla="*/ 2147483647 w 1071"/>
              <a:gd name="T105" fmla="*/ 2147483647 h 731"/>
              <a:gd name="T106" fmla="*/ 2147483647 w 1071"/>
              <a:gd name="T107" fmla="*/ 2147483647 h 7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071" h="731">
                <a:moveTo>
                  <a:pt x="6" y="552"/>
                </a:moveTo>
                <a:lnTo>
                  <a:pt x="0" y="642"/>
                </a:lnTo>
                <a:lnTo>
                  <a:pt x="698" y="731"/>
                </a:lnTo>
                <a:lnTo>
                  <a:pt x="703" y="729"/>
                </a:lnTo>
                <a:lnTo>
                  <a:pt x="717" y="722"/>
                </a:lnTo>
                <a:lnTo>
                  <a:pt x="740" y="710"/>
                </a:lnTo>
                <a:lnTo>
                  <a:pt x="768" y="694"/>
                </a:lnTo>
                <a:lnTo>
                  <a:pt x="801" y="672"/>
                </a:lnTo>
                <a:lnTo>
                  <a:pt x="838" y="645"/>
                </a:lnTo>
                <a:lnTo>
                  <a:pt x="876" y="614"/>
                </a:lnTo>
                <a:lnTo>
                  <a:pt x="915" y="577"/>
                </a:lnTo>
                <a:lnTo>
                  <a:pt x="953" y="536"/>
                </a:lnTo>
                <a:lnTo>
                  <a:pt x="988" y="491"/>
                </a:lnTo>
                <a:lnTo>
                  <a:pt x="1018" y="439"/>
                </a:lnTo>
                <a:lnTo>
                  <a:pt x="1043" y="383"/>
                </a:lnTo>
                <a:lnTo>
                  <a:pt x="1061" y="322"/>
                </a:lnTo>
                <a:lnTo>
                  <a:pt x="1071" y="255"/>
                </a:lnTo>
                <a:lnTo>
                  <a:pt x="1070" y="185"/>
                </a:lnTo>
                <a:lnTo>
                  <a:pt x="1057" y="108"/>
                </a:lnTo>
                <a:lnTo>
                  <a:pt x="1055" y="104"/>
                </a:lnTo>
                <a:lnTo>
                  <a:pt x="1049" y="92"/>
                </a:lnTo>
                <a:lnTo>
                  <a:pt x="1037" y="76"/>
                </a:lnTo>
                <a:lnTo>
                  <a:pt x="1022" y="57"/>
                </a:lnTo>
                <a:lnTo>
                  <a:pt x="1002" y="37"/>
                </a:lnTo>
                <a:lnTo>
                  <a:pt x="979" y="20"/>
                </a:lnTo>
                <a:lnTo>
                  <a:pt x="951" y="7"/>
                </a:lnTo>
                <a:lnTo>
                  <a:pt x="919" y="0"/>
                </a:lnTo>
                <a:lnTo>
                  <a:pt x="924" y="12"/>
                </a:lnTo>
                <a:lnTo>
                  <a:pt x="934" y="44"/>
                </a:lnTo>
                <a:lnTo>
                  <a:pt x="947" y="94"/>
                </a:lnTo>
                <a:lnTo>
                  <a:pt x="958" y="159"/>
                </a:lnTo>
                <a:lnTo>
                  <a:pt x="961" y="238"/>
                </a:lnTo>
                <a:lnTo>
                  <a:pt x="953" y="324"/>
                </a:lnTo>
                <a:lnTo>
                  <a:pt x="928" y="418"/>
                </a:lnTo>
                <a:lnTo>
                  <a:pt x="884" y="516"/>
                </a:lnTo>
                <a:lnTo>
                  <a:pt x="883" y="518"/>
                </a:lnTo>
                <a:lnTo>
                  <a:pt x="879" y="521"/>
                </a:lnTo>
                <a:lnTo>
                  <a:pt x="872" y="526"/>
                </a:lnTo>
                <a:lnTo>
                  <a:pt x="862" y="534"/>
                </a:lnTo>
                <a:lnTo>
                  <a:pt x="851" y="541"/>
                </a:lnTo>
                <a:lnTo>
                  <a:pt x="837" y="550"/>
                </a:lnTo>
                <a:lnTo>
                  <a:pt x="819" y="559"/>
                </a:lnTo>
                <a:lnTo>
                  <a:pt x="800" y="567"/>
                </a:lnTo>
                <a:lnTo>
                  <a:pt x="778" y="575"/>
                </a:lnTo>
                <a:lnTo>
                  <a:pt x="754" y="582"/>
                </a:lnTo>
                <a:lnTo>
                  <a:pt x="727" y="588"/>
                </a:lnTo>
                <a:lnTo>
                  <a:pt x="697" y="592"/>
                </a:lnTo>
                <a:lnTo>
                  <a:pt x="666" y="593"/>
                </a:lnTo>
                <a:lnTo>
                  <a:pt x="631" y="592"/>
                </a:lnTo>
                <a:lnTo>
                  <a:pt x="593" y="589"/>
                </a:lnTo>
                <a:lnTo>
                  <a:pt x="555" y="581"/>
                </a:lnTo>
                <a:lnTo>
                  <a:pt x="555" y="677"/>
                </a:lnTo>
                <a:lnTo>
                  <a:pt x="24" y="623"/>
                </a:lnTo>
                <a:lnTo>
                  <a:pt x="6" y="5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2" name="Freeform 125"/>
          <p:cNvSpPr>
            <a:spLocks/>
          </p:cNvSpPr>
          <p:nvPr/>
        </p:nvSpPr>
        <p:spPr bwMode="auto">
          <a:xfrm>
            <a:off x="6718300" y="4110038"/>
            <a:ext cx="382588" cy="123825"/>
          </a:xfrm>
          <a:custGeom>
            <a:avLst/>
            <a:gdLst>
              <a:gd name="T0" fmla="*/ 2147483647 w 787"/>
              <a:gd name="T1" fmla="*/ 2147483647 h 253"/>
              <a:gd name="T2" fmla="*/ 2147483647 w 787"/>
              <a:gd name="T3" fmla="*/ 0 h 253"/>
              <a:gd name="T4" fmla="*/ 0 w 787"/>
              <a:gd name="T5" fmla="*/ 2147483647 h 253"/>
              <a:gd name="T6" fmla="*/ 2147483647 w 787"/>
              <a:gd name="T7" fmla="*/ 2147483647 h 253"/>
              <a:gd name="T8" fmla="*/ 2147483647 w 787"/>
              <a:gd name="T9" fmla="*/ 2147483647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87" h="253">
                <a:moveTo>
                  <a:pt x="787" y="91"/>
                </a:moveTo>
                <a:lnTo>
                  <a:pt x="12" y="0"/>
                </a:lnTo>
                <a:lnTo>
                  <a:pt x="0" y="91"/>
                </a:lnTo>
                <a:lnTo>
                  <a:pt x="764" y="253"/>
                </a:lnTo>
                <a:lnTo>
                  <a:pt x="787" y="9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3" name="Freeform 126"/>
          <p:cNvSpPr>
            <a:spLocks/>
          </p:cNvSpPr>
          <p:nvPr/>
        </p:nvSpPr>
        <p:spPr bwMode="auto">
          <a:xfrm>
            <a:off x="6908800" y="4149725"/>
            <a:ext cx="163513" cy="55563"/>
          </a:xfrm>
          <a:custGeom>
            <a:avLst/>
            <a:gdLst>
              <a:gd name="T0" fmla="*/ 2147483647 w 336"/>
              <a:gd name="T1" fmla="*/ 2147483647 h 115"/>
              <a:gd name="T2" fmla="*/ 2147483647 w 336"/>
              <a:gd name="T3" fmla="*/ 0 h 115"/>
              <a:gd name="T4" fmla="*/ 0 w 336"/>
              <a:gd name="T5" fmla="*/ 2147483647 h 115"/>
              <a:gd name="T6" fmla="*/ 2147483647 w 336"/>
              <a:gd name="T7" fmla="*/ 2147483647 h 115"/>
              <a:gd name="T8" fmla="*/ 2147483647 w 336"/>
              <a:gd name="T9" fmla="*/ 2147483647 h 1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6" h="115">
                <a:moveTo>
                  <a:pt x="336" y="50"/>
                </a:moveTo>
                <a:lnTo>
                  <a:pt x="4" y="0"/>
                </a:lnTo>
                <a:lnTo>
                  <a:pt x="0" y="48"/>
                </a:lnTo>
                <a:lnTo>
                  <a:pt x="327" y="115"/>
                </a:lnTo>
                <a:lnTo>
                  <a:pt x="336" y="5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4" name="Freeform 127"/>
          <p:cNvSpPr>
            <a:spLocks/>
          </p:cNvSpPr>
          <p:nvPr/>
        </p:nvSpPr>
        <p:spPr bwMode="auto">
          <a:xfrm>
            <a:off x="6743700" y="4121150"/>
            <a:ext cx="107950" cy="41275"/>
          </a:xfrm>
          <a:custGeom>
            <a:avLst/>
            <a:gdLst>
              <a:gd name="T0" fmla="*/ 2147483647 w 225"/>
              <a:gd name="T1" fmla="*/ 2147483647 h 85"/>
              <a:gd name="T2" fmla="*/ 0 w 225"/>
              <a:gd name="T3" fmla="*/ 0 h 85"/>
              <a:gd name="T4" fmla="*/ 2147483647 w 225"/>
              <a:gd name="T5" fmla="*/ 2147483647 h 85"/>
              <a:gd name="T6" fmla="*/ 2147483647 w 225"/>
              <a:gd name="T7" fmla="*/ 2147483647 h 85"/>
              <a:gd name="T8" fmla="*/ 2147483647 w 225"/>
              <a:gd name="T9" fmla="*/ 2147483647 h 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5" h="85">
                <a:moveTo>
                  <a:pt x="225" y="39"/>
                </a:moveTo>
                <a:lnTo>
                  <a:pt x="0" y="0"/>
                </a:lnTo>
                <a:lnTo>
                  <a:pt x="3" y="41"/>
                </a:lnTo>
                <a:lnTo>
                  <a:pt x="218" y="85"/>
                </a:lnTo>
                <a:lnTo>
                  <a:pt x="225" y="3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5" name="Freeform 128"/>
          <p:cNvSpPr>
            <a:spLocks/>
          </p:cNvSpPr>
          <p:nvPr/>
        </p:nvSpPr>
        <p:spPr bwMode="auto">
          <a:xfrm>
            <a:off x="6469063" y="4162425"/>
            <a:ext cx="642937" cy="215900"/>
          </a:xfrm>
          <a:custGeom>
            <a:avLst/>
            <a:gdLst>
              <a:gd name="T0" fmla="*/ 0 w 1325"/>
              <a:gd name="T1" fmla="*/ 2147483647 h 439"/>
              <a:gd name="T2" fmla="*/ 2147483647 w 1325"/>
              <a:gd name="T3" fmla="*/ 2147483647 h 439"/>
              <a:gd name="T4" fmla="*/ 2147483647 w 1325"/>
              <a:gd name="T5" fmla="*/ 2147483647 h 439"/>
              <a:gd name="T6" fmla="*/ 2147483647 w 1325"/>
              <a:gd name="T7" fmla="*/ 2147483647 h 439"/>
              <a:gd name="T8" fmla="*/ 2147483647 w 1325"/>
              <a:gd name="T9" fmla="*/ 2147483647 h 439"/>
              <a:gd name="T10" fmla="*/ 2147483647 w 1325"/>
              <a:gd name="T11" fmla="*/ 2147483647 h 439"/>
              <a:gd name="T12" fmla="*/ 2147483647 w 1325"/>
              <a:gd name="T13" fmla="*/ 2147483647 h 439"/>
              <a:gd name="T14" fmla="*/ 2147483647 w 1325"/>
              <a:gd name="T15" fmla="*/ 2147483647 h 439"/>
              <a:gd name="T16" fmla="*/ 2147483647 w 1325"/>
              <a:gd name="T17" fmla="*/ 2147483647 h 439"/>
              <a:gd name="T18" fmla="*/ 2147483647 w 1325"/>
              <a:gd name="T19" fmla="*/ 2147483647 h 439"/>
              <a:gd name="T20" fmla="*/ 2147483647 w 1325"/>
              <a:gd name="T21" fmla="*/ 2147483647 h 439"/>
              <a:gd name="T22" fmla="*/ 2147483647 w 1325"/>
              <a:gd name="T23" fmla="*/ 2147483647 h 439"/>
              <a:gd name="T24" fmla="*/ 2147483647 w 1325"/>
              <a:gd name="T25" fmla="*/ 2147483647 h 439"/>
              <a:gd name="T26" fmla="*/ 2147483647 w 1325"/>
              <a:gd name="T27" fmla="*/ 2147483647 h 439"/>
              <a:gd name="T28" fmla="*/ 2147483647 w 1325"/>
              <a:gd name="T29" fmla="*/ 2147483647 h 439"/>
              <a:gd name="T30" fmla="*/ 2147483647 w 1325"/>
              <a:gd name="T31" fmla="*/ 2147483647 h 439"/>
              <a:gd name="T32" fmla="*/ 2147483647 w 1325"/>
              <a:gd name="T33" fmla="*/ 0 h 439"/>
              <a:gd name="T34" fmla="*/ 2147483647 w 1325"/>
              <a:gd name="T35" fmla="*/ 2147483647 h 439"/>
              <a:gd name="T36" fmla="*/ 2147483647 w 1325"/>
              <a:gd name="T37" fmla="*/ 2147483647 h 439"/>
              <a:gd name="T38" fmla="*/ 2147483647 w 1325"/>
              <a:gd name="T39" fmla="*/ 2147483647 h 439"/>
              <a:gd name="T40" fmla="*/ 2147483647 w 1325"/>
              <a:gd name="T41" fmla="*/ 2147483647 h 439"/>
              <a:gd name="T42" fmla="*/ 2147483647 w 1325"/>
              <a:gd name="T43" fmla="*/ 2147483647 h 439"/>
              <a:gd name="T44" fmla="*/ 2147483647 w 1325"/>
              <a:gd name="T45" fmla="*/ 2147483647 h 439"/>
              <a:gd name="T46" fmla="*/ 2147483647 w 1325"/>
              <a:gd name="T47" fmla="*/ 2147483647 h 439"/>
              <a:gd name="T48" fmla="*/ 2147483647 w 1325"/>
              <a:gd name="T49" fmla="*/ 2147483647 h 439"/>
              <a:gd name="T50" fmla="*/ 2147483647 w 1325"/>
              <a:gd name="T51" fmla="*/ 2147483647 h 439"/>
              <a:gd name="T52" fmla="*/ 2147483647 w 1325"/>
              <a:gd name="T53" fmla="*/ 2147483647 h 439"/>
              <a:gd name="T54" fmla="*/ 2147483647 w 1325"/>
              <a:gd name="T55" fmla="*/ 2147483647 h 439"/>
              <a:gd name="T56" fmla="*/ 2147483647 w 1325"/>
              <a:gd name="T57" fmla="*/ 2147483647 h 439"/>
              <a:gd name="T58" fmla="*/ 2147483647 w 1325"/>
              <a:gd name="T59" fmla="*/ 2147483647 h 439"/>
              <a:gd name="T60" fmla="*/ 2147483647 w 1325"/>
              <a:gd name="T61" fmla="*/ 2147483647 h 439"/>
              <a:gd name="T62" fmla="*/ 2147483647 w 1325"/>
              <a:gd name="T63" fmla="*/ 2147483647 h 439"/>
              <a:gd name="T64" fmla="*/ 2147483647 w 1325"/>
              <a:gd name="T65" fmla="*/ 2147483647 h 439"/>
              <a:gd name="T66" fmla="*/ 2147483647 w 1325"/>
              <a:gd name="T67" fmla="*/ 2147483647 h 439"/>
              <a:gd name="T68" fmla="*/ 0 w 1325"/>
              <a:gd name="T69" fmla="*/ 2147483647 h 43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325" h="439">
                <a:moveTo>
                  <a:pt x="0" y="132"/>
                </a:moveTo>
                <a:lnTo>
                  <a:pt x="3" y="132"/>
                </a:lnTo>
                <a:lnTo>
                  <a:pt x="10" y="130"/>
                </a:lnTo>
                <a:lnTo>
                  <a:pt x="24" y="128"/>
                </a:lnTo>
                <a:lnTo>
                  <a:pt x="42" y="125"/>
                </a:lnTo>
                <a:lnTo>
                  <a:pt x="62" y="121"/>
                </a:lnTo>
                <a:lnTo>
                  <a:pt x="86" y="116"/>
                </a:lnTo>
                <a:lnTo>
                  <a:pt x="113" y="109"/>
                </a:lnTo>
                <a:lnTo>
                  <a:pt x="141" y="102"/>
                </a:lnTo>
                <a:lnTo>
                  <a:pt x="170" y="94"/>
                </a:lnTo>
                <a:lnTo>
                  <a:pt x="199" y="85"/>
                </a:lnTo>
                <a:lnTo>
                  <a:pt x="228" y="74"/>
                </a:lnTo>
                <a:lnTo>
                  <a:pt x="257" y="62"/>
                </a:lnTo>
                <a:lnTo>
                  <a:pt x="285" y="48"/>
                </a:lnTo>
                <a:lnTo>
                  <a:pt x="309" y="34"/>
                </a:lnTo>
                <a:lnTo>
                  <a:pt x="333" y="18"/>
                </a:lnTo>
                <a:lnTo>
                  <a:pt x="352" y="0"/>
                </a:lnTo>
                <a:lnTo>
                  <a:pt x="1325" y="223"/>
                </a:lnTo>
                <a:lnTo>
                  <a:pt x="1323" y="225"/>
                </a:lnTo>
                <a:lnTo>
                  <a:pt x="1318" y="230"/>
                </a:lnTo>
                <a:lnTo>
                  <a:pt x="1309" y="239"/>
                </a:lnTo>
                <a:lnTo>
                  <a:pt x="1297" y="250"/>
                </a:lnTo>
                <a:lnTo>
                  <a:pt x="1282" y="263"/>
                </a:lnTo>
                <a:lnTo>
                  <a:pt x="1265" y="278"/>
                </a:lnTo>
                <a:lnTo>
                  <a:pt x="1247" y="295"/>
                </a:lnTo>
                <a:lnTo>
                  <a:pt x="1225" y="312"/>
                </a:lnTo>
                <a:lnTo>
                  <a:pt x="1202" y="331"/>
                </a:lnTo>
                <a:lnTo>
                  <a:pt x="1179" y="349"/>
                </a:lnTo>
                <a:lnTo>
                  <a:pt x="1154" y="367"/>
                </a:lnTo>
                <a:lnTo>
                  <a:pt x="1128" y="385"/>
                </a:lnTo>
                <a:lnTo>
                  <a:pt x="1102" y="401"/>
                </a:lnTo>
                <a:lnTo>
                  <a:pt x="1077" y="415"/>
                </a:lnTo>
                <a:lnTo>
                  <a:pt x="1051" y="428"/>
                </a:lnTo>
                <a:lnTo>
                  <a:pt x="1026" y="439"/>
                </a:lnTo>
                <a:lnTo>
                  <a:pt x="0" y="13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6" name="Freeform 129"/>
          <p:cNvSpPr>
            <a:spLocks/>
          </p:cNvSpPr>
          <p:nvPr/>
        </p:nvSpPr>
        <p:spPr bwMode="auto">
          <a:xfrm>
            <a:off x="7110413" y="4138613"/>
            <a:ext cx="228600" cy="103187"/>
          </a:xfrm>
          <a:custGeom>
            <a:avLst/>
            <a:gdLst>
              <a:gd name="T0" fmla="*/ 2147483647 w 472"/>
              <a:gd name="T1" fmla="*/ 2147483647 h 209"/>
              <a:gd name="T2" fmla="*/ 2147483647 w 472"/>
              <a:gd name="T3" fmla="*/ 2147483647 h 209"/>
              <a:gd name="T4" fmla="*/ 2147483647 w 472"/>
              <a:gd name="T5" fmla="*/ 0 h 209"/>
              <a:gd name="T6" fmla="*/ 2147483647 w 472"/>
              <a:gd name="T7" fmla="*/ 2147483647 h 209"/>
              <a:gd name="T8" fmla="*/ 0 w 472"/>
              <a:gd name="T9" fmla="*/ 2147483647 h 209"/>
              <a:gd name="T10" fmla="*/ 2147483647 w 472"/>
              <a:gd name="T11" fmla="*/ 2147483647 h 2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2" h="209">
                <a:moveTo>
                  <a:pt x="47" y="209"/>
                </a:moveTo>
                <a:lnTo>
                  <a:pt x="472" y="84"/>
                </a:lnTo>
                <a:lnTo>
                  <a:pt x="215" y="0"/>
                </a:lnTo>
                <a:lnTo>
                  <a:pt x="5" y="24"/>
                </a:lnTo>
                <a:lnTo>
                  <a:pt x="0" y="197"/>
                </a:lnTo>
                <a:lnTo>
                  <a:pt x="47" y="20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7" name="Freeform 130"/>
          <p:cNvSpPr>
            <a:spLocks/>
          </p:cNvSpPr>
          <p:nvPr/>
        </p:nvSpPr>
        <p:spPr bwMode="auto">
          <a:xfrm>
            <a:off x="6518275" y="3698875"/>
            <a:ext cx="122238" cy="490538"/>
          </a:xfrm>
          <a:custGeom>
            <a:avLst/>
            <a:gdLst>
              <a:gd name="T0" fmla="*/ 2147483647 w 251"/>
              <a:gd name="T1" fmla="*/ 2147483647 h 999"/>
              <a:gd name="T2" fmla="*/ 2147483647 w 251"/>
              <a:gd name="T3" fmla="*/ 2147483647 h 999"/>
              <a:gd name="T4" fmla="*/ 2147483647 w 251"/>
              <a:gd name="T5" fmla="*/ 2147483647 h 999"/>
              <a:gd name="T6" fmla="*/ 2147483647 w 251"/>
              <a:gd name="T7" fmla="*/ 2147483647 h 999"/>
              <a:gd name="T8" fmla="*/ 2147483647 w 251"/>
              <a:gd name="T9" fmla="*/ 2147483647 h 999"/>
              <a:gd name="T10" fmla="*/ 2147483647 w 251"/>
              <a:gd name="T11" fmla="*/ 2147483647 h 999"/>
              <a:gd name="T12" fmla="*/ 2147483647 w 251"/>
              <a:gd name="T13" fmla="*/ 2147483647 h 999"/>
              <a:gd name="T14" fmla="*/ 2147483647 w 251"/>
              <a:gd name="T15" fmla="*/ 2147483647 h 999"/>
              <a:gd name="T16" fmla="*/ 2147483647 w 251"/>
              <a:gd name="T17" fmla="*/ 2147483647 h 999"/>
              <a:gd name="T18" fmla="*/ 2147483647 w 251"/>
              <a:gd name="T19" fmla="*/ 0 h 999"/>
              <a:gd name="T20" fmla="*/ 2147483647 w 251"/>
              <a:gd name="T21" fmla="*/ 0 h 999"/>
              <a:gd name="T22" fmla="*/ 2147483647 w 251"/>
              <a:gd name="T23" fmla="*/ 2147483647 h 999"/>
              <a:gd name="T24" fmla="*/ 2147483647 w 251"/>
              <a:gd name="T25" fmla="*/ 2147483647 h 999"/>
              <a:gd name="T26" fmla="*/ 2147483647 w 251"/>
              <a:gd name="T27" fmla="*/ 2147483647 h 999"/>
              <a:gd name="T28" fmla="*/ 2147483647 w 251"/>
              <a:gd name="T29" fmla="*/ 2147483647 h 999"/>
              <a:gd name="T30" fmla="*/ 2147483647 w 251"/>
              <a:gd name="T31" fmla="*/ 2147483647 h 999"/>
              <a:gd name="T32" fmla="*/ 0 w 251"/>
              <a:gd name="T33" fmla="*/ 2147483647 h 999"/>
              <a:gd name="T34" fmla="*/ 0 w 251"/>
              <a:gd name="T35" fmla="*/ 2147483647 h 999"/>
              <a:gd name="T36" fmla="*/ 2147483647 w 251"/>
              <a:gd name="T37" fmla="*/ 2147483647 h 999"/>
              <a:gd name="T38" fmla="*/ 2147483647 w 251"/>
              <a:gd name="T39" fmla="*/ 2147483647 h 999"/>
              <a:gd name="T40" fmla="*/ 2147483647 w 251"/>
              <a:gd name="T41" fmla="*/ 2147483647 h 999"/>
              <a:gd name="T42" fmla="*/ 2147483647 w 251"/>
              <a:gd name="T43" fmla="*/ 2147483647 h 999"/>
              <a:gd name="T44" fmla="*/ 2147483647 w 251"/>
              <a:gd name="T45" fmla="*/ 2147483647 h 999"/>
              <a:gd name="T46" fmla="*/ 2147483647 w 251"/>
              <a:gd name="T47" fmla="*/ 2147483647 h 999"/>
              <a:gd name="T48" fmla="*/ 2147483647 w 251"/>
              <a:gd name="T49" fmla="*/ 2147483647 h 999"/>
              <a:gd name="T50" fmla="*/ 2147483647 w 251"/>
              <a:gd name="T51" fmla="*/ 2147483647 h 999"/>
              <a:gd name="T52" fmla="*/ 2147483647 w 251"/>
              <a:gd name="T53" fmla="*/ 2147483647 h 999"/>
              <a:gd name="T54" fmla="*/ 2147483647 w 251"/>
              <a:gd name="T55" fmla="*/ 2147483647 h 999"/>
              <a:gd name="T56" fmla="*/ 2147483647 w 251"/>
              <a:gd name="T57" fmla="*/ 2147483647 h 999"/>
              <a:gd name="T58" fmla="*/ 2147483647 w 251"/>
              <a:gd name="T59" fmla="*/ 2147483647 h 999"/>
              <a:gd name="T60" fmla="*/ 2147483647 w 251"/>
              <a:gd name="T61" fmla="*/ 2147483647 h 999"/>
              <a:gd name="T62" fmla="*/ 2147483647 w 251"/>
              <a:gd name="T63" fmla="*/ 2147483647 h 999"/>
              <a:gd name="T64" fmla="*/ 2147483647 w 251"/>
              <a:gd name="T65" fmla="*/ 2147483647 h 999"/>
              <a:gd name="T66" fmla="*/ 2147483647 w 251"/>
              <a:gd name="T67" fmla="*/ 2147483647 h 999"/>
              <a:gd name="T68" fmla="*/ 2147483647 w 251"/>
              <a:gd name="T69" fmla="*/ 2147483647 h 99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51" h="999">
                <a:moveTo>
                  <a:pt x="251" y="23"/>
                </a:moveTo>
                <a:lnTo>
                  <a:pt x="250" y="22"/>
                </a:lnTo>
                <a:lnTo>
                  <a:pt x="246" y="20"/>
                </a:lnTo>
                <a:lnTo>
                  <a:pt x="239" y="18"/>
                </a:lnTo>
                <a:lnTo>
                  <a:pt x="230" y="15"/>
                </a:lnTo>
                <a:lnTo>
                  <a:pt x="218" y="11"/>
                </a:lnTo>
                <a:lnTo>
                  <a:pt x="205" y="7"/>
                </a:lnTo>
                <a:lnTo>
                  <a:pt x="190" y="4"/>
                </a:lnTo>
                <a:lnTo>
                  <a:pt x="173" y="1"/>
                </a:lnTo>
                <a:lnTo>
                  <a:pt x="155" y="0"/>
                </a:lnTo>
                <a:lnTo>
                  <a:pt x="134" y="0"/>
                </a:lnTo>
                <a:lnTo>
                  <a:pt x="114" y="2"/>
                </a:lnTo>
                <a:lnTo>
                  <a:pt x="92" y="5"/>
                </a:lnTo>
                <a:lnTo>
                  <a:pt x="70" y="12"/>
                </a:lnTo>
                <a:lnTo>
                  <a:pt x="47" y="20"/>
                </a:lnTo>
                <a:lnTo>
                  <a:pt x="23" y="32"/>
                </a:lnTo>
                <a:lnTo>
                  <a:pt x="0" y="47"/>
                </a:lnTo>
                <a:lnTo>
                  <a:pt x="0" y="999"/>
                </a:lnTo>
                <a:lnTo>
                  <a:pt x="1" y="999"/>
                </a:lnTo>
                <a:lnTo>
                  <a:pt x="6" y="999"/>
                </a:lnTo>
                <a:lnTo>
                  <a:pt x="14" y="998"/>
                </a:lnTo>
                <a:lnTo>
                  <a:pt x="23" y="997"/>
                </a:lnTo>
                <a:lnTo>
                  <a:pt x="35" y="995"/>
                </a:lnTo>
                <a:lnTo>
                  <a:pt x="49" y="993"/>
                </a:lnTo>
                <a:lnTo>
                  <a:pt x="65" y="990"/>
                </a:lnTo>
                <a:lnTo>
                  <a:pt x="83" y="985"/>
                </a:lnTo>
                <a:lnTo>
                  <a:pt x="102" y="980"/>
                </a:lnTo>
                <a:lnTo>
                  <a:pt x="121" y="973"/>
                </a:lnTo>
                <a:lnTo>
                  <a:pt x="143" y="966"/>
                </a:lnTo>
                <a:lnTo>
                  <a:pt x="164" y="956"/>
                </a:lnTo>
                <a:lnTo>
                  <a:pt x="186" y="945"/>
                </a:lnTo>
                <a:lnTo>
                  <a:pt x="208" y="934"/>
                </a:lnTo>
                <a:lnTo>
                  <a:pt x="230" y="919"/>
                </a:lnTo>
                <a:lnTo>
                  <a:pt x="251" y="903"/>
                </a:lnTo>
                <a:lnTo>
                  <a:pt x="251" y="2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8" name="Freeform 131"/>
          <p:cNvSpPr>
            <a:spLocks/>
          </p:cNvSpPr>
          <p:nvPr/>
        </p:nvSpPr>
        <p:spPr bwMode="auto">
          <a:xfrm>
            <a:off x="6521450" y="3703638"/>
            <a:ext cx="104775" cy="412750"/>
          </a:xfrm>
          <a:custGeom>
            <a:avLst/>
            <a:gdLst>
              <a:gd name="T0" fmla="*/ 2147483647 w 215"/>
              <a:gd name="T1" fmla="*/ 2147483647 h 843"/>
              <a:gd name="T2" fmla="*/ 2147483647 w 215"/>
              <a:gd name="T3" fmla="*/ 2147483647 h 843"/>
              <a:gd name="T4" fmla="*/ 2147483647 w 215"/>
              <a:gd name="T5" fmla="*/ 2147483647 h 843"/>
              <a:gd name="T6" fmla="*/ 2147483647 w 215"/>
              <a:gd name="T7" fmla="*/ 2147483647 h 843"/>
              <a:gd name="T8" fmla="*/ 2147483647 w 215"/>
              <a:gd name="T9" fmla="*/ 2147483647 h 843"/>
              <a:gd name="T10" fmla="*/ 2147483647 w 215"/>
              <a:gd name="T11" fmla="*/ 2147483647 h 843"/>
              <a:gd name="T12" fmla="*/ 2147483647 w 215"/>
              <a:gd name="T13" fmla="*/ 2147483647 h 843"/>
              <a:gd name="T14" fmla="*/ 2147483647 w 215"/>
              <a:gd name="T15" fmla="*/ 2147483647 h 843"/>
              <a:gd name="T16" fmla="*/ 2147483647 w 215"/>
              <a:gd name="T17" fmla="*/ 2147483647 h 843"/>
              <a:gd name="T18" fmla="*/ 2147483647 w 215"/>
              <a:gd name="T19" fmla="*/ 0 h 843"/>
              <a:gd name="T20" fmla="*/ 2147483647 w 215"/>
              <a:gd name="T21" fmla="*/ 0 h 843"/>
              <a:gd name="T22" fmla="*/ 2147483647 w 215"/>
              <a:gd name="T23" fmla="*/ 2147483647 h 843"/>
              <a:gd name="T24" fmla="*/ 2147483647 w 215"/>
              <a:gd name="T25" fmla="*/ 2147483647 h 843"/>
              <a:gd name="T26" fmla="*/ 2147483647 w 215"/>
              <a:gd name="T27" fmla="*/ 2147483647 h 843"/>
              <a:gd name="T28" fmla="*/ 2147483647 w 215"/>
              <a:gd name="T29" fmla="*/ 2147483647 h 843"/>
              <a:gd name="T30" fmla="*/ 2147483647 w 215"/>
              <a:gd name="T31" fmla="*/ 2147483647 h 843"/>
              <a:gd name="T32" fmla="*/ 0 w 215"/>
              <a:gd name="T33" fmla="*/ 2147483647 h 843"/>
              <a:gd name="T34" fmla="*/ 0 w 215"/>
              <a:gd name="T35" fmla="*/ 2147483647 h 843"/>
              <a:gd name="T36" fmla="*/ 2147483647 w 215"/>
              <a:gd name="T37" fmla="*/ 2147483647 h 843"/>
              <a:gd name="T38" fmla="*/ 2147483647 w 215"/>
              <a:gd name="T39" fmla="*/ 2147483647 h 843"/>
              <a:gd name="T40" fmla="*/ 2147483647 w 215"/>
              <a:gd name="T41" fmla="*/ 2147483647 h 843"/>
              <a:gd name="T42" fmla="*/ 2147483647 w 215"/>
              <a:gd name="T43" fmla="*/ 2147483647 h 843"/>
              <a:gd name="T44" fmla="*/ 2147483647 w 215"/>
              <a:gd name="T45" fmla="*/ 2147483647 h 843"/>
              <a:gd name="T46" fmla="*/ 2147483647 w 215"/>
              <a:gd name="T47" fmla="*/ 2147483647 h 843"/>
              <a:gd name="T48" fmla="*/ 2147483647 w 215"/>
              <a:gd name="T49" fmla="*/ 2147483647 h 843"/>
              <a:gd name="T50" fmla="*/ 2147483647 w 215"/>
              <a:gd name="T51" fmla="*/ 2147483647 h 843"/>
              <a:gd name="T52" fmla="*/ 2147483647 w 215"/>
              <a:gd name="T53" fmla="*/ 2147483647 h 843"/>
              <a:gd name="T54" fmla="*/ 2147483647 w 215"/>
              <a:gd name="T55" fmla="*/ 2147483647 h 843"/>
              <a:gd name="T56" fmla="*/ 2147483647 w 215"/>
              <a:gd name="T57" fmla="*/ 2147483647 h 843"/>
              <a:gd name="T58" fmla="*/ 2147483647 w 215"/>
              <a:gd name="T59" fmla="*/ 2147483647 h 843"/>
              <a:gd name="T60" fmla="*/ 2147483647 w 215"/>
              <a:gd name="T61" fmla="*/ 2147483647 h 843"/>
              <a:gd name="T62" fmla="*/ 2147483647 w 215"/>
              <a:gd name="T63" fmla="*/ 2147483647 h 843"/>
              <a:gd name="T64" fmla="*/ 2147483647 w 215"/>
              <a:gd name="T65" fmla="*/ 2147483647 h 843"/>
              <a:gd name="T66" fmla="*/ 2147483647 w 215"/>
              <a:gd name="T67" fmla="*/ 2147483647 h 843"/>
              <a:gd name="T68" fmla="*/ 2147483647 w 215"/>
              <a:gd name="T69" fmla="*/ 2147483647 h 84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5" h="843">
                <a:moveTo>
                  <a:pt x="215" y="20"/>
                </a:moveTo>
                <a:lnTo>
                  <a:pt x="214" y="19"/>
                </a:lnTo>
                <a:lnTo>
                  <a:pt x="211" y="18"/>
                </a:lnTo>
                <a:lnTo>
                  <a:pt x="205" y="15"/>
                </a:lnTo>
                <a:lnTo>
                  <a:pt x="197" y="12"/>
                </a:lnTo>
                <a:lnTo>
                  <a:pt x="187" y="9"/>
                </a:lnTo>
                <a:lnTo>
                  <a:pt x="176" y="6"/>
                </a:lnTo>
                <a:lnTo>
                  <a:pt x="163" y="4"/>
                </a:lnTo>
                <a:lnTo>
                  <a:pt x="149" y="1"/>
                </a:lnTo>
                <a:lnTo>
                  <a:pt x="133" y="0"/>
                </a:lnTo>
                <a:lnTo>
                  <a:pt x="115" y="0"/>
                </a:lnTo>
                <a:lnTo>
                  <a:pt x="98" y="1"/>
                </a:lnTo>
                <a:lnTo>
                  <a:pt x="79" y="5"/>
                </a:lnTo>
                <a:lnTo>
                  <a:pt x="60" y="10"/>
                </a:lnTo>
                <a:lnTo>
                  <a:pt x="40" y="18"/>
                </a:lnTo>
                <a:lnTo>
                  <a:pt x="21" y="27"/>
                </a:lnTo>
                <a:lnTo>
                  <a:pt x="0" y="40"/>
                </a:lnTo>
                <a:lnTo>
                  <a:pt x="0" y="843"/>
                </a:lnTo>
                <a:lnTo>
                  <a:pt x="1" y="843"/>
                </a:lnTo>
                <a:lnTo>
                  <a:pt x="6" y="843"/>
                </a:lnTo>
                <a:lnTo>
                  <a:pt x="12" y="842"/>
                </a:lnTo>
                <a:lnTo>
                  <a:pt x="21" y="841"/>
                </a:lnTo>
                <a:lnTo>
                  <a:pt x="30" y="840"/>
                </a:lnTo>
                <a:lnTo>
                  <a:pt x="43" y="838"/>
                </a:lnTo>
                <a:lnTo>
                  <a:pt x="56" y="835"/>
                </a:lnTo>
                <a:lnTo>
                  <a:pt x="71" y="831"/>
                </a:lnTo>
                <a:lnTo>
                  <a:pt x="87" y="826"/>
                </a:lnTo>
                <a:lnTo>
                  <a:pt x="105" y="821"/>
                </a:lnTo>
                <a:lnTo>
                  <a:pt x="123" y="814"/>
                </a:lnTo>
                <a:lnTo>
                  <a:pt x="141" y="806"/>
                </a:lnTo>
                <a:lnTo>
                  <a:pt x="159" y="797"/>
                </a:lnTo>
                <a:lnTo>
                  <a:pt x="179" y="786"/>
                </a:lnTo>
                <a:lnTo>
                  <a:pt x="197" y="774"/>
                </a:lnTo>
                <a:lnTo>
                  <a:pt x="215" y="760"/>
                </a:lnTo>
                <a:lnTo>
                  <a:pt x="215" y="2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69" name="Freeform 132"/>
          <p:cNvSpPr>
            <a:spLocks/>
          </p:cNvSpPr>
          <p:nvPr/>
        </p:nvSpPr>
        <p:spPr bwMode="auto">
          <a:xfrm>
            <a:off x="6524625" y="3708400"/>
            <a:ext cx="87313" cy="334963"/>
          </a:xfrm>
          <a:custGeom>
            <a:avLst/>
            <a:gdLst>
              <a:gd name="T0" fmla="*/ 2147483647 w 180"/>
              <a:gd name="T1" fmla="*/ 2147483647 h 685"/>
              <a:gd name="T2" fmla="*/ 2147483647 w 180"/>
              <a:gd name="T3" fmla="*/ 2147483647 h 685"/>
              <a:gd name="T4" fmla="*/ 2147483647 w 180"/>
              <a:gd name="T5" fmla="*/ 2147483647 h 685"/>
              <a:gd name="T6" fmla="*/ 2147483647 w 180"/>
              <a:gd name="T7" fmla="*/ 2147483647 h 685"/>
              <a:gd name="T8" fmla="*/ 2147483647 w 180"/>
              <a:gd name="T9" fmla="*/ 2147483647 h 685"/>
              <a:gd name="T10" fmla="*/ 2147483647 w 180"/>
              <a:gd name="T11" fmla="*/ 2147483647 h 685"/>
              <a:gd name="T12" fmla="*/ 2147483647 w 180"/>
              <a:gd name="T13" fmla="*/ 2147483647 h 685"/>
              <a:gd name="T14" fmla="*/ 2147483647 w 180"/>
              <a:gd name="T15" fmla="*/ 2147483647 h 685"/>
              <a:gd name="T16" fmla="*/ 2147483647 w 180"/>
              <a:gd name="T17" fmla="*/ 0 h 685"/>
              <a:gd name="T18" fmla="*/ 2147483647 w 180"/>
              <a:gd name="T19" fmla="*/ 0 h 685"/>
              <a:gd name="T20" fmla="*/ 2147483647 w 180"/>
              <a:gd name="T21" fmla="*/ 0 h 685"/>
              <a:gd name="T22" fmla="*/ 2147483647 w 180"/>
              <a:gd name="T23" fmla="*/ 2147483647 h 685"/>
              <a:gd name="T24" fmla="*/ 2147483647 w 180"/>
              <a:gd name="T25" fmla="*/ 2147483647 h 685"/>
              <a:gd name="T26" fmla="*/ 2147483647 w 180"/>
              <a:gd name="T27" fmla="*/ 2147483647 h 685"/>
              <a:gd name="T28" fmla="*/ 2147483647 w 180"/>
              <a:gd name="T29" fmla="*/ 2147483647 h 685"/>
              <a:gd name="T30" fmla="*/ 2147483647 w 180"/>
              <a:gd name="T31" fmla="*/ 2147483647 h 685"/>
              <a:gd name="T32" fmla="*/ 0 w 180"/>
              <a:gd name="T33" fmla="*/ 2147483647 h 685"/>
              <a:gd name="T34" fmla="*/ 0 w 180"/>
              <a:gd name="T35" fmla="*/ 2147483647 h 685"/>
              <a:gd name="T36" fmla="*/ 2147483647 w 180"/>
              <a:gd name="T37" fmla="*/ 2147483647 h 685"/>
              <a:gd name="T38" fmla="*/ 2147483647 w 180"/>
              <a:gd name="T39" fmla="*/ 2147483647 h 685"/>
              <a:gd name="T40" fmla="*/ 2147483647 w 180"/>
              <a:gd name="T41" fmla="*/ 2147483647 h 685"/>
              <a:gd name="T42" fmla="*/ 2147483647 w 180"/>
              <a:gd name="T43" fmla="*/ 2147483647 h 685"/>
              <a:gd name="T44" fmla="*/ 2147483647 w 180"/>
              <a:gd name="T45" fmla="*/ 2147483647 h 685"/>
              <a:gd name="T46" fmla="*/ 2147483647 w 180"/>
              <a:gd name="T47" fmla="*/ 2147483647 h 685"/>
              <a:gd name="T48" fmla="*/ 2147483647 w 180"/>
              <a:gd name="T49" fmla="*/ 2147483647 h 685"/>
              <a:gd name="T50" fmla="*/ 2147483647 w 180"/>
              <a:gd name="T51" fmla="*/ 2147483647 h 685"/>
              <a:gd name="T52" fmla="*/ 2147483647 w 180"/>
              <a:gd name="T53" fmla="*/ 2147483647 h 685"/>
              <a:gd name="T54" fmla="*/ 2147483647 w 180"/>
              <a:gd name="T55" fmla="*/ 2147483647 h 685"/>
              <a:gd name="T56" fmla="*/ 2147483647 w 180"/>
              <a:gd name="T57" fmla="*/ 2147483647 h 685"/>
              <a:gd name="T58" fmla="*/ 2147483647 w 180"/>
              <a:gd name="T59" fmla="*/ 2147483647 h 685"/>
              <a:gd name="T60" fmla="*/ 2147483647 w 180"/>
              <a:gd name="T61" fmla="*/ 2147483647 h 685"/>
              <a:gd name="T62" fmla="*/ 2147483647 w 180"/>
              <a:gd name="T63" fmla="*/ 2147483647 h 685"/>
              <a:gd name="T64" fmla="*/ 2147483647 w 180"/>
              <a:gd name="T65" fmla="*/ 2147483647 h 685"/>
              <a:gd name="T66" fmla="*/ 2147483647 w 180"/>
              <a:gd name="T67" fmla="*/ 2147483647 h 685"/>
              <a:gd name="T68" fmla="*/ 2147483647 w 180"/>
              <a:gd name="T69" fmla="*/ 2147483647 h 68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80" h="685">
                <a:moveTo>
                  <a:pt x="180" y="16"/>
                </a:moveTo>
                <a:lnTo>
                  <a:pt x="179" y="16"/>
                </a:lnTo>
                <a:lnTo>
                  <a:pt x="176" y="14"/>
                </a:lnTo>
                <a:lnTo>
                  <a:pt x="172" y="12"/>
                </a:lnTo>
                <a:lnTo>
                  <a:pt x="165" y="10"/>
                </a:lnTo>
                <a:lnTo>
                  <a:pt x="157" y="8"/>
                </a:lnTo>
                <a:lnTo>
                  <a:pt x="147" y="4"/>
                </a:lnTo>
                <a:lnTo>
                  <a:pt x="136" y="2"/>
                </a:lnTo>
                <a:lnTo>
                  <a:pt x="125" y="0"/>
                </a:lnTo>
                <a:lnTo>
                  <a:pt x="111" y="0"/>
                </a:lnTo>
                <a:lnTo>
                  <a:pt x="97" y="0"/>
                </a:lnTo>
                <a:lnTo>
                  <a:pt x="81" y="1"/>
                </a:lnTo>
                <a:lnTo>
                  <a:pt x="66" y="3"/>
                </a:lnTo>
                <a:lnTo>
                  <a:pt x="50" y="8"/>
                </a:lnTo>
                <a:lnTo>
                  <a:pt x="33" y="14"/>
                </a:lnTo>
                <a:lnTo>
                  <a:pt x="17" y="23"/>
                </a:lnTo>
                <a:lnTo>
                  <a:pt x="0" y="33"/>
                </a:lnTo>
                <a:lnTo>
                  <a:pt x="0" y="685"/>
                </a:lnTo>
                <a:lnTo>
                  <a:pt x="1" y="685"/>
                </a:lnTo>
                <a:lnTo>
                  <a:pt x="4" y="685"/>
                </a:lnTo>
                <a:lnTo>
                  <a:pt x="9" y="684"/>
                </a:lnTo>
                <a:lnTo>
                  <a:pt x="17" y="683"/>
                </a:lnTo>
                <a:lnTo>
                  <a:pt x="26" y="682"/>
                </a:lnTo>
                <a:lnTo>
                  <a:pt x="35" y="681"/>
                </a:lnTo>
                <a:lnTo>
                  <a:pt x="47" y="678"/>
                </a:lnTo>
                <a:lnTo>
                  <a:pt x="60" y="676"/>
                </a:lnTo>
                <a:lnTo>
                  <a:pt x="73" y="671"/>
                </a:lnTo>
                <a:lnTo>
                  <a:pt x="87" y="667"/>
                </a:lnTo>
                <a:lnTo>
                  <a:pt x="102" y="662"/>
                </a:lnTo>
                <a:lnTo>
                  <a:pt x="118" y="655"/>
                </a:lnTo>
                <a:lnTo>
                  <a:pt x="133" y="648"/>
                </a:lnTo>
                <a:lnTo>
                  <a:pt x="149" y="639"/>
                </a:lnTo>
                <a:lnTo>
                  <a:pt x="165" y="628"/>
                </a:lnTo>
                <a:lnTo>
                  <a:pt x="180" y="617"/>
                </a:lnTo>
                <a:lnTo>
                  <a:pt x="180" y="1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0" name="Freeform 133"/>
          <p:cNvSpPr>
            <a:spLocks/>
          </p:cNvSpPr>
          <p:nvPr/>
        </p:nvSpPr>
        <p:spPr bwMode="auto">
          <a:xfrm>
            <a:off x="6527800" y="3711575"/>
            <a:ext cx="71438" cy="260350"/>
          </a:xfrm>
          <a:custGeom>
            <a:avLst/>
            <a:gdLst>
              <a:gd name="T0" fmla="*/ 2147483647 w 146"/>
              <a:gd name="T1" fmla="*/ 2147483647 h 530"/>
              <a:gd name="T2" fmla="*/ 2147483647 w 146"/>
              <a:gd name="T3" fmla="*/ 2147483647 h 530"/>
              <a:gd name="T4" fmla="*/ 2147483647 w 146"/>
              <a:gd name="T5" fmla="*/ 2147483647 h 530"/>
              <a:gd name="T6" fmla="*/ 2147483647 w 146"/>
              <a:gd name="T7" fmla="*/ 2147483647 h 530"/>
              <a:gd name="T8" fmla="*/ 2147483647 w 146"/>
              <a:gd name="T9" fmla="*/ 2147483647 h 530"/>
              <a:gd name="T10" fmla="*/ 2147483647 w 146"/>
              <a:gd name="T11" fmla="*/ 0 h 530"/>
              <a:gd name="T12" fmla="*/ 2147483647 w 146"/>
              <a:gd name="T13" fmla="*/ 2147483647 h 530"/>
              <a:gd name="T14" fmla="*/ 2147483647 w 146"/>
              <a:gd name="T15" fmla="*/ 2147483647 h 530"/>
              <a:gd name="T16" fmla="*/ 0 w 146"/>
              <a:gd name="T17" fmla="*/ 2147483647 h 530"/>
              <a:gd name="T18" fmla="*/ 0 w 146"/>
              <a:gd name="T19" fmla="*/ 2147483647 h 530"/>
              <a:gd name="T20" fmla="*/ 2147483647 w 146"/>
              <a:gd name="T21" fmla="*/ 2147483647 h 530"/>
              <a:gd name="T22" fmla="*/ 2147483647 w 146"/>
              <a:gd name="T23" fmla="*/ 2147483647 h 530"/>
              <a:gd name="T24" fmla="*/ 2147483647 w 146"/>
              <a:gd name="T25" fmla="*/ 2147483647 h 530"/>
              <a:gd name="T26" fmla="*/ 2147483647 w 146"/>
              <a:gd name="T27" fmla="*/ 2147483647 h 530"/>
              <a:gd name="T28" fmla="*/ 2147483647 w 146"/>
              <a:gd name="T29" fmla="*/ 2147483647 h 530"/>
              <a:gd name="T30" fmla="*/ 2147483647 w 146"/>
              <a:gd name="T31" fmla="*/ 2147483647 h 530"/>
              <a:gd name="T32" fmla="*/ 2147483647 w 146"/>
              <a:gd name="T33" fmla="*/ 2147483647 h 530"/>
              <a:gd name="T34" fmla="*/ 2147483647 w 146"/>
              <a:gd name="T35" fmla="*/ 2147483647 h 530"/>
              <a:gd name="T36" fmla="*/ 2147483647 w 146"/>
              <a:gd name="T37" fmla="*/ 2147483647 h 53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46" h="530">
                <a:moveTo>
                  <a:pt x="146" y="14"/>
                </a:moveTo>
                <a:lnTo>
                  <a:pt x="143" y="12"/>
                </a:lnTo>
                <a:lnTo>
                  <a:pt x="134" y="8"/>
                </a:lnTo>
                <a:lnTo>
                  <a:pt x="120" y="4"/>
                </a:lnTo>
                <a:lnTo>
                  <a:pt x="101" y="1"/>
                </a:lnTo>
                <a:lnTo>
                  <a:pt x="79" y="0"/>
                </a:lnTo>
                <a:lnTo>
                  <a:pt x="54" y="3"/>
                </a:lnTo>
                <a:lnTo>
                  <a:pt x="27" y="11"/>
                </a:lnTo>
                <a:lnTo>
                  <a:pt x="0" y="27"/>
                </a:lnTo>
                <a:lnTo>
                  <a:pt x="0" y="530"/>
                </a:lnTo>
                <a:lnTo>
                  <a:pt x="3" y="530"/>
                </a:lnTo>
                <a:lnTo>
                  <a:pt x="14" y="529"/>
                </a:lnTo>
                <a:lnTo>
                  <a:pt x="29" y="526"/>
                </a:lnTo>
                <a:lnTo>
                  <a:pt x="49" y="521"/>
                </a:lnTo>
                <a:lnTo>
                  <a:pt x="71" y="514"/>
                </a:lnTo>
                <a:lnTo>
                  <a:pt x="96" y="505"/>
                </a:lnTo>
                <a:lnTo>
                  <a:pt x="121" y="492"/>
                </a:lnTo>
                <a:lnTo>
                  <a:pt x="146" y="475"/>
                </a:lnTo>
                <a:lnTo>
                  <a:pt x="146" y="1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1" name="Freeform 134"/>
          <p:cNvSpPr>
            <a:spLocks/>
          </p:cNvSpPr>
          <p:nvPr/>
        </p:nvSpPr>
        <p:spPr bwMode="auto">
          <a:xfrm>
            <a:off x="6532563" y="3714750"/>
            <a:ext cx="52387" cy="184150"/>
          </a:xfrm>
          <a:custGeom>
            <a:avLst/>
            <a:gdLst>
              <a:gd name="T0" fmla="*/ 2147483647 w 109"/>
              <a:gd name="T1" fmla="*/ 2147483647 h 373"/>
              <a:gd name="T2" fmla="*/ 2147483647 w 109"/>
              <a:gd name="T3" fmla="*/ 2147483647 h 373"/>
              <a:gd name="T4" fmla="*/ 2147483647 w 109"/>
              <a:gd name="T5" fmla="*/ 2147483647 h 373"/>
              <a:gd name="T6" fmla="*/ 2147483647 w 109"/>
              <a:gd name="T7" fmla="*/ 2147483647 h 373"/>
              <a:gd name="T8" fmla="*/ 2147483647 w 109"/>
              <a:gd name="T9" fmla="*/ 0 h 373"/>
              <a:gd name="T10" fmla="*/ 2147483647 w 109"/>
              <a:gd name="T11" fmla="*/ 0 h 373"/>
              <a:gd name="T12" fmla="*/ 2147483647 w 109"/>
              <a:gd name="T13" fmla="*/ 2147483647 h 373"/>
              <a:gd name="T14" fmla="*/ 2147483647 w 109"/>
              <a:gd name="T15" fmla="*/ 2147483647 h 373"/>
              <a:gd name="T16" fmla="*/ 0 w 109"/>
              <a:gd name="T17" fmla="*/ 2147483647 h 373"/>
              <a:gd name="T18" fmla="*/ 0 w 109"/>
              <a:gd name="T19" fmla="*/ 2147483647 h 373"/>
              <a:gd name="T20" fmla="*/ 2147483647 w 109"/>
              <a:gd name="T21" fmla="*/ 2147483647 h 373"/>
              <a:gd name="T22" fmla="*/ 2147483647 w 109"/>
              <a:gd name="T23" fmla="*/ 2147483647 h 373"/>
              <a:gd name="T24" fmla="*/ 2147483647 w 109"/>
              <a:gd name="T25" fmla="*/ 2147483647 h 373"/>
              <a:gd name="T26" fmla="*/ 2147483647 w 109"/>
              <a:gd name="T27" fmla="*/ 2147483647 h 373"/>
              <a:gd name="T28" fmla="*/ 2147483647 w 109"/>
              <a:gd name="T29" fmla="*/ 2147483647 h 373"/>
              <a:gd name="T30" fmla="*/ 2147483647 w 109"/>
              <a:gd name="T31" fmla="*/ 2147483647 h 373"/>
              <a:gd name="T32" fmla="*/ 2147483647 w 109"/>
              <a:gd name="T33" fmla="*/ 2147483647 h 373"/>
              <a:gd name="T34" fmla="*/ 2147483647 w 109"/>
              <a:gd name="T35" fmla="*/ 2147483647 h 373"/>
              <a:gd name="T36" fmla="*/ 2147483647 w 109"/>
              <a:gd name="T37" fmla="*/ 2147483647 h 3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9" h="373">
                <a:moveTo>
                  <a:pt x="109" y="10"/>
                </a:moveTo>
                <a:lnTo>
                  <a:pt x="107" y="9"/>
                </a:lnTo>
                <a:lnTo>
                  <a:pt x="100" y="6"/>
                </a:lnTo>
                <a:lnTo>
                  <a:pt x="89" y="2"/>
                </a:lnTo>
                <a:lnTo>
                  <a:pt x="75" y="0"/>
                </a:lnTo>
                <a:lnTo>
                  <a:pt x="59" y="0"/>
                </a:lnTo>
                <a:lnTo>
                  <a:pt x="39" y="2"/>
                </a:lnTo>
                <a:lnTo>
                  <a:pt x="20" y="9"/>
                </a:lnTo>
                <a:lnTo>
                  <a:pt x="0" y="21"/>
                </a:lnTo>
                <a:lnTo>
                  <a:pt x="0" y="373"/>
                </a:lnTo>
                <a:lnTo>
                  <a:pt x="2" y="373"/>
                </a:lnTo>
                <a:lnTo>
                  <a:pt x="9" y="372"/>
                </a:lnTo>
                <a:lnTo>
                  <a:pt x="21" y="369"/>
                </a:lnTo>
                <a:lnTo>
                  <a:pt x="36" y="366"/>
                </a:lnTo>
                <a:lnTo>
                  <a:pt x="53" y="362"/>
                </a:lnTo>
                <a:lnTo>
                  <a:pt x="72" y="354"/>
                </a:lnTo>
                <a:lnTo>
                  <a:pt x="90" y="343"/>
                </a:lnTo>
                <a:lnTo>
                  <a:pt x="109" y="331"/>
                </a:lnTo>
                <a:lnTo>
                  <a:pt x="109" y="1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2" name="Freeform 135"/>
          <p:cNvSpPr>
            <a:spLocks/>
          </p:cNvSpPr>
          <p:nvPr/>
        </p:nvSpPr>
        <p:spPr bwMode="auto">
          <a:xfrm>
            <a:off x="6535738" y="3719513"/>
            <a:ext cx="34925" cy="106362"/>
          </a:xfrm>
          <a:custGeom>
            <a:avLst/>
            <a:gdLst>
              <a:gd name="T0" fmla="*/ 2147483647 w 75"/>
              <a:gd name="T1" fmla="*/ 2147483647 h 216"/>
              <a:gd name="T2" fmla="*/ 2147483647 w 75"/>
              <a:gd name="T3" fmla="*/ 2147483647 h 216"/>
              <a:gd name="T4" fmla="*/ 2147483647 w 75"/>
              <a:gd name="T5" fmla="*/ 2147483647 h 216"/>
              <a:gd name="T6" fmla="*/ 2147483647 w 75"/>
              <a:gd name="T7" fmla="*/ 2147483647 h 216"/>
              <a:gd name="T8" fmla="*/ 2147483647 w 75"/>
              <a:gd name="T9" fmla="*/ 0 h 216"/>
              <a:gd name="T10" fmla="*/ 2147483647 w 75"/>
              <a:gd name="T11" fmla="*/ 0 h 216"/>
              <a:gd name="T12" fmla="*/ 2147483647 w 75"/>
              <a:gd name="T13" fmla="*/ 2147483647 h 216"/>
              <a:gd name="T14" fmla="*/ 2147483647 w 75"/>
              <a:gd name="T15" fmla="*/ 2147483647 h 216"/>
              <a:gd name="T16" fmla="*/ 0 w 75"/>
              <a:gd name="T17" fmla="*/ 2147483647 h 216"/>
              <a:gd name="T18" fmla="*/ 0 w 75"/>
              <a:gd name="T19" fmla="*/ 2147483647 h 216"/>
              <a:gd name="T20" fmla="*/ 2147483647 w 75"/>
              <a:gd name="T21" fmla="*/ 2147483647 h 216"/>
              <a:gd name="T22" fmla="*/ 2147483647 w 75"/>
              <a:gd name="T23" fmla="*/ 2147483647 h 216"/>
              <a:gd name="T24" fmla="*/ 2147483647 w 75"/>
              <a:gd name="T25" fmla="*/ 2147483647 h 216"/>
              <a:gd name="T26" fmla="*/ 2147483647 w 75"/>
              <a:gd name="T27" fmla="*/ 2147483647 h 216"/>
              <a:gd name="T28" fmla="*/ 2147483647 w 75"/>
              <a:gd name="T29" fmla="*/ 2147483647 h 216"/>
              <a:gd name="T30" fmla="*/ 2147483647 w 75"/>
              <a:gd name="T31" fmla="*/ 2147483647 h 216"/>
              <a:gd name="T32" fmla="*/ 2147483647 w 75"/>
              <a:gd name="T33" fmla="*/ 2147483647 h 216"/>
              <a:gd name="T34" fmla="*/ 2147483647 w 75"/>
              <a:gd name="T35" fmla="*/ 2147483647 h 216"/>
              <a:gd name="T36" fmla="*/ 2147483647 w 75"/>
              <a:gd name="T37" fmla="*/ 2147483647 h 21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5" h="216">
                <a:moveTo>
                  <a:pt x="75" y="6"/>
                </a:moveTo>
                <a:lnTo>
                  <a:pt x="73" y="5"/>
                </a:lnTo>
                <a:lnTo>
                  <a:pt x="69" y="4"/>
                </a:lnTo>
                <a:lnTo>
                  <a:pt x="61" y="2"/>
                </a:lnTo>
                <a:lnTo>
                  <a:pt x="52" y="0"/>
                </a:lnTo>
                <a:lnTo>
                  <a:pt x="41" y="0"/>
                </a:lnTo>
                <a:lnTo>
                  <a:pt x="28" y="1"/>
                </a:lnTo>
                <a:lnTo>
                  <a:pt x="14" y="6"/>
                </a:lnTo>
                <a:lnTo>
                  <a:pt x="0" y="14"/>
                </a:lnTo>
                <a:lnTo>
                  <a:pt x="0" y="216"/>
                </a:lnTo>
                <a:lnTo>
                  <a:pt x="2" y="216"/>
                </a:lnTo>
                <a:lnTo>
                  <a:pt x="7" y="215"/>
                </a:lnTo>
                <a:lnTo>
                  <a:pt x="15" y="214"/>
                </a:lnTo>
                <a:lnTo>
                  <a:pt x="25" y="211"/>
                </a:lnTo>
                <a:lnTo>
                  <a:pt x="37" y="208"/>
                </a:lnTo>
                <a:lnTo>
                  <a:pt x="50" y="203"/>
                </a:lnTo>
                <a:lnTo>
                  <a:pt x="63" y="195"/>
                </a:lnTo>
                <a:lnTo>
                  <a:pt x="75" y="187"/>
                </a:lnTo>
                <a:lnTo>
                  <a:pt x="75" y="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3" name="Freeform 136"/>
          <p:cNvSpPr>
            <a:spLocks/>
          </p:cNvSpPr>
          <p:nvPr/>
        </p:nvSpPr>
        <p:spPr bwMode="auto">
          <a:xfrm>
            <a:off x="6973888" y="4022725"/>
            <a:ext cx="53975" cy="55563"/>
          </a:xfrm>
          <a:custGeom>
            <a:avLst/>
            <a:gdLst>
              <a:gd name="T0" fmla="*/ 2147483647 w 110"/>
              <a:gd name="T1" fmla="*/ 2147483647 h 111"/>
              <a:gd name="T2" fmla="*/ 2147483647 w 110"/>
              <a:gd name="T3" fmla="*/ 2147483647 h 111"/>
              <a:gd name="T4" fmla="*/ 2147483647 w 110"/>
              <a:gd name="T5" fmla="*/ 2147483647 h 111"/>
              <a:gd name="T6" fmla="*/ 2147483647 w 110"/>
              <a:gd name="T7" fmla="*/ 2147483647 h 111"/>
              <a:gd name="T8" fmla="*/ 2147483647 w 110"/>
              <a:gd name="T9" fmla="*/ 2147483647 h 111"/>
              <a:gd name="T10" fmla="*/ 2147483647 w 110"/>
              <a:gd name="T11" fmla="*/ 2147483647 h 111"/>
              <a:gd name="T12" fmla="*/ 2147483647 w 110"/>
              <a:gd name="T13" fmla="*/ 2147483647 h 111"/>
              <a:gd name="T14" fmla="*/ 2147483647 w 110"/>
              <a:gd name="T15" fmla="*/ 2147483647 h 111"/>
              <a:gd name="T16" fmla="*/ 2147483647 w 110"/>
              <a:gd name="T17" fmla="*/ 2147483647 h 111"/>
              <a:gd name="T18" fmla="*/ 2147483647 w 110"/>
              <a:gd name="T19" fmla="*/ 2147483647 h 111"/>
              <a:gd name="T20" fmla="*/ 2147483647 w 110"/>
              <a:gd name="T21" fmla="*/ 2147483647 h 111"/>
              <a:gd name="T22" fmla="*/ 2147483647 w 110"/>
              <a:gd name="T23" fmla="*/ 2147483647 h 111"/>
              <a:gd name="T24" fmla="*/ 2147483647 w 110"/>
              <a:gd name="T25" fmla="*/ 2147483647 h 111"/>
              <a:gd name="T26" fmla="*/ 2147483647 w 110"/>
              <a:gd name="T27" fmla="*/ 2147483647 h 111"/>
              <a:gd name="T28" fmla="*/ 2147483647 w 110"/>
              <a:gd name="T29" fmla="*/ 2147483647 h 111"/>
              <a:gd name="T30" fmla="*/ 2147483647 w 110"/>
              <a:gd name="T31" fmla="*/ 2147483647 h 111"/>
              <a:gd name="T32" fmla="*/ 2147483647 w 110"/>
              <a:gd name="T33" fmla="*/ 0 h 111"/>
              <a:gd name="T34" fmla="*/ 2147483647 w 110"/>
              <a:gd name="T35" fmla="*/ 2147483647 h 111"/>
              <a:gd name="T36" fmla="*/ 2147483647 w 110"/>
              <a:gd name="T37" fmla="*/ 2147483647 h 111"/>
              <a:gd name="T38" fmla="*/ 2147483647 w 110"/>
              <a:gd name="T39" fmla="*/ 2147483647 h 111"/>
              <a:gd name="T40" fmla="*/ 2147483647 w 110"/>
              <a:gd name="T41" fmla="*/ 2147483647 h 111"/>
              <a:gd name="T42" fmla="*/ 2147483647 w 110"/>
              <a:gd name="T43" fmla="*/ 2147483647 h 111"/>
              <a:gd name="T44" fmla="*/ 2147483647 w 110"/>
              <a:gd name="T45" fmla="*/ 2147483647 h 111"/>
              <a:gd name="T46" fmla="*/ 2147483647 w 110"/>
              <a:gd name="T47" fmla="*/ 2147483647 h 111"/>
              <a:gd name="T48" fmla="*/ 0 w 110"/>
              <a:gd name="T49" fmla="*/ 2147483647 h 111"/>
              <a:gd name="T50" fmla="*/ 2147483647 w 110"/>
              <a:gd name="T51" fmla="*/ 2147483647 h 111"/>
              <a:gd name="T52" fmla="*/ 2147483647 w 110"/>
              <a:gd name="T53" fmla="*/ 2147483647 h 111"/>
              <a:gd name="T54" fmla="*/ 2147483647 w 110"/>
              <a:gd name="T55" fmla="*/ 2147483647 h 111"/>
              <a:gd name="T56" fmla="*/ 2147483647 w 110"/>
              <a:gd name="T57" fmla="*/ 2147483647 h 111"/>
              <a:gd name="T58" fmla="*/ 2147483647 w 110"/>
              <a:gd name="T59" fmla="*/ 2147483647 h 111"/>
              <a:gd name="T60" fmla="*/ 2147483647 w 110"/>
              <a:gd name="T61" fmla="*/ 2147483647 h 111"/>
              <a:gd name="T62" fmla="*/ 2147483647 w 110"/>
              <a:gd name="T63" fmla="*/ 2147483647 h 111"/>
              <a:gd name="T64" fmla="*/ 2147483647 w 110"/>
              <a:gd name="T65" fmla="*/ 2147483647 h 11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10" h="111">
                <a:moveTo>
                  <a:pt x="55" y="111"/>
                </a:moveTo>
                <a:lnTo>
                  <a:pt x="66" y="110"/>
                </a:lnTo>
                <a:lnTo>
                  <a:pt x="76" y="106"/>
                </a:lnTo>
                <a:lnTo>
                  <a:pt x="85" y="101"/>
                </a:lnTo>
                <a:lnTo>
                  <a:pt x="94" y="94"/>
                </a:lnTo>
                <a:lnTo>
                  <a:pt x="100" y="86"/>
                </a:lnTo>
                <a:lnTo>
                  <a:pt x="106" y="77"/>
                </a:lnTo>
                <a:lnTo>
                  <a:pt x="109" y="66"/>
                </a:lnTo>
                <a:lnTo>
                  <a:pt x="110" y="56"/>
                </a:lnTo>
                <a:lnTo>
                  <a:pt x="109" y="44"/>
                </a:lnTo>
                <a:lnTo>
                  <a:pt x="106" y="34"/>
                </a:lnTo>
                <a:lnTo>
                  <a:pt x="100" y="24"/>
                </a:lnTo>
                <a:lnTo>
                  <a:pt x="94" y="17"/>
                </a:lnTo>
                <a:lnTo>
                  <a:pt x="85" y="9"/>
                </a:lnTo>
                <a:lnTo>
                  <a:pt x="76" y="5"/>
                </a:lnTo>
                <a:lnTo>
                  <a:pt x="66" y="2"/>
                </a:lnTo>
                <a:lnTo>
                  <a:pt x="55" y="0"/>
                </a:lnTo>
                <a:lnTo>
                  <a:pt x="44" y="2"/>
                </a:lnTo>
                <a:lnTo>
                  <a:pt x="33" y="5"/>
                </a:lnTo>
                <a:lnTo>
                  <a:pt x="25" y="9"/>
                </a:lnTo>
                <a:lnTo>
                  <a:pt x="16" y="17"/>
                </a:lnTo>
                <a:lnTo>
                  <a:pt x="10" y="24"/>
                </a:lnTo>
                <a:lnTo>
                  <a:pt x="4" y="34"/>
                </a:lnTo>
                <a:lnTo>
                  <a:pt x="1" y="44"/>
                </a:lnTo>
                <a:lnTo>
                  <a:pt x="0" y="56"/>
                </a:lnTo>
                <a:lnTo>
                  <a:pt x="1" y="66"/>
                </a:lnTo>
                <a:lnTo>
                  <a:pt x="4" y="77"/>
                </a:lnTo>
                <a:lnTo>
                  <a:pt x="10" y="86"/>
                </a:lnTo>
                <a:lnTo>
                  <a:pt x="16" y="94"/>
                </a:lnTo>
                <a:lnTo>
                  <a:pt x="25" y="101"/>
                </a:lnTo>
                <a:lnTo>
                  <a:pt x="33" y="106"/>
                </a:lnTo>
                <a:lnTo>
                  <a:pt x="44" y="110"/>
                </a:lnTo>
                <a:lnTo>
                  <a:pt x="55" y="11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4" name="Freeform 137"/>
          <p:cNvSpPr>
            <a:spLocks/>
          </p:cNvSpPr>
          <p:nvPr/>
        </p:nvSpPr>
        <p:spPr bwMode="auto">
          <a:xfrm>
            <a:off x="6810375" y="4024313"/>
            <a:ext cx="26988" cy="26987"/>
          </a:xfrm>
          <a:custGeom>
            <a:avLst/>
            <a:gdLst>
              <a:gd name="T0" fmla="*/ 2147483647 w 55"/>
              <a:gd name="T1" fmla="*/ 2147483647 h 55"/>
              <a:gd name="T2" fmla="*/ 2147483647 w 55"/>
              <a:gd name="T3" fmla="*/ 2147483647 h 55"/>
              <a:gd name="T4" fmla="*/ 2147483647 w 55"/>
              <a:gd name="T5" fmla="*/ 2147483647 h 55"/>
              <a:gd name="T6" fmla="*/ 2147483647 w 55"/>
              <a:gd name="T7" fmla="*/ 2147483647 h 55"/>
              <a:gd name="T8" fmla="*/ 2147483647 w 55"/>
              <a:gd name="T9" fmla="*/ 2147483647 h 55"/>
              <a:gd name="T10" fmla="*/ 2147483647 w 55"/>
              <a:gd name="T11" fmla="*/ 2147483647 h 55"/>
              <a:gd name="T12" fmla="*/ 2147483647 w 55"/>
              <a:gd name="T13" fmla="*/ 2147483647 h 55"/>
              <a:gd name="T14" fmla="*/ 2147483647 w 55"/>
              <a:gd name="T15" fmla="*/ 2147483647 h 55"/>
              <a:gd name="T16" fmla="*/ 2147483647 w 55"/>
              <a:gd name="T17" fmla="*/ 0 h 55"/>
              <a:gd name="T18" fmla="*/ 2147483647 w 55"/>
              <a:gd name="T19" fmla="*/ 2147483647 h 55"/>
              <a:gd name="T20" fmla="*/ 2147483647 w 55"/>
              <a:gd name="T21" fmla="*/ 2147483647 h 55"/>
              <a:gd name="T22" fmla="*/ 2147483647 w 55"/>
              <a:gd name="T23" fmla="*/ 2147483647 h 55"/>
              <a:gd name="T24" fmla="*/ 0 w 55"/>
              <a:gd name="T25" fmla="*/ 2147483647 h 55"/>
              <a:gd name="T26" fmla="*/ 2147483647 w 55"/>
              <a:gd name="T27" fmla="*/ 2147483647 h 55"/>
              <a:gd name="T28" fmla="*/ 2147483647 w 55"/>
              <a:gd name="T29" fmla="*/ 2147483647 h 55"/>
              <a:gd name="T30" fmla="*/ 2147483647 w 55"/>
              <a:gd name="T31" fmla="*/ 2147483647 h 55"/>
              <a:gd name="T32" fmla="*/ 2147483647 w 55"/>
              <a:gd name="T33" fmla="*/ 2147483647 h 5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" h="55">
                <a:moveTo>
                  <a:pt x="27" y="55"/>
                </a:moveTo>
                <a:lnTo>
                  <a:pt x="38" y="53"/>
                </a:lnTo>
                <a:lnTo>
                  <a:pt x="48" y="46"/>
                </a:lnTo>
                <a:lnTo>
                  <a:pt x="53" y="37"/>
                </a:lnTo>
                <a:lnTo>
                  <a:pt x="55" y="27"/>
                </a:lnTo>
                <a:lnTo>
                  <a:pt x="53" y="16"/>
                </a:lnTo>
                <a:lnTo>
                  <a:pt x="48" y="7"/>
                </a:lnTo>
                <a:lnTo>
                  <a:pt x="38" y="2"/>
                </a:lnTo>
                <a:lnTo>
                  <a:pt x="27" y="0"/>
                </a:lnTo>
                <a:lnTo>
                  <a:pt x="16" y="2"/>
                </a:lnTo>
                <a:lnTo>
                  <a:pt x="8" y="7"/>
                </a:lnTo>
                <a:lnTo>
                  <a:pt x="2" y="16"/>
                </a:lnTo>
                <a:lnTo>
                  <a:pt x="0" y="27"/>
                </a:lnTo>
                <a:lnTo>
                  <a:pt x="2" y="37"/>
                </a:lnTo>
                <a:lnTo>
                  <a:pt x="8" y="46"/>
                </a:lnTo>
                <a:lnTo>
                  <a:pt x="16" y="53"/>
                </a:lnTo>
                <a:lnTo>
                  <a:pt x="27" y="5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5" name="Freeform 138"/>
          <p:cNvSpPr>
            <a:spLocks/>
          </p:cNvSpPr>
          <p:nvPr/>
        </p:nvSpPr>
        <p:spPr bwMode="auto">
          <a:xfrm>
            <a:off x="6856413" y="4025900"/>
            <a:ext cx="26987" cy="26988"/>
          </a:xfrm>
          <a:custGeom>
            <a:avLst/>
            <a:gdLst>
              <a:gd name="T0" fmla="*/ 2147483647 w 55"/>
              <a:gd name="T1" fmla="*/ 2147483647 h 55"/>
              <a:gd name="T2" fmla="*/ 2147483647 w 55"/>
              <a:gd name="T3" fmla="*/ 2147483647 h 55"/>
              <a:gd name="T4" fmla="*/ 2147483647 w 55"/>
              <a:gd name="T5" fmla="*/ 2147483647 h 55"/>
              <a:gd name="T6" fmla="*/ 2147483647 w 55"/>
              <a:gd name="T7" fmla="*/ 2147483647 h 55"/>
              <a:gd name="T8" fmla="*/ 2147483647 w 55"/>
              <a:gd name="T9" fmla="*/ 2147483647 h 55"/>
              <a:gd name="T10" fmla="*/ 2147483647 w 55"/>
              <a:gd name="T11" fmla="*/ 2147483647 h 55"/>
              <a:gd name="T12" fmla="*/ 2147483647 w 55"/>
              <a:gd name="T13" fmla="*/ 2147483647 h 55"/>
              <a:gd name="T14" fmla="*/ 2147483647 w 55"/>
              <a:gd name="T15" fmla="*/ 2147483647 h 55"/>
              <a:gd name="T16" fmla="*/ 2147483647 w 55"/>
              <a:gd name="T17" fmla="*/ 0 h 55"/>
              <a:gd name="T18" fmla="*/ 2147483647 w 55"/>
              <a:gd name="T19" fmla="*/ 2147483647 h 55"/>
              <a:gd name="T20" fmla="*/ 2147483647 w 55"/>
              <a:gd name="T21" fmla="*/ 2147483647 h 55"/>
              <a:gd name="T22" fmla="*/ 2147483647 w 55"/>
              <a:gd name="T23" fmla="*/ 2147483647 h 55"/>
              <a:gd name="T24" fmla="*/ 0 w 55"/>
              <a:gd name="T25" fmla="*/ 2147483647 h 55"/>
              <a:gd name="T26" fmla="*/ 2147483647 w 55"/>
              <a:gd name="T27" fmla="*/ 2147483647 h 55"/>
              <a:gd name="T28" fmla="*/ 2147483647 w 55"/>
              <a:gd name="T29" fmla="*/ 2147483647 h 55"/>
              <a:gd name="T30" fmla="*/ 2147483647 w 55"/>
              <a:gd name="T31" fmla="*/ 2147483647 h 55"/>
              <a:gd name="T32" fmla="*/ 2147483647 w 55"/>
              <a:gd name="T33" fmla="*/ 2147483647 h 5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" h="55">
                <a:moveTo>
                  <a:pt x="28" y="55"/>
                </a:moveTo>
                <a:lnTo>
                  <a:pt x="39" y="53"/>
                </a:lnTo>
                <a:lnTo>
                  <a:pt x="47" y="47"/>
                </a:lnTo>
                <a:lnTo>
                  <a:pt x="53" y="39"/>
                </a:lnTo>
                <a:lnTo>
                  <a:pt x="55" y="28"/>
                </a:lnTo>
                <a:lnTo>
                  <a:pt x="53" y="17"/>
                </a:lnTo>
                <a:lnTo>
                  <a:pt x="47" y="8"/>
                </a:lnTo>
                <a:lnTo>
                  <a:pt x="39" y="2"/>
                </a:lnTo>
                <a:lnTo>
                  <a:pt x="28" y="0"/>
                </a:lnTo>
                <a:lnTo>
                  <a:pt x="17" y="2"/>
                </a:lnTo>
                <a:lnTo>
                  <a:pt x="9" y="8"/>
                </a:lnTo>
                <a:lnTo>
                  <a:pt x="2" y="17"/>
                </a:lnTo>
                <a:lnTo>
                  <a:pt x="0" y="28"/>
                </a:lnTo>
                <a:lnTo>
                  <a:pt x="2" y="39"/>
                </a:lnTo>
                <a:lnTo>
                  <a:pt x="9" y="47"/>
                </a:lnTo>
                <a:lnTo>
                  <a:pt x="17" y="53"/>
                </a:lnTo>
                <a:lnTo>
                  <a:pt x="28" y="5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6" name="Freeform 139"/>
          <p:cNvSpPr>
            <a:spLocks/>
          </p:cNvSpPr>
          <p:nvPr/>
        </p:nvSpPr>
        <p:spPr bwMode="auto">
          <a:xfrm>
            <a:off x="6677025" y="3656013"/>
            <a:ext cx="76200" cy="368300"/>
          </a:xfrm>
          <a:custGeom>
            <a:avLst/>
            <a:gdLst>
              <a:gd name="T0" fmla="*/ 2147483647 w 156"/>
              <a:gd name="T1" fmla="*/ 2147483647 h 752"/>
              <a:gd name="T2" fmla="*/ 2147483647 w 156"/>
              <a:gd name="T3" fmla="*/ 2147483647 h 752"/>
              <a:gd name="T4" fmla="*/ 2147483647 w 156"/>
              <a:gd name="T5" fmla="*/ 2147483647 h 752"/>
              <a:gd name="T6" fmla="*/ 2147483647 w 156"/>
              <a:gd name="T7" fmla="*/ 2147483647 h 752"/>
              <a:gd name="T8" fmla="*/ 2147483647 w 156"/>
              <a:gd name="T9" fmla="*/ 2147483647 h 752"/>
              <a:gd name="T10" fmla="*/ 0 w 156"/>
              <a:gd name="T11" fmla="*/ 2147483647 h 752"/>
              <a:gd name="T12" fmla="*/ 2147483647 w 156"/>
              <a:gd name="T13" fmla="*/ 2147483647 h 752"/>
              <a:gd name="T14" fmla="*/ 2147483647 w 156"/>
              <a:gd name="T15" fmla="*/ 2147483647 h 752"/>
              <a:gd name="T16" fmla="*/ 2147483647 w 156"/>
              <a:gd name="T17" fmla="*/ 2147483647 h 752"/>
              <a:gd name="T18" fmla="*/ 2147483647 w 156"/>
              <a:gd name="T19" fmla="*/ 2147483647 h 752"/>
              <a:gd name="T20" fmla="*/ 2147483647 w 156"/>
              <a:gd name="T21" fmla="*/ 2147483647 h 752"/>
              <a:gd name="T22" fmla="*/ 2147483647 w 156"/>
              <a:gd name="T23" fmla="*/ 2147483647 h 752"/>
              <a:gd name="T24" fmla="*/ 2147483647 w 156"/>
              <a:gd name="T25" fmla="*/ 2147483647 h 752"/>
              <a:gd name="T26" fmla="*/ 2147483647 w 156"/>
              <a:gd name="T27" fmla="*/ 2147483647 h 752"/>
              <a:gd name="T28" fmla="*/ 2147483647 w 156"/>
              <a:gd name="T29" fmla="*/ 2147483647 h 752"/>
              <a:gd name="T30" fmla="*/ 2147483647 w 156"/>
              <a:gd name="T31" fmla="*/ 2147483647 h 752"/>
              <a:gd name="T32" fmla="*/ 2147483647 w 156"/>
              <a:gd name="T33" fmla="*/ 2147483647 h 752"/>
              <a:gd name="T34" fmla="*/ 2147483647 w 156"/>
              <a:gd name="T35" fmla="*/ 2147483647 h 752"/>
              <a:gd name="T36" fmla="*/ 2147483647 w 156"/>
              <a:gd name="T37" fmla="*/ 2147483647 h 752"/>
              <a:gd name="T38" fmla="*/ 2147483647 w 156"/>
              <a:gd name="T39" fmla="*/ 2147483647 h 752"/>
              <a:gd name="T40" fmla="*/ 2147483647 w 156"/>
              <a:gd name="T41" fmla="*/ 2147483647 h 752"/>
              <a:gd name="T42" fmla="*/ 2147483647 w 156"/>
              <a:gd name="T43" fmla="*/ 0 h 752"/>
              <a:gd name="T44" fmla="*/ 2147483647 w 156"/>
              <a:gd name="T45" fmla="*/ 0 h 752"/>
              <a:gd name="T46" fmla="*/ 2147483647 w 156"/>
              <a:gd name="T47" fmla="*/ 2147483647 h 752"/>
              <a:gd name="T48" fmla="*/ 2147483647 w 156"/>
              <a:gd name="T49" fmla="*/ 2147483647 h 752"/>
              <a:gd name="T50" fmla="*/ 2147483647 w 156"/>
              <a:gd name="T51" fmla="*/ 2147483647 h 75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56" h="752">
                <a:moveTo>
                  <a:pt x="48" y="15"/>
                </a:moveTo>
                <a:lnTo>
                  <a:pt x="44" y="30"/>
                </a:lnTo>
                <a:lnTo>
                  <a:pt x="33" y="73"/>
                </a:lnTo>
                <a:lnTo>
                  <a:pt x="19" y="140"/>
                </a:lnTo>
                <a:lnTo>
                  <a:pt x="7" y="229"/>
                </a:lnTo>
                <a:lnTo>
                  <a:pt x="0" y="337"/>
                </a:lnTo>
                <a:lnTo>
                  <a:pt x="1" y="462"/>
                </a:lnTo>
                <a:lnTo>
                  <a:pt x="14" y="602"/>
                </a:lnTo>
                <a:lnTo>
                  <a:pt x="43" y="752"/>
                </a:lnTo>
                <a:lnTo>
                  <a:pt x="150" y="746"/>
                </a:lnTo>
                <a:lnTo>
                  <a:pt x="146" y="724"/>
                </a:lnTo>
                <a:lnTo>
                  <a:pt x="135" y="663"/>
                </a:lnTo>
                <a:lnTo>
                  <a:pt x="123" y="574"/>
                </a:lnTo>
                <a:lnTo>
                  <a:pt x="111" y="463"/>
                </a:lnTo>
                <a:lnTo>
                  <a:pt x="104" y="342"/>
                </a:lnTo>
                <a:lnTo>
                  <a:pt x="107" y="220"/>
                </a:lnTo>
                <a:lnTo>
                  <a:pt x="124" y="106"/>
                </a:lnTo>
                <a:lnTo>
                  <a:pt x="156" y="9"/>
                </a:lnTo>
                <a:lnTo>
                  <a:pt x="156" y="8"/>
                </a:lnTo>
                <a:lnTo>
                  <a:pt x="156" y="6"/>
                </a:lnTo>
                <a:lnTo>
                  <a:pt x="154" y="4"/>
                </a:lnTo>
                <a:lnTo>
                  <a:pt x="147" y="0"/>
                </a:lnTo>
                <a:lnTo>
                  <a:pt x="134" y="0"/>
                </a:lnTo>
                <a:lnTo>
                  <a:pt x="115" y="1"/>
                </a:lnTo>
                <a:lnTo>
                  <a:pt x="87" y="7"/>
                </a:lnTo>
                <a:lnTo>
                  <a:pt x="48" y="1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7" name="Freeform 140"/>
          <p:cNvSpPr>
            <a:spLocks/>
          </p:cNvSpPr>
          <p:nvPr/>
        </p:nvSpPr>
        <p:spPr bwMode="auto">
          <a:xfrm>
            <a:off x="7067550" y="3609975"/>
            <a:ext cx="103188" cy="411163"/>
          </a:xfrm>
          <a:custGeom>
            <a:avLst/>
            <a:gdLst>
              <a:gd name="T0" fmla="*/ 2147483647 w 212"/>
              <a:gd name="T1" fmla="*/ 2147483647 h 839"/>
              <a:gd name="T2" fmla="*/ 2147483647 w 212"/>
              <a:gd name="T3" fmla="*/ 2147483647 h 839"/>
              <a:gd name="T4" fmla="*/ 2147483647 w 212"/>
              <a:gd name="T5" fmla="*/ 2147483647 h 839"/>
              <a:gd name="T6" fmla="*/ 2147483647 w 212"/>
              <a:gd name="T7" fmla="*/ 2147483647 h 839"/>
              <a:gd name="T8" fmla="*/ 2147483647 w 212"/>
              <a:gd name="T9" fmla="*/ 2147483647 h 839"/>
              <a:gd name="T10" fmla="*/ 2147483647 w 212"/>
              <a:gd name="T11" fmla="*/ 2147483647 h 839"/>
              <a:gd name="T12" fmla="*/ 2147483647 w 212"/>
              <a:gd name="T13" fmla="*/ 2147483647 h 839"/>
              <a:gd name="T14" fmla="*/ 2147483647 w 212"/>
              <a:gd name="T15" fmla="*/ 2147483647 h 839"/>
              <a:gd name="T16" fmla="*/ 2147483647 w 212"/>
              <a:gd name="T17" fmla="*/ 2147483647 h 839"/>
              <a:gd name="T18" fmla="*/ 2147483647 w 212"/>
              <a:gd name="T19" fmla="*/ 2147483647 h 839"/>
              <a:gd name="T20" fmla="*/ 2147483647 w 212"/>
              <a:gd name="T21" fmla="*/ 2147483647 h 839"/>
              <a:gd name="T22" fmla="*/ 2147483647 w 212"/>
              <a:gd name="T23" fmla="*/ 2147483647 h 839"/>
              <a:gd name="T24" fmla="*/ 2147483647 w 212"/>
              <a:gd name="T25" fmla="*/ 2147483647 h 839"/>
              <a:gd name="T26" fmla="*/ 2147483647 w 212"/>
              <a:gd name="T27" fmla="*/ 2147483647 h 839"/>
              <a:gd name="T28" fmla="*/ 0 w 212"/>
              <a:gd name="T29" fmla="*/ 2147483647 h 839"/>
              <a:gd name="T30" fmla="*/ 2147483647 w 212"/>
              <a:gd name="T31" fmla="*/ 2147483647 h 839"/>
              <a:gd name="T32" fmla="*/ 2147483647 w 212"/>
              <a:gd name="T33" fmla="*/ 2147483647 h 839"/>
              <a:gd name="T34" fmla="*/ 2147483647 w 212"/>
              <a:gd name="T35" fmla="*/ 0 h 839"/>
              <a:gd name="T36" fmla="*/ 2147483647 w 212"/>
              <a:gd name="T37" fmla="*/ 2147483647 h 83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12" h="839">
                <a:moveTo>
                  <a:pt x="212" y="6"/>
                </a:moveTo>
                <a:lnTo>
                  <a:pt x="206" y="11"/>
                </a:lnTo>
                <a:lnTo>
                  <a:pt x="192" y="33"/>
                </a:lnTo>
                <a:lnTo>
                  <a:pt x="174" y="77"/>
                </a:lnTo>
                <a:lnTo>
                  <a:pt x="156" y="148"/>
                </a:lnTo>
                <a:lnTo>
                  <a:pt x="141" y="254"/>
                </a:lnTo>
                <a:lnTo>
                  <a:pt x="133" y="401"/>
                </a:lnTo>
                <a:lnTo>
                  <a:pt x="137" y="593"/>
                </a:lnTo>
                <a:lnTo>
                  <a:pt x="158" y="839"/>
                </a:lnTo>
                <a:lnTo>
                  <a:pt x="38" y="839"/>
                </a:lnTo>
                <a:lnTo>
                  <a:pt x="34" y="814"/>
                </a:lnTo>
                <a:lnTo>
                  <a:pt x="24" y="746"/>
                </a:lnTo>
                <a:lnTo>
                  <a:pt x="12" y="645"/>
                </a:lnTo>
                <a:lnTo>
                  <a:pt x="3" y="521"/>
                </a:lnTo>
                <a:lnTo>
                  <a:pt x="0" y="384"/>
                </a:lnTo>
                <a:lnTo>
                  <a:pt x="6" y="244"/>
                </a:lnTo>
                <a:lnTo>
                  <a:pt x="29" y="114"/>
                </a:lnTo>
                <a:lnTo>
                  <a:pt x="68" y="0"/>
                </a:lnTo>
                <a:lnTo>
                  <a:pt x="212" y="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8" name="Freeform 141"/>
          <p:cNvSpPr>
            <a:spLocks/>
          </p:cNvSpPr>
          <p:nvPr/>
        </p:nvSpPr>
        <p:spPr bwMode="auto">
          <a:xfrm>
            <a:off x="6680200" y="3678238"/>
            <a:ext cx="66675" cy="322262"/>
          </a:xfrm>
          <a:custGeom>
            <a:avLst/>
            <a:gdLst>
              <a:gd name="T0" fmla="*/ 2147483647 w 137"/>
              <a:gd name="T1" fmla="*/ 2147483647 h 656"/>
              <a:gd name="T2" fmla="*/ 2147483647 w 137"/>
              <a:gd name="T3" fmla="*/ 2147483647 h 656"/>
              <a:gd name="T4" fmla="*/ 2147483647 w 137"/>
              <a:gd name="T5" fmla="*/ 2147483647 h 656"/>
              <a:gd name="T6" fmla="*/ 2147483647 w 137"/>
              <a:gd name="T7" fmla="*/ 2147483647 h 656"/>
              <a:gd name="T8" fmla="*/ 2147483647 w 137"/>
              <a:gd name="T9" fmla="*/ 2147483647 h 656"/>
              <a:gd name="T10" fmla="*/ 0 w 137"/>
              <a:gd name="T11" fmla="*/ 2147483647 h 656"/>
              <a:gd name="T12" fmla="*/ 2147483647 w 137"/>
              <a:gd name="T13" fmla="*/ 2147483647 h 656"/>
              <a:gd name="T14" fmla="*/ 2147483647 w 137"/>
              <a:gd name="T15" fmla="*/ 2147483647 h 656"/>
              <a:gd name="T16" fmla="*/ 2147483647 w 137"/>
              <a:gd name="T17" fmla="*/ 2147483647 h 656"/>
              <a:gd name="T18" fmla="*/ 2147483647 w 137"/>
              <a:gd name="T19" fmla="*/ 2147483647 h 656"/>
              <a:gd name="T20" fmla="*/ 2147483647 w 137"/>
              <a:gd name="T21" fmla="*/ 2147483647 h 656"/>
              <a:gd name="T22" fmla="*/ 2147483647 w 137"/>
              <a:gd name="T23" fmla="*/ 2147483647 h 656"/>
              <a:gd name="T24" fmla="*/ 2147483647 w 137"/>
              <a:gd name="T25" fmla="*/ 2147483647 h 656"/>
              <a:gd name="T26" fmla="*/ 2147483647 w 137"/>
              <a:gd name="T27" fmla="*/ 2147483647 h 656"/>
              <a:gd name="T28" fmla="*/ 2147483647 w 137"/>
              <a:gd name="T29" fmla="*/ 2147483647 h 656"/>
              <a:gd name="T30" fmla="*/ 2147483647 w 137"/>
              <a:gd name="T31" fmla="*/ 2147483647 h 656"/>
              <a:gd name="T32" fmla="*/ 2147483647 w 137"/>
              <a:gd name="T33" fmla="*/ 2147483647 h 656"/>
              <a:gd name="T34" fmla="*/ 2147483647 w 137"/>
              <a:gd name="T35" fmla="*/ 2147483647 h 656"/>
              <a:gd name="T36" fmla="*/ 2147483647 w 137"/>
              <a:gd name="T37" fmla="*/ 2147483647 h 656"/>
              <a:gd name="T38" fmla="*/ 2147483647 w 137"/>
              <a:gd name="T39" fmla="*/ 2147483647 h 656"/>
              <a:gd name="T40" fmla="*/ 2147483647 w 137"/>
              <a:gd name="T41" fmla="*/ 2147483647 h 656"/>
              <a:gd name="T42" fmla="*/ 2147483647 w 137"/>
              <a:gd name="T43" fmla="*/ 0 h 656"/>
              <a:gd name="T44" fmla="*/ 2147483647 w 137"/>
              <a:gd name="T45" fmla="*/ 0 h 656"/>
              <a:gd name="T46" fmla="*/ 2147483647 w 137"/>
              <a:gd name="T47" fmla="*/ 2147483647 h 656"/>
              <a:gd name="T48" fmla="*/ 2147483647 w 137"/>
              <a:gd name="T49" fmla="*/ 2147483647 h 656"/>
              <a:gd name="T50" fmla="*/ 2147483647 w 137"/>
              <a:gd name="T51" fmla="*/ 2147483647 h 6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37" h="656">
                <a:moveTo>
                  <a:pt x="43" y="12"/>
                </a:moveTo>
                <a:lnTo>
                  <a:pt x="39" y="25"/>
                </a:lnTo>
                <a:lnTo>
                  <a:pt x="30" y="62"/>
                </a:lnTo>
                <a:lnTo>
                  <a:pt x="19" y="122"/>
                </a:lnTo>
                <a:lnTo>
                  <a:pt x="7" y="199"/>
                </a:lnTo>
                <a:lnTo>
                  <a:pt x="0" y="294"/>
                </a:lnTo>
                <a:lnTo>
                  <a:pt x="1" y="403"/>
                </a:lnTo>
                <a:lnTo>
                  <a:pt x="12" y="524"/>
                </a:lnTo>
                <a:lnTo>
                  <a:pt x="38" y="656"/>
                </a:lnTo>
                <a:lnTo>
                  <a:pt x="132" y="650"/>
                </a:lnTo>
                <a:lnTo>
                  <a:pt x="127" y="631"/>
                </a:lnTo>
                <a:lnTo>
                  <a:pt x="119" y="578"/>
                </a:lnTo>
                <a:lnTo>
                  <a:pt x="107" y="499"/>
                </a:lnTo>
                <a:lnTo>
                  <a:pt x="97" y="403"/>
                </a:lnTo>
                <a:lnTo>
                  <a:pt x="92" y="297"/>
                </a:lnTo>
                <a:lnTo>
                  <a:pt x="94" y="192"/>
                </a:lnTo>
                <a:lnTo>
                  <a:pt x="108" y="91"/>
                </a:lnTo>
                <a:lnTo>
                  <a:pt x="137" y="7"/>
                </a:lnTo>
                <a:lnTo>
                  <a:pt x="137" y="6"/>
                </a:lnTo>
                <a:lnTo>
                  <a:pt x="137" y="4"/>
                </a:lnTo>
                <a:lnTo>
                  <a:pt x="135" y="2"/>
                </a:lnTo>
                <a:lnTo>
                  <a:pt x="129" y="0"/>
                </a:lnTo>
                <a:lnTo>
                  <a:pt x="119" y="0"/>
                </a:lnTo>
                <a:lnTo>
                  <a:pt x="101" y="1"/>
                </a:lnTo>
                <a:lnTo>
                  <a:pt x="77" y="5"/>
                </a:lnTo>
                <a:lnTo>
                  <a:pt x="43" y="1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9" name="Freeform 142"/>
          <p:cNvSpPr>
            <a:spLocks/>
          </p:cNvSpPr>
          <p:nvPr/>
        </p:nvSpPr>
        <p:spPr bwMode="auto">
          <a:xfrm>
            <a:off x="6683375" y="3700463"/>
            <a:ext cx="55563" cy="273050"/>
          </a:xfrm>
          <a:custGeom>
            <a:avLst/>
            <a:gdLst>
              <a:gd name="T0" fmla="*/ 2147483647 w 116"/>
              <a:gd name="T1" fmla="*/ 2147483647 h 560"/>
              <a:gd name="T2" fmla="*/ 2147483647 w 116"/>
              <a:gd name="T3" fmla="*/ 2147483647 h 560"/>
              <a:gd name="T4" fmla="*/ 2147483647 w 116"/>
              <a:gd name="T5" fmla="*/ 2147483647 h 560"/>
              <a:gd name="T6" fmla="*/ 2147483647 w 116"/>
              <a:gd name="T7" fmla="*/ 2147483647 h 560"/>
              <a:gd name="T8" fmla="*/ 2147483647 w 116"/>
              <a:gd name="T9" fmla="*/ 2147483647 h 560"/>
              <a:gd name="T10" fmla="*/ 0 w 116"/>
              <a:gd name="T11" fmla="*/ 2147483647 h 560"/>
              <a:gd name="T12" fmla="*/ 2147483647 w 116"/>
              <a:gd name="T13" fmla="*/ 2147483647 h 560"/>
              <a:gd name="T14" fmla="*/ 2147483647 w 116"/>
              <a:gd name="T15" fmla="*/ 2147483647 h 560"/>
              <a:gd name="T16" fmla="*/ 2147483647 w 116"/>
              <a:gd name="T17" fmla="*/ 2147483647 h 560"/>
              <a:gd name="T18" fmla="*/ 2147483647 w 116"/>
              <a:gd name="T19" fmla="*/ 2147483647 h 560"/>
              <a:gd name="T20" fmla="*/ 2147483647 w 116"/>
              <a:gd name="T21" fmla="*/ 2147483647 h 560"/>
              <a:gd name="T22" fmla="*/ 2147483647 w 116"/>
              <a:gd name="T23" fmla="*/ 2147483647 h 560"/>
              <a:gd name="T24" fmla="*/ 2147483647 w 116"/>
              <a:gd name="T25" fmla="*/ 2147483647 h 560"/>
              <a:gd name="T26" fmla="*/ 2147483647 w 116"/>
              <a:gd name="T27" fmla="*/ 2147483647 h 560"/>
              <a:gd name="T28" fmla="*/ 2147483647 w 116"/>
              <a:gd name="T29" fmla="*/ 2147483647 h 560"/>
              <a:gd name="T30" fmla="*/ 2147483647 w 116"/>
              <a:gd name="T31" fmla="*/ 2147483647 h 560"/>
              <a:gd name="T32" fmla="*/ 2147483647 w 116"/>
              <a:gd name="T33" fmla="*/ 2147483647 h 560"/>
              <a:gd name="T34" fmla="*/ 2147483647 w 116"/>
              <a:gd name="T35" fmla="*/ 2147483647 h 560"/>
              <a:gd name="T36" fmla="*/ 2147483647 w 116"/>
              <a:gd name="T37" fmla="*/ 2147483647 h 560"/>
              <a:gd name="T38" fmla="*/ 2147483647 w 116"/>
              <a:gd name="T39" fmla="*/ 2147483647 h 560"/>
              <a:gd name="T40" fmla="*/ 2147483647 w 116"/>
              <a:gd name="T41" fmla="*/ 2147483647 h 560"/>
              <a:gd name="T42" fmla="*/ 2147483647 w 116"/>
              <a:gd name="T43" fmla="*/ 0 h 560"/>
              <a:gd name="T44" fmla="*/ 2147483647 w 116"/>
              <a:gd name="T45" fmla="*/ 0 h 560"/>
              <a:gd name="T46" fmla="*/ 2147483647 w 116"/>
              <a:gd name="T47" fmla="*/ 2147483647 h 560"/>
              <a:gd name="T48" fmla="*/ 2147483647 w 116"/>
              <a:gd name="T49" fmla="*/ 2147483647 h 560"/>
              <a:gd name="T50" fmla="*/ 2147483647 w 116"/>
              <a:gd name="T51" fmla="*/ 2147483647 h 56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6" h="560">
                <a:moveTo>
                  <a:pt x="36" y="11"/>
                </a:moveTo>
                <a:lnTo>
                  <a:pt x="33" y="21"/>
                </a:lnTo>
                <a:lnTo>
                  <a:pt x="24" y="53"/>
                </a:lnTo>
                <a:lnTo>
                  <a:pt x="15" y="103"/>
                </a:lnTo>
                <a:lnTo>
                  <a:pt x="5" y="169"/>
                </a:lnTo>
                <a:lnTo>
                  <a:pt x="0" y="250"/>
                </a:lnTo>
                <a:lnTo>
                  <a:pt x="1" y="344"/>
                </a:lnTo>
                <a:lnTo>
                  <a:pt x="10" y="448"/>
                </a:lnTo>
                <a:lnTo>
                  <a:pt x="32" y="560"/>
                </a:lnTo>
                <a:lnTo>
                  <a:pt x="112" y="555"/>
                </a:lnTo>
                <a:lnTo>
                  <a:pt x="108" y="538"/>
                </a:lnTo>
                <a:lnTo>
                  <a:pt x="101" y="493"/>
                </a:lnTo>
                <a:lnTo>
                  <a:pt x="91" y="426"/>
                </a:lnTo>
                <a:lnTo>
                  <a:pt x="82" y="344"/>
                </a:lnTo>
                <a:lnTo>
                  <a:pt x="77" y="255"/>
                </a:lnTo>
                <a:lnTo>
                  <a:pt x="79" y="164"/>
                </a:lnTo>
                <a:lnTo>
                  <a:pt x="91" y="79"/>
                </a:lnTo>
                <a:lnTo>
                  <a:pt x="116" y="6"/>
                </a:lnTo>
                <a:lnTo>
                  <a:pt x="116" y="5"/>
                </a:lnTo>
                <a:lnTo>
                  <a:pt x="116" y="4"/>
                </a:lnTo>
                <a:lnTo>
                  <a:pt x="114" y="2"/>
                </a:lnTo>
                <a:lnTo>
                  <a:pt x="109" y="0"/>
                </a:lnTo>
                <a:lnTo>
                  <a:pt x="100" y="0"/>
                </a:lnTo>
                <a:lnTo>
                  <a:pt x="86" y="1"/>
                </a:lnTo>
                <a:lnTo>
                  <a:pt x="65" y="4"/>
                </a:lnTo>
                <a:lnTo>
                  <a:pt x="36" y="1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0" name="Freeform 143"/>
          <p:cNvSpPr>
            <a:spLocks/>
          </p:cNvSpPr>
          <p:nvPr/>
        </p:nvSpPr>
        <p:spPr bwMode="auto">
          <a:xfrm>
            <a:off x="6684963" y="3721100"/>
            <a:ext cx="47625" cy="227013"/>
          </a:xfrm>
          <a:custGeom>
            <a:avLst/>
            <a:gdLst>
              <a:gd name="T0" fmla="*/ 2147483647 w 97"/>
              <a:gd name="T1" fmla="*/ 2147483647 h 463"/>
              <a:gd name="T2" fmla="*/ 2147483647 w 97"/>
              <a:gd name="T3" fmla="*/ 2147483647 h 463"/>
              <a:gd name="T4" fmla="*/ 2147483647 w 97"/>
              <a:gd name="T5" fmla="*/ 2147483647 h 463"/>
              <a:gd name="T6" fmla="*/ 2147483647 w 97"/>
              <a:gd name="T7" fmla="*/ 2147483647 h 463"/>
              <a:gd name="T8" fmla="*/ 2147483647 w 97"/>
              <a:gd name="T9" fmla="*/ 2147483647 h 463"/>
              <a:gd name="T10" fmla="*/ 0 w 97"/>
              <a:gd name="T11" fmla="*/ 2147483647 h 463"/>
              <a:gd name="T12" fmla="*/ 0 w 97"/>
              <a:gd name="T13" fmla="*/ 2147483647 h 463"/>
              <a:gd name="T14" fmla="*/ 2147483647 w 97"/>
              <a:gd name="T15" fmla="*/ 2147483647 h 463"/>
              <a:gd name="T16" fmla="*/ 2147483647 w 97"/>
              <a:gd name="T17" fmla="*/ 2147483647 h 463"/>
              <a:gd name="T18" fmla="*/ 2147483647 w 97"/>
              <a:gd name="T19" fmla="*/ 2147483647 h 463"/>
              <a:gd name="T20" fmla="*/ 2147483647 w 97"/>
              <a:gd name="T21" fmla="*/ 2147483647 h 463"/>
              <a:gd name="T22" fmla="*/ 2147483647 w 97"/>
              <a:gd name="T23" fmla="*/ 2147483647 h 463"/>
              <a:gd name="T24" fmla="*/ 2147483647 w 97"/>
              <a:gd name="T25" fmla="*/ 2147483647 h 463"/>
              <a:gd name="T26" fmla="*/ 2147483647 w 97"/>
              <a:gd name="T27" fmla="*/ 2147483647 h 463"/>
              <a:gd name="T28" fmla="*/ 2147483647 w 97"/>
              <a:gd name="T29" fmla="*/ 2147483647 h 463"/>
              <a:gd name="T30" fmla="*/ 2147483647 w 97"/>
              <a:gd name="T31" fmla="*/ 2147483647 h 463"/>
              <a:gd name="T32" fmla="*/ 2147483647 w 97"/>
              <a:gd name="T33" fmla="*/ 2147483647 h 463"/>
              <a:gd name="T34" fmla="*/ 2147483647 w 97"/>
              <a:gd name="T35" fmla="*/ 2147483647 h 463"/>
              <a:gd name="T36" fmla="*/ 2147483647 w 97"/>
              <a:gd name="T37" fmla="*/ 2147483647 h 463"/>
              <a:gd name="T38" fmla="*/ 2147483647 w 97"/>
              <a:gd name="T39" fmla="*/ 2147483647 h 463"/>
              <a:gd name="T40" fmla="*/ 2147483647 w 97"/>
              <a:gd name="T41" fmla="*/ 2147483647 h 463"/>
              <a:gd name="T42" fmla="*/ 2147483647 w 97"/>
              <a:gd name="T43" fmla="*/ 0 h 463"/>
              <a:gd name="T44" fmla="*/ 2147483647 w 97"/>
              <a:gd name="T45" fmla="*/ 0 h 463"/>
              <a:gd name="T46" fmla="*/ 2147483647 w 97"/>
              <a:gd name="T47" fmla="*/ 0 h 463"/>
              <a:gd name="T48" fmla="*/ 2147483647 w 97"/>
              <a:gd name="T49" fmla="*/ 2147483647 h 463"/>
              <a:gd name="T50" fmla="*/ 2147483647 w 97"/>
              <a:gd name="T51" fmla="*/ 2147483647 h 46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97" h="463">
                <a:moveTo>
                  <a:pt x="30" y="9"/>
                </a:moveTo>
                <a:lnTo>
                  <a:pt x="27" y="17"/>
                </a:lnTo>
                <a:lnTo>
                  <a:pt x="20" y="44"/>
                </a:lnTo>
                <a:lnTo>
                  <a:pt x="12" y="85"/>
                </a:lnTo>
                <a:lnTo>
                  <a:pt x="4" y="140"/>
                </a:lnTo>
                <a:lnTo>
                  <a:pt x="0" y="207"/>
                </a:lnTo>
                <a:lnTo>
                  <a:pt x="0" y="285"/>
                </a:lnTo>
                <a:lnTo>
                  <a:pt x="9" y="370"/>
                </a:lnTo>
                <a:lnTo>
                  <a:pt x="26" y="463"/>
                </a:lnTo>
                <a:lnTo>
                  <a:pt x="93" y="460"/>
                </a:lnTo>
                <a:lnTo>
                  <a:pt x="89" y="446"/>
                </a:lnTo>
                <a:lnTo>
                  <a:pt x="83" y="408"/>
                </a:lnTo>
                <a:lnTo>
                  <a:pt x="75" y="353"/>
                </a:lnTo>
                <a:lnTo>
                  <a:pt x="68" y="285"/>
                </a:lnTo>
                <a:lnTo>
                  <a:pt x="65" y="211"/>
                </a:lnTo>
                <a:lnTo>
                  <a:pt x="67" y="136"/>
                </a:lnTo>
                <a:lnTo>
                  <a:pt x="76" y="65"/>
                </a:lnTo>
                <a:lnTo>
                  <a:pt x="97" y="5"/>
                </a:lnTo>
                <a:lnTo>
                  <a:pt x="97" y="4"/>
                </a:lnTo>
                <a:lnTo>
                  <a:pt x="97" y="3"/>
                </a:lnTo>
                <a:lnTo>
                  <a:pt x="95" y="1"/>
                </a:lnTo>
                <a:lnTo>
                  <a:pt x="91" y="0"/>
                </a:lnTo>
                <a:lnTo>
                  <a:pt x="84" y="0"/>
                </a:lnTo>
                <a:lnTo>
                  <a:pt x="71" y="0"/>
                </a:lnTo>
                <a:lnTo>
                  <a:pt x="54" y="3"/>
                </a:lnTo>
                <a:lnTo>
                  <a:pt x="30" y="9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1" name="Freeform 144"/>
          <p:cNvSpPr>
            <a:spLocks/>
          </p:cNvSpPr>
          <p:nvPr/>
        </p:nvSpPr>
        <p:spPr bwMode="auto">
          <a:xfrm>
            <a:off x="6688138" y="3743325"/>
            <a:ext cx="36512" cy="179388"/>
          </a:xfrm>
          <a:custGeom>
            <a:avLst/>
            <a:gdLst>
              <a:gd name="T0" fmla="*/ 2147483647 w 77"/>
              <a:gd name="T1" fmla="*/ 2147483647 h 367"/>
              <a:gd name="T2" fmla="*/ 2147483647 w 77"/>
              <a:gd name="T3" fmla="*/ 2147483647 h 367"/>
              <a:gd name="T4" fmla="*/ 2147483647 w 77"/>
              <a:gd name="T5" fmla="*/ 2147483647 h 367"/>
              <a:gd name="T6" fmla="*/ 2147483647 w 77"/>
              <a:gd name="T7" fmla="*/ 2147483647 h 367"/>
              <a:gd name="T8" fmla="*/ 2147483647 w 77"/>
              <a:gd name="T9" fmla="*/ 2147483647 h 367"/>
              <a:gd name="T10" fmla="*/ 0 w 77"/>
              <a:gd name="T11" fmla="*/ 2147483647 h 367"/>
              <a:gd name="T12" fmla="*/ 0 w 77"/>
              <a:gd name="T13" fmla="*/ 2147483647 h 367"/>
              <a:gd name="T14" fmla="*/ 2147483647 w 77"/>
              <a:gd name="T15" fmla="*/ 2147483647 h 367"/>
              <a:gd name="T16" fmla="*/ 2147483647 w 77"/>
              <a:gd name="T17" fmla="*/ 2147483647 h 367"/>
              <a:gd name="T18" fmla="*/ 2147483647 w 77"/>
              <a:gd name="T19" fmla="*/ 2147483647 h 367"/>
              <a:gd name="T20" fmla="*/ 2147483647 w 77"/>
              <a:gd name="T21" fmla="*/ 2147483647 h 367"/>
              <a:gd name="T22" fmla="*/ 2147483647 w 77"/>
              <a:gd name="T23" fmla="*/ 2147483647 h 367"/>
              <a:gd name="T24" fmla="*/ 2147483647 w 77"/>
              <a:gd name="T25" fmla="*/ 2147483647 h 367"/>
              <a:gd name="T26" fmla="*/ 2147483647 w 77"/>
              <a:gd name="T27" fmla="*/ 2147483647 h 367"/>
              <a:gd name="T28" fmla="*/ 2147483647 w 77"/>
              <a:gd name="T29" fmla="*/ 2147483647 h 367"/>
              <a:gd name="T30" fmla="*/ 2147483647 w 77"/>
              <a:gd name="T31" fmla="*/ 2147483647 h 367"/>
              <a:gd name="T32" fmla="*/ 2147483647 w 77"/>
              <a:gd name="T33" fmla="*/ 2147483647 h 367"/>
              <a:gd name="T34" fmla="*/ 2147483647 w 77"/>
              <a:gd name="T35" fmla="*/ 2147483647 h 367"/>
              <a:gd name="T36" fmla="*/ 2147483647 w 77"/>
              <a:gd name="T37" fmla="*/ 2147483647 h 367"/>
              <a:gd name="T38" fmla="*/ 2147483647 w 77"/>
              <a:gd name="T39" fmla="*/ 2147483647 h 367"/>
              <a:gd name="T40" fmla="*/ 2147483647 w 77"/>
              <a:gd name="T41" fmla="*/ 2147483647 h 367"/>
              <a:gd name="T42" fmla="*/ 2147483647 w 77"/>
              <a:gd name="T43" fmla="*/ 0 h 367"/>
              <a:gd name="T44" fmla="*/ 2147483647 w 77"/>
              <a:gd name="T45" fmla="*/ 0 h 367"/>
              <a:gd name="T46" fmla="*/ 2147483647 w 77"/>
              <a:gd name="T47" fmla="*/ 2147483647 h 367"/>
              <a:gd name="T48" fmla="*/ 2147483647 w 77"/>
              <a:gd name="T49" fmla="*/ 2147483647 h 367"/>
              <a:gd name="T50" fmla="*/ 2147483647 w 77"/>
              <a:gd name="T51" fmla="*/ 2147483647 h 36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7" h="367">
                <a:moveTo>
                  <a:pt x="24" y="8"/>
                </a:moveTo>
                <a:lnTo>
                  <a:pt x="22" y="15"/>
                </a:lnTo>
                <a:lnTo>
                  <a:pt x="17" y="36"/>
                </a:lnTo>
                <a:lnTo>
                  <a:pt x="10" y="68"/>
                </a:lnTo>
                <a:lnTo>
                  <a:pt x="4" y="112"/>
                </a:lnTo>
                <a:lnTo>
                  <a:pt x="0" y="164"/>
                </a:lnTo>
                <a:lnTo>
                  <a:pt x="0" y="226"/>
                </a:lnTo>
                <a:lnTo>
                  <a:pt x="7" y="294"/>
                </a:lnTo>
                <a:lnTo>
                  <a:pt x="21" y="367"/>
                </a:lnTo>
                <a:lnTo>
                  <a:pt x="74" y="364"/>
                </a:lnTo>
                <a:lnTo>
                  <a:pt x="71" y="353"/>
                </a:lnTo>
                <a:lnTo>
                  <a:pt x="66" y="323"/>
                </a:lnTo>
                <a:lnTo>
                  <a:pt x="60" y="280"/>
                </a:lnTo>
                <a:lnTo>
                  <a:pt x="54" y="226"/>
                </a:lnTo>
                <a:lnTo>
                  <a:pt x="51" y="168"/>
                </a:lnTo>
                <a:lnTo>
                  <a:pt x="53" y="107"/>
                </a:lnTo>
                <a:lnTo>
                  <a:pt x="61" y="52"/>
                </a:lnTo>
                <a:lnTo>
                  <a:pt x="77" y="5"/>
                </a:lnTo>
                <a:lnTo>
                  <a:pt x="77" y="2"/>
                </a:lnTo>
                <a:lnTo>
                  <a:pt x="76" y="1"/>
                </a:lnTo>
                <a:lnTo>
                  <a:pt x="72" y="0"/>
                </a:lnTo>
                <a:lnTo>
                  <a:pt x="66" y="0"/>
                </a:lnTo>
                <a:lnTo>
                  <a:pt x="56" y="1"/>
                </a:lnTo>
                <a:lnTo>
                  <a:pt x="43" y="4"/>
                </a:lnTo>
                <a:lnTo>
                  <a:pt x="24" y="8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2" name="Freeform 145"/>
          <p:cNvSpPr>
            <a:spLocks/>
          </p:cNvSpPr>
          <p:nvPr/>
        </p:nvSpPr>
        <p:spPr bwMode="auto">
          <a:xfrm>
            <a:off x="6691313" y="3765550"/>
            <a:ext cx="26987" cy="131763"/>
          </a:xfrm>
          <a:custGeom>
            <a:avLst/>
            <a:gdLst>
              <a:gd name="T0" fmla="*/ 2147483647 w 56"/>
              <a:gd name="T1" fmla="*/ 2147483647 h 271"/>
              <a:gd name="T2" fmla="*/ 2147483647 w 56"/>
              <a:gd name="T3" fmla="*/ 2147483647 h 271"/>
              <a:gd name="T4" fmla="*/ 2147483647 w 56"/>
              <a:gd name="T5" fmla="*/ 2147483647 h 271"/>
              <a:gd name="T6" fmla="*/ 2147483647 w 56"/>
              <a:gd name="T7" fmla="*/ 2147483647 h 271"/>
              <a:gd name="T8" fmla="*/ 2147483647 w 56"/>
              <a:gd name="T9" fmla="*/ 2147483647 h 271"/>
              <a:gd name="T10" fmla="*/ 0 w 56"/>
              <a:gd name="T11" fmla="*/ 2147483647 h 271"/>
              <a:gd name="T12" fmla="*/ 0 w 56"/>
              <a:gd name="T13" fmla="*/ 2147483647 h 271"/>
              <a:gd name="T14" fmla="*/ 2147483647 w 56"/>
              <a:gd name="T15" fmla="*/ 2147483647 h 271"/>
              <a:gd name="T16" fmla="*/ 2147483647 w 56"/>
              <a:gd name="T17" fmla="*/ 2147483647 h 271"/>
              <a:gd name="T18" fmla="*/ 2147483647 w 56"/>
              <a:gd name="T19" fmla="*/ 2147483647 h 271"/>
              <a:gd name="T20" fmla="*/ 2147483647 w 56"/>
              <a:gd name="T21" fmla="*/ 2147483647 h 271"/>
              <a:gd name="T22" fmla="*/ 2147483647 w 56"/>
              <a:gd name="T23" fmla="*/ 2147483647 h 271"/>
              <a:gd name="T24" fmla="*/ 2147483647 w 56"/>
              <a:gd name="T25" fmla="*/ 2147483647 h 271"/>
              <a:gd name="T26" fmla="*/ 2147483647 w 56"/>
              <a:gd name="T27" fmla="*/ 2147483647 h 271"/>
              <a:gd name="T28" fmla="*/ 2147483647 w 56"/>
              <a:gd name="T29" fmla="*/ 2147483647 h 271"/>
              <a:gd name="T30" fmla="*/ 2147483647 w 56"/>
              <a:gd name="T31" fmla="*/ 2147483647 h 271"/>
              <a:gd name="T32" fmla="*/ 2147483647 w 56"/>
              <a:gd name="T33" fmla="*/ 2147483647 h 271"/>
              <a:gd name="T34" fmla="*/ 2147483647 w 56"/>
              <a:gd name="T35" fmla="*/ 2147483647 h 271"/>
              <a:gd name="T36" fmla="*/ 2147483647 w 56"/>
              <a:gd name="T37" fmla="*/ 2147483647 h 271"/>
              <a:gd name="T38" fmla="*/ 2147483647 w 56"/>
              <a:gd name="T39" fmla="*/ 2147483647 h 271"/>
              <a:gd name="T40" fmla="*/ 2147483647 w 56"/>
              <a:gd name="T41" fmla="*/ 2147483647 h 271"/>
              <a:gd name="T42" fmla="*/ 2147483647 w 56"/>
              <a:gd name="T43" fmla="*/ 0 h 271"/>
              <a:gd name="T44" fmla="*/ 2147483647 w 56"/>
              <a:gd name="T45" fmla="*/ 0 h 271"/>
              <a:gd name="T46" fmla="*/ 2147483647 w 56"/>
              <a:gd name="T47" fmla="*/ 0 h 271"/>
              <a:gd name="T48" fmla="*/ 2147483647 w 56"/>
              <a:gd name="T49" fmla="*/ 2147483647 h 271"/>
              <a:gd name="T50" fmla="*/ 2147483647 w 56"/>
              <a:gd name="T51" fmla="*/ 2147483647 h 27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56" h="271">
                <a:moveTo>
                  <a:pt x="17" y="5"/>
                </a:moveTo>
                <a:lnTo>
                  <a:pt x="16" y="10"/>
                </a:lnTo>
                <a:lnTo>
                  <a:pt x="12" y="25"/>
                </a:lnTo>
                <a:lnTo>
                  <a:pt x="6" y="49"/>
                </a:lnTo>
                <a:lnTo>
                  <a:pt x="2" y="82"/>
                </a:lnTo>
                <a:lnTo>
                  <a:pt x="0" y="122"/>
                </a:lnTo>
                <a:lnTo>
                  <a:pt x="0" y="166"/>
                </a:lnTo>
                <a:lnTo>
                  <a:pt x="4" y="217"/>
                </a:lnTo>
                <a:lnTo>
                  <a:pt x="15" y="271"/>
                </a:lnTo>
                <a:lnTo>
                  <a:pt x="54" y="268"/>
                </a:lnTo>
                <a:lnTo>
                  <a:pt x="52" y="261"/>
                </a:lnTo>
                <a:lnTo>
                  <a:pt x="48" y="238"/>
                </a:lnTo>
                <a:lnTo>
                  <a:pt x="44" y="206"/>
                </a:lnTo>
                <a:lnTo>
                  <a:pt x="40" y="166"/>
                </a:lnTo>
                <a:lnTo>
                  <a:pt x="37" y="123"/>
                </a:lnTo>
                <a:lnTo>
                  <a:pt x="39" y="78"/>
                </a:lnTo>
                <a:lnTo>
                  <a:pt x="44" y="37"/>
                </a:lnTo>
                <a:lnTo>
                  <a:pt x="56" y="3"/>
                </a:lnTo>
                <a:lnTo>
                  <a:pt x="56" y="2"/>
                </a:lnTo>
                <a:lnTo>
                  <a:pt x="55" y="1"/>
                </a:lnTo>
                <a:lnTo>
                  <a:pt x="52" y="0"/>
                </a:lnTo>
                <a:lnTo>
                  <a:pt x="48" y="0"/>
                </a:lnTo>
                <a:lnTo>
                  <a:pt x="42" y="0"/>
                </a:lnTo>
                <a:lnTo>
                  <a:pt x="31" y="2"/>
                </a:lnTo>
                <a:lnTo>
                  <a:pt x="17" y="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3" name="Freeform 146"/>
          <p:cNvSpPr>
            <a:spLocks/>
          </p:cNvSpPr>
          <p:nvPr/>
        </p:nvSpPr>
        <p:spPr bwMode="auto">
          <a:xfrm>
            <a:off x="7070725" y="3635375"/>
            <a:ext cx="90488" cy="358775"/>
          </a:xfrm>
          <a:custGeom>
            <a:avLst/>
            <a:gdLst>
              <a:gd name="T0" fmla="*/ 2147483647 w 186"/>
              <a:gd name="T1" fmla="*/ 2147483647 h 732"/>
              <a:gd name="T2" fmla="*/ 2147483647 w 186"/>
              <a:gd name="T3" fmla="*/ 2147483647 h 732"/>
              <a:gd name="T4" fmla="*/ 2147483647 w 186"/>
              <a:gd name="T5" fmla="*/ 2147483647 h 732"/>
              <a:gd name="T6" fmla="*/ 2147483647 w 186"/>
              <a:gd name="T7" fmla="*/ 2147483647 h 732"/>
              <a:gd name="T8" fmla="*/ 2147483647 w 186"/>
              <a:gd name="T9" fmla="*/ 2147483647 h 732"/>
              <a:gd name="T10" fmla="*/ 2147483647 w 186"/>
              <a:gd name="T11" fmla="*/ 2147483647 h 732"/>
              <a:gd name="T12" fmla="*/ 2147483647 w 186"/>
              <a:gd name="T13" fmla="*/ 2147483647 h 732"/>
              <a:gd name="T14" fmla="*/ 2147483647 w 186"/>
              <a:gd name="T15" fmla="*/ 2147483647 h 732"/>
              <a:gd name="T16" fmla="*/ 2147483647 w 186"/>
              <a:gd name="T17" fmla="*/ 2147483647 h 732"/>
              <a:gd name="T18" fmla="*/ 2147483647 w 186"/>
              <a:gd name="T19" fmla="*/ 2147483647 h 732"/>
              <a:gd name="T20" fmla="*/ 2147483647 w 186"/>
              <a:gd name="T21" fmla="*/ 2147483647 h 732"/>
              <a:gd name="T22" fmla="*/ 2147483647 w 186"/>
              <a:gd name="T23" fmla="*/ 2147483647 h 732"/>
              <a:gd name="T24" fmla="*/ 2147483647 w 186"/>
              <a:gd name="T25" fmla="*/ 2147483647 h 732"/>
              <a:gd name="T26" fmla="*/ 2147483647 w 186"/>
              <a:gd name="T27" fmla="*/ 2147483647 h 732"/>
              <a:gd name="T28" fmla="*/ 0 w 186"/>
              <a:gd name="T29" fmla="*/ 2147483647 h 732"/>
              <a:gd name="T30" fmla="*/ 2147483647 w 186"/>
              <a:gd name="T31" fmla="*/ 2147483647 h 732"/>
              <a:gd name="T32" fmla="*/ 2147483647 w 186"/>
              <a:gd name="T33" fmla="*/ 2147483647 h 732"/>
              <a:gd name="T34" fmla="*/ 2147483647 w 186"/>
              <a:gd name="T35" fmla="*/ 0 h 732"/>
              <a:gd name="T36" fmla="*/ 2147483647 w 186"/>
              <a:gd name="T37" fmla="*/ 2147483647 h 7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86" h="732">
                <a:moveTo>
                  <a:pt x="186" y="6"/>
                </a:moveTo>
                <a:lnTo>
                  <a:pt x="182" y="11"/>
                </a:lnTo>
                <a:lnTo>
                  <a:pt x="169" y="29"/>
                </a:lnTo>
                <a:lnTo>
                  <a:pt x="153" y="67"/>
                </a:lnTo>
                <a:lnTo>
                  <a:pt x="137" y="130"/>
                </a:lnTo>
                <a:lnTo>
                  <a:pt x="124" y="221"/>
                </a:lnTo>
                <a:lnTo>
                  <a:pt x="117" y="350"/>
                </a:lnTo>
                <a:lnTo>
                  <a:pt x="122" y="517"/>
                </a:lnTo>
                <a:lnTo>
                  <a:pt x="139" y="732"/>
                </a:lnTo>
                <a:lnTo>
                  <a:pt x="34" y="732"/>
                </a:lnTo>
                <a:lnTo>
                  <a:pt x="31" y="711"/>
                </a:lnTo>
                <a:lnTo>
                  <a:pt x="22" y="651"/>
                </a:lnTo>
                <a:lnTo>
                  <a:pt x="12" y="563"/>
                </a:lnTo>
                <a:lnTo>
                  <a:pt x="3" y="454"/>
                </a:lnTo>
                <a:lnTo>
                  <a:pt x="0" y="335"/>
                </a:lnTo>
                <a:lnTo>
                  <a:pt x="6" y="213"/>
                </a:lnTo>
                <a:lnTo>
                  <a:pt x="25" y="98"/>
                </a:lnTo>
                <a:lnTo>
                  <a:pt x="60" y="0"/>
                </a:lnTo>
                <a:lnTo>
                  <a:pt x="186" y="6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4" name="Freeform 147"/>
          <p:cNvSpPr>
            <a:spLocks/>
          </p:cNvSpPr>
          <p:nvPr/>
        </p:nvSpPr>
        <p:spPr bwMode="auto">
          <a:xfrm>
            <a:off x="7073900" y="3660775"/>
            <a:ext cx="76200" cy="306388"/>
          </a:xfrm>
          <a:custGeom>
            <a:avLst/>
            <a:gdLst>
              <a:gd name="T0" fmla="*/ 2147483647 w 158"/>
              <a:gd name="T1" fmla="*/ 2147483647 h 625"/>
              <a:gd name="T2" fmla="*/ 2147483647 w 158"/>
              <a:gd name="T3" fmla="*/ 2147483647 h 625"/>
              <a:gd name="T4" fmla="*/ 2147483647 w 158"/>
              <a:gd name="T5" fmla="*/ 2147483647 h 625"/>
              <a:gd name="T6" fmla="*/ 2147483647 w 158"/>
              <a:gd name="T7" fmla="*/ 2147483647 h 625"/>
              <a:gd name="T8" fmla="*/ 2147483647 w 158"/>
              <a:gd name="T9" fmla="*/ 2147483647 h 625"/>
              <a:gd name="T10" fmla="*/ 2147483647 w 158"/>
              <a:gd name="T11" fmla="*/ 2147483647 h 625"/>
              <a:gd name="T12" fmla="*/ 2147483647 w 158"/>
              <a:gd name="T13" fmla="*/ 2147483647 h 625"/>
              <a:gd name="T14" fmla="*/ 2147483647 w 158"/>
              <a:gd name="T15" fmla="*/ 2147483647 h 625"/>
              <a:gd name="T16" fmla="*/ 2147483647 w 158"/>
              <a:gd name="T17" fmla="*/ 2147483647 h 625"/>
              <a:gd name="T18" fmla="*/ 2147483647 w 158"/>
              <a:gd name="T19" fmla="*/ 2147483647 h 625"/>
              <a:gd name="T20" fmla="*/ 2147483647 w 158"/>
              <a:gd name="T21" fmla="*/ 2147483647 h 625"/>
              <a:gd name="T22" fmla="*/ 2147483647 w 158"/>
              <a:gd name="T23" fmla="*/ 2147483647 h 625"/>
              <a:gd name="T24" fmla="*/ 2147483647 w 158"/>
              <a:gd name="T25" fmla="*/ 2147483647 h 625"/>
              <a:gd name="T26" fmla="*/ 2147483647 w 158"/>
              <a:gd name="T27" fmla="*/ 2147483647 h 625"/>
              <a:gd name="T28" fmla="*/ 0 w 158"/>
              <a:gd name="T29" fmla="*/ 2147483647 h 625"/>
              <a:gd name="T30" fmla="*/ 2147483647 w 158"/>
              <a:gd name="T31" fmla="*/ 2147483647 h 625"/>
              <a:gd name="T32" fmla="*/ 2147483647 w 158"/>
              <a:gd name="T33" fmla="*/ 2147483647 h 625"/>
              <a:gd name="T34" fmla="*/ 2147483647 w 158"/>
              <a:gd name="T35" fmla="*/ 0 h 625"/>
              <a:gd name="T36" fmla="*/ 2147483647 w 158"/>
              <a:gd name="T37" fmla="*/ 2147483647 h 6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58" h="625">
                <a:moveTo>
                  <a:pt x="158" y="4"/>
                </a:moveTo>
                <a:lnTo>
                  <a:pt x="153" y="9"/>
                </a:lnTo>
                <a:lnTo>
                  <a:pt x="144" y="25"/>
                </a:lnTo>
                <a:lnTo>
                  <a:pt x="130" y="57"/>
                </a:lnTo>
                <a:lnTo>
                  <a:pt x="116" y="110"/>
                </a:lnTo>
                <a:lnTo>
                  <a:pt x="105" y="189"/>
                </a:lnTo>
                <a:lnTo>
                  <a:pt x="100" y="298"/>
                </a:lnTo>
                <a:lnTo>
                  <a:pt x="103" y="441"/>
                </a:lnTo>
                <a:lnTo>
                  <a:pt x="118" y="625"/>
                </a:lnTo>
                <a:lnTo>
                  <a:pt x="29" y="625"/>
                </a:lnTo>
                <a:lnTo>
                  <a:pt x="25" y="607"/>
                </a:lnTo>
                <a:lnTo>
                  <a:pt x="18" y="556"/>
                </a:lnTo>
                <a:lnTo>
                  <a:pt x="9" y="480"/>
                </a:lnTo>
                <a:lnTo>
                  <a:pt x="2" y="387"/>
                </a:lnTo>
                <a:lnTo>
                  <a:pt x="0" y="286"/>
                </a:lnTo>
                <a:lnTo>
                  <a:pt x="5" y="182"/>
                </a:lnTo>
                <a:lnTo>
                  <a:pt x="21" y="84"/>
                </a:lnTo>
                <a:lnTo>
                  <a:pt x="51" y="0"/>
                </a:lnTo>
                <a:lnTo>
                  <a:pt x="158" y="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5" name="Freeform 148"/>
          <p:cNvSpPr>
            <a:spLocks/>
          </p:cNvSpPr>
          <p:nvPr/>
        </p:nvSpPr>
        <p:spPr bwMode="auto">
          <a:xfrm>
            <a:off x="7077075" y="3686175"/>
            <a:ext cx="63500" cy="252413"/>
          </a:xfrm>
          <a:custGeom>
            <a:avLst/>
            <a:gdLst>
              <a:gd name="T0" fmla="*/ 2147483647 w 131"/>
              <a:gd name="T1" fmla="*/ 2147483647 h 517"/>
              <a:gd name="T2" fmla="*/ 2147483647 w 131"/>
              <a:gd name="T3" fmla="*/ 2147483647 h 517"/>
              <a:gd name="T4" fmla="*/ 2147483647 w 131"/>
              <a:gd name="T5" fmla="*/ 2147483647 h 517"/>
              <a:gd name="T6" fmla="*/ 2147483647 w 131"/>
              <a:gd name="T7" fmla="*/ 2147483647 h 517"/>
              <a:gd name="T8" fmla="*/ 2147483647 w 131"/>
              <a:gd name="T9" fmla="*/ 2147483647 h 517"/>
              <a:gd name="T10" fmla="*/ 2147483647 w 131"/>
              <a:gd name="T11" fmla="*/ 2147483647 h 517"/>
              <a:gd name="T12" fmla="*/ 2147483647 w 131"/>
              <a:gd name="T13" fmla="*/ 2147483647 h 517"/>
              <a:gd name="T14" fmla="*/ 2147483647 w 131"/>
              <a:gd name="T15" fmla="*/ 2147483647 h 517"/>
              <a:gd name="T16" fmla="*/ 2147483647 w 131"/>
              <a:gd name="T17" fmla="*/ 2147483647 h 517"/>
              <a:gd name="T18" fmla="*/ 2147483647 w 131"/>
              <a:gd name="T19" fmla="*/ 2147483647 h 517"/>
              <a:gd name="T20" fmla="*/ 2147483647 w 131"/>
              <a:gd name="T21" fmla="*/ 2147483647 h 517"/>
              <a:gd name="T22" fmla="*/ 2147483647 w 131"/>
              <a:gd name="T23" fmla="*/ 2147483647 h 517"/>
              <a:gd name="T24" fmla="*/ 2147483647 w 131"/>
              <a:gd name="T25" fmla="*/ 2147483647 h 517"/>
              <a:gd name="T26" fmla="*/ 2147483647 w 131"/>
              <a:gd name="T27" fmla="*/ 2147483647 h 517"/>
              <a:gd name="T28" fmla="*/ 0 w 131"/>
              <a:gd name="T29" fmla="*/ 2147483647 h 517"/>
              <a:gd name="T30" fmla="*/ 2147483647 w 131"/>
              <a:gd name="T31" fmla="*/ 2147483647 h 517"/>
              <a:gd name="T32" fmla="*/ 2147483647 w 131"/>
              <a:gd name="T33" fmla="*/ 2147483647 h 517"/>
              <a:gd name="T34" fmla="*/ 2147483647 w 131"/>
              <a:gd name="T35" fmla="*/ 0 h 517"/>
              <a:gd name="T36" fmla="*/ 2147483647 w 131"/>
              <a:gd name="T37" fmla="*/ 2147483647 h 51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31" h="517">
                <a:moveTo>
                  <a:pt x="131" y="4"/>
                </a:moveTo>
                <a:lnTo>
                  <a:pt x="128" y="7"/>
                </a:lnTo>
                <a:lnTo>
                  <a:pt x="119" y="21"/>
                </a:lnTo>
                <a:lnTo>
                  <a:pt x="109" y="47"/>
                </a:lnTo>
                <a:lnTo>
                  <a:pt x="97" y="91"/>
                </a:lnTo>
                <a:lnTo>
                  <a:pt x="88" y="156"/>
                </a:lnTo>
                <a:lnTo>
                  <a:pt x="84" y="247"/>
                </a:lnTo>
                <a:lnTo>
                  <a:pt x="86" y="366"/>
                </a:lnTo>
                <a:lnTo>
                  <a:pt x="99" y="517"/>
                </a:lnTo>
                <a:lnTo>
                  <a:pt x="25" y="517"/>
                </a:lnTo>
                <a:lnTo>
                  <a:pt x="23" y="502"/>
                </a:lnTo>
                <a:lnTo>
                  <a:pt x="16" y="460"/>
                </a:lnTo>
                <a:lnTo>
                  <a:pt x="9" y="397"/>
                </a:lnTo>
                <a:lnTo>
                  <a:pt x="2" y="320"/>
                </a:lnTo>
                <a:lnTo>
                  <a:pt x="0" y="236"/>
                </a:lnTo>
                <a:lnTo>
                  <a:pt x="4" y="151"/>
                </a:lnTo>
                <a:lnTo>
                  <a:pt x="18" y="70"/>
                </a:lnTo>
                <a:lnTo>
                  <a:pt x="43" y="0"/>
                </a:lnTo>
                <a:lnTo>
                  <a:pt x="131" y="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6" name="Freeform 149"/>
          <p:cNvSpPr>
            <a:spLocks/>
          </p:cNvSpPr>
          <p:nvPr/>
        </p:nvSpPr>
        <p:spPr bwMode="auto">
          <a:xfrm>
            <a:off x="7080250" y="3709988"/>
            <a:ext cx="50800" cy="201612"/>
          </a:xfrm>
          <a:custGeom>
            <a:avLst/>
            <a:gdLst>
              <a:gd name="T0" fmla="*/ 2147483647 w 104"/>
              <a:gd name="T1" fmla="*/ 2147483647 h 411"/>
              <a:gd name="T2" fmla="*/ 2147483647 w 104"/>
              <a:gd name="T3" fmla="*/ 2147483647 h 411"/>
              <a:gd name="T4" fmla="*/ 2147483647 w 104"/>
              <a:gd name="T5" fmla="*/ 2147483647 h 411"/>
              <a:gd name="T6" fmla="*/ 2147483647 w 104"/>
              <a:gd name="T7" fmla="*/ 2147483647 h 411"/>
              <a:gd name="T8" fmla="*/ 2147483647 w 104"/>
              <a:gd name="T9" fmla="*/ 2147483647 h 411"/>
              <a:gd name="T10" fmla="*/ 2147483647 w 104"/>
              <a:gd name="T11" fmla="*/ 2147483647 h 411"/>
              <a:gd name="T12" fmla="*/ 2147483647 w 104"/>
              <a:gd name="T13" fmla="*/ 2147483647 h 411"/>
              <a:gd name="T14" fmla="*/ 2147483647 w 104"/>
              <a:gd name="T15" fmla="*/ 2147483647 h 411"/>
              <a:gd name="T16" fmla="*/ 2147483647 w 104"/>
              <a:gd name="T17" fmla="*/ 2147483647 h 411"/>
              <a:gd name="T18" fmla="*/ 2147483647 w 104"/>
              <a:gd name="T19" fmla="*/ 2147483647 h 411"/>
              <a:gd name="T20" fmla="*/ 2147483647 w 104"/>
              <a:gd name="T21" fmla="*/ 2147483647 h 411"/>
              <a:gd name="T22" fmla="*/ 2147483647 w 104"/>
              <a:gd name="T23" fmla="*/ 2147483647 h 411"/>
              <a:gd name="T24" fmla="*/ 2147483647 w 104"/>
              <a:gd name="T25" fmla="*/ 2147483647 h 411"/>
              <a:gd name="T26" fmla="*/ 2147483647 w 104"/>
              <a:gd name="T27" fmla="*/ 2147483647 h 411"/>
              <a:gd name="T28" fmla="*/ 0 w 104"/>
              <a:gd name="T29" fmla="*/ 2147483647 h 411"/>
              <a:gd name="T30" fmla="*/ 2147483647 w 104"/>
              <a:gd name="T31" fmla="*/ 2147483647 h 411"/>
              <a:gd name="T32" fmla="*/ 2147483647 w 104"/>
              <a:gd name="T33" fmla="*/ 2147483647 h 411"/>
              <a:gd name="T34" fmla="*/ 2147483647 w 104"/>
              <a:gd name="T35" fmla="*/ 0 h 411"/>
              <a:gd name="T36" fmla="*/ 2147483647 w 104"/>
              <a:gd name="T37" fmla="*/ 2147483647 h 41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4" h="411">
                <a:moveTo>
                  <a:pt x="104" y="4"/>
                </a:moveTo>
                <a:lnTo>
                  <a:pt x="101" y="7"/>
                </a:lnTo>
                <a:lnTo>
                  <a:pt x="94" y="17"/>
                </a:lnTo>
                <a:lnTo>
                  <a:pt x="86" y="38"/>
                </a:lnTo>
                <a:lnTo>
                  <a:pt x="76" y="73"/>
                </a:lnTo>
                <a:lnTo>
                  <a:pt x="69" y="125"/>
                </a:lnTo>
                <a:lnTo>
                  <a:pt x="65" y="196"/>
                </a:lnTo>
                <a:lnTo>
                  <a:pt x="67" y="291"/>
                </a:lnTo>
                <a:lnTo>
                  <a:pt x="77" y="411"/>
                </a:lnTo>
                <a:lnTo>
                  <a:pt x="19" y="411"/>
                </a:lnTo>
                <a:lnTo>
                  <a:pt x="17" y="399"/>
                </a:lnTo>
                <a:lnTo>
                  <a:pt x="11" y="365"/>
                </a:lnTo>
                <a:lnTo>
                  <a:pt x="6" y="316"/>
                </a:lnTo>
                <a:lnTo>
                  <a:pt x="2" y="255"/>
                </a:lnTo>
                <a:lnTo>
                  <a:pt x="0" y="188"/>
                </a:lnTo>
                <a:lnTo>
                  <a:pt x="4" y="120"/>
                </a:lnTo>
                <a:lnTo>
                  <a:pt x="15" y="55"/>
                </a:lnTo>
                <a:lnTo>
                  <a:pt x="34" y="0"/>
                </a:lnTo>
                <a:lnTo>
                  <a:pt x="104" y="4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7" name="Freeform 150"/>
          <p:cNvSpPr>
            <a:spLocks/>
          </p:cNvSpPr>
          <p:nvPr/>
        </p:nvSpPr>
        <p:spPr bwMode="auto">
          <a:xfrm>
            <a:off x="7085013" y="3735388"/>
            <a:ext cx="36512" cy="147637"/>
          </a:xfrm>
          <a:custGeom>
            <a:avLst/>
            <a:gdLst>
              <a:gd name="T0" fmla="*/ 2147483647 w 76"/>
              <a:gd name="T1" fmla="*/ 2147483647 h 302"/>
              <a:gd name="T2" fmla="*/ 2147483647 w 76"/>
              <a:gd name="T3" fmla="*/ 2147483647 h 302"/>
              <a:gd name="T4" fmla="*/ 2147483647 w 76"/>
              <a:gd name="T5" fmla="*/ 2147483647 h 302"/>
              <a:gd name="T6" fmla="*/ 2147483647 w 76"/>
              <a:gd name="T7" fmla="*/ 2147483647 h 302"/>
              <a:gd name="T8" fmla="*/ 2147483647 w 76"/>
              <a:gd name="T9" fmla="*/ 2147483647 h 302"/>
              <a:gd name="T10" fmla="*/ 2147483647 w 76"/>
              <a:gd name="T11" fmla="*/ 2147483647 h 302"/>
              <a:gd name="T12" fmla="*/ 2147483647 w 76"/>
              <a:gd name="T13" fmla="*/ 2147483647 h 302"/>
              <a:gd name="T14" fmla="*/ 2147483647 w 76"/>
              <a:gd name="T15" fmla="*/ 2147483647 h 302"/>
              <a:gd name="T16" fmla="*/ 2147483647 w 76"/>
              <a:gd name="T17" fmla="*/ 2147483647 h 302"/>
              <a:gd name="T18" fmla="*/ 2147483647 w 76"/>
              <a:gd name="T19" fmla="*/ 2147483647 h 302"/>
              <a:gd name="T20" fmla="*/ 2147483647 w 76"/>
              <a:gd name="T21" fmla="*/ 2147483647 h 302"/>
              <a:gd name="T22" fmla="*/ 2147483647 w 76"/>
              <a:gd name="T23" fmla="*/ 2147483647 h 302"/>
              <a:gd name="T24" fmla="*/ 2147483647 w 76"/>
              <a:gd name="T25" fmla="*/ 2147483647 h 302"/>
              <a:gd name="T26" fmla="*/ 2147483647 w 76"/>
              <a:gd name="T27" fmla="*/ 2147483647 h 302"/>
              <a:gd name="T28" fmla="*/ 0 w 76"/>
              <a:gd name="T29" fmla="*/ 2147483647 h 302"/>
              <a:gd name="T30" fmla="*/ 2147483647 w 76"/>
              <a:gd name="T31" fmla="*/ 2147483647 h 302"/>
              <a:gd name="T32" fmla="*/ 2147483647 w 76"/>
              <a:gd name="T33" fmla="*/ 2147483647 h 302"/>
              <a:gd name="T34" fmla="*/ 2147483647 w 76"/>
              <a:gd name="T35" fmla="*/ 0 h 302"/>
              <a:gd name="T36" fmla="*/ 2147483647 w 76"/>
              <a:gd name="T37" fmla="*/ 2147483647 h 30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6" h="302">
                <a:moveTo>
                  <a:pt x="76" y="2"/>
                </a:moveTo>
                <a:lnTo>
                  <a:pt x="74" y="4"/>
                </a:lnTo>
                <a:lnTo>
                  <a:pt x="70" y="12"/>
                </a:lnTo>
                <a:lnTo>
                  <a:pt x="62" y="28"/>
                </a:lnTo>
                <a:lnTo>
                  <a:pt x="56" y="53"/>
                </a:lnTo>
                <a:lnTo>
                  <a:pt x="51" y="92"/>
                </a:lnTo>
                <a:lnTo>
                  <a:pt x="49" y="145"/>
                </a:lnTo>
                <a:lnTo>
                  <a:pt x="50" y="214"/>
                </a:lnTo>
                <a:lnTo>
                  <a:pt x="57" y="302"/>
                </a:lnTo>
                <a:lnTo>
                  <a:pt x="14" y="302"/>
                </a:lnTo>
                <a:lnTo>
                  <a:pt x="13" y="294"/>
                </a:lnTo>
                <a:lnTo>
                  <a:pt x="9" y="269"/>
                </a:lnTo>
                <a:lnTo>
                  <a:pt x="4" y="232"/>
                </a:lnTo>
                <a:lnTo>
                  <a:pt x="1" y="188"/>
                </a:lnTo>
                <a:lnTo>
                  <a:pt x="0" y="138"/>
                </a:lnTo>
                <a:lnTo>
                  <a:pt x="2" y="89"/>
                </a:lnTo>
                <a:lnTo>
                  <a:pt x="10" y="41"/>
                </a:lnTo>
                <a:lnTo>
                  <a:pt x="25" y="0"/>
                </a:lnTo>
                <a:lnTo>
                  <a:pt x="76" y="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8" name="Rectangle 151"/>
          <p:cNvSpPr>
            <a:spLocks noChangeArrowheads="1"/>
          </p:cNvSpPr>
          <p:nvPr/>
        </p:nvSpPr>
        <p:spPr bwMode="auto">
          <a:xfrm>
            <a:off x="6599238" y="3698875"/>
            <a:ext cx="11112" cy="4699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2689" name="Freeform 152"/>
          <p:cNvSpPr>
            <a:spLocks/>
          </p:cNvSpPr>
          <p:nvPr/>
        </p:nvSpPr>
        <p:spPr bwMode="auto">
          <a:xfrm>
            <a:off x="6764338" y="3692525"/>
            <a:ext cx="180975" cy="214313"/>
          </a:xfrm>
          <a:custGeom>
            <a:avLst/>
            <a:gdLst>
              <a:gd name="T0" fmla="*/ 2147483647 w 375"/>
              <a:gd name="T1" fmla="*/ 2147483647 h 440"/>
              <a:gd name="T2" fmla="*/ 2147483647 w 375"/>
              <a:gd name="T3" fmla="*/ 2147483647 h 440"/>
              <a:gd name="T4" fmla="*/ 2147483647 w 375"/>
              <a:gd name="T5" fmla="*/ 2147483647 h 440"/>
              <a:gd name="T6" fmla="*/ 2147483647 w 375"/>
              <a:gd name="T7" fmla="*/ 2147483647 h 440"/>
              <a:gd name="T8" fmla="*/ 2147483647 w 375"/>
              <a:gd name="T9" fmla="*/ 2147483647 h 440"/>
              <a:gd name="T10" fmla="*/ 2147483647 w 375"/>
              <a:gd name="T11" fmla="*/ 2147483647 h 440"/>
              <a:gd name="T12" fmla="*/ 0 w 375"/>
              <a:gd name="T13" fmla="*/ 2147483647 h 440"/>
              <a:gd name="T14" fmla="*/ 2147483647 w 375"/>
              <a:gd name="T15" fmla="*/ 2147483647 h 440"/>
              <a:gd name="T16" fmla="*/ 2147483647 w 375"/>
              <a:gd name="T17" fmla="*/ 2147483647 h 440"/>
              <a:gd name="T18" fmla="*/ 2147483647 w 375"/>
              <a:gd name="T19" fmla="*/ 2147483647 h 440"/>
              <a:gd name="T20" fmla="*/ 2147483647 w 375"/>
              <a:gd name="T21" fmla="*/ 2147483647 h 440"/>
              <a:gd name="T22" fmla="*/ 2147483647 w 375"/>
              <a:gd name="T23" fmla="*/ 2147483647 h 440"/>
              <a:gd name="T24" fmla="*/ 2147483647 w 375"/>
              <a:gd name="T25" fmla="*/ 2147483647 h 440"/>
              <a:gd name="T26" fmla="*/ 2147483647 w 375"/>
              <a:gd name="T27" fmla="*/ 2147483647 h 440"/>
              <a:gd name="T28" fmla="*/ 2147483647 w 375"/>
              <a:gd name="T29" fmla="*/ 2147483647 h 440"/>
              <a:gd name="T30" fmla="*/ 2147483647 w 375"/>
              <a:gd name="T31" fmla="*/ 2147483647 h 440"/>
              <a:gd name="T32" fmla="*/ 2147483647 w 375"/>
              <a:gd name="T33" fmla="*/ 2147483647 h 440"/>
              <a:gd name="T34" fmla="*/ 2147483647 w 375"/>
              <a:gd name="T35" fmla="*/ 2147483647 h 440"/>
              <a:gd name="T36" fmla="*/ 2147483647 w 375"/>
              <a:gd name="T37" fmla="*/ 2147483647 h 440"/>
              <a:gd name="T38" fmla="*/ 2147483647 w 375"/>
              <a:gd name="T39" fmla="*/ 2147483647 h 440"/>
              <a:gd name="T40" fmla="*/ 2147483647 w 375"/>
              <a:gd name="T41" fmla="*/ 2147483647 h 440"/>
              <a:gd name="T42" fmla="*/ 2147483647 w 375"/>
              <a:gd name="T43" fmla="*/ 2147483647 h 440"/>
              <a:gd name="T44" fmla="*/ 2147483647 w 375"/>
              <a:gd name="T45" fmla="*/ 2147483647 h 440"/>
              <a:gd name="T46" fmla="*/ 2147483647 w 375"/>
              <a:gd name="T47" fmla="*/ 2147483647 h 440"/>
              <a:gd name="T48" fmla="*/ 2147483647 w 375"/>
              <a:gd name="T49" fmla="*/ 2147483647 h 440"/>
              <a:gd name="T50" fmla="*/ 2147483647 w 375"/>
              <a:gd name="T51" fmla="*/ 2147483647 h 440"/>
              <a:gd name="T52" fmla="*/ 2147483647 w 375"/>
              <a:gd name="T53" fmla="*/ 2147483647 h 440"/>
              <a:gd name="T54" fmla="*/ 2147483647 w 375"/>
              <a:gd name="T55" fmla="*/ 2147483647 h 440"/>
              <a:gd name="T56" fmla="*/ 2147483647 w 375"/>
              <a:gd name="T57" fmla="*/ 2147483647 h 440"/>
              <a:gd name="T58" fmla="*/ 2147483647 w 375"/>
              <a:gd name="T59" fmla="*/ 2147483647 h 440"/>
              <a:gd name="T60" fmla="*/ 2147483647 w 375"/>
              <a:gd name="T61" fmla="*/ 2147483647 h 440"/>
              <a:gd name="T62" fmla="*/ 2147483647 w 375"/>
              <a:gd name="T63" fmla="*/ 2147483647 h 440"/>
              <a:gd name="T64" fmla="*/ 2147483647 w 375"/>
              <a:gd name="T65" fmla="*/ 2147483647 h 440"/>
              <a:gd name="T66" fmla="*/ 2147483647 w 375"/>
              <a:gd name="T67" fmla="*/ 2147483647 h 440"/>
              <a:gd name="T68" fmla="*/ 2147483647 w 375"/>
              <a:gd name="T69" fmla="*/ 2147483647 h 440"/>
              <a:gd name="T70" fmla="*/ 2147483647 w 375"/>
              <a:gd name="T71" fmla="*/ 2147483647 h 440"/>
              <a:gd name="T72" fmla="*/ 2147483647 w 375"/>
              <a:gd name="T73" fmla="*/ 2147483647 h 440"/>
              <a:gd name="T74" fmla="*/ 2147483647 w 375"/>
              <a:gd name="T75" fmla="*/ 2147483647 h 440"/>
              <a:gd name="T76" fmla="*/ 2147483647 w 375"/>
              <a:gd name="T77" fmla="*/ 2147483647 h 440"/>
              <a:gd name="T78" fmla="*/ 2147483647 w 375"/>
              <a:gd name="T79" fmla="*/ 2147483647 h 440"/>
              <a:gd name="T80" fmla="*/ 2147483647 w 375"/>
              <a:gd name="T81" fmla="*/ 2147483647 h 440"/>
              <a:gd name="T82" fmla="*/ 2147483647 w 375"/>
              <a:gd name="T83" fmla="*/ 0 h 440"/>
              <a:gd name="T84" fmla="*/ 2147483647 w 375"/>
              <a:gd name="T85" fmla="*/ 2147483647 h 440"/>
              <a:gd name="T86" fmla="*/ 2147483647 w 375"/>
              <a:gd name="T87" fmla="*/ 2147483647 h 440"/>
              <a:gd name="T88" fmla="*/ 2147483647 w 375"/>
              <a:gd name="T89" fmla="*/ 2147483647 h 440"/>
              <a:gd name="T90" fmla="*/ 2147483647 w 375"/>
              <a:gd name="T91" fmla="*/ 2147483647 h 440"/>
              <a:gd name="T92" fmla="*/ 2147483647 w 375"/>
              <a:gd name="T93" fmla="*/ 2147483647 h 440"/>
              <a:gd name="T94" fmla="*/ 2147483647 w 375"/>
              <a:gd name="T95" fmla="*/ 2147483647 h 440"/>
              <a:gd name="T96" fmla="*/ 2147483647 w 375"/>
              <a:gd name="T97" fmla="*/ 2147483647 h 44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375" h="440">
                <a:moveTo>
                  <a:pt x="35" y="41"/>
                </a:moveTo>
                <a:lnTo>
                  <a:pt x="32" y="49"/>
                </a:lnTo>
                <a:lnTo>
                  <a:pt x="25" y="74"/>
                </a:lnTo>
                <a:lnTo>
                  <a:pt x="17" y="112"/>
                </a:lnTo>
                <a:lnTo>
                  <a:pt x="8" y="163"/>
                </a:lnTo>
                <a:lnTo>
                  <a:pt x="2" y="223"/>
                </a:lnTo>
                <a:lnTo>
                  <a:pt x="0" y="290"/>
                </a:lnTo>
                <a:lnTo>
                  <a:pt x="7" y="363"/>
                </a:lnTo>
                <a:lnTo>
                  <a:pt x="23" y="440"/>
                </a:lnTo>
                <a:lnTo>
                  <a:pt x="23" y="437"/>
                </a:lnTo>
                <a:lnTo>
                  <a:pt x="23" y="427"/>
                </a:lnTo>
                <a:lnTo>
                  <a:pt x="23" y="411"/>
                </a:lnTo>
                <a:lnTo>
                  <a:pt x="23" y="391"/>
                </a:lnTo>
                <a:lnTo>
                  <a:pt x="25" y="367"/>
                </a:lnTo>
                <a:lnTo>
                  <a:pt x="28" y="341"/>
                </a:lnTo>
                <a:lnTo>
                  <a:pt x="33" y="312"/>
                </a:lnTo>
                <a:lnTo>
                  <a:pt x="39" y="281"/>
                </a:lnTo>
                <a:lnTo>
                  <a:pt x="49" y="251"/>
                </a:lnTo>
                <a:lnTo>
                  <a:pt x="61" y="222"/>
                </a:lnTo>
                <a:lnTo>
                  <a:pt x="75" y="194"/>
                </a:lnTo>
                <a:lnTo>
                  <a:pt x="93" y="168"/>
                </a:lnTo>
                <a:lnTo>
                  <a:pt x="116" y="145"/>
                </a:lnTo>
                <a:lnTo>
                  <a:pt x="141" y="127"/>
                </a:lnTo>
                <a:lnTo>
                  <a:pt x="173" y="114"/>
                </a:lnTo>
                <a:lnTo>
                  <a:pt x="208" y="106"/>
                </a:lnTo>
                <a:lnTo>
                  <a:pt x="210" y="104"/>
                </a:lnTo>
                <a:lnTo>
                  <a:pt x="217" y="100"/>
                </a:lnTo>
                <a:lnTo>
                  <a:pt x="227" y="92"/>
                </a:lnTo>
                <a:lnTo>
                  <a:pt x="245" y="82"/>
                </a:lnTo>
                <a:lnTo>
                  <a:pt x="267" y="69"/>
                </a:lnTo>
                <a:lnTo>
                  <a:pt x="296" y="54"/>
                </a:lnTo>
                <a:lnTo>
                  <a:pt x="332" y="36"/>
                </a:lnTo>
                <a:lnTo>
                  <a:pt x="375" y="17"/>
                </a:lnTo>
                <a:lnTo>
                  <a:pt x="373" y="16"/>
                </a:lnTo>
                <a:lnTo>
                  <a:pt x="366" y="15"/>
                </a:lnTo>
                <a:lnTo>
                  <a:pt x="357" y="13"/>
                </a:lnTo>
                <a:lnTo>
                  <a:pt x="343" y="10"/>
                </a:lnTo>
                <a:lnTo>
                  <a:pt x="326" y="7"/>
                </a:lnTo>
                <a:lnTo>
                  <a:pt x="307" y="5"/>
                </a:lnTo>
                <a:lnTo>
                  <a:pt x="285" y="3"/>
                </a:lnTo>
                <a:lnTo>
                  <a:pt x="261" y="1"/>
                </a:lnTo>
                <a:lnTo>
                  <a:pt x="235" y="0"/>
                </a:lnTo>
                <a:lnTo>
                  <a:pt x="208" y="1"/>
                </a:lnTo>
                <a:lnTo>
                  <a:pt x="180" y="2"/>
                </a:lnTo>
                <a:lnTo>
                  <a:pt x="151" y="5"/>
                </a:lnTo>
                <a:lnTo>
                  <a:pt x="122" y="10"/>
                </a:lnTo>
                <a:lnTo>
                  <a:pt x="92" y="18"/>
                </a:lnTo>
                <a:lnTo>
                  <a:pt x="63" y="28"/>
                </a:lnTo>
                <a:lnTo>
                  <a:pt x="35" y="41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0" name="Freeform 153"/>
          <p:cNvSpPr>
            <a:spLocks/>
          </p:cNvSpPr>
          <p:nvPr/>
        </p:nvSpPr>
        <p:spPr bwMode="auto">
          <a:xfrm>
            <a:off x="6511925" y="3852863"/>
            <a:ext cx="149225" cy="39687"/>
          </a:xfrm>
          <a:custGeom>
            <a:avLst/>
            <a:gdLst>
              <a:gd name="T0" fmla="*/ 0 w 305"/>
              <a:gd name="T1" fmla="*/ 2147483647 h 83"/>
              <a:gd name="T2" fmla="*/ 0 w 305"/>
              <a:gd name="T3" fmla="*/ 2147483647 h 83"/>
              <a:gd name="T4" fmla="*/ 2147483647 w 305"/>
              <a:gd name="T5" fmla="*/ 2147483647 h 83"/>
              <a:gd name="T6" fmla="*/ 2147483647 w 305"/>
              <a:gd name="T7" fmla="*/ 2147483647 h 83"/>
              <a:gd name="T8" fmla="*/ 2147483647 w 305"/>
              <a:gd name="T9" fmla="*/ 2147483647 h 83"/>
              <a:gd name="T10" fmla="*/ 2147483647 w 305"/>
              <a:gd name="T11" fmla="*/ 2147483647 h 83"/>
              <a:gd name="T12" fmla="*/ 2147483647 w 305"/>
              <a:gd name="T13" fmla="*/ 2147483647 h 83"/>
              <a:gd name="T14" fmla="*/ 2147483647 w 305"/>
              <a:gd name="T15" fmla="*/ 2147483647 h 83"/>
              <a:gd name="T16" fmla="*/ 2147483647 w 305"/>
              <a:gd name="T17" fmla="*/ 2147483647 h 83"/>
              <a:gd name="T18" fmla="*/ 2147483647 w 305"/>
              <a:gd name="T19" fmla="*/ 2147483647 h 83"/>
              <a:gd name="T20" fmla="*/ 2147483647 w 305"/>
              <a:gd name="T21" fmla="*/ 2147483647 h 83"/>
              <a:gd name="T22" fmla="*/ 2147483647 w 305"/>
              <a:gd name="T23" fmla="*/ 0 h 83"/>
              <a:gd name="T24" fmla="*/ 2147483647 w 305"/>
              <a:gd name="T25" fmla="*/ 0 h 83"/>
              <a:gd name="T26" fmla="*/ 2147483647 w 305"/>
              <a:gd name="T27" fmla="*/ 2147483647 h 83"/>
              <a:gd name="T28" fmla="*/ 2147483647 w 305"/>
              <a:gd name="T29" fmla="*/ 2147483647 h 83"/>
              <a:gd name="T30" fmla="*/ 2147483647 w 305"/>
              <a:gd name="T31" fmla="*/ 2147483647 h 83"/>
              <a:gd name="T32" fmla="*/ 2147483647 w 305"/>
              <a:gd name="T33" fmla="*/ 2147483647 h 83"/>
              <a:gd name="T34" fmla="*/ 2147483647 w 305"/>
              <a:gd name="T35" fmla="*/ 2147483647 h 83"/>
              <a:gd name="T36" fmla="*/ 2147483647 w 305"/>
              <a:gd name="T37" fmla="*/ 2147483647 h 83"/>
              <a:gd name="T38" fmla="*/ 2147483647 w 305"/>
              <a:gd name="T39" fmla="*/ 2147483647 h 83"/>
              <a:gd name="T40" fmla="*/ 2147483647 w 305"/>
              <a:gd name="T41" fmla="*/ 2147483647 h 83"/>
              <a:gd name="T42" fmla="*/ 2147483647 w 305"/>
              <a:gd name="T43" fmla="*/ 2147483647 h 83"/>
              <a:gd name="T44" fmla="*/ 2147483647 w 305"/>
              <a:gd name="T45" fmla="*/ 2147483647 h 83"/>
              <a:gd name="T46" fmla="*/ 2147483647 w 305"/>
              <a:gd name="T47" fmla="*/ 2147483647 h 83"/>
              <a:gd name="T48" fmla="*/ 2147483647 w 305"/>
              <a:gd name="T49" fmla="*/ 2147483647 h 83"/>
              <a:gd name="T50" fmla="*/ 2147483647 w 305"/>
              <a:gd name="T51" fmla="*/ 2147483647 h 83"/>
              <a:gd name="T52" fmla="*/ 2147483647 w 305"/>
              <a:gd name="T53" fmla="*/ 2147483647 h 83"/>
              <a:gd name="T54" fmla="*/ 2147483647 w 305"/>
              <a:gd name="T55" fmla="*/ 2147483647 h 83"/>
              <a:gd name="T56" fmla="*/ 2147483647 w 305"/>
              <a:gd name="T57" fmla="*/ 2147483647 h 83"/>
              <a:gd name="T58" fmla="*/ 2147483647 w 305"/>
              <a:gd name="T59" fmla="*/ 2147483647 h 83"/>
              <a:gd name="T60" fmla="*/ 2147483647 w 305"/>
              <a:gd name="T61" fmla="*/ 2147483647 h 83"/>
              <a:gd name="T62" fmla="*/ 2147483647 w 305"/>
              <a:gd name="T63" fmla="*/ 2147483647 h 83"/>
              <a:gd name="T64" fmla="*/ 2147483647 w 305"/>
              <a:gd name="T65" fmla="*/ 2147483647 h 83"/>
              <a:gd name="T66" fmla="*/ 0 w 305"/>
              <a:gd name="T67" fmla="*/ 2147483647 h 83"/>
              <a:gd name="T68" fmla="*/ 0 w 305"/>
              <a:gd name="T69" fmla="*/ 2147483647 h 8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05" h="83">
                <a:moveTo>
                  <a:pt x="0" y="53"/>
                </a:moveTo>
                <a:lnTo>
                  <a:pt x="0" y="52"/>
                </a:lnTo>
                <a:lnTo>
                  <a:pt x="2" y="48"/>
                </a:lnTo>
                <a:lnTo>
                  <a:pt x="5" y="44"/>
                </a:lnTo>
                <a:lnTo>
                  <a:pt x="11" y="37"/>
                </a:lnTo>
                <a:lnTo>
                  <a:pt x="18" y="31"/>
                </a:lnTo>
                <a:lnTo>
                  <a:pt x="27" y="25"/>
                </a:lnTo>
                <a:lnTo>
                  <a:pt x="39" y="18"/>
                </a:lnTo>
                <a:lnTo>
                  <a:pt x="54" y="12"/>
                </a:lnTo>
                <a:lnTo>
                  <a:pt x="72" y="6"/>
                </a:lnTo>
                <a:lnTo>
                  <a:pt x="92" y="2"/>
                </a:lnTo>
                <a:lnTo>
                  <a:pt x="118" y="0"/>
                </a:lnTo>
                <a:lnTo>
                  <a:pt x="146" y="0"/>
                </a:lnTo>
                <a:lnTo>
                  <a:pt x="180" y="2"/>
                </a:lnTo>
                <a:lnTo>
                  <a:pt x="216" y="7"/>
                </a:lnTo>
                <a:lnTo>
                  <a:pt x="258" y="16"/>
                </a:lnTo>
                <a:lnTo>
                  <a:pt x="305" y="29"/>
                </a:lnTo>
                <a:lnTo>
                  <a:pt x="299" y="47"/>
                </a:lnTo>
                <a:lnTo>
                  <a:pt x="297" y="46"/>
                </a:lnTo>
                <a:lnTo>
                  <a:pt x="289" y="44"/>
                </a:lnTo>
                <a:lnTo>
                  <a:pt x="277" y="41"/>
                </a:lnTo>
                <a:lnTo>
                  <a:pt x="262" y="36"/>
                </a:lnTo>
                <a:lnTo>
                  <a:pt x="244" y="32"/>
                </a:lnTo>
                <a:lnTo>
                  <a:pt x="224" y="28"/>
                </a:lnTo>
                <a:lnTo>
                  <a:pt x="201" y="25"/>
                </a:lnTo>
                <a:lnTo>
                  <a:pt x="176" y="22"/>
                </a:lnTo>
                <a:lnTo>
                  <a:pt x="152" y="21"/>
                </a:lnTo>
                <a:lnTo>
                  <a:pt x="126" y="21"/>
                </a:lnTo>
                <a:lnTo>
                  <a:pt x="101" y="23"/>
                </a:lnTo>
                <a:lnTo>
                  <a:pt x="77" y="29"/>
                </a:lnTo>
                <a:lnTo>
                  <a:pt x="55" y="37"/>
                </a:lnTo>
                <a:lnTo>
                  <a:pt x="33" y="48"/>
                </a:lnTo>
                <a:lnTo>
                  <a:pt x="15" y="63"/>
                </a:lnTo>
                <a:lnTo>
                  <a:pt x="0" y="83"/>
                </a:lnTo>
                <a:lnTo>
                  <a:pt x="0" y="5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1" name="Freeform 154"/>
          <p:cNvSpPr>
            <a:spLocks/>
          </p:cNvSpPr>
          <p:nvPr/>
        </p:nvSpPr>
        <p:spPr bwMode="auto">
          <a:xfrm>
            <a:off x="6511925" y="3754438"/>
            <a:ext cx="149225" cy="41275"/>
          </a:xfrm>
          <a:custGeom>
            <a:avLst/>
            <a:gdLst>
              <a:gd name="T0" fmla="*/ 0 w 305"/>
              <a:gd name="T1" fmla="*/ 2147483647 h 83"/>
              <a:gd name="T2" fmla="*/ 0 w 305"/>
              <a:gd name="T3" fmla="*/ 2147483647 h 83"/>
              <a:gd name="T4" fmla="*/ 2147483647 w 305"/>
              <a:gd name="T5" fmla="*/ 2147483647 h 83"/>
              <a:gd name="T6" fmla="*/ 2147483647 w 305"/>
              <a:gd name="T7" fmla="*/ 2147483647 h 83"/>
              <a:gd name="T8" fmla="*/ 2147483647 w 305"/>
              <a:gd name="T9" fmla="*/ 2147483647 h 83"/>
              <a:gd name="T10" fmla="*/ 2147483647 w 305"/>
              <a:gd name="T11" fmla="*/ 2147483647 h 83"/>
              <a:gd name="T12" fmla="*/ 2147483647 w 305"/>
              <a:gd name="T13" fmla="*/ 2147483647 h 83"/>
              <a:gd name="T14" fmla="*/ 2147483647 w 305"/>
              <a:gd name="T15" fmla="*/ 2147483647 h 83"/>
              <a:gd name="T16" fmla="*/ 2147483647 w 305"/>
              <a:gd name="T17" fmla="*/ 2147483647 h 83"/>
              <a:gd name="T18" fmla="*/ 2147483647 w 305"/>
              <a:gd name="T19" fmla="*/ 2147483647 h 83"/>
              <a:gd name="T20" fmla="*/ 2147483647 w 305"/>
              <a:gd name="T21" fmla="*/ 2147483647 h 83"/>
              <a:gd name="T22" fmla="*/ 2147483647 w 305"/>
              <a:gd name="T23" fmla="*/ 0 h 83"/>
              <a:gd name="T24" fmla="*/ 2147483647 w 305"/>
              <a:gd name="T25" fmla="*/ 0 h 83"/>
              <a:gd name="T26" fmla="*/ 2147483647 w 305"/>
              <a:gd name="T27" fmla="*/ 2147483647 h 83"/>
              <a:gd name="T28" fmla="*/ 2147483647 w 305"/>
              <a:gd name="T29" fmla="*/ 2147483647 h 83"/>
              <a:gd name="T30" fmla="*/ 2147483647 w 305"/>
              <a:gd name="T31" fmla="*/ 2147483647 h 83"/>
              <a:gd name="T32" fmla="*/ 2147483647 w 305"/>
              <a:gd name="T33" fmla="*/ 2147483647 h 83"/>
              <a:gd name="T34" fmla="*/ 2147483647 w 305"/>
              <a:gd name="T35" fmla="*/ 2147483647 h 83"/>
              <a:gd name="T36" fmla="*/ 2147483647 w 305"/>
              <a:gd name="T37" fmla="*/ 2147483647 h 83"/>
              <a:gd name="T38" fmla="*/ 2147483647 w 305"/>
              <a:gd name="T39" fmla="*/ 2147483647 h 83"/>
              <a:gd name="T40" fmla="*/ 2147483647 w 305"/>
              <a:gd name="T41" fmla="*/ 2147483647 h 83"/>
              <a:gd name="T42" fmla="*/ 2147483647 w 305"/>
              <a:gd name="T43" fmla="*/ 2147483647 h 83"/>
              <a:gd name="T44" fmla="*/ 2147483647 w 305"/>
              <a:gd name="T45" fmla="*/ 2147483647 h 83"/>
              <a:gd name="T46" fmla="*/ 2147483647 w 305"/>
              <a:gd name="T47" fmla="*/ 2147483647 h 83"/>
              <a:gd name="T48" fmla="*/ 2147483647 w 305"/>
              <a:gd name="T49" fmla="*/ 2147483647 h 83"/>
              <a:gd name="T50" fmla="*/ 2147483647 w 305"/>
              <a:gd name="T51" fmla="*/ 2147483647 h 83"/>
              <a:gd name="T52" fmla="*/ 2147483647 w 305"/>
              <a:gd name="T53" fmla="*/ 2147483647 h 83"/>
              <a:gd name="T54" fmla="*/ 2147483647 w 305"/>
              <a:gd name="T55" fmla="*/ 2147483647 h 83"/>
              <a:gd name="T56" fmla="*/ 2147483647 w 305"/>
              <a:gd name="T57" fmla="*/ 2147483647 h 83"/>
              <a:gd name="T58" fmla="*/ 2147483647 w 305"/>
              <a:gd name="T59" fmla="*/ 2147483647 h 83"/>
              <a:gd name="T60" fmla="*/ 2147483647 w 305"/>
              <a:gd name="T61" fmla="*/ 2147483647 h 83"/>
              <a:gd name="T62" fmla="*/ 2147483647 w 305"/>
              <a:gd name="T63" fmla="*/ 2147483647 h 83"/>
              <a:gd name="T64" fmla="*/ 2147483647 w 305"/>
              <a:gd name="T65" fmla="*/ 2147483647 h 83"/>
              <a:gd name="T66" fmla="*/ 0 w 305"/>
              <a:gd name="T67" fmla="*/ 2147483647 h 83"/>
              <a:gd name="T68" fmla="*/ 0 w 305"/>
              <a:gd name="T69" fmla="*/ 2147483647 h 8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05" h="83">
                <a:moveTo>
                  <a:pt x="0" y="53"/>
                </a:moveTo>
                <a:lnTo>
                  <a:pt x="0" y="52"/>
                </a:lnTo>
                <a:lnTo>
                  <a:pt x="2" y="49"/>
                </a:lnTo>
                <a:lnTo>
                  <a:pt x="5" y="44"/>
                </a:lnTo>
                <a:lnTo>
                  <a:pt x="11" y="38"/>
                </a:lnTo>
                <a:lnTo>
                  <a:pt x="18" y="31"/>
                </a:lnTo>
                <a:lnTo>
                  <a:pt x="27" y="25"/>
                </a:lnTo>
                <a:lnTo>
                  <a:pt x="39" y="17"/>
                </a:lnTo>
                <a:lnTo>
                  <a:pt x="54" y="12"/>
                </a:lnTo>
                <a:lnTo>
                  <a:pt x="72" y="7"/>
                </a:lnTo>
                <a:lnTo>
                  <a:pt x="92" y="2"/>
                </a:lnTo>
                <a:lnTo>
                  <a:pt x="118" y="0"/>
                </a:lnTo>
                <a:lnTo>
                  <a:pt x="146" y="0"/>
                </a:lnTo>
                <a:lnTo>
                  <a:pt x="180" y="2"/>
                </a:lnTo>
                <a:lnTo>
                  <a:pt x="216" y="8"/>
                </a:lnTo>
                <a:lnTo>
                  <a:pt x="258" y="16"/>
                </a:lnTo>
                <a:lnTo>
                  <a:pt x="305" y="29"/>
                </a:lnTo>
                <a:lnTo>
                  <a:pt x="299" y="47"/>
                </a:lnTo>
                <a:lnTo>
                  <a:pt x="297" y="45"/>
                </a:lnTo>
                <a:lnTo>
                  <a:pt x="289" y="43"/>
                </a:lnTo>
                <a:lnTo>
                  <a:pt x="277" y="40"/>
                </a:lnTo>
                <a:lnTo>
                  <a:pt x="262" y="36"/>
                </a:lnTo>
                <a:lnTo>
                  <a:pt x="244" y="33"/>
                </a:lnTo>
                <a:lnTo>
                  <a:pt x="224" y="28"/>
                </a:lnTo>
                <a:lnTo>
                  <a:pt x="201" y="25"/>
                </a:lnTo>
                <a:lnTo>
                  <a:pt x="176" y="22"/>
                </a:lnTo>
                <a:lnTo>
                  <a:pt x="152" y="21"/>
                </a:lnTo>
                <a:lnTo>
                  <a:pt x="126" y="22"/>
                </a:lnTo>
                <a:lnTo>
                  <a:pt x="101" y="24"/>
                </a:lnTo>
                <a:lnTo>
                  <a:pt x="77" y="29"/>
                </a:lnTo>
                <a:lnTo>
                  <a:pt x="55" y="38"/>
                </a:lnTo>
                <a:lnTo>
                  <a:pt x="33" y="49"/>
                </a:lnTo>
                <a:lnTo>
                  <a:pt x="15" y="64"/>
                </a:lnTo>
                <a:lnTo>
                  <a:pt x="0" y="83"/>
                </a:lnTo>
                <a:lnTo>
                  <a:pt x="0" y="5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2" name="Freeform 155"/>
          <p:cNvSpPr>
            <a:spLocks/>
          </p:cNvSpPr>
          <p:nvPr/>
        </p:nvSpPr>
        <p:spPr bwMode="auto">
          <a:xfrm>
            <a:off x="6651625" y="3708400"/>
            <a:ext cx="241300" cy="449263"/>
          </a:xfrm>
          <a:custGeom>
            <a:avLst/>
            <a:gdLst>
              <a:gd name="T0" fmla="*/ 0 w 496"/>
              <a:gd name="T1" fmla="*/ 0 h 917"/>
              <a:gd name="T2" fmla="*/ 0 w 496"/>
              <a:gd name="T3" fmla="*/ 2147483647 h 917"/>
              <a:gd name="T4" fmla="*/ 2147483647 w 496"/>
              <a:gd name="T5" fmla="*/ 2147483647 h 917"/>
              <a:gd name="T6" fmla="*/ 2147483647 w 496"/>
              <a:gd name="T7" fmla="*/ 2147483647 h 917"/>
              <a:gd name="T8" fmla="*/ 2147483647 w 496"/>
              <a:gd name="T9" fmla="*/ 2147483647 h 917"/>
              <a:gd name="T10" fmla="*/ 2147483647 w 496"/>
              <a:gd name="T11" fmla="*/ 2147483647 h 917"/>
              <a:gd name="T12" fmla="*/ 2147483647 w 496"/>
              <a:gd name="T13" fmla="*/ 2147483647 h 917"/>
              <a:gd name="T14" fmla="*/ 2147483647 w 496"/>
              <a:gd name="T15" fmla="*/ 2147483647 h 917"/>
              <a:gd name="T16" fmla="*/ 2147483647 w 496"/>
              <a:gd name="T17" fmla="*/ 2147483647 h 917"/>
              <a:gd name="T18" fmla="*/ 2147483647 w 496"/>
              <a:gd name="T19" fmla="*/ 2147483647 h 917"/>
              <a:gd name="T20" fmla="*/ 2147483647 w 496"/>
              <a:gd name="T21" fmla="*/ 2147483647 h 917"/>
              <a:gd name="T22" fmla="*/ 2147483647 w 496"/>
              <a:gd name="T23" fmla="*/ 2147483647 h 917"/>
              <a:gd name="T24" fmla="*/ 2147483647 w 496"/>
              <a:gd name="T25" fmla="*/ 2147483647 h 917"/>
              <a:gd name="T26" fmla="*/ 2147483647 w 496"/>
              <a:gd name="T27" fmla="*/ 2147483647 h 917"/>
              <a:gd name="T28" fmla="*/ 2147483647 w 496"/>
              <a:gd name="T29" fmla="*/ 2147483647 h 917"/>
              <a:gd name="T30" fmla="*/ 2147483647 w 496"/>
              <a:gd name="T31" fmla="*/ 2147483647 h 917"/>
              <a:gd name="T32" fmla="*/ 2147483647 w 496"/>
              <a:gd name="T33" fmla="*/ 2147483647 h 917"/>
              <a:gd name="T34" fmla="*/ 0 w 496"/>
              <a:gd name="T35" fmla="*/ 0 h 91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96" h="917">
                <a:moveTo>
                  <a:pt x="0" y="0"/>
                </a:moveTo>
                <a:lnTo>
                  <a:pt x="0" y="886"/>
                </a:lnTo>
                <a:lnTo>
                  <a:pt x="150" y="917"/>
                </a:lnTo>
                <a:lnTo>
                  <a:pt x="143" y="797"/>
                </a:lnTo>
                <a:lnTo>
                  <a:pt x="496" y="851"/>
                </a:lnTo>
                <a:lnTo>
                  <a:pt x="490" y="803"/>
                </a:lnTo>
                <a:lnTo>
                  <a:pt x="245" y="773"/>
                </a:lnTo>
                <a:lnTo>
                  <a:pt x="239" y="670"/>
                </a:lnTo>
                <a:lnTo>
                  <a:pt x="72" y="670"/>
                </a:lnTo>
                <a:lnTo>
                  <a:pt x="68" y="657"/>
                </a:lnTo>
                <a:lnTo>
                  <a:pt x="56" y="620"/>
                </a:lnTo>
                <a:lnTo>
                  <a:pt x="41" y="559"/>
                </a:lnTo>
                <a:lnTo>
                  <a:pt x="26" y="480"/>
                </a:lnTo>
                <a:lnTo>
                  <a:pt x="15" y="385"/>
                </a:lnTo>
                <a:lnTo>
                  <a:pt x="11" y="276"/>
                </a:lnTo>
                <a:lnTo>
                  <a:pt x="20" y="158"/>
                </a:lnTo>
                <a:lnTo>
                  <a:pt x="42" y="30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3" name="Freeform 156"/>
          <p:cNvSpPr>
            <a:spLocks/>
          </p:cNvSpPr>
          <p:nvPr/>
        </p:nvSpPr>
        <p:spPr bwMode="auto">
          <a:xfrm>
            <a:off x="6770688" y="3605213"/>
            <a:ext cx="309562" cy="61912"/>
          </a:xfrm>
          <a:custGeom>
            <a:avLst/>
            <a:gdLst>
              <a:gd name="T0" fmla="*/ 0 w 638"/>
              <a:gd name="T1" fmla="*/ 2147483647 h 125"/>
              <a:gd name="T2" fmla="*/ 2147483647 w 638"/>
              <a:gd name="T3" fmla="*/ 2147483647 h 125"/>
              <a:gd name="T4" fmla="*/ 2147483647 w 638"/>
              <a:gd name="T5" fmla="*/ 2147483647 h 125"/>
              <a:gd name="T6" fmla="*/ 2147483647 w 638"/>
              <a:gd name="T7" fmla="*/ 2147483647 h 125"/>
              <a:gd name="T8" fmla="*/ 2147483647 w 638"/>
              <a:gd name="T9" fmla="*/ 2147483647 h 125"/>
              <a:gd name="T10" fmla="*/ 2147483647 w 638"/>
              <a:gd name="T11" fmla="*/ 2147483647 h 125"/>
              <a:gd name="T12" fmla="*/ 2147483647 w 638"/>
              <a:gd name="T13" fmla="*/ 2147483647 h 125"/>
              <a:gd name="T14" fmla="*/ 2147483647 w 638"/>
              <a:gd name="T15" fmla="*/ 2147483647 h 125"/>
              <a:gd name="T16" fmla="*/ 2147483647 w 638"/>
              <a:gd name="T17" fmla="*/ 2147483647 h 125"/>
              <a:gd name="T18" fmla="*/ 2147483647 w 638"/>
              <a:gd name="T19" fmla="*/ 2147483647 h 125"/>
              <a:gd name="T20" fmla="*/ 2147483647 w 638"/>
              <a:gd name="T21" fmla="*/ 2147483647 h 125"/>
              <a:gd name="T22" fmla="*/ 2147483647 w 638"/>
              <a:gd name="T23" fmla="*/ 2147483647 h 125"/>
              <a:gd name="T24" fmla="*/ 2147483647 w 638"/>
              <a:gd name="T25" fmla="*/ 2147483647 h 125"/>
              <a:gd name="T26" fmla="*/ 2147483647 w 638"/>
              <a:gd name="T27" fmla="*/ 2147483647 h 125"/>
              <a:gd name="T28" fmla="*/ 2147483647 w 638"/>
              <a:gd name="T29" fmla="*/ 2147483647 h 125"/>
              <a:gd name="T30" fmla="*/ 2147483647 w 638"/>
              <a:gd name="T31" fmla="*/ 2147483647 h 125"/>
              <a:gd name="T32" fmla="*/ 2147483647 w 638"/>
              <a:gd name="T33" fmla="*/ 2147483647 h 125"/>
              <a:gd name="T34" fmla="*/ 2147483647 w 638"/>
              <a:gd name="T35" fmla="*/ 0 h 125"/>
              <a:gd name="T36" fmla="*/ 2147483647 w 638"/>
              <a:gd name="T37" fmla="*/ 0 h 125"/>
              <a:gd name="T38" fmla="*/ 2147483647 w 638"/>
              <a:gd name="T39" fmla="*/ 0 h 125"/>
              <a:gd name="T40" fmla="*/ 2147483647 w 638"/>
              <a:gd name="T41" fmla="*/ 0 h 125"/>
              <a:gd name="T42" fmla="*/ 2147483647 w 638"/>
              <a:gd name="T43" fmla="*/ 2147483647 h 125"/>
              <a:gd name="T44" fmla="*/ 2147483647 w 638"/>
              <a:gd name="T45" fmla="*/ 2147483647 h 125"/>
              <a:gd name="T46" fmla="*/ 2147483647 w 638"/>
              <a:gd name="T47" fmla="*/ 2147483647 h 125"/>
              <a:gd name="T48" fmla="*/ 2147483647 w 638"/>
              <a:gd name="T49" fmla="*/ 2147483647 h 125"/>
              <a:gd name="T50" fmla="*/ 2147483647 w 638"/>
              <a:gd name="T51" fmla="*/ 2147483647 h 125"/>
              <a:gd name="T52" fmla="*/ 2147483647 w 638"/>
              <a:gd name="T53" fmla="*/ 2147483647 h 125"/>
              <a:gd name="T54" fmla="*/ 2147483647 w 638"/>
              <a:gd name="T55" fmla="*/ 2147483647 h 125"/>
              <a:gd name="T56" fmla="*/ 2147483647 w 638"/>
              <a:gd name="T57" fmla="*/ 2147483647 h 125"/>
              <a:gd name="T58" fmla="*/ 2147483647 w 638"/>
              <a:gd name="T59" fmla="*/ 2147483647 h 125"/>
              <a:gd name="T60" fmla="*/ 2147483647 w 638"/>
              <a:gd name="T61" fmla="*/ 2147483647 h 125"/>
              <a:gd name="T62" fmla="*/ 2147483647 w 638"/>
              <a:gd name="T63" fmla="*/ 2147483647 h 125"/>
              <a:gd name="T64" fmla="*/ 2147483647 w 638"/>
              <a:gd name="T65" fmla="*/ 2147483647 h 125"/>
              <a:gd name="T66" fmla="*/ 0 w 638"/>
              <a:gd name="T67" fmla="*/ 2147483647 h 125"/>
              <a:gd name="T68" fmla="*/ 0 w 638"/>
              <a:gd name="T69" fmla="*/ 2147483647 h 12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38" h="125">
                <a:moveTo>
                  <a:pt x="0" y="125"/>
                </a:moveTo>
                <a:lnTo>
                  <a:pt x="4" y="124"/>
                </a:lnTo>
                <a:lnTo>
                  <a:pt x="14" y="119"/>
                </a:lnTo>
                <a:lnTo>
                  <a:pt x="31" y="114"/>
                </a:lnTo>
                <a:lnTo>
                  <a:pt x="53" y="106"/>
                </a:lnTo>
                <a:lnTo>
                  <a:pt x="81" y="98"/>
                </a:lnTo>
                <a:lnTo>
                  <a:pt x="113" y="89"/>
                </a:lnTo>
                <a:lnTo>
                  <a:pt x="151" y="81"/>
                </a:lnTo>
                <a:lnTo>
                  <a:pt x="192" y="73"/>
                </a:lnTo>
                <a:lnTo>
                  <a:pt x="237" y="65"/>
                </a:lnTo>
                <a:lnTo>
                  <a:pt x="286" y="60"/>
                </a:lnTo>
                <a:lnTo>
                  <a:pt x="337" y="56"/>
                </a:lnTo>
                <a:lnTo>
                  <a:pt x="390" y="55"/>
                </a:lnTo>
                <a:lnTo>
                  <a:pt x="446" y="56"/>
                </a:lnTo>
                <a:lnTo>
                  <a:pt x="503" y="61"/>
                </a:lnTo>
                <a:lnTo>
                  <a:pt x="561" y="70"/>
                </a:lnTo>
                <a:lnTo>
                  <a:pt x="620" y="83"/>
                </a:lnTo>
                <a:lnTo>
                  <a:pt x="638" y="0"/>
                </a:lnTo>
                <a:lnTo>
                  <a:pt x="634" y="0"/>
                </a:lnTo>
                <a:lnTo>
                  <a:pt x="620" y="0"/>
                </a:lnTo>
                <a:lnTo>
                  <a:pt x="599" y="0"/>
                </a:lnTo>
                <a:lnTo>
                  <a:pt x="571" y="1"/>
                </a:lnTo>
                <a:lnTo>
                  <a:pt x="536" y="2"/>
                </a:lnTo>
                <a:lnTo>
                  <a:pt x="496" y="3"/>
                </a:lnTo>
                <a:lnTo>
                  <a:pt x="452" y="6"/>
                </a:lnTo>
                <a:lnTo>
                  <a:pt x="405" y="8"/>
                </a:lnTo>
                <a:lnTo>
                  <a:pt x="354" y="13"/>
                </a:lnTo>
                <a:lnTo>
                  <a:pt x="302" y="17"/>
                </a:lnTo>
                <a:lnTo>
                  <a:pt x="249" y="22"/>
                </a:lnTo>
                <a:lnTo>
                  <a:pt x="196" y="30"/>
                </a:lnTo>
                <a:lnTo>
                  <a:pt x="144" y="37"/>
                </a:lnTo>
                <a:lnTo>
                  <a:pt x="93" y="47"/>
                </a:lnTo>
                <a:lnTo>
                  <a:pt x="45" y="58"/>
                </a:lnTo>
                <a:lnTo>
                  <a:pt x="0" y="71"/>
                </a:lnTo>
                <a:lnTo>
                  <a:pt x="0" y="125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4" name="Freeform 157"/>
          <p:cNvSpPr>
            <a:spLocks/>
          </p:cNvSpPr>
          <p:nvPr/>
        </p:nvSpPr>
        <p:spPr bwMode="auto">
          <a:xfrm>
            <a:off x="6588125" y="4167188"/>
            <a:ext cx="522288" cy="174625"/>
          </a:xfrm>
          <a:custGeom>
            <a:avLst/>
            <a:gdLst>
              <a:gd name="T0" fmla="*/ 2147483647 w 1075"/>
              <a:gd name="T1" fmla="*/ 2147483647 h 356"/>
              <a:gd name="T2" fmla="*/ 2147483647 w 1075"/>
              <a:gd name="T3" fmla="*/ 2147483647 h 356"/>
              <a:gd name="T4" fmla="*/ 2147483647 w 1075"/>
              <a:gd name="T5" fmla="*/ 2147483647 h 356"/>
              <a:gd name="T6" fmla="*/ 2147483647 w 1075"/>
              <a:gd name="T7" fmla="*/ 2147483647 h 356"/>
              <a:gd name="T8" fmla="*/ 2147483647 w 1075"/>
              <a:gd name="T9" fmla="*/ 2147483647 h 356"/>
              <a:gd name="T10" fmla="*/ 2147483647 w 1075"/>
              <a:gd name="T11" fmla="*/ 2147483647 h 356"/>
              <a:gd name="T12" fmla="*/ 2147483647 w 1075"/>
              <a:gd name="T13" fmla="*/ 2147483647 h 356"/>
              <a:gd name="T14" fmla="*/ 2147483647 w 1075"/>
              <a:gd name="T15" fmla="*/ 2147483647 h 356"/>
              <a:gd name="T16" fmla="*/ 2147483647 w 1075"/>
              <a:gd name="T17" fmla="*/ 2147483647 h 356"/>
              <a:gd name="T18" fmla="*/ 2147483647 w 1075"/>
              <a:gd name="T19" fmla="*/ 2147483647 h 356"/>
              <a:gd name="T20" fmla="*/ 2147483647 w 1075"/>
              <a:gd name="T21" fmla="*/ 2147483647 h 356"/>
              <a:gd name="T22" fmla="*/ 2147483647 w 1075"/>
              <a:gd name="T23" fmla="*/ 2147483647 h 356"/>
              <a:gd name="T24" fmla="*/ 2147483647 w 1075"/>
              <a:gd name="T25" fmla="*/ 2147483647 h 356"/>
              <a:gd name="T26" fmla="*/ 2147483647 w 1075"/>
              <a:gd name="T27" fmla="*/ 2147483647 h 356"/>
              <a:gd name="T28" fmla="*/ 2147483647 w 1075"/>
              <a:gd name="T29" fmla="*/ 2147483647 h 356"/>
              <a:gd name="T30" fmla="*/ 2147483647 w 1075"/>
              <a:gd name="T31" fmla="*/ 2147483647 h 356"/>
              <a:gd name="T32" fmla="*/ 2147483647 w 1075"/>
              <a:gd name="T33" fmla="*/ 2147483647 h 356"/>
              <a:gd name="T34" fmla="*/ 0 w 1075"/>
              <a:gd name="T35" fmla="*/ 2147483647 h 356"/>
              <a:gd name="T36" fmla="*/ 2147483647 w 1075"/>
              <a:gd name="T37" fmla="*/ 0 h 356"/>
              <a:gd name="T38" fmla="*/ 2147483647 w 1075"/>
              <a:gd name="T39" fmla="*/ 2147483647 h 356"/>
              <a:gd name="T40" fmla="*/ 2147483647 w 1075"/>
              <a:gd name="T41" fmla="*/ 2147483647 h 356"/>
              <a:gd name="T42" fmla="*/ 2147483647 w 1075"/>
              <a:gd name="T43" fmla="*/ 2147483647 h 356"/>
              <a:gd name="T44" fmla="*/ 2147483647 w 1075"/>
              <a:gd name="T45" fmla="*/ 2147483647 h 356"/>
              <a:gd name="T46" fmla="*/ 2147483647 w 1075"/>
              <a:gd name="T47" fmla="*/ 2147483647 h 356"/>
              <a:gd name="T48" fmla="*/ 2147483647 w 1075"/>
              <a:gd name="T49" fmla="*/ 2147483647 h 356"/>
              <a:gd name="T50" fmla="*/ 2147483647 w 1075"/>
              <a:gd name="T51" fmla="*/ 2147483647 h 356"/>
              <a:gd name="T52" fmla="*/ 2147483647 w 1075"/>
              <a:gd name="T53" fmla="*/ 2147483647 h 356"/>
              <a:gd name="T54" fmla="*/ 2147483647 w 1075"/>
              <a:gd name="T55" fmla="*/ 2147483647 h 356"/>
              <a:gd name="T56" fmla="*/ 2147483647 w 1075"/>
              <a:gd name="T57" fmla="*/ 2147483647 h 356"/>
              <a:gd name="T58" fmla="*/ 2147483647 w 1075"/>
              <a:gd name="T59" fmla="*/ 2147483647 h 356"/>
              <a:gd name="T60" fmla="*/ 2147483647 w 1075"/>
              <a:gd name="T61" fmla="*/ 2147483647 h 356"/>
              <a:gd name="T62" fmla="*/ 2147483647 w 1075"/>
              <a:gd name="T63" fmla="*/ 2147483647 h 356"/>
              <a:gd name="T64" fmla="*/ 2147483647 w 1075"/>
              <a:gd name="T65" fmla="*/ 2147483647 h 356"/>
              <a:gd name="T66" fmla="*/ 2147483647 w 1075"/>
              <a:gd name="T67" fmla="*/ 2147483647 h 356"/>
              <a:gd name="T68" fmla="*/ 2147483647 w 1075"/>
              <a:gd name="T69" fmla="*/ 2147483647 h 356"/>
              <a:gd name="T70" fmla="*/ 2147483647 w 1075"/>
              <a:gd name="T71" fmla="*/ 2147483647 h 356"/>
              <a:gd name="T72" fmla="*/ 2147483647 w 1075"/>
              <a:gd name="T73" fmla="*/ 2147483647 h 356"/>
              <a:gd name="T74" fmla="*/ 2147483647 w 1075"/>
              <a:gd name="T75" fmla="*/ 2147483647 h 356"/>
              <a:gd name="T76" fmla="*/ 2147483647 w 1075"/>
              <a:gd name="T77" fmla="*/ 2147483647 h 3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075" h="356">
                <a:moveTo>
                  <a:pt x="454" y="344"/>
                </a:moveTo>
                <a:lnTo>
                  <a:pt x="456" y="343"/>
                </a:lnTo>
                <a:lnTo>
                  <a:pt x="463" y="341"/>
                </a:lnTo>
                <a:lnTo>
                  <a:pt x="472" y="337"/>
                </a:lnTo>
                <a:lnTo>
                  <a:pt x="485" y="332"/>
                </a:lnTo>
                <a:lnTo>
                  <a:pt x="501" y="325"/>
                </a:lnTo>
                <a:lnTo>
                  <a:pt x="518" y="317"/>
                </a:lnTo>
                <a:lnTo>
                  <a:pt x="538" y="308"/>
                </a:lnTo>
                <a:lnTo>
                  <a:pt x="558" y="298"/>
                </a:lnTo>
                <a:lnTo>
                  <a:pt x="580" y="287"/>
                </a:lnTo>
                <a:lnTo>
                  <a:pt x="600" y="274"/>
                </a:lnTo>
                <a:lnTo>
                  <a:pt x="621" y="262"/>
                </a:lnTo>
                <a:lnTo>
                  <a:pt x="640" y="248"/>
                </a:lnTo>
                <a:lnTo>
                  <a:pt x="658" y="234"/>
                </a:lnTo>
                <a:lnTo>
                  <a:pt x="674" y="219"/>
                </a:lnTo>
                <a:lnTo>
                  <a:pt x="688" y="204"/>
                </a:lnTo>
                <a:lnTo>
                  <a:pt x="699" y="189"/>
                </a:lnTo>
                <a:lnTo>
                  <a:pt x="0" y="18"/>
                </a:lnTo>
                <a:lnTo>
                  <a:pt x="54" y="0"/>
                </a:lnTo>
                <a:lnTo>
                  <a:pt x="1075" y="251"/>
                </a:lnTo>
                <a:lnTo>
                  <a:pt x="1033" y="274"/>
                </a:lnTo>
                <a:lnTo>
                  <a:pt x="738" y="199"/>
                </a:lnTo>
                <a:lnTo>
                  <a:pt x="737" y="200"/>
                </a:lnTo>
                <a:lnTo>
                  <a:pt x="735" y="203"/>
                </a:lnTo>
                <a:lnTo>
                  <a:pt x="730" y="207"/>
                </a:lnTo>
                <a:lnTo>
                  <a:pt x="724" y="214"/>
                </a:lnTo>
                <a:lnTo>
                  <a:pt x="716" y="222"/>
                </a:lnTo>
                <a:lnTo>
                  <a:pt x="706" y="231"/>
                </a:lnTo>
                <a:lnTo>
                  <a:pt x="694" y="242"/>
                </a:lnTo>
                <a:lnTo>
                  <a:pt x="679" y="253"/>
                </a:lnTo>
                <a:lnTo>
                  <a:pt x="662" y="265"/>
                </a:lnTo>
                <a:lnTo>
                  <a:pt x="643" y="278"/>
                </a:lnTo>
                <a:lnTo>
                  <a:pt x="621" y="291"/>
                </a:lnTo>
                <a:lnTo>
                  <a:pt x="597" y="303"/>
                </a:lnTo>
                <a:lnTo>
                  <a:pt x="570" y="317"/>
                </a:lnTo>
                <a:lnTo>
                  <a:pt x="540" y="330"/>
                </a:lnTo>
                <a:lnTo>
                  <a:pt x="508" y="343"/>
                </a:lnTo>
                <a:lnTo>
                  <a:pt x="472" y="356"/>
                </a:lnTo>
                <a:lnTo>
                  <a:pt x="454" y="3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5" name="Freeform 158"/>
          <p:cNvSpPr>
            <a:spLocks/>
          </p:cNvSpPr>
          <p:nvPr/>
        </p:nvSpPr>
        <p:spPr bwMode="auto">
          <a:xfrm>
            <a:off x="6481763" y="4213225"/>
            <a:ext cx="530225" cy="155575"/>
          </a:xfrm>
          <a:custGeom>
            <a:avLst/>
            <a:gdLst>
              <a:gd name="T0" fmla="*/ 0 w 1095"/>
              <a:gd name="T1" fmla="*/ 0 h 319"/>
              <a:gd name="T2" fmla="*/ 2147483647 w 1095"/>
              <a:gd name="T3" fmla="*/ 2147483647 h 319"/>
              <a:gd name="T4" fmla="*/ 2147483647 w 1095"/>
              <a:gd name="T5" fmla="*/ 2147483647 h 319"/>
              <a:gd name="T6" fmla="*/ 2147483647 w 1095"/>
              <a:gd name="T7" fmla="*/ 0 h 319"/>
              <a:gd name="T8" fmla="*/ 0 w 1095"/>
              <a:gd name="T9" fmla="*/ 0 h 3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95" h="319">
                <a:moveTo>
                  <a:pt x="0" y="0"/>
                </a:moveTo>
                <a:lnTo>
                  <a:pt x="1071" y="319"/>
                </a:lnTo>
                <a:lnTo>
                  <a:pt x="1095" y="319"/>
                </a:ln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6" name="Freeform 159"/>
          <p:cNvSpPr>
            <a:spLocks/>
          </p:cNvSpPr>
          <p:nvPr/>
        </p:nvSpPr>
        <p:spPr bwMode="auto">
          <a:xfrm>
            <a:off x="6570663" y="4192588"/>
            <a:ext cx="525462" cy="138112"/>
          </a:xfrm>
          <a:custGeom>
            <a:avLst/>
            <a:gdLst>
              <a:gd name="T0" fmla="*/ 0 w 1082"/>
              <a:gd name="T1" fmla="*/ 2147483647 h 285"/>
              <a:gd name="T2" fmla="*/ 2147483647 w 1082"/>
              <a:gd name="T3" fmla="*/ 2147483647 h 285"/>
              <a:gd name="T4" fmla="*/ 2147483647 w 1082"/>
              <a:gd name="T5" fmla="*/ 2147483647 h 285"/>
              <a:gd name="T6" fmla="*/ 2147483647 w 1082"/>
              <a:gd name="T7" fmla="*/ 0 h 285"/>
              <a:gd name="T8" fmla="*/ 0 w 1082"/>
              <a:gd name="T9" fmla="*/ 2147483647 h 2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82" h="285">
                <a:moveTo>
                  <a:pt x="0" y="1"/>
                </a:moveTo>
                <a:lnTo>
                  <a:pt x="1058" y="285"/>
                </a:lnTo>
                <a:lnTo>
                  <a:pt x="1082" y="284"/>
                </a:lnTo>
                <a:lnTo>
                  <a:pt x="33" y="0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7" name="Freeform 160"/>
          <p:cNvSpPr>
            <a:spLocks/>
          </p:cNvSpPr>
          <p:nvPr/>
        </p:nvSpPr>
        <p:spPr bwMode="auto">
          <a:xfrm>
            <a:off x="6527800" y="4198938"/>
            <a:ext cx="527050" cy="153987"/>
          </a:xfrm>
          <a:custGeom>
            <a:avLst/>
            <a:gdLst>
              <a:gd name="T0" fmla="*/ 0 w 1087"/>
              <a:gd name="T1" fmla="*/ 0 h 315"/>
              <a:gd name="T2" fmla="*/ 2147483647 w 1087"/>
              <a:gd name="T3" fmla="*/ 2147483647 h 315"/>
              <a:gd name="T4" fmla="*/ 2147483647 w 1087"/>
              <a:gd name="T5" fmla="*/ 2147483647 h 315"/>
              <a:gd name="T6" fmla="*/ 2147483647 w 1087"/>
              <a:gd name="T7" fmla="*/ 0 h 315"/>
              <a:gd name="T8" fmla="*/ 0 w 1087"/>
              <a:gd name="T9" fmla="*/ 0 h 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87" h="315">
                <a:moveTo>
                  <a:pt x="0" y="0"/>
                </a:moveTo>
                <a:lnTo>
                  <a:pt x="1066" y="315"/>
                </a:lnTo>
                <a:lnTo>
                  <a:pt x="1087" y="308"/>
                </a:lnTo>
                <a:lnTo>
                  <a:pt x="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698" name="Group 161"/>
          <p:cNvGrpSpPr>
            <a:grpSpLocks/>
          </p:cNvGrpSpPr>
          <p:nvPr/>
        </p:nvGrpSpPr>
        <p:grpSpPr bwMode="auto">
          <a:xfrm>
            <a:off x="6638925" y="3317875"/>
            <a:ext cx="649288" cy="904875"/>
            <a:chOff x="12762" y="10336"/>
            <a:chExt cx="1027" cy="1700"/>
          </a:xfrm>
        </p:grpSpPr>
        <p:sp>
          <p:nvSpPr>
            <p:cNvPr id="112961" name="Rectangle 16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62" name="Rectangle 16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63" name="Line 16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64" name="Line 16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65" name="Line 16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66" name="Line 16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699" name="Group 208"/>
          <p:cNvGrpSpPr>
            <a:grpSpLocks/>
          </p:cNvGrpSpPr>
          <p:nvPr/>
        </p:nvGrpSpPr>
        <p:grpSpPr bwMode="auto">
          <a:xfrm>
            <a:off x="6153150" y="5392738"/>
            <a:ext cx="647700" cy="906462"/>
            <a:chOff x="12762" y="10336"/>
            <a:chExt cx="1027" cy="1700"/>
          </a:xfrm>
        </p:grpSpPr>
        <p:sp>
          <p:nvSpPr>
            <p:cNvPr id="112955" name="Rectangle 2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56" name="Rectangle 2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57" name="Line 2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58" name="Line 2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59" name="Line 2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60" name="Line 2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00" name="Line 215"/>
          <p:cNvSpPr>
            <a:spLocks noChangeShapeType="1"/>
          </p:cNvSpPr>
          <p:nvPr/>
        </p:nvSpPr>
        <p:spPr bwMode="auto">
          <a:xfrm flipH="1">
            <a:off x="3249613" y="3146425"/>
            <a:ext cx="295275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1" name="Text Box 216"/>
          <p:cNvSpPr txBox="1">
            <a:spLocks noChangeArrowheads="1"/>
          </p:cNvSpPr>
          <p:nvPr/>
        </p:nvSpPr>
        <p:spPr bwMode="auto">
          <a:xfrm>
            <a:off x="6145213" y="2846388"/>
            <a:ext cx="617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out</a:t>
            </a:r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02" name="Line 217"/>
          <p:cNvSpPr>
            <a:spLocks noChangeShapeType="1"/>
          </p:cNvSpPr>
          <p:nvPr/>
        </p:nvSpPr>
        <p:spPr bwMode="auto">
          <a:xfrm>
            <a:off x="6650038" y="3194050"/>
            <a:ext cx="200025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3" name="Line 218"/>
          <p:cNvSpPr>
            <a:spLocks noChangeShapeType="1"/>
          </p:cNvSpPr>
          <p:nvPr/>
        </p:nvSpPr>
        <p:spPr bwMode="auto">
          <a:xfrm flipH="1">
            <a:off x="4957763" y="4257675"/>
            <a:ext cx="247650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704" name="Group 219"/>
          <p:cNvGrpSpPr>
            <a:grpSpLocks/>
          </p:cNvGrpSpPr>
          <p:nvPr/>
        </p:nvGrpSpPr>
        <p:grpSpPr bwMode="auto">
          <a:xfrm>
            <a:off x="4041775" y="4400550"/>
            <a:ext cx="1073150" cy="422275"/>
            <a:chOff x="9542" y="11900"/>
            <a:chExt cx="1624" cy="640"/>
          </a:xfrm>
        </p:grpSpPr>
        <p:sp>
          <p:nvSpPr>
            <p:cNvPr id="112933" name="Oval 220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34" name="Line 221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35" name="Line 222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36" name="Rectangle 223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112937" name="Rectangle 224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112938" name="Oval 225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2939" name="Group 226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112952" name="Line 2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53" name="Line 2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54" name="Line 2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2940" name="Group 230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112949" name="Line 2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50" name="Line 2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51" name="Line 2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2941" name="Group 234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112942" name="Rectangle 235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2943" name="Line 236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44" name="Line 237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45" name="Line 238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46" name="Line 239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47" name="Line 240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48" name="Line 241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2705" name="Line 242"/>
          <p:cNvSpPr>
            <a:spLocks noChangeShapeType="1"/>
          </p:cNvSpPr>
          <p:nvPr/>
        </p:nvSpPr>
        <p:spPr bwMode="auto">
          <a:xfrm>
            <a:off x="5173663" y="3565525"/>
            <a:ext cx="276225" cy="1588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706" name="Group 243"/>
          <p:cNvGrpSpPr>
            <a:grpSpLocks/>
          </p:cNvGrpSpPr>
          <p:nvPr/>
        </p:nvGrpSpPr>
        <p:grpSpPr bwMode="auto">
          <a:xfrm>
            <a:off x="3125788" y="3241675"/>
            <a:ext cx="90487" cy="271463"/>
            <a:chOff x="10104" y="10005"/>
            <a:chExt cx="137" cy="411"/>
          </a:xfrm>
        </p:grpSpPr>
        <p:sp>
          <p:nvSpPr>
            <p:cNvPr id="112931" name="Oval 244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32" name="Oval 245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12707" name="Line 247"/>
          <p:cNvSpPr>
            <a:spLocks noChangeShapeType="1"/>
          </p:cNvSpPr>
          <p:nvPr/>
        </p:nvSpPr>
        <p:spPr bwMode="auto">
          <a:xfrm flipH="1">
            <a:off x="3259138" y="3413125"/>
            <a:ext cx="3048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8" name="Oval 248"/>
          <p:cNvSpPr>
            <a:spLocks noChangeArrowheads="1"/>
          </p:cNvSpPr>
          <p:nvPr/>
        </p:nvSpPr>
        <p:spPr bwMode="auto">
          <a:xfrm>
            <a:off x="4735513" y="5311775"/>
            <a:ext cx="1065212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2709" name="Line 249"/>
          <p:cNvSpPr>
            <a:spLocks noChangeShapeType="1"/>
          </p:cNvSpPr>
          <p:nvPr/>
        </p:nvSpPr>
        <p:spPr bwMode="auto">
          <a:xfrm>
            <a:off x="4735513" y="5292725"/>
            <a:ext cx="1587" cy="146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0" name="Line 250"/>
          <p:cNvSpPr>
            <a:spLocks noChangeShapeType="1"/>
          </p:cNvSpPr>
          <p:nvPr/>
        </p:nvSpPr>
        <p:spPr bwMode="auto">
          <a:xfrm>
            <a:off x="5800725" y="5292725"/>
            <a:ext cx="0" cy="14605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1" name="Rectangle 251"/>
          <p:cNvSpPr>
            <a:spLocks noChangeArrowheads="1"/>
          </p:cNvSpPr>
          <p:nvPr/>
        </p:nvSpPr>
        <p:spPr bwMode="auto">
          <a:xfrm>
            <a:off x="4735513" y="5292725"/>
            <a:ext cx="252412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12" name="Rectangle 252"/>
          <p:cNvSpPr>
            <a:spLocks noChangeArrowheads="1"/>
          </p:cNvSpPr>
          <p:nvPr/>
        </p:nvSpPr>
        <p:spPr bwMode="auto">
          <a:xfrm>
            <a:off x="5478463" y="5283200"/>
            <a:ext cx="322262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13" name="Oval 253"/>
          <p:cNvSpPr>
            <a:spLocks noChangeArrowheads="1"/>
          </p:cNvSpPr>
          <p:nvPr/>
        </p:nvSpPr>
        <p:spPr bwMode="auto">
          <a:xfrm>
            <a:off x="4716463" y="512445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2714" name="Group 254"/>
          <p:cNvGrpSpPr>
            <a:grpSpLocks/>
          </p:cNvGrpSpPr>
          <p:nvPr/>
        </p:nvGrpSpPr>
        <p:grpSpPr bwMode="auto">
          <a:xfrm>
            <a:off x="4983163" y="5184775"/>
            <a:ext cx="527050" cy="158750"/>
            <a:chOff x="2848" y="848"/>
            <a:chExt cx="140" cy="98"/>
          </a:xfrm>
        </p:grpSpPr>
        <p:sp>
          <p:nvSpPr>
            <p:cNvPr id="112928" name="Line 2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9" name="Line 2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30" name="Line 2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15" name="Group 258"/>
          <p:cNvGrpSpPr>
            <a:grpSpLocks/>
          </p:cNvGrpSpPr>
          <p:nvPr/>
        </p:nvGrpSpPr>
        <p:grpSpPr bwMode="auto">
          <a:xfrm flipV="1">
            <a:off x="4983163" y="5181600"/>
            <a:ext cx="527050" cy="160338"/>
            <a:chOff x="2848" y="848"/>
            <a:chExt cx="140" cy="98"/>
          </a:xfrm>
        </p:grpSpPr>
        <p:sp>
          <p:nvSpPr>
            <p:cNvPr id="112925" name="Line 25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6" name="Line 26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7" name="Line 26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16" name="Group 262"/>
          <p:cNvGrpSpPr>
            <a:grpSpLocks/>
          </p:cNvGrpSpPr>
          <p:nvPr/>
        </p:nvGrpSpPr>
        <p:grpSpPr bwMode="auto">
          <a:xfrm rot="7844936">
            <a:off x="4983163" y="5313363"/>
            <a:ext cx="322262" cy="239712"/>
            <a:chOff x="11283" y="10423"/>
            <a:chExt cx="475" cy="374"/>
          </a:xfrm>
        </p:grpSpPr>
        <p:sp>
          <p:nvSpPr>
            <p:cNvPr id="112918" name="Rectangle 263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19" name="Line 264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0" name="Line 265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1" name="Line 266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2" name="Line 267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3" name="Line 268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4" name="Line 269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17" name="Line 270"/>
          <p:cNvSpPr>
            <a:spLocks noChangeShapeType="1"/>
          </p:cNvSpPr>
          <p:nvPr/>
        </p:nvSpPr>
        <p:spPr bwMode="auto">
          <a:xfrm flipH="1" flipV="1">
            <a:off x="3800475" y="6175375"/>
            <a:ext cx="198120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8" name="Line 271"/>
          <p:cNvSpPr>
            <a:spLocks noChangeShapeType="1"/>
          </p:cNvSpPr>
          <p:nvPr/>
        </p:nvSpPr>
        <p:spPr bwMode="auto">
          <a:xfrm flipH="1">
            <a:off x="4419600" y="5527675"/>
            <a:ext cx="620713" cy="657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9" name="Freeform 272"/>
          <p:cNvSpPr>
            <a:spLocks/>
          </p:cNvSpPr>
          <p:nvPr/>
        </p:nvSpPr>
        <p:spPr bwMode="auto">
          <a:xfrm>
            <a:off x="3171825" y="3279775"/>
            <a:ext cx="3305175" cy="2857500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2147483647 h 4500"/>
              <a:gd name="T4" fmla="*/ 2147483647 w 5205"/>
              <a:gd name="T5" fmla="*/ 2147483647 h 4500"/>
              <a:gd name="T6" fmla="*/ 2147483647 w 5205"/>
              <a:gd name="T7" fmla="*/ 2147483647 h 4500"/>
              <a:gd name="T8" fmla="*/ 2147483647 w 5205"/>
              <a:gd name="T9" fmla="*/ 2147483647 h 4500"/>
              <a:gd name="T10" fmla="*/ 2147483647 w 5205"/>
              <a:gd name="T11" fmla="*/ 2147483647 h 4500"/>
              <a:gd name="T12" fmla="*/ 2147483647 w 5205"/>
              <a:gd name="T13" fmla="*/ 2147483647 h 4500"/>
              <a:gd name="T14" fmla="*/ 2147483647 w 5205"/>
              <a:gd name="T15" fmla="*/ 2147483647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0" name="Oval 273"/>
          <p:cNvSpPr>
            <a:spLocks noChangeArrowheads="1"/>
          </p:cNvSpPr>
          <p:nvPr/>
        </p:nvSpPr>
        <p:spPr bwMode="auto">
          <a:xfrm>
            <a:off x="2974975" y="6111875"/>
            <a:ext cx="1062038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2721" name="Line 274"/>
          <p:cNvSpPr>
            <a:spLocks noChangeShapeType="1"/>
          </p:cNvSpPr>
          <p:nvPr/>
        </p:nvSpPr>
        <p:spPr bwMode="auto">
          <a:xfrm>
            <a:off x="2974975" y="6092825"/>
            <a:ext cx="0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2" name="Line 275"/>
          <p:cNvSpPr>
            <a:spLocks noChangeShapeType="1"/>
          </p:cNvSpPr>
          <p:nvPr/>
        </p:nvSpPr>
        <p:spPr bwMode="auto">
          <a:xfrm>
            <a:off x="4037013" y="6092825"/>
            <a:ext cx="1587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3" name="Rectangle 276"/>
          <p:cNvSpPr>
            <a:spLocks noChangeArrowheads="1"/>
          </p:cNvSpPr>
          <p:nvPr/>
        </p:nvSpPr>
        <p:spPr bwMode="auto">
          <a:xfrm>
            <a:off x="2974975" y="6092825"/>
            <a:ext cx="250825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24" name="Rectangle 277"/>
          <p:cNvSpPr>
            <a:spLocks noChangeArrowheads="1"/>
          </p:cNvSpPr>
          <p:nvPr/>
        </p:nvSpPr>
        <p:spPr bwMode="auto">
          <a:xfrm>
            <a:off x="3714750" y="6083300"/>
            <a:ext cx="322263" cy="1428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25" name="Oval 278"/>
          <p:cNvSpPr>
            <a:spLocks noChangeArrowheads="1"/>
          </p:cNvSpPr>
          <p:nvPr/>
        </p:nvSpPr>
        <p:spPr bwMode="auto">
          <a:xfrm>
            <a:off x="2963863" y="592455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2726" name="Group 279"/>
          <p:cNvGrpSpPr>
            <a:grpSpLocks/>
          </p:cNvGrpSpPr>
          <p:nvPr/>
        </p:nvGrpSpPr>
        <p:grpSpPr bwMode="auto">
          <a:xfrm>
            <a:off x="3221038" y="5984875"/>
            <a:ext cx="525462" cy="158750"/>
            <a:chOff x="2848" y="848"/>
            <a:chExt cx="140" cy="98"/>
          </a:xfrm>
        </p:grpSpPr>
        <p:sp>
          <p:nvSpPr>
            <p:cNvPr id="112915" name="Line 28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6" name="Line 28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7" name="Line 28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27" name="Group 283"/>
          <p:cNvGrpSpPr>
            <a:grpSpLocks/>
          </p:cNvGrpSpPr>
          <p:nvPr/>
        </p:nvGrpSpPr>
        <p:grpSpPr bwMode="auto">
          <a:xfrm flipV="1">
            <a:off x="3221038" y="5981700"/>
            <a:ext cx="525462" cy="158750"/>
            <a:chOff x="2848" y="848"/>
            <a:chExt cx="140" cy="98"/>
          </a:xfrm>
        </p:grpSpPr>
        <p:sp>
          <p:nvSpPr>
            <p:cNvPr id="112912" name="Line 28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3" name="Line 28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4" name="Line 28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28" name="Group 287"/>
          <p:cNvGrpSpPr>
            <a:grpSpLocks/>
          </p:cNvGrpSpPr>
          <p:nvPr/>
        </p:nvGrpSpPr>
        <p:grpSpPr bwMode="auto">
          <a:xfrm>
            <a:off x="3038475" y="6051550"/>
            <a:ext cx="315913" cy="247650"/>
            <a:chOff x="11283" y="10423"/>
            <a:chExt cx="475" cy="374"/>
          </a:xfrm>
        </p:grpSpPr>
        <p:sp>
          <p:nvSpPr>
            <p:cNvPr id="112905" name="Rectangle 288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906" name="Line 289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07" name="Line 290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08" name="Line 291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09" name="Line 292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10" name="Line 293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11" name="Line 294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29" name="Oval 295"/>
          <p:cNvSpPr>
            <a:spLocks noChangeArrowheads="1"/>
          </p:cNvSpPr>
          <p:nvPr/>
        </p:nvSpPr>
        <p:spPr bwMode="auto">
          <a:xfrm>
            <a:off x="2335213" y="5178425"/>
            <a:ext cx="1063625" cy="233363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2730" name="Line 296"/>
          <p:cNvSpPr>
            <a:spLocks noChangeShapeType="1"/>
          </p:cNvSpPr>
          <p:nvPr/>
        </p:nvSpPr>
        <p:spPr bwMode="auto">
          <a:xfrm>
            <a:off x="2335213" y="5159375"/>
            <a:ext cx="1587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31" name="Line 297"/>
          <p:cNvSpPr>
            <a:spLocks noChangeShapeType="1"/>
          </p:cNvSpPr>
          <p:nvPr/>
        </p:nvSpPr>
        <p:spPr bwMode="auto">
          <a:xfrm>
            <a:off x="3398838" y="5159375"/>
            <a:ext cx="0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32" name="Rectangle 298"/>
          <p:cNvSpPr>
            <a:spLocks noChangeArrowheads="1"/>
          </p:cNvSpPr>
          <p:nvPr/>
        </p:nvSpPr>
        <p:spPr bwMode="auto">
          <a:xfrm>
            <a:off x="2335213" y="5159375"/>
            <a:ext cx="252412" cy="1412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33" name="Rectangle 299"/>
          <p:cNvSpPr>
            <a:spLocks noChangeArrowheads="1"/>
          </p:cNvSpPr>
          <p:nvPr/>
        </p:nvSpPr>
        <p:spPr bwMode="auto">
          <a:xfrm>
            <a:off x="3076575" y="5149850"/>
            <a:ext cx="322263" cy="14128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34" name="Oval 300"/>
          <p:cNvSpPr>
            <a:spLocks noChangeArrowheads="1"/>
          </p:cNvSpPr>
          <p:nvPr/>
        </p:nvSpPr>
        <p:spPr bwMode="auto">
          <a:xfrm>
            <a:off x="2325688" y="499110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2735" name="Group 301"/>
          <p:cNvGrpSpPr>
            <a:grpSpLocks/>
          </p:cNvGrpSpPr>
          <p:nvPr/>
        </p:nvGrpSpPr>
        <p:grpSpPr bwMode="auto">
          <a:xfrm>
            <a:off x="2582863" y="5051425"/>
            <a:ext cx="525462" cy="158750"/>
            <a:chOff x="2848" y="848"/>
            <a:chExt cx="140" cy="98"/>
          </a:xfrm>
        </p:grpSpPr>
        <p:sp>
          <p:nvSpPr>
            <p:cNvPr id="112902" name="Line 30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3" name="Line 30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4" name="Line 30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36" name="Group 305"/>
          <p:cNvGrpSpPr>
            <a:grpSpLocks/>
          </p:cNvGrpSpPr>
          <p:nvPr/>
        </p:nvGrpSpPr>
        <p:grpSpPr bwMode="auto">
          <a:xfrm flipV="1">
            <a:off x="2582863" y="5048250"/>
            <a:ext cx="525462" cy="158750"/>
            <a:chOff x="2848" y="848"/>
            <a:chExt cx="140" cy="98"/>
          </a:xfrm>
        </p:grpSpPr>
        <p:sp>
          <p:nvSpPr>
            <p:cNvPr id="112899" name="Line 30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0" name="Line 30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1" name="Line 30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37" name="Line 309"/>
          <p:cNvSpPr>
            <a:spLocks noChangeShapeType="1"/>
          </p:cNvSpPr>
          <p:nvPr/>
        </p:nvSpPr>
        <p:spPr bwMode="auto">
          <a:xfrm flipH="1">
            <a:off x="1695450" y="5375275"/>
            <a:ext cx="868363" cy="8112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738" name="Group 310"/>
          <p:cNvGrpSpPr>
            <a:grpSpLocks/>
          </p:cNvGrpSpPr>
          <p:nvPr/>
        </p:nvGrpSpPr>
        <p:grpSpPr bwMode="auto">
          <a:xfrm rot="8027572">
            <a:off x="2678113" y="4979988"/>
            <a:ext cx="322262" cy="239712"/>
            <a:chOff x="11283" y="10423"/>
            <a:chExt cx="475" cy="374"/>
          </a:xfrm>
        </p:grpSpPr>
        <p:sp>
          <p:nvSpPr>
            <p:cNvPr id="112892" name="Rectangle 31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93" name="Line 31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4" name="Line 31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5" name="Line 31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6" name="Line 31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7" name="Line 31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8" name="Line 31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39" name="Freeform 318"/>
          <p:cNvSpPr>
            <a:spLocks/>
          </p:cNvSpPr>
          <p:nvPr/>
        </p:nvSpPr>
        <p:spPr bwMode="auto">
          <a:xfrm>
            <a:off x="1533525" y="3317875"/>
            <a:ext cx="5067300" cy="2933700"/>
          </a:xfrm>
          <a:custGeom>
            <a:avLst/>
            <a:gdLst>
              <a:gd name="T0" fmla="*/ 2147483647 w 7980"/>
              <a:gd name="T1" fmla="*/ 2147483647 h 4620"/>
              <a:gd name="T2" fmla="*/ 2147483647 w 7980"/>
              <a:gd name="T3" fmla="*/ 2147483647 h 4620"/>
              <a:gd name="T4" fmla="*/ 0 w 7980"/>
              <a:gd name="T5" fmla="*/ 2147483647 h 4620"/>
              <a:gd name="T6" fmla="*/ 2147483647 w 7980"/>
              <a:gd name="T7" fmla="*/ 2147483647 h 4620"/>
              <a:gd name="T8" fmla="*/ 2147483647 w 7980"/>
              <a:gd name="T9" fmla="*/ 2147483647 h 4620"/>
              <a:gd name="T10" fmla="*/ 2147483647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 cmpd="sng">
            <a:solidFill>
              <a:srgbClr val="FF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0" name="Freeform 319"/>
          <p:cNvSpPr>
            <a:spLocks/>
          </p:cNvSpPr>
          <p:nvPr/>
        </p:nvSpPr>
        <p:spPr bwMode="auto">
          <a:xfrm>
            <a:off x="1133475" y="3413125"/>
            <a:ext cx="5743575" cy="2886075"/>
          </a:xfrm>
          <a:custGeom>
            <a:avLst/>
            <a:gdLst>
              <a:gd name="T0" fmla="*/ 0 w 9045"/>
              <a:gd name="T1" fmla="*/ 2147483647 h 4545"/>
              <a:gd name="T2" fmla="*/ 0 w 9045"/>
              <a:gd name="T3" fmla="*/ 2147483647 h 4545"/>
              <a:gd name="T4" fmla="*/ 2147483647 w 9045"/>
              <a:gd name="T5" fmla="*/ 2147483647 h 4545"/>
              <a:gd name="T6" fmla="*/ 2147483647 w 9045"/>
              <a:gd name="T7" fmla="*/ 2147483647 h 4545"/>
              <a:gd name="T8" fmla="*/ 2147483647 w 9045"/>
              <a:gd name="T9" fmla="*/ 2147483647 h 4545"/>
              <a:gd name="T10" fmla="*/ 2147483647 w 9045"/>
              <a:gd name="T11" fmla="*/ 2147483647 h 4545"/>
              <a:gd name="T12" fmla="*/ 2147483647 w 9045"/>
              <a:gd name="T13" fmla="*/ 2147483647 h 4545"/>
              <a:gd name="T14" fmla="*/ 2147483647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1" name="Freeform 320"/>
          <p:cNvSpPr>
            <a:spLocks/>
          </p:cNvSpPr>
          <p:nvPr/>
        </p:nvSpPr>
        <p:spPr bwMode="auto">
          <a:xfrm>
            <a:off x="1257300" y="3460750"/>
            <a:ext cx="5791200" cy="2667000"/>
          </a:xfrm>
          <a:custGeom>
            <a:avLst/>
            <a:gdLst>
              <a:gd name="T0" fmla="*/ 0 w 9120"/>
              <a:gd name="T1" fmla="*/ 2147483647 h 4201"/>
              <a:gd name="T2" fmla="*/ 0 w 9120"/>
              <a:gd name="T3" fmla="*/ 2147483647 h 4201"/>
              <a:gd name="T4" fmla="*/ 2147483647 w 9120"/>
              <a:gd name="T5" fmla="*/ 2147483647 h 4201"/>
              <a:gd name="T6" fmla="*/ 2147483647 w 9120"/>
              <a:gd name="T7" fmla="*/ 2147483647 h 4201"/>
              <a:gd name="T8" fmla="*/ 2147483647 w 9120"/>
              <a:gd name="T9" fmla="*/ 2147483647 h 4201"/>
              <a:gd name="T10" fmla="*/ 2147483647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 cmpd="sng">
            <a:solidFill>
              <a:srgbClr val="00FF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742" name="Group 321"/>
          <p:cNvGrpSpPr>
            <a:grpSpLocks/>
          </p:cNvGrpSpPr>
          <p:nvPr/>
        </p:nvGrpSpPr>
        <p:grpSpPr bwMode="auto">
          <a:xfrm>
            <a:off x="1087438" y="5213350"/>
            <a:ext cx="90487" cy="271463"/>
            <a:chOff x="10104" y="10005"/>
            <a:chExt cx="137" cy="411"/>
          </a:xfrm>
        </p:grpSpPr>
        <p:sp>
          <p:nvSpPr>
            <p:cNvPr id="112890" name="Oval 322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91" name="Oval 323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12743" name="Group 324"/>
          <p:cNvGrpSpPr>
            <a:grpSpLocks/>
          </p:cNvGrpSpPr>
          <p:nvPr/>
        </p:nvGrpSpPr>
        <p:grpSpPr bwMode="auto">
          <a:xfrm>
            <a:off x="6543675" y="5449888"/>
            <a:ext cx="92075" cy="271462"/>
            <a:chOff x="10104" y="10005"/>
            <a:chExt cx="137" cy="411"/>
          </a:xfrm>
        </p:grpSpPr>
        <p:sp>
          <p:nvSpPr>
            <p:cNvPr id="112888" name="Oval 325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89" name="Oval 326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12744" name="Group 327"/>
          <p:cNvGrpSpPr>
            <a:grpSpLocks/>
          </p:cNvGrpSpPr>
          <p:nvPr/>
        </p:nvGrpSpPr>
        <p:grpSpPr bwMode="auto">
          <a:xfrm>
            <a:off x="6991350" y="3392488"/>
            <a:ext cx="90488" cy="271462"/>
            <a:chOff x="10104" y="10005"/>
            <a:chExt cx="137" cy="411"/>
          </a:xfrm>
        </p:grpSpPr>
        <p:sp>
          <p:nvSpPr>
            <p:cNvPr id="112886" name="Oval 328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2887" name="Oval 329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pic>
        <p:nvPicPr>
          <p:cNvPr id="112745" name="Picture 333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339" name="Rectangle 334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3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112747" name="Text Box 335"/>
          <p:cNvSpPr txBox="1">
            <a:spLocks noChangeArrowheads="1"/>
          </p:cNvSpPr>
          <p:nvPr/>
        </p:nvSpPr>
        <p:spPr bwMode="auto">
          <a:xfrm>
            <a:off x="6735763" y="3055938"/>
            <a:ext cx="7350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1400">
                <a:solidFill>
                  <a:schemeClr val="tx2"/>
                </a:solidFill>
                <a:latin typeface="Arial" pitchFamily="34" charset="0"/>
              </a:rPr>
              <a:t>Host B</a:t>
            </a:r>
          </a:p>
        </p:txBody>
      </p:sp>
      <p:sp>
        <p:nvSpPr>
          <p:cNvPr id="112748" name="Text Box 336"/>
          <p:cNvSpPr txBox="1">
            <a:spLocks noChangeArrowheads="1"/>
          </p:cNvSpPr>
          <p:nvPr/>
        </p:nvSpPr>
        <p:spPr bwMode="auto">
          <a:xfrm>
            <a:off x="6188075" y="5116513"/>
            <a:ext cx="7350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1400">
                <a:solidFill>
                  <a:schemeClr val="tx2"/>
                </a:solidFill>
                <a:latin typeface="Arial" pitchFamily="34" charset="0"/>
              </a:rPr>
              <a:t>Host C</a:t>
            </a:r>
          </a:p>
        </p:txBody>
      </p:sp>
      <p:sp>
        <p:nvSpPr>
          <p:cNvPr id="112749" name="Text Box 337"/>
          <p:cNvSpPr txBox="1">
            <a:spLocks noChangeArrowheads="1"/>
          </p:cNvSpPr>
          <p:nvPr/>
        </p:nvSpPr>
        <p:spPr bwMode="auto">
          <a:xfrm>
            <a:off x="750888" y="4873625"/>
            <a:ext cx="7350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1400">
                <a:solidFill>
                  <a:schemeClr val="tx2"/>
                </a:solidFill>
                <a:latin typeface="Arial" pitchFamily="34" charset="0"/>
              </a:rPr>
              <a:t>Host D</a:t>
            </a:r>
          </a:p>
        </p:txBody>
      </p:sp>
      <p:sp>
        <p:nvSpPr>
          <p:cNvPr id="112750" name="Text Box 338"/>
          <p:cNvSpPr txBox="1">
            <a:spLocks noChangeArrowheads="1"/>
          </p:cNvSpPr>
          <p:nvPr/>
        </p:nvSpPr>
        <p:spPr bwMode="auto">
          <a:xfrm>
            <a:off x="3536950" y="2911475"/>
            <a:ext cx="1881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baseline="-250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: original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2751" name="Line 340"/>
          <p:cNvSpPr>
            <a:spLocks noChangeShapeType="1"/>
          </p:cNvSpPr>
          <p:nvPr/>
        </p:nvSpPr>
        <p:spPr bwMode="auto">
          <a:xfrm>
            <a:off x="5013325" y="3479800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2" name="Text Box 341"/>
          <p:cNvSpPr txBox="1">
            <a:spLocks noChangeArrowheads="1"/>
          </p:cNvSpPr>
          <p:nvPr/>
        </p:nvSpPr>
        <p:spPr bwMode="auto">
          <a:xfrm>
            <a:off x="3419475" y="3240088"/>
            <a:ext cx="23495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r" eaLnBrk="1" hangingPunct="1"/>
            <a:r>
              <a:rPr lang="en-US" altLang="en-US" sz="20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altLang="en-US" sz="2000">
                <a:solidFill>
                  <a:srgbClr val="FF0000"/>
                </a:solidFill>
                <a:latin typeface="Arial" pitchFamily="34" charset="0"/>
              </a:rPr>
              <a:t>'</a:t>
            </a:r>
            <a:r>
              <a:rPr lang="en-US" altLang="en-US" sz="2000" baseline="-25000">
                <a:solidFill>
                  <a:srgbClr val="FF0000"/>
                </a:solidFill>
                <a:latin typeface="Arial" pitchFamily="34" charset="0"/>
              </a:rPr>
              <a:t>in</a:t>
            </a:r>
            <a:r>
              <a:rPr lang="en-US" altLang="en-US" sz="1800">
                <a:solidFill>
                  <a:srgbClr val="FF0000"/>
                </a:solidFill>
                <a:latin typeface="Arial" pitchFamily="34" charset="0"/>
              </a:rPr>
              <a:t>:</a:t>
            </a:r>
            <a:r>
              <a:rPr lang="en-US" altLang="en-US" sz="140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original data, </a:t>
            </a:r>
            <a:r>
              <a:rPr lang="en-US" altLang="en-US" i="1">
                <a:solidFill>
                  <a:srgbClr val="FF0000"/>
                </a:solidFill>
                <a:latin typeface="Arial" pitchFamily="34" charset="0"/>
              </a:rPr>
              <a:t>plus</a:t>
            </a:r>
            <a:r>
              <a:rPr lang="en-US" altLang="en-US">
                <a:solidFill>
                  <a:srgbClr val="FF0000"/>
                </a:solidFill>
                <a:latin typeface="Arial" pitchFamily="34" charset="0"/>
              </a:rPr>
              <a:t> retransmitted data</a:t>
            </a:r>
            <a:endParaRPr lang="en-US" altLang="en-US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05156" name="Rectangle 356"/>
          <p:cNvSpPr>
            <a:spLocks noChangeArrowheads="1"/>
          </p:cNvSpPr>
          <p:nvPr/>
        </p:nvSpPr>
        <p:spPr bwMode="auto">
          <a:xfrm>
            <a:off x="4270375" y="1778000"/>
            <a:ext cx="465613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800" u="sng">
                <a:solidFill>
                  <a:srgbClr val="CC0000"/>
                </a:solidFill>
                <a:latin typeface="Gill Sans MT" pitchFamily="34" charset="0"/>
              </a:rPr>
              <a:t>A:</a:t>
            </a:r>
            <a:r>
              <a:rPr lang="en-US" altLang="en-US" sz="2400">
                <a:solidFill>
                  <a:srgbClr val="FF0000"/>
                </a:solidFill>
                <a:latin typeface="Gill Sans MT" pitchFamily="34" charset="0"/>
              </a:rPr>
              <a:t> </a:t>
            </a:r>
            <a:r>
              <a:rPr lang="en-US" altLang="en-US" sz="2400">
                <a:latin typeface="Gill Sans MT" pitchFamily="34" charset="0"/>
              </a:rPr>
              <a:t>as red  </a:t>
            </a:r>
            <a:r>
              <a:rPr lang="en-US" altLang="en-US" sz="2400">
                <a:solidFill>
                  <a:srgbClr val="CC0000"/>
                </a:solidFill>
                <a:latin typeface="Symbol" pitchFamily="18" charset="2"/>
              </a:rPr>
              <a:t>l</a:t>
            </a:r>
            <a:r>
              <a:rPr lang="en-US" altLang="en-US" sz="2400" baseline="-25000">
                <a:solidFill>
                  <a:srgbClr val="CC0000"/>
                </a:solidFill>
                <a:latin typeface="Gill Sans MT" pitchFamily="34" charset="0"/>
              </a:rPr>
              <a:t>in</a:t>
            </a:r>
            <a:r>
              <a:rPr lang="ja-JP" altLang="en-US" sz="2400" baseline="30000">
                <a:solidFill>
                  <a:srgbClr val="CC0000"/>
                </a:solidFill>
                <a:latin typeface="Gill Sans MT" pitchFamily="34" charset="0"/>
              </a:rPr>
              <a:t>’</a:t>
            </a:r>
            <a:r>
              <a:rPr lang="en-US" altLang="ja-JP" sz="2400">
                <a:latin typeface="Gill Sans MT" pitchFamily="34" charset="0"/>
              </a:rPr>
              <a:t> increases, all arriving blue pkts at upper queue are dropped, blue throughput </a:t>
            </a:r>
            <a:r>
              <a:rPr lang="en-US" altLang="ja-JP" sz="2400">
                <a:latin typeface="Wingdings 3" charset="2"/>
              </a:rPr>
              <a:t>g</a:t>
            </a:r>
            <a:r>
              <a:rPr lang="en-US" altLang="ja-JP" sz="2400">
                <a:latin typeface="Gill Sans MT" pitchFamily="34" charset="0"/>
              </a:rPr>
              <a:t> 0</a:t>
            </a:r>
            <a:endParaRPr lang="en-US" altLang="en-US" sz="2400">
              <a:latin typeface="Gill Sans MT" pitchFamily="34" charset="0"/>
            </a:endParaRPr>
          </a:p>
        </p:txBody>
      </p:sp>
      <p:grpSp>
        <p:nvGrpSpPr>
          <p:cNvPr id="112754" name="Group 358"/>
          <p:cNvGrpSpPr>
            <a:grpSpLocks/>
          </p:cNvGrpSpPr>
          <p:nvPr/>
        </p:nvGrpSpPr>
        <p:grpSpPr bwMode="auto">
          <a:xfrm>
            <a:off x="7429500" y="4146550"/>
            <a:ext cx="231775" cy="441325"/>
            <a:chOff x="4140" y="429"/>
            <a:chExt cx="1425" cy="2396"/>
          </a:xfrm>
        </p:grpSpPr>
        <p:sp>
          <p:nvSpPr>
            <p:cNvPr id="112854" name="Freeform 359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48" name="Rectangle 360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56" name="Freeform 361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57" name="Freeform 362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51" name="Rectangle 363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859" name="Group 364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477" name="AutoShape 365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78" name="AutoShape 366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453" name="Rectangle 367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861" name="Group 368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475" name="AutoShape 369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76" name="AutoShape 370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455" name="Rectangle 371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56" name="Rectangle 372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864" name="Group 373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473" name="AutoShape 374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74" name="AutoShape 375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2865" name="Freeform 376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866" name="Group 377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471" name="AutoShape 378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72" name="AutoShape 379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460" name="Rectangle 380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68" name="Freeform 381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69" name="Freeform 382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63" name="Oval 383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71" name="Freeform 384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65" name="AutoShape 385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66" name="AutoShape 386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67" name="Oval 387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68" name="Oval 388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5469" name="Oval 389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70" name="Rectangle 390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2755" name="Group 391"/>
          <p:cNvGrpSpPr>
            <a:grpSpLocks/>
          </p:cNvGrpSpPr>
          <p:nvPr/>
        </p:nvGrpSpPr>
        <p:grpSpPr bwMode="auto">
          <a:xfrm>
            <a:off x="6950075" y="6003925"/>
            <a:ext cx="231775" cy="441325"/>
            <a:chOff x="4140" y="429"/>
            <a:chExt cx="1425" cy="2396"/>
          </a:xfrm>
        </p:grpSpPr>
        <p:sp>
          <p:nvSpPr>
            <p:cNvPr id="112822" name="Freeform 39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16" name="Rectangle 393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24" name="Freeform 39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25" name="Freeform 39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19" name="Rectangle 396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827" name="Group 39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445" name="AutoShape 398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46" name="AutoShape 399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421" name="Rectangle 400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829" name="Group 40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443" name="AutoShape 402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44" name="AutoShape 403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423" name="Rectangle 404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24" name="Rectangle 405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832" name="Group 40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441" name="AutoShape 407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42" name="AutoShape 408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2833" name="Freeform 40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834" name="Group 41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439" name="AutoShape 411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40" name="AutoShape 412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428" name="Rectangle 413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36" name="Freeform 41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37" name="Freeform 41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31" name="Oval 416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39" name="Freeform 41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33" name="AutoShape 41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34" name="AutoShape 419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35" name="Oval 420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36" name="Oval 421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5437" name="Oval 422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38" name="Rectangle 423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2756" name="Group 424"/>
          <p:cNvGrpSpPr>
            <a:grpSpLocks/>
          </p:cNvGrpSpPr>
          <p:nvPr/>
        </p:nvGrpSpPr>
        <p:grpSpPr bwMode="auto">
          <a:xfrm>
            <a:off x="396875" y="5840413"/>
            <a:ext cx="231775" cy="441325"/>
            <a:chOff x="4140" y="429"/>
            <a:chExt cx="1425" cy="2396"/>
          </a:xfrm>
        </p:grpSpPr>
        <p:sp>
          <p:nvSpPr>
            <p:cNvPr id="112790" name="Freeform 425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4" name="Rectangle 426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792" name="Freeform 427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3" name="Freeform 428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7" name="Rectangle 429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795" name="Group 430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413" name="AutoShape 431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14" name="AutoShape 432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389" name="Rectangle 433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797" name="Group 434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411" name="AutoShape 435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12" name="AutoShape 436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391" name="Rectangle 437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392" name="Rectangle 438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800" name="Group 439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409" name="AutoShape 440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10" name="AutoShape 441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2801" name="Freeform 442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802" name="Group 443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407" name="AutoShape 444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408" name="AutoShape 445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396" name="Rectangle 446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04" name="Freeform 447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05" name="Freeform 448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99" name="Oval 449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807" name="Freeform 450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01" name="AutoShape 451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02" name="AutoShape 452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03" name="Oval 453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04" name="Oval 454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5405" name="Oval 455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406" name="Rectangle 456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2757" name="Group 457"/>
          <p:cNvGrpSpPr>
            <a:grpSpLocks/>
          </p:cNvGrpSpPr>
          <p:nvPr/>
        </p:nvGrpSpPr>
        <p:grpSpPr bwMode="auto">
          <a:xfrm>
            <a:off x="2411413" y="3835400"/>
            <a:ext cx="231775" cy="441325"/>
            <a:chOff x="4140" y="429"/>
            <a:chExt cx="1425" cy="2396"/>
          </a:xfrm>
        </p:grpSpPr>
        <p:sp>
          <p:nvSpPr>
            <p:cNvPr id="112758" name="Freeform 45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52" name="Rectangle 459"/>
            <p:cNvSpPr>
              <a:spLocks noChangeArrowheads="1"/>
            </p:cNvSpPr>
            <p:nvPr/>
          </p:nvSpPr>
          <p:spPr bwMode="auto">
            <a:xfrm>
              <a:off x="4208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760" name="Freeform 46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61" name="Freeform 46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55" name="Rectangle 462"/>
            <p:cNvSpPr>
              <a:spLocks noChangeArrowheads="1"/>
            </p:cNvSpPr>
            <p:nvPr/>
          </p:nvSpPr>
          <p:spPr bwMode="auto">
            <a:xfrm>
              <a:off x="4208" y="696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763" name="Group 46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381" name="AutoShape 464"/>
              <p:cNvSpPr>
                <a:spLocks noChangeArrowheads="1"/>
              </p:cNvSpPr>
              <p:nvPr/>
            </p:nvSpPr>
            <p:spPr bwMode="auto">
              <a:xfrm>
                <a:off x="609" y="2570"/>
                <a:ext cx="731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382" name="AutoShape 465"/>
              <p:cNvSpPr>
                <a:spLocks noChangeArrowheads="1"/>
              </p:cNvSpPr>
              <p:nvPr/>
            </p:nvSpPr>
            <p:spPr bwMode="auto">
              <a:xfrm>
                <a:off x="621" y="2587"/>
                <a:ext cx="70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357" name="Rectangle 466"/>
            <p:cNvSpPr>
              <a:spLocks noChangeArrowheads="1"/>
            </p:cNvSpPr>
            <p:nvPr/>
          </p:nvSpPr>
          <p:spPr bwMode="auto">
            <a:xfrm>
              <a:off x="4228" y="1015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765" name="Group 46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379" name="AutoShape 468"/>
              <p:cNvSpPr>
                <a:spLocks noChangeArrowheads="1"/>
              </p:cNvSpPr>
              <p:nvPr/>
            </p:nvSpPr>
            <p:spPr bwMode="auto">
              <a:xfrm>
                <a:off x="612" y="2572"/>
                <a:ext cx="731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380" name="AutoShape 469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359" name="Rectangle 470"/>
            <p:cNvSpPr>
              <a:spLocks noChangeArrowheads="1"/>
            </p:cNvSpPr>
            <p:nvPr/>
          </p:nvSpPr>
          <p:spPr bwMode="auto">
            <a:xfrm>
              <a:off x="4218" y="1360"/>
              <a:ext cx="595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360" name="Rectangle 471"/>
            <p:cNvSpPr>
              <a:spLocks noChangeArrowheads="1"/>
            </p:cNvSpPr>
            <p:nvPr/>
          </p:nvSpPr>
          <p:spPr bwMode="auto">
            <a:xfrm>
              <a:off x="4228" y="1653"/>
              <a:ext cx="595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2768" name="Group 47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377" name="AutoShape 473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30" cy="19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378" name="AutoShape 474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70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2769" name="Freeform 47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770" name="Group 47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375" name="AutoShape 477"/>
              <p:cNvSpPr>
                <a:spLocks noChangeArrowheads="1"/>
              </p:cNvSpPr>
              <p:nvPr/>
            </p:nvSpPr>
            <p:spPr bwMode="auto">
              <a:xfrm>
                <a:off x="609" y="2566"/>
                <a:ext cx="73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95376" name="AutoShape 478"/>
              <p:cNvSpPr>
                <a:spLocks noChangeArrowheads="1"/>
              </p:cNvSpPr>
              <p:nvPr/>
            </p:nvSpPr>
            <p:spPr bwMode="auto">
              <a:xfrm>
                <a:off x="622" y="2584"/>
                <a:ext cx="70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95364" name="Rectangle 479"/>
            <p:cNvSpPr>
              <a:spLocks noChangeArrowheads="1"/>
            </p:cNvSpPr>
            <p:nvPr/>
          </p:nvSpPr>
          <p:spPr bwMode="auto">
            <a:xfrm>
              <a:off x="5253" y="429"/>
              <a:ext cx="68" cy="2293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772" name="Freeform 48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73" name="Freeform 48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7" name="Oval 482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2775" name="Freeform 48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9" name="AutoShape 484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370" name="AutoShape 485"/>
            <p:cNvSpPr>
              <a:spLocks noChangeArrowheads="1"/>
            </p:cNvSpPr>
            <p:nvPr/>
          </p:nvSpPr>
          <p:spPr bwMode="auto">
            <a:xfrm>
              <a:off x="4208" y="2713"/>
              <a:ext cx="106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371" name="Oval 486"/>
            <p:cNvSpPr>
              <a:spLocks noChangeArrowheads="1"/>
            </p:cNvSpPr>
            <p:nvPr/>
          </p:nvSpPr>
          <p:spPr bwMode="auto">
            <a:xfrm>
              <a:off x="4306" y="2385"/>
              <a:ext cx="156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372" name="Oval 487"/>
            <p:cNvSpPr>
              <a:spLocks noChangeArrowheads="1"/>
            </p:cNvSpPr>
            <p:nvPr/>
          </p:nvSpPr>
          <p:spPr bwMode="auto">
            <a:xfrm>
              <a:off x="4482" y="2385"/>
              <a:ext cx="166" cy="13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5373" name="Oval 488"/>
            <p:cNvSpPr>
              <a:spLocks noChangeArrowheads="1"/>
            </p:cNvSpPr>
            <p:nvPr/>
          </p:nvSpPr>
          <p:spPr bwMode="auto">
            <a:xfrm>
              <a:off x="4657" y="2377"/>
              <a:ext cx="166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5374" name="Rectangle 489"/>
            <p:cNvSpPr>
              <a:spLocks noChangeArrowheads="1"/>
            </p:cNvSpPr>
            <p:nvPr/>
          </p:nvSpPr>
          <p:spPr bwMode="auto">
            <a:xfrm>
              <a:off x="5057" y="1834"/>
              <a:ext cx="88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93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3"/>
          <p:cNvSpPr>
            <a:spLocks noChangeArrowheads="1"/>
          </p:cNvSpPr>
          <p:nvPr/>
        </p:nvSpPr>
        <p:spPr bwMode="auto">
          <a:xfrm>
            <a:off x="333375" y="5153025"/>
            <a:ext cx="8267700" cy="409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261" name="Rectangle 4"/>
          <p:cNvSpPr>
            <a:spLocks noChangeArrowheads="1"/>
          </p:cNvSpPr>
          <p:nvPr/>
        </p:nvSpPr>
        <p:spPr bwMode="auto">
          <a:xfrm>
            <a:off x="766763" y="4367213"/>
            <a:ext cx="77819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800">
                <a:solidFill>
                  <a:srgbClr val="FF0000"/>
                </a:solidFill>
                <a:latin typeface="Gill Sans MT" pitchFamily="34" charset="0"/>
              </a:rPr>
              <a:t>another </a:t>
            </a:r>
            <a:r>
              <a:rPr lang="ja-JP" altLang="en-US" sz="2800">
                <a:solidFill>
                  <a:srgbClr val="FF0000"/>
                </a:solidFill>
                <a:latin typeface="Gill Sans MT" pitchFamily="34" charset="0"/>
              </a:rPr>
              <a:t>“</a:t>
            </a:r>
            <a:r>
              <a:rPr lang="en-US" altLang="ja-JP" sz="2800">
                <a:solidFill>
                  <a:srgbClr val="FF0000"/>
                </a:solidFill>
                <a:latin typeface="Gill Sans MT" pitchFamily="34" charset="0"/>
              </a:rPr>
              <a:t>cost</a:t>
            </a:r>
            <a:r>
              <a:rPr lang="ja-JP" altLang="en-US" sz="2800">
                <a:solidFill>
                  <a:srgbClr val="FF0000"/>
                </a:solidFill>
                <a:latin typeface="Gill Sans MT" pitchFamily="34" charset="0"/>
              </a:rPr>
              <a:t>”</a:t>
            </a:r>
            <a:r>
              <a:rPr lang="en-US" altLang="ja-JP" sz="2800">
                <a:solidFill>
                  <a:srgbClr val="FF0000"/>
                </a:solidFill>
                <a:latin typeface="Gill Sans MT" pitchFamily="34" charset="0"/>
              </a:rPr>
              <a:t> of congestion:</a:t>
            </a:r>
            <a:r>
              <a:rPr lang="en-US" altLang="ja-JP" sz="2800">
                <a:latin typeface="Gill Sans MT" pitchFamily="34" charset="0"/>
              </a:rPr>
              <a:t> 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800">
                <a:latin typeface="Gill Sans MT" pitchFamily="34" charset="0"/>
              </a:rPr>
              <a:t>when packet dropped, any </a:t>
            </a:r>
            <a:r>
              <a:rPr lang="ja-JP" altLang="en-US" sz="2800">
                <a:latin typeface="Gill Sans MT" pitchFamily="34" charset="0"/>
              </a:rPr>
              <a:t>“</a:t>
            </a:r>
            <a:r>
              <a:rPr lang="en-US" altLang="ja-JP" sz="2800">
                <a:latin typeface="Gill Sans MT" pitchFamily="34" charset="0"/>
              </a:rPr>
              <a:t>upstream transmission capacity used for that packet was wasted!</a:t>
            </a:r>
            <a:endParaRPr lang="en-US" altLang="en-US" sz="2800">
              <a:latin typeface="Gill Sans MT" pitchFamily="34" charset="0"/>
            </a:endParaRPr>
          </a:p>
        </p:txBody>
      </p:sp>
      <p:sp>
        <p:nvSpPr>
          <p:cNvPr id="113669" name="Line 8"/>
          <p:cNvSpPr>
            <a:spLocks noChangeShapeType="1"/>
          </p:cNvSpPr>
          <p:nvPr/>
        </p:nvSpPr>
        <p:spPr bwMode="auto">
          <a:xfrm flipH="1">
            <a:off x="6011863" y="2141538"/>
            <a:ext cx="403225" cy="4524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0" name="Line 9"/>
          <p:cNvSpPr>
            <a:spLocks noChangeShapeType="1"/>
          </p:cNvSpPr>
          <p:nvPr/>
        </p:nvSpPr>
        <p:spPr bwMode="auto">
          <a:xfrm flipH="1">
            <a:off x="6223000" y="2141538"/>
            <a:ext cx="192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3671" name="Group 51"/>
          <p:cNvGrpSpPr>
            <a:grpSpLocks/>
          </p:cNvGrpSpPr>
          <p:nvPr/>
        </p:nvGrpSpPr>
        <p:grpSpPr bwMode="auto">
          <a:xfrm>
            <a:off x="5984875" y="1609725"/>
            <a:ext cx="285750" cy="473075"/>
            <a:chOff x="12762" y="10336"/>
            <a:chExt cx="1027" cy="1700"/>
          </a:xfrm>
        </p:grpSpPr>
        <p:sp>
          <p:nvSpPr>
            <p:cNvPr id="113818" name="Rectangle 5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19" name="Rectangle 5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20" name="Line 5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21" name="Line 5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22" name="Line 5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23" name="Line 5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672" name="Line 60"/>
          <p:cNvSpPr>
            <a:spLocks noChangeShapeType="1"/>
          </p:cNvSpPr>
          <p:nvPr/>
        </p:nvSpPr>
        <p:spPr bwMode="auto">
          <a:xfrm flipH="1">
            <a:off x="5419725" y="3175000"/>
            <a:ext cx="638175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3673" name="Group 102"/>
          <p:cNvGrpSpPr>
            <a:grpSpLocks/>
          </p:cNvGrpSpPr>
          <p:nvPr/>
        </p:nvGrpSpPr>
        <p:grpSpPr bwMode="auto">
          <a:xfrm>
            <a:off x="5106988" y="2638425"/>
            <a:ext cx="285750" cy="473075"/>
            <a:chOff x="12762" y="10336"/>
            <a:chExt cx="1027" cy="1700"/>
          </a:xfrm>
        </p:grpSpPr>
        <p:sp>
          <p:nvSpPr>
            <p:cNvPr id="113812" name="Rectangle 103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13" name="Rectangle 104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14" name="Line 105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15" name="Line 106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16" name="Line 107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17" name="Line 108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674" name="Line 110"/>
          <p:cNvSpPr>
            <a:spLocks noChangeShapeType="1"/>
          </p:cNvSpPr>
          <p:nvPr/>
        </p:nvSpPr>
        <p:spPr bwMode="auto">
          <a:xfrm flipH="1">
            <a:off x="6223000" y="2365375"/>
            <a:ext cx="317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5" name="Line 111"/>
          <p:cNvSpPr>
            <a:spLocks noChangeShapeType="1"/>
          </p:cNvSpPr>
          <p:nvPr/>
        </p:nvSpPr>
        <p:spPr bwMode="auto">
          <a:xfrm flipH="1" flipV="1">
            <a:off x="7002463" y="2374900"/>
            <a:ext cx="339725" cy="47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6" name="Line 112"/>
          <p:cNvSpPr>
            <a:spLocks noChangeShapeType="1"/>
          </p:cNvSpPr>
          <p:nvPr/>
        </p:nvSpPr>
        <p:spPr bwMode="auto">
          <a:xfrm flipH="1">
            <a:off x="6977063" y="2151063"/>
            <a:ext cx="566737" cy="6762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7" name="Line 113"/>
          <p:cNvSpPr>
            <a:spLocks noChangeShapeType="1"/>
          </p:cNvSpPr>
          <p:nvPr/>
        </p:nvSpPr>
        <p:spPr bwMode="auto">
          <a:xfrm flipH="1">
            <a:off x="7524750" y="2160588"/>
            <a:ext cx="192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3678" name="Group 154"/>
          <p:cNvGrpSpPr>
            <a:grpSpLocks/>
          </p:cNvGrpSpPr>
          <p:nvPr/>
        </p:nvGrpSpPr>
        <p:grpSpPr bwMode="auto">
          <a:xfrm>
            <a:off x="7662863" y="1679575"/>
            <a:ext cx="284162" cy="471488"/>
            <a:chOff x="12762" y="10336"/>
            <a:chExt cx="1027" cy="1700"/>
          </a:xfrm>
        </p:grpSpPr>
        <p:sp>
          <p:nvSpPr>
            <p:cNvPr id="113806" name="Rectangle 155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07" name="Rectangle 156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08" name="Line 157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09" name="Line 158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10" name="Line 159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11" name="Line 160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679" name="Group 201"/>
          <p:cNvGrpSpPr>
            <a:grpSpLocks/>
          </p:cNvGrpSpPr>
          <p:nvPr/>
        </p:nvGrpSpPr>
        <p:grpSpPr bwMode="auto">
          <a:xfrm>
            <a:off x="7450138" y="2762250"/>
            <a:ext cx="282575" cy="471488"/>
            <a:chOff x="12762" y="10336"/>
            <a:chExt cx="1027" cy="1700"/>
          </a:xfrm>
        </p:grpSpPr>
        <p:sp>
          <p:nvSpPr>
            <p:cNvPr id="113800" name="Rectangle 20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01" name="Rectangle 20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802" name="Line 20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03" name="Line 20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04" name="Line 20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05" name="Line 20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680" name="Group 212"/>
          <p:cNvGrpSpPr>
            <a:grpSpLocks/>
          </p:cNvGrpSpPr>
          <p:nvPr/>
        </p:nvGrpSpPr>
        <p:grpSpPr bwMode="auto">
          <a:xfrm>
            <a:off x="6527800" y="2244725"/>
            <a:ext cx="469900" cy="219075"/>
            <a:chOff x="9542" y="11900"/>
            <a:chExt cx="1624" cy="640"/>
          </a:xfrm>
        </p:grpSpPr>
        <p:sp>
          <p:nvSpPr>
            <p:cNvPr id="113778" name="Oval 213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79" name="Line 214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80" name="Line 215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81" name="Rectangle 216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113782" name="Rectangle 217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000">
                <a:solidFill>
                  <a:schemeClr val="tx2"/>
                </a:solidFill>
                <a:latin typeface="Comic Sans MS" pitchFamily="66" charset="0"/>
              </a:endParaRPr>
            </a:p>
          </p:txBody>
        </p:sp>
        <p:sp>
          <p:nvSpPr>
            <p:cNvPr id="113783" name="Oval 218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13784" name="Group 219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113797" name="Line 2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98" name="Line 2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99" name="Line 2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3785" name="Group 223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113794" name="Line 22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95" name="Line 22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96" name="Line 22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3786" name="Group 227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113787" name="Rectangle 228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788" name="Line 229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89" name="Line 230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90" name="Line 231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91" name="Line 232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92" name="Line 233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93" name="Line 234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3681" name="Line 235"/>
          <p:cNvSpPr>
            <a:spLocks noChangeShapeType="1"/>
          </p:cNvSpPr>
          <p:nvPr/>
        </p:nvSpPr>
        <p:spPr bwMode="auto">
          <a:xfrm>
            <a:off x="7023100" y="1808163"/>
            <a:ext cx="120650" cy="1587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3682" name="Group 236"/>
          <p:cNvGrpSpPr>
            <a:grpSpLocks/>
          </p:cNvGrpSpPr>
          <p:nvPr/>
        </p:nvGrpSpPr>
        <p:grpSpPr bwMode="auto">
          <a:xfrm>
            <a:off x="6127750" y="1639888"/>
            <a:ext cx="39688" cy="141287"/>
            <a:chOff x="10104" y="10005"/>
            <a:chExt cx="137" cy="411"/>
          </a:xfrm>
        </p:grpSpPr>
        <p:sp>
          <p:nvSpPr>
            <p:cNvPr id="113776" name="Oval 237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77" name="Oval 238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13683" name="Oval 241"/>
          <p:cNvSpPr>
            <a:spLocks noChangeArrowheads="1"/>
          </p:cNvSpPr>
          <p:nvPr/>
        </p:nvSpPr>
        <p:spPr bwMode="auto">
          <a:xfrm>
            <a:off x="6831013" y="2719388"/>
            <a:ext cx="465137" cy="122237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3684" name="Line 242"/>
          <p:cNvSpPr>
            <a:spLocks noChangeShapeType="1"/>
          </p:cNvSpPr>
          <p:nvPr/>
        </p:nvSpPr>
        <p:spPr bwMode="auto">
          <a:xfrm>
            <a:off x="6831013" y="2709863"/>
            <a:ext cx="1587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85" name="Line 243"/>
          <p:cNvSpPr>
            <a:spLocks noChangeShapeType="1"/>
          </p:cNvSpPr>
          <p:nvPr/>
        </p:nvSpPr>
        <p:spPr bwMode="auto">
          <a:xfrm>
            <a:off x="7296150" y="2709863"/>
            <a:ext cx="0" cy="7620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86" name="Rectangle 244"/>
          <p:cNvSpPr>
            <a:spLocks noChangeArrowheads="1"/>
          </p:cNvSpPr>
          <p:nvPr/>
        </p:nvSpPr>
        <p:spPr bwMode="auto">
          <a:xfrm>
            <a:off x="6831013" y="2709863"/>
            <a:ext cx="111125" cy="7461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3687" name="Rectangle 245"/>
          <p:cNvSpPr>
            <a:spLocks noChangeArrowheads="1"/>
          </p:cNvSpPr>
          <p:nvPr/>
        </p:nvSpPr>
        <p:spPr bwMode="auto">
          <a:xfrm>
            <a:off x="7156450" y="2705100"/>
            <a:ext cx="139700" cy="746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3688" name="Oval 246"/>
          <p:cNvSpPr>
            <a:spLocks noChangeArrowheads="1"/>
          </p:cNvSpPr>
          <p:nvPr/>
        </p:nvSpPr>
        <p:spPr bwMode="auto">
          <a:xfrm>
            <a:off x="6823075" y="2620963"/>
            <a:ext cx="465138" cy="14287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3689" name="Group 247"/>
          <p:cNvGrpSpPr>
            <a:grpSpLocks/>
          </p:cNvGrpSpPr>
          <p:nvPr/>
        </p:nvGrpSpPr>
        <p:grpSpPr bwMode="auto">
          <a:xfrm>
            <a:off x="6938963" y="2652713"/>
            <a:ext cx="230187" cy="82550"/>
            <a:chOff x="2848" y="848"/>
            <a:chExt cx="140" cy="98"/>
          </a:xfrm>
        </p:grpSpPr>
        <p:sp>
          <p:nvSpPr>
            <p:cNvPr id="113773" name="Line 2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74" name="Line 2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75" name="Line 2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3690" name="Group 251"/>
          <p:cNvGrpSpPr>
            <a:grpSpLocks/>
          </p:cNvGrpSpPr>
          <p:nvPr/>
        </p:nvGrpSpPr>
        <p:grpSpPr bwMode="auto">
          <a:xfrm flipV="1">
            <a:off x="6938963" y="2651125"/>
            <a:ext cx="230187" cy="84138"/>
            <a:chOff x="2848" y="848"/>
            <a:chExt cx="140" cy="98"/>
          </a:xfrm>
        </p:grpSpPr>
        <p:sp>
          <p:nvSpPr>
            <p:cNvPr id="113770" name="Line 25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71" name="Line 25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72" name="Line 25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3691" name="Group 255"/>
          <p:cNvGrpSpPr>
            <a:grpSpLocks/>
          </p:cNvGrpSpPr>
          <p:nvPr/>
        </p:nvGrpSpPr>
        <p:grpSpPr bwMode="auto">
          <a:xfrm rot="7844936">
            <a:off x="6926263" y="2730500"/>
            <a:ext cx="168275" cy="104775"/>
            <a:chOff x="11283" y="10423"/>
            <a:chExt cx="475" cy="374"/>
          </a:xfrm>
        </p:grpSpPr>
        <p:sp>
          <p:nvSpPr>
            <p:cNvPr id="113763" name="Rectangle 256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64" name="Line 257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5" name="Line 258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6" name="Line 259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7" name="Line 260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8" name="Line 261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9" name="Line 262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692" name="Line 263"/>
          <p:cNvSpPr>
            <a:spLocks noChangeShapeType="1"/>
          </p:cNvSpPr>
          <p:nvPr/>
        </p:nvSpPr>
        <p:spPr bwMode="auto">
          <a:xfrm flipH="1" flipV="1">
            <a:off x="6423025" y="3170238"/>
            <a:ext cx="865188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93" name="Line 264"/>
          <p:cNvSpPr>
            <a:spLocks noChangeShapeType="1"/>
          </p:cNvSpPr>
          <p:nvPr/>
        </p:nvSpPr>
        <p:spPr bwMode="auto">
          <a:xfrm flipH="1">
            <a:off x="6692900" y="2832100"/>
            <a:ext cx="271463" cy="342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94" name="Freeform 265"/>
          <p:cNvSpPr>
            <a:spLocks/>
          </p:cNvSpPr>
          <p:nvPr/>
        </p:nvSpPr>
        <p:spPr bwMode="auto">
          <a:xfrm>
            <a:off x="6148388" y="1658938"/>
            <a:ext cx="1443037" cy="1490662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2147483647 h 4500"/>
              <a:gd name="T4" fmla="*/ 2147483647 w 5205"/>
              <a:gd name="T5" fmla="*/ 2147483647 h 4500"/>
              <a:gd name="T6" fmla="*/ 2147483647 w 5205"/>
              <a:gd name="T7" fmla="*/ 2147483647 h 4500"/>
              <a:gd name="T8" fmla="*/ 2147483647 w 5205"/>
              <a:gd name="T9" fmla="*/ 2147483647 h 4500"/>
              <a:gd name="T10" fmla="*/ 2147483647 w 5205"/>
              <a:gd name="T11" fmla="*/ 2147483647 h 4500"/>
              <a:gd name="T12" fmla="*/ 2147483647 w 5205"/>
              <a:gd name="T13" fmla="*/ 2147483647 h 4500"/>
              <a:gd name="T14" fmla="*/ 2147483647 w 5205"/>
              <a:gd name="T15" fmla="*/ 2147483647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95" name="Oval 266"/>
          <p:cNvSpPr>
            <a:spLocks noChangeArrowheads="1"/>
          </p:cNvSpPr>
          <p:nvPr/>
        </p:nvSpPr>
        <p:spPr bwMode="auto">
          <a:xfrm>
            <a:off x="6062663" y="3136900"/>
            <a:ext cx="463550" cy="122238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3696" name="Line 267"/>
          <p:cNvSpPr>
            <a:spLocks noChangeShapeType="1"/>
          </p:cNvSpPr>
          <p:nvPr/>
        </p:nvSpPr>
        <p:spPr bwMode="auto">
          <a:xfrm>
            <a:off x="6062663" y="3127375"/>
            <a:ext cx="0" cy="74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97" name="Line 268"/>
          <p:cNvSpPr>
            <a:spLocks noChangeShapeType="1"/>
          </p:cNvSpPr>
          <p:nvPr/>
        </p:nvSpPr>
        <p:spPr bwMode="auto">
          <a:xfrm>
            <a:off x="6526213" y="3127375"/>
            <a:ext cx="0" cy="7461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98" name="Rectangle 269"/>
          <p:cNvSpPr>
            <a:spLocks noChangeArrowheads="1"/>
          </p:cNvSpPr>
          <p:nvPr/>
        </p:nvSpPr>
        <p:spPr bwMode="auto">
          <a:xfrm>
            <a:off x="6062663" y="3127375"/>
            <a:ext cx="109537" cy="74613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3699" name="Rectangle 270"/>
          <p:cNvSpPr>
            <a:spLocks noChangeArrowheads="1"/>
          </p:cNvSpPr>
          <p:nvPr/>
        </p:nvSpPr>
        <p:spPr bwMode="auto">
          <a:xfrm>
            <a:off x="6384925" y="3122613"/>
            <a:ext cx="141288" cy="730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3700" name="Oval 271"/>
          <p:cNvSpPr>
            <a:spLocks noChangeArrowheads="1"/>
          </p:cNvSpPr>
          <p:nvPr/>
        </p:nvSpPr>
        <p:spPr bwMode="auto">
          <a:xfrm>
            <a:off x="6057900" y="3038475"/>
            <a:ext cx="463550" cy="14287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3701" name="Group 272"/>
          <p:cNvGrpSpPr>
            <a:grpSpLocks/>
          </p:cNvGrpSpPr>
          <p:nvPr/>
        </p:nvGrpSpPr>
        <p:grpSpPr bwMode="auto">
          <a:xfrm>
            <a:off x="6169025" y="3070225"/>
            <a:ext cx="230188" cy="82550"/>
            <a:chOff x="2848" y="848"/>
            <a:chExt cx="140" cy="98"/>
          </a:xfrm>
        </p:grpSpPr>
        <p:sp>
          <p:nvSpPr>
            <p:cNvPr id="113760" name="Line 27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61" name="Line 27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62" name="Line 27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3702" name="Group 276"/>
          <p:cNvGrpSpPr>
            <a:grpSpLocks/>
          </p:cNvGrpSpPr>
          <p:nvPr/>
        </p:nvGrpSpPr>
        <p:grpSpPr bwMode="auto">
          <a:xfrm flipV="1">
            <a:off x="6169025" y="3068638"/>
            <a:ext cx="230188" cy="82550"/>
            <a:chOff x="2848" y="848"/>
            <a:chExt cx="140" cy="98"/>
          </a:xfrm>
        </p:grpSpPr>
        <p:sp>
          <p:nvSpPr>
            <p:cNvPr id="113757" name="Line 2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58" name="Line 2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59" name="Line 2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3703" name="Group 280"/>
          <p:cNvGrpSpPr>
            <a:grpSpLocks/>
          </p:cNvGrpSpPr>
          <p:nvPr/>
        </p:nvGrpSpPr>
        <p:grpSpPr bwMode="auto">
          <a:xfrm>
            <a:off x="6089650" y="3105150"/>
            <a:ext cx="138113" cy="128588"/>
            <a:chOff x="11283" y="10423"/>
            <a:chExt cx="475" cy="374"/>
          </a:xfrm>
        </p:grpSpPr>
        <p:sp>
          <p:nvSpPr>
            <p:cNvPr id="113750" name="Rectangle 28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51" name="Line 28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52" name="Line 28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53" name="Line 28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54" name="Line 28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55" name="Line 28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56" name="Line 28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704" name="Oval 288"/>
          <p:cNvSpPr>
            <a:spLocks noChangeArrowheads="1"/>
          </p:cNvSpPr>
          <p:nvPr/>
        </p:nvSpPr>
        <p:spPr bwMode="auto">
          <a:xfrm>
            <a:off x="5783263" y="2649538"/>
            <a:ext cx="463550" cy="122237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3705" name="Line 289"/>
          <p:cNvSpPr>
            <a:spLocks noChangeShapeType="1"/>
          </p:cNvSpPr>
          <p:nvPr/>
        </p:nvSpPr>
        <p:spPr bwMode="auto">
          <a:xfrm>
            <a:off x="5783263" y="2640013"/>
            <a:ext cx="0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706" name="Line 290"/>
          <p:cNvSpPr>
            <a:spLocks noChangeShapeType="1"/>
          </p:cNvSpPr>
          <p:nvPr/>
        </p:nvSpPr>
        <p:spPr bwMode="auto">
          <a:xfrm>
            <a:off x="6246813" y="2640013"/>
            <a:ext cx="0" cy="74612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707" name="Rectangle 291"/>
          <p:cNvSpPr>
            <a:spLocks noChangeArrowheads="1"/>
          </p:cNvSpPr>
          <p:nvPr/>
        </p:nvSpPr>
        <p:spPr bwMode="auto">
          <a:xfrm>
            <a:off x="5783263" y="2640013"/>
            <a:ext cx="109537" cy="730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3708" name="Rectangle 292"/>
          <p:cNvSpPr>
            <a:spLocks noChangeArrowheads="1"/>
          </p:cNvSpPr>
          <p:nvPr/>
        </p:nvSpPr>
        <p:spPr bwMode="auto">
          <a:xfrm>
            <a:off x="6107113" y="2635250"/>
            <a:ext cx="139700" cy="7302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13709" name="Oval 293"/>
          <p:cNvSpPr>
            <a:spLocks noChangeArrowheads="1"/>
          </p:cNvSpPr>
          <p:nvPr/>
        </p:nvSpPr>
        <p:spPr bwMode="auto">
          <a:xfrm>
            <a:off x="5778500" y="2552700"/>
            <a:ext cx="465138" cy="141288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3710" name="Group 294"/>
          <p:cNvGrpSpPr>
            <a:grpSpLocks/>
          </p:cNvGrpSpPr>
          <p:nvPr/>
        </p:nvGrpSpPr>
        <p:grpSpPr bwMode="auto">
          <a:xfrm>
            <a:off x="5891213" y="2582863"/>
            <a:ext cx="228600" cy="84137"/>
            <a:chOff x="2848" y="848"/>
            <a:chExt cx="140" cy="98"/>
          </a:xfrm>
        </p:grpSpPr>
        <p:sp>
          <p:nvSpPr>
            <p:cNvPr id="113747" name="Line 29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48" name="Line 29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49" name="Line 29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3711" name="Group 298"/>
          <p:cNvGrpSpPr>
            <a:grpSpLocks/>
          </p:cNvGrpSpPr>
          <p:nvPr/>
        </p:nvGrpSpPr>
        <p:grpSpPr bwMode="auto">
          <a:xfrm flipV="1">
            <a:off x="5891213" y="2581275"/>
            <a:ext cx="228600" cy="84138"/>
            <a:chOff x="2848" y="848"/>
            <a:chExt cx="140" cy="98"/>
          </a:xfrm>
        </p:grpSpPr>
        <p:sp>
          <p:nvSpPr>
            <p:cNvPr id="113744" name="Line 29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45" name="Line 30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46" name="Line 30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3712" name="Line 302"/>
          <p:cNvSpPr>
            <a:spLocks noChangeShapeType="1"/>
          </p:cNvSpPr>
          <p:nvPr/>
        </p:nvSpPr>
        <p:spPr bwMode="auto">
          <a:xfrm flipH="1">
            <a:off x="5502275" y="2752725"/>
            <a:ext cx="379413" cy="4222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3713" name="Group 303"/>
          <p:cNvGrpSpPr>
            <a:grpSpLocks/>
          </p:cNvGrpSpPr>
          <p:nvPr/>
        </p:nvGrpSpPr>
        <p:grpSpPr bwMode="auto">
          <a:xfrm rot="8027572">
            <a:off x="5918200" y="2555875"/>
            <a:ext cx="168275" cy="104775"/>
            <a:chOff x="11283" y="10423"/>
            <a:chExt cx="475" cy="374"/>
          </a:xfrm>
        </p:grpSpPr>
        <p:sp>
          <p:nvSpPr>
            <p:cNvPr id="113737" name="Rectangle 304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38" name="Line 305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39" name="Line 306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40" name="Line 307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41" name="Line 308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42" name="Line 309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43" name="Line 310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714" name="Freeform 311"/>
          <p:cNvSpPr>
            <a:spLocks/>
          </p:cNvSpPr>
          <p:nvPr/>
        </p:nvSpPr>
        <p:spPr bwMode="auto">
          <a:xfrm>
            <a:off x="5432425" y="1679575"/>
            <a:ext cx="2212975" cy="1530350"/>
          </a:xfrm>
          <a:custGeom>
            <a:avLst/>
            <a:gdLst>
              <a:gd name="T0" fmla="*/ 2147483647 w 7980"/>
              <a:gd name="T1" fmla="*/ 2147483647 h 4620"/>
              <a:gd name="T2" fmla="*/ 2147483647 w 7980"/>
              <a:gd name="T3" fmla="*/ 2147483647 h 4620"/>
              <a:gd name="T4" fmla="*/ 0 w 7980"/>
              <a:gd name="T5" fmla="*/ 2147483647 h 4620"/>
              <a:gd name="T6" fmla="*/ 2147483647 w 7980"/>
              <a:gd name="T7" fmla="*/ 2147483647 h 4620"/>
              <a:gd name="T8" fmla="*/ 2147483647 w 7980"/>
              <a:gd name="T9" fmla="*/ 2147483647 h 4620"/>
              <a:gd name="T10" fmla="*/ 2147483647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 cmpd="sng">
            <a:solidFill>
              <a:srgbClr val="FF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715" name="Freeform 312"/>
          <p:cNvSpPr>
            <a:spLocks/>
          </p:cNvSpPr>
          <p:nvPr/>
        </p:nvSpPr>
        <p:spPr bwMode="auto">
          <a:xfrm>
            <a:off x="5257800" y="1728788"/>
            <a:ext cx="2508250" cy="1504950"/>
          </a:xfrm>
          <a:custGeom>
            <a:avLst/>
            <a:gdLst>
              <a:gd name="T0" fmla="*/ 0 w 9045"/>
              <a:gd name="T1" fmla="*/ 2147483647 h 4545"/>
              <a:gd name="T2" fmla="*/ 0 w 9045"/>
              <a:gd name="T3" fmla="*/ 2147483647 h 4545"/>
              <a:gd name="T4" fmla="*/ 2147483647 w 9045"/>
              <a:gd name="T5" fmla="*/ 2147483647 h 4545"/>
              <a:gd name="T6" fmla="*/ 2147483647 w 9045"/>
              <a:gd name="T7" fmla="*/ 2147483647 h 4545"/>
              <a:gd name="T8" fmla="*/ 2147483647 w 9045"/>
              <a:gd name="T9" fmla="*/ 2147483647 h 4545"/>
              <a:gd name="T10" fmla="*/ 2147483647 w 9045"/>
              <a:gd name="T11" fmla="*/ 2147483647 h 4545"/>
              <a:gd name="T12" fmla="*/ 2147483647 w 9045"/>
              <a:gd name="T13" fmla="*/ 2147483647 h 4545"/>
              <a:gd name="T14" fmla="*/ 2147483647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716" name="Freeform 313"/>
          <p:cNvSpPr>
            <a:spLocks/>
          </p:cNvSpPr>
          <p:nvPr/>
        </p:nvSpPr>
        <p:spPr bwMode="auto">
          <a:xfrm>
            <a:off x="5311775" y="1754188"/>
            <a:ext cx="2530475" cy="1390650"/>
          </a:xfrm>
          <a:custGeom>
            <a:avLst/>
            <a:gdLst>
              <a:gd name="T0" fmla="*/ 0 w 9120"/>
              <a:gd name="T1" fmla="*/ 2147483647 h 4201"/>
              <a:gd name="T2" fmla="*/ 0 w 9120"/>
              <a:gd name="T3" fmla="*/ 2147483647 h 4201"/>
              <a:gd name="T4" fmla="*/ 2147483647 w 9120"/>
              <a:gd name="T5" fmla="*/ 2147483647 h 4201"/>
              <a:gd name="T6" fmla="*/ 2147483647 w 9120"/>
              <a:gd name="T7" fmla="*/ 2147483647 h 4201"/>
              <a:gd name="T8" fmla="*/ 2147483647 w 9120"/>
              <a:gd name="T9" fmla="*/ 2147483647 h 4201"/>
              <a:gd name="T10" fmla="*/ 2147483647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 cmpd="sng">
            <a:solidFill>
              <a:srgbClr val="00FF00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3717" name="Group 314"/>
          <p:cNvGrpSpPr>
            <a:grpSpLocks/>
          </p:cNvGrpSpPr>
          <p:nvPr/>
        </p:nvGrpSpPr>
        <p:grpSpPr bwMode="auto">
          <a:xfrm>
            <a:off x="5237163" y="2668588"/>
            <a:ext cx="39687" cy="141287"/>
            <a:chOff x="10104" y="10005"/>
            <a:chExt cx="137" cy="411"/>
          </a:xfrm>
        </p:grpSpPr>
        <p:sp>
          <p:nvSpPr>
            <p:cNvPr id="113735" name="Oval 315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36" name="Oval 316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13718" name="Group 317"/>
          <p:cNvGrpSpPr>
            <a:grpSpLocks/>
          </p:cNvGrpSpPr>
          <p:nvPr/>
        </p:nvGrpSpPr>
        <p:grpSpPr bwMode="auto">
          <a:xfrm>
            <a:off x="7621588" y="2790825"/>
            <a:ext cx="39687" cy="142875"/>
            <a:chOff x="10104" y="10005"/>
            <a:chExt cx="137" cy="411"/>
          </a:xfrm>
        </p:grpSpPr>
        <p:sp>
          <p:nvSpPr>
            <p:cNvPr id="113733" name="Oval 318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34" name="Oval 319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13719" name="Group 320"/>
          <p:cNvGrpSpPr>
            <a:grpSpLocks/>
          </p:cNvGrpSpPr>
          <p:nvPr/>
        </p:nvGrpSpPr>
        <p:grpSpPr bwMode="auto">
          <a:xfrm>
            <a:off x="7816850" y="1717675"/>
            <a:ext cx="39688" cy="142875"/>
            <a:chOff x="10104" y="10005"/>
            <a:chExt cx="137" cy="411"/>
          </a:xfrm>
        </p:grpSpPr>
        <p:sp>
          <p:nvSpPr>
            <p:cNvPr id="113731" name="Oval 321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732" name="Oval 322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/>
            </a:p>
          </p:txBody>
        </p:sp>
      </p:grpSp>
      <p:pic>
        <p:nvPicPr>
          <p:cNvPr id="113720" name="Picture 32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7842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314" name="Rectangle 328"/>
          <p:cNvSpPr>
            <a:spLocks noGrp="1" noChangeArrowheads="1"/>
          </p:cNvSpPr>
          <p:nvPr>
            <p:ph type="title"/>
          </p:nvPr>
        </p:nvSpPr>
        <p:spPr>
          <a:xfrm>
            <a:off x="330200" y="115888"/>
            <a:ext cx="7772400" cy="873125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Causes/costs of congestion: scenario 3</a:t>
            </a:r>
            <a:r>
              <a:rPr lang="en-US">
                <a:ea typeface="ＭＳ Ｐゴシック" charset="0"/>
                <a:cs typeface="+mj-cs"/>
              </a:rPr>
              <a:t> </a:t>
            </a:r>
          </a:p>
        </p:txBody>
      </p:sp>
      <p:sp>
        <p:nvSpPr>
          <p:cNvPr id="96315" name="Line 330"/>
          <p:cNvSpPr>
            <a:spLocks noChangeShapeType="1"/>
          </p:cNvSpPr>
          <p:nvPr/>
        </p:nvSpPr>
        <p:spPr bwMode="auto">
          <a:xfrm>
            <a:off x="1270000" y="1558925"/>
            <a:ext cx="0" cy="1860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316" name="Line 331"/>
          <p:cNvSpPr>
            <a:spLocks noChangeShapeType="1"/>
          </p:cNvSpPr>
          <p:nvPr/>
        </p:nvSpPr>
        <p:spPr bwMode="auto">
          <a:xfrm flipV="1">
            <a:off x="1254125" y="3411538"/>
            <a:ext cx="233362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3724" name="Freeform 333"/>
          <p:cNvSpPr>
            <a:spLocks/>
          </p:cNvSpPr>
          <p:nvPr/>
        </p:nvSpPr>
        <p:spPr bwMode="auto">
          <a:xfrm>
            <a:off x="1258888" y="2608263"/>
            <a:ext cx="2489200" cy="806450"/>
          </a:xfrm>
          <a:custGeom>
            <a:avLst/>
            <a:gdLst>
              <a:gd name="T0" fmla="*/ 0 w 1568"/>
              <a:gd name="T1" fmla="*/ 2147483647 h 380"/>
              <a:gd name="T2" fmla="*/ 2147483647 w 1568"/>
              <a:gd name="T3" fmla="*/ 2147483647 h 380"/>
              <a:gd name="T4" fmla="*/ 2147483647 w 1568"/>
              <a:gd name="T5" fmla="*/ 2147483647 h 380"/>
              <a:gd name="T6" fmla="*/ 2147483647 w 1568"/>
              <a:gd name="T7" fmla="*/ 2147483647 h 3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68" h="380">
                <a:moveTo>
                  <a:pt x="0" y="375"/>
                </a:moveTo>
                <a:cubicBezTo>
                  <a:pt x="109" y="315"/>
                  <a:pt x="474" y="0"/>
                  <a:pt x="651" y="14"/>
                </a:cubicBezTo>
                <a:cubicBezTo>
                  <a:pt x="828" y="28"/>
                  <a:pt x="730" y="260"/>
                  <a:pt x="914" y="320"/>
                </a:cubicBezTo>
                <a:cubicBezTo>
                  <a:pt x="1098" y="380"/>
                  <a:pt x="1432" y="342"/>
                  <a:pt x="1568" y="348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6318" name="Line 334"/>
          <p:cNvSpPr>
            <a:spLocks noChangeShapeType="1"/>
          </p:cNvSpPr>
          <p:nvPr/>
        </p:nvSpPr>
        <p:spPr bwMode="auto">
          <a:xfrm>
            <a:off x="1138238" y="1711325"/>
            <a:ext cx="1254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319" name="Line 335"/>
          <p:cNvSpPr>
            <a:spLocks noChangeShapeType="1"/>
          </p:cNvSpPr>
          <p:nvPr/>
        </p:nvSpPr>
        <p:spPr bwMode="auto">
          <a:xfrm>
            <a:off x="3071813" y="3419475"/>
            <a:ext cx="0" cy="134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320" name="Text Box 336"/>
          <p:cNvSpPr txBox="1">
            <a:spLocks noChangeArrowheads="1"/>
          </p:cNvSpPr>
          <p:nvPr/>
        </p:nvSpPr>
        <p:spPr bwMode="auto">
          <a:xfrm>
            <a:off x="636588" y="1462088"/>
            <a:ext cx="455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C/2</a:t>
            </a:r>
          </a:p>
        </p:txBody>
      </p:sp>
      <p:sp>
        <p:nvSpPr>
          <p:cNvPr id="96321" name="Text Box 337"/>
          <p:cNvSpPr txBox="1">
            <a:spLocks noChangeArrowheads="1"/>
          </p:cNvSpPr>
          <p:nvPr/>
        </p:nvSpPr>
        <p:spPr bwMode="auto">
          <a:xfrm>
            <a:off x="2873375" y="3471863"/>
            <a:ext cx="455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/>
              <a:t>C/2</a:t>
            </a:r>
          </a:p>
        </p:txBody>
      </p:sp>
      <p:sp>
        <p:nvSpPr>
          <p:cNvPr id="96322" name="Text Box 338"/>
          <p:cNvSpPr txBox="1">
            <a:spLocks noChangeArrowheads="1"/>
          </p:cNvSpPr>
          <p:nvPr/>
        </p:nvSpPr>
        <p:spPr bwMode="auto">
          <a:xfrm rot="-5400000">
            <a:off x="543719" y="2389982"/>
            <a:ext cx="808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latin typeface="Symbol" charset="0"/>
              </a:rPr>
              <a:t>l</a:t>
            </a:r>
            <a:r>
              <a:rPr lang="en-US" sz="2400" baseline="-25000">
                <a:latin typeface="Arial" charset="0"/>
              </a:rPr>
              <a:t>out</a:t>
            </a:r>
          </a:p>
        </p:txBody>
      </p:sp>
      <p:sp>
        <p:nvSpPr>
          <p:cNvPr id="96323" name="Text Box 339"/>
          <p:cNvSpPr txBox="1">
            <a:spLocks noChangeArrowheads="1"/>
          </p:cNvSpPr>
          <p:nvPr/>
        </p:nvSpPr>
        <p:spPr bwMode="auto">
          <a:xfrm>
            <a:off x="1989138" y="3381375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2400">
                <a:latin typeface="Symbol" pitchFamily="18" charset="2"/>
              </a:rPr>
              <a:t>l</a:t>
            </a:r>
            <a:r>
              <a:rPr lang="en-US" altLang="en-US" sz="2400" baseline="-25000">
                <a:latin typeface="Arial" pitchFamily="34" charset="0"/>
              </a:rPr>
              <a:t>in</a:t>
            </a:r>
            <a:r>
              <a:rPr lang="ja-JP" altLang="en-US" sz="2400" baseline="30000">
                <a:latin typeface="Arial" pitchFamily="34" charset="0"/>
              </a:rPr>
              <a:t>’</a:t>
            </a:r>
            <a:endParaRPr lang="en-US" altLang="en-US" sz="2400" baseline="30000">
              <a:latin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94</a:t>
            </a:fld>
            <a:endParaRPr lang="en-US" altLang="en-US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6 outline</a:t>
            </a:r>
          </a:p>
        </p:txBody>
      </p:sp>
      <p:sp>
        <p:nvSpPr>
          <p:cNvPr id="10035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3.1 transport-layer services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3.2 multiplexing and demultiplexing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3.3 connectionless transport: UDP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3.4 principles of reliable data transfer</a:t>
            </a:r>
          </a:p>
        </p:txBody>
      </p:sp>
      <p:sp>
        <p:nvSpPr>
          <p:cNvPr id="10035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251325" cy="4648200"/>
          </a:xfrm>
        </p:spPr>
        <p:txBody>
          <a:bodyPr/>
          <a:lstStyle/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3.5 connection-oriented transport: TCP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segment structure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reliable data transfer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flow control</a:t>
            </a:r>
          </a:p>
          <a:p>
            <a:pPr marL="912813"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connection management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3.6 principles of congestion control</a:t>
            </a:r>
          </a:p>
          <a:p>
            <a:pPr marL="566738" indent="-566738">
              <a:buFont typeface="Wingdings" charset="0"/>
              <a:buNone/>
              <a:defRPr/>
            </a:pPr>
            <a:r>
              <a:rPr lang="en-US">
                <a:solidFill>
                  <a:srgbClr val="CC0000"/>
                </a:solidFill>
                <a:ea typeface="ＭＳ Ｐゴシック" charset="0"/>
                <a:cs typeface="+mn-cs"/>
              </a:rPr>
              <a:t>3.7 TCP congestion control</a:t>
            </a:r>
          </a:p>
        </p:txBody>
      </p:sp>
      <p:pic>
        <p:nvPicPr>
          <p:cNvPr id="114694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39813"/>
            <a:ext cx="438785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95</a:t>
            </a:fld>
            <a:endParaRPr lang="en-US" altLang="en-US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14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74136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/>
          <a:lstStyle/>
          <a:p>
            <a:pPr algn="r">
              <a:lnSpc>
                <a:spcPct val="80000"/>
              </a:lnSpc>
              <a:defRPr/>
            </a:pPr>
            <a:r>
              <a:rPr lang="en-US" sz="4000">
                <a:ea typeface="ＭＳ Ｐゴシック" charset="0"/>
                <a:cs typeface="+mj-cs"/>
              </a:rPr>
              <a:t>TCP congestion control: </a:t>
            </a:r>
            <a:r>
              <a:rPr lang="en-US" sz="3200">
                <a:ea typeface="ＭＳ Ｐゴシック" charset="0"/>
                <a:cs typeface="+mj-cs"/>
              </a:rPr>
              <a:t>additive increase multiplicative decrease</a:t>
            </a:r>
          </a:p>
        </p:txBody>
      </p:sp>
      <p:sp>
        <p:nvSpPr>
          <p:cNvPr id="101382" name="Rectangle 8"/>
          <p:cNvSpPr>
            <a:spLocks noChangeArrowheads="1"/>
          </p:cNvSpPr>
          <p:nvPr/>
        </p:nvSpPr>
        <p:spPr bwMode="auto">
          <a:xfrm>
            <a:off x="457200" y="1371600"/>
            <a:ext cx="83756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92100" indent="-2921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1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approach:</a:t>
            </a:r>
            <a:r>
              <a:rPr lang="en-US" sz="2800" i="1" dirty="0">
                <a:solidFill>
                  <a:srgbClr val="FF0000"/>
                </a:solidFill>
                <a:latin typeface="Gill Sans MT" charset="0"/>
                <a:ea typeface="ＭＳ Ｐゴシック" charset="0"/>
              </a:rPr>
              <a:t> </a:t>
            </a:r>
            <a:r>
              <a:rPr lang="en-US" sz="2800" dirty="0">
                <a:latin typeface="Gill Sans MT" charset="0"/>
                <a:ea typeface="ＭＳ Ｐゴシック" charset="0"/>
              </a:rPr>
              <a:t>sender</a:t>
            </a:r>
            <a:r>
              <a:rPr lang="en-US" sz="2800" i="1" dirty="0">
                <a:solidFill>
                  <a:srgbClr val="FF0000"/>
                </a:solidFill>
                <a:latin typeface="Gill Sans MT" charset="0"/>
                <a:ea typeface="ＭＳ Ｐゴシック" charset="0"/>
              </a:rPr>
              <a:t> </a:t>
            </a:r>
            <a:r>
              <a:rPr lang="en-US" sz="2800" dirty="0">
                <a:latin typeface="Gill Sans MT" charset="0"/>
                <a:ea typeface="ＭＳ Ｐゴシック" charset="0"/>
              </a:rPr>
              <a:t>increases transmission rate (window size), probing for usable bandwidth, until loss occurs</a:t>
            </a:r>
          </a:p>
          <a:p>
            <a:pPr marL="685800" lvl="1" indent="-2286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additive increase:</a:t>
            </a:r>
            <a:r>
              <a:rPr lang="en-US" sz="2800" dirty="0">
                <a:latin typeface="Gill Sans MT" charset="0"/>
                <a:ea typeface="ＭＳ Ｐゴシック" charset="0"/>
              </a:rPr>
              <a:t> increase  </a:t>
            </a:r>
            <a:r>
              <a:rPr lang="en-US" sz="2800" b="1" dirty="0" err="1">
                <a:latin typeface="Courier New" charset="0"/>
                <a:ea typeface="ＭＳ Ｐゴシック" charset="0"/>
              </a:rPr>
              <a:t>cwnd</a:t>
            </a:r>
            <a:r>
              <a:rPr lang="en-US" sz="2800" dirty="0">
                <a:latin typeface="Courier New" charset="0"/>
                <a:ea typeface="ＭＳ Ｐゴシック" charset="0"/>
              </a:rPr>
              <a:t> </a:t>
            </a:r>
            <a:r>
              <a:rPr lang="en-US" sz="2800" dirty="0">
                <a:latin typeface="Gill Sans MT" charset="0"/>
                <a:ea typeface="ＭＳ Ｐゴシック" charset="0"/>
              </a:rPr>
              <a:t>by 1 MSS every RTT until loss detected</a:t>
            </a:r>
            <a:endParaRPr lang="en-US" sz="2800" i="1" dirty="0">
              <a:latin typeface="Gill Sans MT" charset="0"/>
              <a:ea typeface="ＭＳ Ｐゴシック" charset="0"/>
            </a:endParaRPr>
          </a:p>
          <a:p>
            <a:pPr marL="685800" lvl="1" indent="-2286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multiplicative decrease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:</a:t>
            </a:r>
            <a:r>
              <a:rPr lang="en-US" sz="2800" dirty="0">
                <a:latin typeface="Gill Sans MT" charset="0"/>
                <a:ea typeface="ＭＳ Ｐゴシック" charset="0"/>
              </a:rPr>
              <a:t> cut </a:t>
            </a:r>
            <a:r>
              <a:rPr lang="en-US" sz="2800" b="1" dirty="0" err="1">
                <a:latin typeface="Courier New" charset="0"/>
                <a:ea typeface="ＭＳ Ｐゴシック" charset="0"/>
              </a:rPr>
              <a:t>cwnd</a:t>
            </a:r>
            <a:r>
              <a:rPr lang="en-US" sz="2800" b="1" dirty="0">
                <a:latin typeface="Courier New" charset="0"/>
                <a:ea typeface="ＭＳ Ｐゴシック" charset="0"/>
              </a:rPr>
              <a:t> </a:t>
            </a:r>
            <a:r>
              <a:rPr lang="en-US" sz="2800" dirty="0">
                <a:latin typeface="Gill Sans MT" charset="0"/>
                <a:ea typeface="ＭＳ Ｐゴシック" charset="0"/>
              </a:rPr>
              <a:t>in half after loss </a:t>
            </a:r>
          </a:p>
          <a:p>
            <a:pPr marL="342900" indent="-342900"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</a:endParaRPr>
          </a:p>
        </p:txBody>
      </p:sp>
      <p:sp>
        <p:nvSpPr>
          <p:cNvPr id="101383" name="Rectangle 11"/>
          <p:cNvSpPr>
            <a:spLocks noChangeArrowheads="1"/>
          </p:cNvSpPr>
          <p:nvPr/>
        </p:nvSpPr>
        <p:spPr bwMode="auto">
          <a:xfrm>
            <a:off x="3663950" y="3659188"/>
            <a:ext cx="68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1384" name="Text Box 12"/>
          <p:cNvSpPr txBox="1">
            <a:spLocks noChangeArrowheads="1"/>
          </p:cNvSpPr>
          <p:nvPr/>
        </p:nvSpPr>
        <p:spPr bwMode="auto">
          <a:xfrm rot="-5400000">
            <a:off x="2074863" y="4784725"/>
            <a:ext cx="2047875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b="1">
                <a:latin typeface="Courier New" charset="0"/>
              </a:rPr>
              <a:t>cwnd:</a:t>
            </a:r>
            <a:r>
              <a:rPr lang="en-US" sz="1400">
                <a:latin typeface="Arial" charset="0"/>
              </a:rPr>
              <a:t> TCP sender </a:t>
            </a:r>
          </a:p>
          <a:p>
            <a:pPr>
              <a:defRPr/>
            </a:pPr>
            <a:r>
              <a:rPr lang="en-US" sz="1400">
                <a:latin typeface="Arial" charset="0"/>
              </a:rPr>
              <a:t>congestion window size</a:t>
            </a:r>
          </a:p>
        </p:txBody>
      </p:sp>
      <p:sp>
        <p:nvSpPr>
          <p:cNvPr id="101385" name="Text Box 13"/>
          <p:cNvSpPr txBox="1">
            <a:spLocks noChangeArrowheads="1"/>
          </p:cNvSpPr>
          <p:nvPr/>
        </p:nvSpPr>
        <p:spPr bwMode="auto">
          <a:xfrm>
            <a:off x="425450" y="4448175"/>
            <a:ext cx="2146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2000">
                <a:latin typeface="Arial" charset="0"/>
              </a:rPr>
              <a:t>AIMD saw tooth</a:t>
            </a:r>
          </a:p>
          <a:p>
            <a:pPr algn="r">
              <a:defRPr/>
            </a:pPr>
            <a:r>
              <a:rPr lang="en-US" sz="2000">
                <a:latin typeface="Arial" charset="0"/>
              </a:rPr>
              <a:t>behavior: probing</a:t>
            </a:r>
          </a:p>
          <a:p>
            <a:pPr algn="r">
              <a:defRPr/>
            </a:pPr>
            <a:r>
              <a:rPr lang="en-US" sz="2000">
                <a:latin typeface="Arial" charset="0"/>
              </a:rPr>
              <a:t>for bandwidth</a:t>
            </a:r>
          </a:p>
        </p:txBody>
      </p:sp>
      <p:sp>
        <p:nvSpPr>
          <p:cNvPr id="101386" name="Line 17"/>
          <p:cNvSpPr>
            <a:spLocks noChangeShapeType="1"/>
          </p:cNvSpPr>
          <p:nvPr/>
        </p:nvSpPr>
        <p:spPr bwMode="auto">
          <a:xfrm>
            <a:off x="3505200" y="6149975"/>
            <a:ext cx="4143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1387" name="Line 18"/>
          <p:cNvSpPr>
            <a:spLocks noChangeShapeType="1"/>
          </p:cNvSpPr>
          <p:nvPr/>
        </p:nvSpPr>
        <p:spPr bwMode="auto">
          <a:xfrm>
            <a:off x="3494088" y="3735388"/>
            <a:ext cx="0" cy="2416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8307" name="Line 19"/>
          <p:cNvSpPr>
            <a:spLocks noChangeShapeType="1"/>
          </p:cNvSpPr>
          <p:nvPr/>
        </p:nvSpPr>
        <p:spPr bwMode="auto">
          <a:xfrm flipV="1">
            <a:off x="3505200" y="4852988"/>
            <a:ext cx="169863" cy="1698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8308" name="Line 20"/>
          <p:cNvSpPr>
            <a:spLocks noChangeShapeType="1"/>
          </p:cNvSpPr>
          <p:nvPr/>
        </p:nvSpPr>
        <p:spPr bwMode="auto">
          <a:xfrm>
            <a:off x="3686175" y="4841875"/>
            <a:ext cx="0" cy="642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8309" name="Line 21"/>
          <p:cNvSpPr>
            <a:spLocks noChangeShapeType="1"/>
          </p:cNvSpPr>
          <p:nvPr/>
        </p:nvSpPr>
        <p:spPr bwMode="auto">
          <a:xfrm flipV="1">
            <a:off x="3675063" y="4525963"/>
            <a:ext cx="982662" cy="981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68310" name="Line 22"/>
          <p:cNvSpPr>
            <a:spLocks noChangeShapeType="1"/>
          </p:cNvSpPr>
          <p:nvPr/>
        </p:nvSpPr>
        <p:spPr bwMode="auto">
          <a:xfrm>
            <a:off x="4646613" y="4527550"/>
            <a:ext cx="0" cy="8016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268326" name="Group 38"/>
          <p:cNvGrpSpPr>
            <a:grpSpLocks/>
          </p:cNvGrpSpPr>
          <p:nvPr/>
        </p:nvGrpSpPr>
        <p:grpSpPr bwMode="auto">
          <a:xfrm>
            <a:off x="4638675" y="4402138"/>
            <a:ext cx="3040063" cy="1106487"/>
            <a:chOff x="2720" y="2730"/>
            <a:chExt cx="1915" cy="697"/>
          </a:xfrm>
        </p:grpSpPr>
        <p:sp>
          <p:nvSpPr>
            <p:cNvPr id="101399" name="Line 23"/>
            <p:cNvSpPr>
              <a:spLocks noChangeShapeType="1"/>
            </p:cNvSpPr>
            <p:nvPr/>
          </p:nvSpPr>
          <p:spPr bwMode="auto">
            <a:xfrm flipV="1">
              <a:off x="2720" y="2996"/>
              <a:ext cx="331" cy="33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5735" name="Group 37"/>
            <p:cNvGrpSpPr>
              <a:grpSpLocks/>
            </p:cNvGrpSpPr>
            <p:nvPr/>
          </p:nvGrpSpPr>
          <p:grpSpPr bwMode="auto">
            <a:xfrm>
              <a:off x="3051" y="2730"/>
              <a:ext cx="1584" cy="697"/>
              <a:chOff x="3051" y="2730"/>
              <a:chExt cx="1584" cy="697"/>
            </a:xfrm>
          </p:grpSpPr>
          <p:sp>
            <p:nvSpPr>
              <p:cNvPr id="101401" name="Line 24"/>
              <p:cNvSpPr>
                <a:spLocks noChangeShapeType="1"/>
              </p:cNvSpPr>
              <p:nvPr/>
            </p:nvSpPr>
            <p:spPr bwMode="auto">
              <a:xfrm>
                <a:off x="3051" y="2993"/>
                <a:ext cx="0" cy="43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1402" name="Line 25"/>
              <p:cNvSpPr>
                <a:spLocks noChangeShapeType="1"/>
              </p:cNvSpPr>
              <p:nvPr/>
            </p:nvSpPr>
            <p:spPr bwMode="auto">
              <a:xfrm flipV="1">
                <a:off x="3058" y="2795"/>
                <a:ext cx="611" cy="6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1403" name="Line 26"/>
              <p:cNvSpPr>
                <a:spLocks noChangeShapeType="1"/>
              </p:cNvSpPr>
              <p:nvPr/>
            </p:nvSpPr>
            <p:spPr bwMode="auto">
              <a:xfrm>
                <a:off x="3666" y="2795"/>
                <a:ext cx="7" cy="52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1404" name="Line 29"/>
              <p:cNvSpPr>
                <a:spLocks noChangeShapeType="1"/>
              </p:cNvSpPr>
              <p:nvPr/>
            </p:nvSpPr>
            <p:spPr bwMode="auto">
              <a:xfrm flipV="1">
                <a:off x="3669" y="2898"/>
                <a:ext cx="420" cy="4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1405" name="Line 30"/>
              <p:cNvSpPr>
                <a:spLocks noChangeShapeType="1"/>
              </p:cNvSpPr>
              <p:nvPr/>
            </p:nvSpPr>
            <p:spPr bwMode="auto">
              <a:xfrm>
                <a:off x="4089" y="2889"/>
                <a:ext cx="0" cy="4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1406" name="Line 31"/>
              <p:cNvSpPr>
                <a:spLocks noChangeShapeType="1"/>
              </p:cNvSpPr>
              <p:nvPr/>
            </p:nvSpPr>
            <p:spPr bwMode="auto">
              <a:xfrm flipV="1">
                <a:off x="4083" y="2730"/>
                <a:ext cx="552" cy="63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sp>
        <p:nvSpPr>
          <p:cNvPr id="101393" name="Text Box 32"/>
          <p:cNvSpPr txBox="1">
            <a:spLocks noChangeArrowheads="1"/>
          </p:cNvSpPr>
          <p:nvPr/>
        </p:nvSpPr>
        <p:spPr bwMode="auto">
          <a:xfrm>
            <a:off x="4403725" y="3622675"/>
            <a:ext cx="4222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/>
            <a:r>
              <a:rPr lang="en-US" altLang="en-US"/>
              <a:t>additively increase window size …</a:t>
            </a:r>
          </a:p>
          <a:p>
            <a:pPr algn="l"/>
            <a:r>
              <a:rPr lang="en-US" altLang="en-US"/>
              <a:t>…. until loss occurs (then cut window in half)</a:t>
            </a:r>
          </a:p>
        </p:txBody>
      </p:sp>
      <p:sp>
        <p:nvSpPr>
          <p:cNvPr id="268321" name="Freeform 33"/>
          <p:cNvSpPr>
            <a:spLocks/>
          </p:cNvSpPr>
          <p:nvPr/>
        </p:nvSpPr>
        <p:spPr bwMode="auto">
          <a:xfrm>
            <a:off x="3598863" y="3816350"/>
            <a:ext cx="858837" cy="1016000"/>
          </a:xfrm>
          <a:custGeom>
            <a:avLst/>
            <a:gdLst>
              <a:gd name="T0" fmla="*/ 2147483647 w 541"/>
              <a:gd name="T1" fmla="*/ 0 h 640"/>
              <a:gd name="T2" fmla="*/ 0 w 541"/>
              <a:gd name="T3" fmla="*/ 0 h 640"/>
              <a:gd name="T4" fmla="*/ 0 w 541"/>
              <a:gd name="T5" fmla="*/ 2147483647 h 6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41" h="640">
                <a:moveTo>
                  <a:pt x="541" y="0"/>
                </a:moveTo>
                <a:lnTo>
                  <a:pt x="0" y="0"/>
                </a:lnTo>
                <a:lnTo>
                  <a:pt x="0" y="64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8322" name="Freeform 34"/>
          <p:cNvSpPr>
            <a:spLocks/>
          </p:cNvSpPr>
          <p:nvPr/>
        </p:nvSpPr>
        <p:spPr bwMode="auto">
          <a:xfrm>
            <a:off x="3743325" y="4019550"/>
            <a:ext cx="796925" cy="1000125"/>
          </a:xfrm>
          <a:custGeom>
            <a:avLst/>
            <a:gdLst>
              <a:gd name="T0" fmla="*/ 2147483647 w 502"/>
              <a:gd name="T1" fmla="*/ 0 h 630"/>
              <a:gd name="T2" fmla="*/ 2147483647 w 502"/>
              <a:gd name="T3" fmla="*/ 2147483647 h 630"/>
              <a:gd name="T4" fmla="*/ 2147483647 w 502"/>
              <a:gd name="T5" fmla="*/ 2147483647 h 630"/>
              <a:gd name="T6" fmla="*/ 0 w 502"/>
              <a:gd name="T7" fmla="*/ 2147483647 h 63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2" h="630">
                <a:moveTo>
                  <a:pt x="502" y="0"/>
                </a:moveTo>
                <a:lnTo>
                  <a:pt x="56" y="2"/>
                </a:lnTo>
                <a:lnTo>
                  <a:pt x="54" y="630"/>
                </a:lnTo>
                <a:lnTo>
                  <a:pt x="0" y="63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8323" name="Freeform 35"/>
          <p:cNvSpPr>
            <a:spLocks/>
          </p:cNvSpPr>
          <p:nvPr/>
        </p:nvSpPr>
        <p:spPr bwMode="auto">
          <a:xfrm>
            <a:off x="4051300" y="3814763"/>
            <a:ext cx="406400" cy="1168400"/>
          </a:xfrm>
          <a:custGeom>
            <a:avLst/>
            <a:gdLst>
              <a:gd name="T0" fmla="*/ 2147483647 w 256"/>
              <a:gd name="T1" fmla="*/ 0 h 736"/>
              <a:gd name="T2" fmla="*/ 0 w 256"/>
              <a:gd name="T3" fmla="*/ 0 h 736"/>
              <a:gd name="T4" fmla="*/ 0 w 256"/>
              <a:gd name="T5" fmla="*/ 2147483647 h 73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6" h="736">
                <a:moveTo>
                  <a:pt x="256" y="0"/>
                </a:moveTo>
                <a:lnTo>
                  <a:pt x="0" y="0"/>
                </a:lnTo>
                <a:lnTo>
                  <a:pt x="0" y="736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8324" name="Freeform 36"/>
          <p:cNvSpPr>
            <a:spLocks/>
          </p:cNvSpPr>
          <p:nvPr/>
        </p:nvSpPr>
        <p:spPr bwMode="auto">
          <a:xfrm>
            <a:off x="4689475" y="4179888"/>
            <a:ext cx="168275" cy="635000"/>
          </a:xfrm>
          <a:custGeom>
            <a:avLst/>
            <a:gdLst>
              <a:gd name="T0" fmla="*/ 2147483647 w 106"/>
              <a:gd name="T1" fmla="*/ 0 h 400"/>
              <a:gd name="T2" fmla="*/ 2147483647 w 106"/>
              <a:gd name="T3" fmla="*/ 2147483647 h 400"/>
              <a:gd name="T4" fmla="*/ 0 w 106"/>
              <a:gd name="T5" fmla="*/ 2147483647 h 4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" h="400">
                <a:moveTo>
                  <a:pt x="106" y="0"/>
                </a:moveTo>
                <a:lnTo>
                  <a:pt x="106" y="400"/>
                </a:lnTo>
                <a:lnTo>
                  <a:pt x="0" y="40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1398" name="Text Box 40"/>
          <p:cNvSpPr txBox="1">
            <a:spLocks noChangeArrowheads="1"/>
          </p:cNvSpPr>
          <p:nvPr/>
        </p:nvSpPr>
        <p:spPr bwMode="auto">
          <a:xfrm>
            <a:off x="5072063" y="6140450"/>
            <a:ext cx="576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time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96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68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6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68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321" grpId="0" animBg="1"/>
      <p:bldP spid="268321" grpId="1" animBg="1"/>
      <p:bldP spid="268322" grpId="0" animBg="1"/>
      <p:bldP spid="268322" grpId="1" animBg="1"/>
      <p:bldP spid="268323" grpId="0" animBg="1"/>
      <p:bldP spid="268323" grpId="1" animBg="1"/>
      <p:bldP spid="26832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9" name="Picture 89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8175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231775"/>
            <a:ext cx="7772400" cy="769938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Congestion Control: details</a:t>
            </a:r>
          </a:p>
        </p:txBody>
      </p:sp>
      <p:sp>
        <p:nvSpPr>
          <p:cNvPr id="10240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2750" y="3784600"/>
            <a:ext cx="4532313" cy="169545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sender limits transmission:</a:t>
            </a: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r>
              <a:rPr lang="en-US" b="1">
                <a:latin typeface="Courier New" charset="0"/>
                <a:ea typeface="ＭＳ Ｐゴシック" charset="0"/>
                <a:cs typeface="+mn-cs"/>
              </a:rPr>
              <a:t>cwnd</a:t>
            </a:r>
            <a:r>
              <a:rPr lang="en-US">
                <a:ea typeface="ＭＳ Ｐゴシック" charset="0"/>
                <a:cs typeface="+mn-cs"/>
              </a:rPr>
              <a:t> is dynamic, function of perceived network congestion</a:t>
            </a: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sp>
        <p:nvSpPr>
          <p:cNvPr id="10240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59375" y="1485900"/>
            <a:ext cx="3810000" cy="2447925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ea typeface="ＭＳ Ｐゴシック" charset="0"/>
                <a:cs typeface="+mn-cs"/>
              </a:rPr>
              <a:t>TCP sending rate:</a:t>
            </a:r>
          </a:p>
          <a:p>
            <a:pPr>
              <a:buFont typeface="Wingdings" charset="2"/>
              <a:buChar char="§"/>
              <a:defRPr/>
            </a:pPr>
            <a:r>
              <a:rPr lang="en-US" i="1">
                <a:ea typeface="ＭＳ Ｐゴシック" charset="0"/>
                <a:cs typeface="+mn-cs"/>
              </a:rPr>
              <a:t>roughly:</a:t>
            </a:r>
            <a:r>
              <a:rPr lang="en-US">
                <a:ea typeface="ＭＳ Ｐゴシック" charset="0"/>
                <a:cs typeface="+mn-cs"/>
              </a:rPr>
              <a:t> send cwnd bytes, wait RTT for ACKS, then send more bytes</a:t>
            </a:r>
          </a:p>
        </p:txBody>
      </p:sp>
      <p:sp>
        <p:nvSpPr>
          <p:cNvPr id="102408" name="Rectangle 12"/>
          <p:cNvSpPr>
            <a:spLocks noChangeArrowheads="1"/>
          </p:cNvSpPr>
          <p:nvPr/>
        </p:nvSpPr>
        <p:spPr bwMode="auto">
          <a:xfrm>
            <a:off x="768350" y="1941513"/>
            <a:ext cx="65088" cy="6223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09" name="Rectangle 13"/>
          <p:cNvSpPr>
            <a:spLocks noChangeArrowheads="1"/>
          </p:cNvSpPr>
          <p:nvPr/>
        </p:nvSpPr>
        <p:spPr bwMode="auto">
          <a:xfrm>
            <a:off x="865188" y="1943100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0" name="Rectangle 14"/>
          <p:cNvSpPr>
            <a:spLocks noChangeArrowheads="1"/>
          </p:cNvSpPr>
          <p:nvPr/>
        </p:nvSpPr>
        <p:spPr bwMode="auto">
          <a:xfrm>
            <a:off x="963613" y="1941513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1" name="Rectangle 15"/>
          <p:cNvSpPr>
            <a:spLocks noChangeArrowheads="1"/>
          </p:cNvSpPr>
          <p:nvPr/>
        </p:nvSpPr>
        <p:spPr bwMode="auto">
          <a:xfrm>
            <a:off x="1060450" y="1941513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2" name="Rectangle 16"/>
          <p:cNvSpPr>
            <a:spLocks noChangeArrowheads="1"/>
          </p:cNvSpPr>
          <p:nvPr/>
        </p:nvSpPr>
        <p:spPr bwMode="auto">
          <a:xfrm>
            <a:off x="1155700" y="1941513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3" name="Rectangle 17"/>
          <p:cNvSpPr>
            <a:spLocks noChangeArrowheads="1"/>
          </p:cNvSpPr>
          <p:nvPr/>
        </p:nvSpPr>
        <p:spPr bwMode="auto">
          <a:xfrm>
            <a:off x="1252538" y="1941513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4" name="Rectangle 18"/>
          <p:cNvSpPr>
            <a:spLocks noChangeArrowheads="1"/>
          </p:cNvSpPr>
          <p:nvPr/>
        </p:nvSpPr>
        <p:spPr bwMode="auto">
          <a:xfrm>
            <a:off x="1344613" y="1941513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5" name="Rectangle 19"/>
          <p:cNvSpPr>
            <a:spLocks noChangeArrowheads="1"/>
          </p:cNvSpPr>
          <p:nvPr/>
        </p:nvSpPr>
        <p:spPr bwMode="auto">
          <a:xfrm>
            <a:off x="1439863" y="1941513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6" name="Rectangle 20"/>
          <p:cNvSpPr>
            <a:spLocks noChangeArrowheads="1"/>
          </p:cNvSpPr>
          <p:nvPr/>
        </p:nvSpPr>
        <p:spPr bwMode="auto">
          <a:xfrm>
            <a:off x="1535113" y="1941513"/>
            <a:ext cx="65087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7" name="Rectangle 21"/>
          <p:cNvSpPr>
            <a:spLocks noChangeArrowheads="1"/>
          </p:cNvSpPr>
          <p:nvPr/>
        </p:nvSpPr>
        <p:spPr bwMode="auto">
          <a:xfrm>
            <a:off x="1641475" y="1941513"/>
            <a:ext cx="65088" cy="622300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8" name="Rectangle 22"/>
          <p:cNvSpPr>
            <a:spLocks noChangeArrowheads="1"/>
          </p:cNvSpPr>
          <p:nvPr/>
        </p:nvSpPr>
        <p:spPr bwMode="auto">
          <a:xfrm>
            <a:off x="1739900" y="1943100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19" name="Rectangle 23"/>
          <p:cNvSpPr>
            <a:spLocks noChangeArrowheads="1"/>
          </p:cNvSpPr>
          <p:nvPr/>
        </p:nvSpPr>
        <p:spPr bwMode="auto">
          <a:xfrm>
            <a:off x="1836738" y="194151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0" name="Rectangle 24"/>
          <p:cNvSpPr>
            <a:spLocks noChangeArrowheads="1"/>
          </p:cNvSpPr>
          <p:nvPr/>
        </p:nvSpPr>
        <p:spPr bwMode="auto">
          <a:xfrm>
            <a:off x="1933575" y="1941513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1" name="Rectangle 25"/>
          <p:cNvSpPr>
            <a:spLocks noChangeArrowheads="1"/>
          </p:cNvSpPr>
          <p:nvPr/>
        </p:nvSpPr>
        <p:spPr bwMode="auto">
          <a:xfrm>
            <a:off x="2030413" y="194151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2" name="Rectangle 26"/>
          <p:cNvSpPr>
            <a:spLocks noChangeArrowheads="1"/>
          </p:cNvSpPr>
          <p:nvPr/>
        </p:nvSpPr>
        <p:spPr bwMode="auto">
          <a:xfrm>
            <a:off x="2125663" y="194151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3" name="Rectangle 27"/>
          <p:cNvSpPr>
            <a:spLocks noChangeArrowheads="1"/>
          </p:cNvSpPr>
          <p:nvPr/>
        </p:nvSpPr>
        <p:spPr bwMode="auto">
          <a:xfrm>
            <a:off x="2217738" y="194151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4" name="Rectangle 28"/>
          <p:cNvSpPr>
            <a:spLocks noChangeArrowheads="1"/>
          </p:cNvSpPr>
          <p:nvPr/>
        </p:nvSpPr>
        <p:spPr bwMode="auto">
          <a:xfrm>
            <a:off x="2312988" y="1941513"/>
            <a:ext cx="65087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5" name="Rectangle 29"/>
          <p:cNvSpPr>
            <a:spLocks noChangeArrowheads="1"/>
          </p:cNvSpPr>
          <p:nvPr/>
        </p:nvSpPr>
        <p:spPr bwMode="auto">
          <a:xfrm>
            <a:off x="2409825" y="1941513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6" name="Rectangle 30"/>
          <p:cNvSpPr>
            <a:spLocks noChangeArrowheads="1"/>
          </p:cNvSpPr>
          <p:nvPr/>
        </p:nvSpPr>
        <p:spPr bwMode="auto">
          <a:xfrm>
            <a:off x="2498725" y="1941513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7" name="Rectangle 31"/>
          <p:cNvSpPr>
            <a:spLocks noChangeArrowheads="1"/>
          </p:cNvSpPr>
          <p:nvPr/>
        </p:nvSpPr>
        <p:spPr bwMode="auto">
          <a:xfrm>
            <a:off x="2593975" y="1941513"/>
            <a:ext cx="65088" cy="6223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8" name="Rectangle 32"/>
          <p:cNvSpPr>
            <a:spLocks noChangeArrowheads="1"/>
          </p:cNvSpPr>
          <p:nvPr/>
        </p:nvSpPr>
        <p:spPr bwMode="auto">
          <a:xfrm>
            <a:off x="2687638" y="1939925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29" name="Rectangle 33"/>
          <p:cNvSpPr>
            <a:spLocks noChangeArrowheads="1"/>
          </p:cNvSpPr>
          <p:nvPr/>
        </p:nvSpPr>
        <p:spPr bwMode="auto">
          <a:xfrm>
            <a:off x="2779713" y="1939925"/>
            <a:ext cx="65087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0" name="Rectangle 34"/>
          <p:cNvSpPr>
            <a:spLocks noChangeArrowheads="1"/>
          </p:cNvSpPr>
          <p:nvPr/>
        </p:nvSpPr>
        <p:spPr bwMode="auto">
          <a:xfrm>
            <a:off x="2876550" y="1939925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1" name="Rectangle 35"/>
          <p:cNvSpPr>
            <a:spLocks noChangeArrowheads="1"/>
          </p:cNvSpPr>
          <p:nvPr/>
        </p:nvSpPr>
        <p:spPr bwMode="auto">
          <a:xfrm>
            <a:off x="2971800" y="1939925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2" name="Rectangle 36"/>
          <p:cNvSpPr>
            <a:spLocks noChangeArrowheads="1"/>
          </p:cNvSpPr>
          <p:nvPr/>
        </p:nvSpPr>
        <p:spPr bwMode="auto">
          <a:xfrm>
            <a:off x="3060700" y="1939925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3" name="Rectangle 37"/>
          <p:cNvSpPr>
            <a:spLocks noChangeArrowheads="1"/>
          </p:cNvSpPr>
          <p:nvPr/>
        </p:nvSpPr>
        <p:spPr bwMode="auto">
          <a:xfrm>
            <a:off x="3155950" y="1939925"/>
            <a:ext cx="65088" cy="6223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4" name="Rectangle 38"/>
          <p:cNvSpPr>
            <a:spLocks noChangeArrowheads="1"/>
          </p:cNvSpPr>
          <p:nvPr/>
        </p:nvSpPr>
        <p:spPr bwMode="auto">
          <a:xfrm>
            <a:off x="3252788" y="194151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5" name="Rectangle 39"/>
          <p:cNvSpPr>
            <a:spLocks noChangeArrowheads="1"/>
          </p:cNvSpPr>
          <p:nvPr/>
        </p:nvSpPr>
        <p:spPr bwMode="auto">
          <a:xfrm>
            <a:off x="3349625" y="1943100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6" name="Rectangle 40"/>
          <p:cNvSpPr>
            <a:spLocks noChangeArrowheads="1"/>
          </p:cNvSpPr>
          <p:nvPr/>
        </p:nvSpPr>
        <p:spPr bwMode="auto">
          <a:xfrm>
            <a:off x="3446463" y="194151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7" name="Rectangle 41"/>
          <p:cNvSpPr>
            <a:spLocks noChangeArrowheads="1"/>
          </p:cNvSpPr>
          <p:nvPr/>
        </p:nvSpPr>
        <p:spPr bwMode="auto">
          <a:xfrm>
            <a:off x="3544888" y="194151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8" name="Rectangle 42"/>
          <p:cNvSpPr>
            <a:spLocks noChangeArrowheads="1"/>
          </p:cNvSpPr>
          <p:nvPr/>
        </p:nvSpPr>
        <p:spPr bwMode="auto">
          <a:xfrm>
            <a:off x="3640138" y="194151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39" name="Rectangle 43"/>
          <p:cNvSpPr>
            <a:spLocks noChangeArrowheads="1"/>
          </p:cNvSpPr>
          <p:nvPr/>
        </p:nvSpPr>
        <p:spPr bwMode="auto">
          <a:xfrm>
            <a:off x="3735388" y="194151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40" name="Rectangle 44"/>
          <p:cNvSpPr>
            <a:spLocks noChangeArrowheads="1"/>
          </p:cNvSpPr>
          <p:nvPr/>
        </p:nvSpPr>
        <p:spPr bwMode="auto">
          <a:xfrm>
            <a:off x="3827463" y="1941513"/>
            <a:ext cx="65087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41" name="Rectangle 45"/>
          <p:cNvSpPr>
            <a:spLocks noChangeArrowheads="1"/>
          </p:cNvSpPr>
          <p:nvPr/>
        </p:nvSpPr>
        <p:spPr bwMode="auto">
          <a:xfrm>
            <a:off x="3924300" y="1941513"/>
            <a:ext cx="65088" cy="6223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42" name="Rectangle 46"/>
          <p:cNvSpPr>
            <a:spLocks noChangeArrowheads="1"/>
          </p:cNvSpPr>
          <p:nvPr/>
        </p:nvSpPr>
        <p:spPr bwMode="auto">
          <a:xfrm>
            <a:off x="4019550" y="1941513"/>
            <a:ext cx="65088" cy="622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43" name="Rectangle 47"/>
          <p:cNvSpPr>
            <a:spLocks noChangeArrowheads="1"/>
          </p:cNvSpPr>
          <p:nvPr/>
        </p:nvSpPr>
        <p:spPr bwMode="auto">
          <a:xfrm>
            <a:off x="725488" y="2679700"/>
            <a:ext cx="3408362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44" name="Rectangle 48"/>
          <p:cNvSpPr>
            <a:spLocks noChangeArrowheads="1"/>
          </p:cNvSpPr>
          <p:nvPr/>
        </p:nvSpPr>
        <p:spPr bwMode="auto">
          <a:xfrm>
            <a:off x="811213" y="1831975"/>
            <a:ext cx="3408362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45" name="Line 51"/>
          <p:cNvSpPr>
            <a:spLocks noChangeShapeType="1"/>
          </p:cNvSpPr>
          <p:nvPr/>
        </p:nvSpPr>
        <p:spPr bwMode="auto">
          <a:xfrm>
            <a:off x="1731963" y="2635250"/>
            <a:ext cx="909637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6781" name="Freeform 53"/>
          <p:cNvSpPr>
            <a:spLocks/>
          </p:cNvSpPr>
          <p:nvPr/>
        </p:nvSpPr>
        <p:spPr bwMode="auto">
          <a:xfrm>
            <a:off x="1524000" y="2614613"/>
            <a:ext cx="144463" cy="384175"/>
          </a:xfrm>
          <a:custGeom>
            <a:avLst/>
            <a:gdLst>
              <a:gd name="T0" fmla="*/ 2147483647 w 91"/>
              <a:gd name="T1" fmla="*/ 0 h 242"/>
              <a:gd name="T2" fmla="*/ 2147483647 w 91"/>
              <a:gd name="T3" fmla="*/ 2147483647 h 242"/>
              <a:gd name="T4" fmla="*/ 0 w 91"/>
              <a:gd name="T5" fmla="*/ 2147483647 h 2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" h="242">
                <a:moveTo>
                  <a:pt x="91" y="0"/>
                </a:moveTo>
                <a:lnTo>
                  <a:pt x="88" y="242"/>
                </a:lnTo>
                <a:lnTo>
                  <a:pt x="0" y="242"/>
                </a:lnTo>
              </a:path>
            </a:pathLst>
          </a:custGeom>
          <a:noFill/>
          <a:ln w="12700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47" name="Line 56"/>
          <p:cNvSpPr>
            <a:spLocks noChangeShapeType="1"/>
          </p:cNvSpPr>
          <p:nvPr/>
        </p:nvSpPr>
        <p:spPr bwMode="auto">
          <a:xfrm>
            <a:off x="2201863" y="2654300"/>
            <a:ext cx="12700" cy="43021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48" name="Text Box 57"/>
          <p:cNvSpPr txBox="1">
            <a:spLocks noChangeArrowheads="1"/>
          </p:cNvSpPr>
          <p:nvPr/>
        </p:nvSpPr>
        <p:spPr bwMode="auto">
          <a:xfrm>
            <a:off x="706438" y="2838450"/>
            <a:ext cx="8524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/>
              <a:t>last byte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1400"/>
              <a:t>ACKed</a:t>
            </a:r>
          </a:p>
        </p:txBody>
      </p:sp>
      <p:sp>
        <p:nvSpPr>
          <p:cNvPr id="102449" name="Text Box 58"/>
          <p:cNvSpPr txBox="1">
            <a:spLocks noChangeArrowheads="1"/>
          </p:cNvSpPr>
          <p:nvPr/>
        </p:nvSpPr>
        <p:spPr bwMode="auto">
          <a:xfrm>
            <a:off x="1731963" y="3016250"/>
            <a:ext cx="106680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1400"/>
              <a:t>sent, not-yet ACKed</a:t>
            </a:r>
          </a:p>
          <a:p>
            <a:pPr algn="l">
              <a:lnSpc>
                <a:spcPct val="90000"/>
              </a:lnSpc>
            </a:pPr>
            <a:r>
              <a:rPr lang="en-US" altLang="en-US" sz="1400"/>
              <a:t>(</a:t>
            </a:r>
            <a:r>
              <a:rPr lang="ja-JP" altLang="en-US" sz="1400"/>
              <a:t>“</a:t>
            </a:r>
            <a:r>
              <a:rPr lang="en-US" altLang="ja-JP" sz="1400"/>
              <a:t>in-flight</a:t>
            </a:r>
            <a:r>
              <a:rPr lang="ja-JP" altLang="en-US" sz="1400"/>
              <a:t>”</a:t>
            </a:r>
            <a:r>
              <a:rPr lang="en-US" altLang="ja-JP" sz="1400"/>
              <a:t>)</a:t>
            </a:r>
            <a:endParaRPr lang="en-US" altLang="en-US" sz="1400"/>
          </a:p>
        </p:txBody>
      </p:sp>
      <p:sp>
        <p:nvSpPr>
          <p:cNvPr id="102450" name="Text Box 59"/>
          <p:cNvSpPr txBox="1">
            <a:spLocks noChangeArrowheads="1"/>
          </p:cNvSpPr>
          <p:nvPr/>
        </p:nvSpPr>
        <p:spPr bwMode="auto">
          <a:xfrm>
            <a:off x="2774950" y="2878138"/>
            <a:ext cx="1066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90000"/>
              </a:lnSpc>
              <a:defRPr/>
            </a:pPr>
            <a:r>
              <a:rPr lang="en-US" sz="1400"/>
              <a:t>last byte sent</a:t>
            </a:r>
          </a:p>
        </p:txBody>
      </p:sp>
      <p:sp>
        <p:nvSpPr>
          <p:cNvPr id="102451" name="Text Box 61"/>
          <p:cNvSpPr txBox="1">
            <a:spLocks noChangeArrowheads="1"/>
          </p:cNvSpPr>
          <p:nvPr/>
        </p:nvSpPr>
        <p:spPr bwMode="auto">
          <a:xfrm>
            <a:off x="2168525" y="1622425"/>
            <a:ext cx="60960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400" b="1">
                <a:latin typeface="Courier New" charset="0"/>
              </a:rPr>
              <a:t>cwnd</a:t>
            </a:r>
            <a:endParaRPr lang="en-US" sz="1400" b="1" i="1">
              <a:latin typeface="Courier New" charset="0"/>
            </a:endParaRPr>
          </a:p>
        </p:txBody>
      </p:sp>
      <p:grpSp>
        <p:nvGrpSpPr>
          <p:cNvPr id="116787" name="Group 62"/>
          <p:cNvGrpSpPr>
            <a:grpSpLocks/>
          </p:cNvGrpSpPr>
          <p:nvPr/>
        </p:nvGrpSpPr>
        <p:grpSpPr bwMode="auto">
          <a:xfrm>
            <a:off x="2774950" y="1706563"/>
            <a:ext cx="447675" cy="117475"/>
            <a:chOff x="4250" y="1692"/>
            <a:chExt cx="374" cy="86"/>
          </a:xfrm>
        </p:grpSpPr>
        <p:sp>
          <p:nvSpPr>
            <p:cNvPr id="102474" name="Line 63"/>
            <p:cNvSpPr>
              <a:spLocks noChangeShapeType="1"/>
            </p:cNvSpPr>
            <p:nvPr/>
          </p:nvSpPr>
          <p:spPr bwMode="auto">
            <a:xfrm>
              <a:off x="4250" y="1738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2475" name="Line 64"/>
            <p:cNvSpPr>
              <a:spLocks noChangeShapeType="1"/>
            </p:cNvSpPr>
            <p:nvPr/>
          </p:nvSpPr>
          <p:spPr bwMode="auto">
            <a:xfrm>
              <a:off x="4621" y="1692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6788" name="Group 65"/>
          <p:cNvGrpSpPr>
            <a:grpSpLocks/>
          </p:cNvGrpSpPr>
          <p:nvPr/>
        </p:nvGrpSpPr>
        <p:grpSpPr bwMode="auto">
          <a:xfrm rot="10800000">
            <a:off x="1736725" y="1725613"/>
            <a:ext cx="466725" cy="123825"/>
            <a:chOff x="4250" y="1692"/>
            <a:chExt cx="374" cy="86"/>
          </a:xfrm>
        </p:grpSpPr>
        <p:sp>
          <p:nvSpPr>
            <p:cNvPr id="102472" name="Line 66"/>
            <p:cNvSpPr>
              <a:spLocks noChangeShapeType="1"/>
            </p:cNvSpPr>
            <p:nvPr/>
          </p:nvSpPr>
          <p:spPr bwMode="auto">
            <a:xfrm>
              <a:off x="4260" y="1746"/>
              <a:ext cx="374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2473" name="Line 67"/>
            <p:cNvSpPr>
              <a:spLocks noChangeShapeType="1"/>
            </p:cNvSpPr>
            <p:nvPr/>
          </p:nvSpPr>
          <p:spPr bwMode="auto">
            <a:xfrm>
              <a:off x="4632" y="1700"/>
              <a:ext cx="0" cy="8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16789" name="Freeform 69"/>
          <p:cNvSpPr>
            <a:spLocks/>
          </p:cNvSpPr>
          <p:nvPr/>
        </p:nvSpPr>
        <p:spPr bwMode="auto">
          <a:xfrm flipH="1">
            <a:off x="2628900" y="2703513"/>
            <a:ext cx="144463" cy="301625"/>
          </a:xfrm>
          <a:custGeom>
            <a:avLst/>
            <a:gdLst>
              <a:gd name="T0" fmla="*/ 2147483647 w 91"/>
              <a:gd name="T1" fmla="*/ 0 h 242"/>
              <a:gd name="T2" fmla="*/ 2147483647 w 91"/>
              <a:gd name="T3" fmla="*/ 2147483647 h 242"/>
              <a:gd name="T4" fmla="*/ 0 w 91"/>
              <a:gd name="T5" fmla="*/ 2147483647 h 2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" h="242">
                <a:moveTo>
                  <a:pt x="91" y="0"/>
                </a:moveTo>
                <a:lnTo>
                  <a:pt x="88" y="242"/>
                </a:lnTo>
                <a:lnTo>
                  <a:pt x="0" y="242"/>
                </a:lnTo>
              </a:path>
            </a:pathLst>
          </a:custGeom>
          <a:noFill/>
          <a:ln w="12700" cmpd="sng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55" name="Text Box 71"/>
          <p:cNvSpPr txBox="1">
            <a:spLocks noChangeArrowheads="1"/>
          </p:cNvSpPr>
          <p:nvPr/>
        </p:nvSpPr>
        <p:spPr bwMode="auto">
          <a:xfrm>
            <a:off x="1033463" y="4316413"/>
            <a:ext cx="2816225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>
                <a:latin typeface="Courier New" charset="0"/>
              </a:rPr>
              <a:t>LastByteSent-</a:t>
            </a:r>
          </a:p>
          <a:p>
            <a:pPr algn="l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1800" b="1">
                <a:latin typeface="Courier New" charset="0"/>
              </a:rPr>
              <a:t>	LastByteAcked</a:t>
            </a:r>
            <a:endParaRPr lang="en-US" sz="1800">
              <a:latin typeface="Courier New" charset="0"/>
            </a:endParaRPr>
          </a:p>
        </p:txBody>
      </p:sp>
      <p:grpSp>
        <p:nvGrpSpPr>
          <p:cNvPr id="116791" name="Group 74"/>
          <p:cNvGrpSpPr>
            <a:grpSpLocks/>
          </p:cNvGrpSpPr>
          <p:nvPr/>
        </p:nvGrpSpPr>
        <p:grpSpPr bwMode="auto">
          <a:xfrm>
            <a:off x="3160713" y="4386263"/>
            <a:ext cx="350837" cy="336550"/>
            <a:chOff x="2059" y="2097"/>
            <a:chExt cx="221" cy="212"/>
          </a:xfrm>
        </p:grpSpPr>
        <p:sp>
          <p:nvSpPr>
            <p:cNvPr id="102470" name="Text Box 72"/>
            <p:cNvSpPr txBox="1">
              <a:spLocks noChangeArrowheads="1"/>
            </p:cNvSpPr>
            <p:nvPr/>
          </p:nvSpPr>
          <p:spPr bwMode="auto">
            <a:xfrm>
              <a:off x="2059" y="2097"/>
              <a:ext cx="22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/>
                <a:t>&lt;</a:t>
              </a:r>
            </a:p>
          </p:txBody>
        </p:sp>
        <p:sp>
          <p:nvSpPr>
            <p:cNvPr id="102471" name="Line 73"/>
            <p:cNvSpPr>
              <a:spLocks noChangeShapeType="1"/>
            </p:cNvSpPr>
            <p:nvPr/>
          </p:nvSpPr>
          <p:spPr bwMode="auto">
            <a:xfrm>
              <a:off x="2133" y="2269"/>
              <a:ext cx="8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02457" name="Text Box 75"/>
          <p:cNvSpPr txBox="1">
            <a:spLocks noChangeArrowheads="1"/>
          </p:cNvSpPr>
          <p:nvPr/>
        </p:nvSpPr>
        <p:spPr bwMode="auto">
          <a:xfrm>
            <a:off x="3516313" y="4365625"/>
            <a:ext cx="73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b="1">
                <a:latin typeface="Courier New" charset="0"/>
              </a:rPr>
              <a:t>cwnd</a:t>
            </a:r>
          </a:p>
        </p:txBody>
      </p:sp>
      <p:sp>
        <p:nvSpPr>
          <p:cNvPr id="102458" name="Rectangle 76"/>
          <p:cNvSpPr>
            <a:spLocks noChangeArrowheads="1"/>
          </p:cNvSpPr>
          <p:nvPr/>
        </p:nvSpPr>
        <p:spPr bwMode="auto">
          <a:xfrm>
            <a:off x="896938" y="4306888"/>
            <a:ext cx="3725862" cy="642937"/>
          </a:xfrm>
          <a:prstGeom prst="rect">
            <a:avLst/>
          </a:prstGeom>
          <a:noFill/>
          <a:ln w="127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2459" name="Text Box 78"/>
          <p:cNvSpPr txBox="1">
            <a:spLocks noChangeArrowheads="1"/>
          </p:cNvSpPr>
          <p:nvPr/>
        </p:nvSpPr>
        <p:spPr bwMode="auto">
          <a:xfrm>
            <a:off x="714375" y="1390650"/>
            <a:ext cx="2720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400" i="1"/>
              <a:t>sender sequence number space </a:t>
            </a:r>
          </a:p>
        </p:txBody>
      </p:sp>
      <p:sp>
        <p:nvSpPr>
          <p:cNvPr id="102460" name="Text Box 79"/>
          <p:cNvSpPr txBox="1">
            <a:spLocks noChangeArrowheads="1"/>
          </p:cNvSpPr>
          <p:nvPr/>
        </p:nvSpPr>
        <p:spPr bwMode="auto">
          <a:xfrm>
            <a:off x="5495925" y="3727450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>
                <a:latin typeface="Arial" charset="0"/>
              </a:rPr>
              <a:t>rate</a:t>
            </a:r>
          </a:p>
        </p:txBody>
      </p:sp>
      <p:grpSp>
        <p:nvGrpSpPr>
          <p:cNvPr id="116796" name="Group 82"/>
          <p:cNvGrpSpPr>
            <a:grpSpLocks/>
          </p:cNvGrpSpPr>
          <p:nvPr/>
        </p:nvGrpSpPr>
        <p:grpSpPr bwMode="auto">
          <a:xfrm>
            <a:off x="5902325" y="3752850"/>
            <a:ext cx="931863" cy="441325"/>
            <a:chOff x="4214" y="2517"/>
            <a:chExt cx="587" cy="278"/>
          </a:xfrm>
        </p:grpSpPr>
        <p:sp>
          <p:nvSpPr>
            <p:cNvPr id="102468" name="Text Box 80"/>
            <p:cNvSpPr txBox="1">
              <a:spLocks noChangeArrowheads="1"/>
            </p:cNvSpPr>
            <p:nvPr/>
          </p:nvSpPr>
          <p:spPr bwMode="auto">
            <a:xfrm>
              <a:off x="4216" y="2517"/>
              <a:ext cx="58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~</a:t>
              </a:r>
            </a:p>
          </p:txBody>
        </p:sp>
        <p:sp>
          <p:nvSpPr>
            <p:cNvPr id="102469" name="Text Box 81"/>
            <p:cNvSpPr txBox="1">
              <a:spLocks noChangeArrowheads="1"/>
            </p:cNvSpPr>
            <p:nvPr/>
          </p:nvSpPr>
          <p:spPr bwMode="auto">
            <a:xfrm>
              <a:off x="4214" y="2564"/>
              <a:ext cx="58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~</a:t>
              </a:r>
            </a:p>
          </p:txBody>
        </p:sp>
      </p:grpSp>
      <p:grpSp>
        <p:nvGrpSpPr>
          <p:cNvPr id="116797" name="Group 86"/>
          <p:cNvGrpSpPr>
            <a:grpSpLocks/>
          </p:cNvGrpSpPr>
          <p:nvPr/>
        </p:nvGrpSpPr>
        <p:grpSpPr bwMode="auto">
          <a:xfrm>
            <a:off x="6577013" y="3603625"/>
            <a:ext cx="712787" cy="715963"/>
            <a:chOff x="4400" y="2509"/>
            <a:chExt cx="449" cy="451"/>
          </a:xfrm>
        </p:grpSpPr>
        <p:sp>
          <p:nvSpPr>
            <p:cNvPr id="102465" name="Text Box 83"/>
            <p:cNvSpPr txBox="1">
              <a:spLocks noChangeArrowheads="1"/>
            </p:cNvSpPr>
            <p:nvPr/>
          </p:nvSpPr>
          <p:spPr bwMode="auto">
            <a:xfrm>
              <a:off x="4400" y="2509"/>
              <a:ext cx="44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cwnd</a:t>
              </a:r>
            </a:p>
          </p:txBody>
        </p:sp>
        <p:sp>
          <p:nvSpPr>
            <p:cNvPr id="102466" name="Text Box 84"/>
            <p:cNvSpPr txBox="1">
              <a:spLocks noChangeArrowheads="1"/>
            </p:cNvSpPr>
            <p:nvPr/>
          </p:nvSpPr>
          <p:spPr bwMode="auto">
            <a:xfrm>
              <a:off x="4443" y="2729"/>
              <a:ext cx="37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RTT</a:t>
              </a:r>
            </a:p>
          </p:txBody>
        </p:sp>
        <p:sp>
          <p:nvSpPr>
            <p:cNvPr id="102467" name="Line 85"/>
            <p:cNvSpPr>
              <a:spLocks noChangeShapeType="1"/>
            </p:cNvSpPr>
            <p:nvPr/>
          </p:nvSpPr>
          <p:spPr bwMode="auto">
            <a:xfrm>
              <a:off x="4430" y="2731"/>
              <a:ext cx="3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02463" name="Text Box 87"/>
          <p:cNvSpPr txBox="1">
            <a:spLocks noChangeArrowheads="1"/>
          </p:cNvSpPr>
          <p:nvPr/>
        </p:nvSpPr>
        <p:spPr bwMode="auto">
          <a:xfrm>
            <a:off x="7294563" y="3762375"/>
            <a:ext cx="1138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/>
              <a:t>bytes/sec</a:t>
            </a:r>
          </a:p>
        </p:txBody>
      </p:sp>
      <p:sp>
        <p:nvSpPr>
          <p:cNvPr id="102464" name="Rectangle 88"/>
          <p:cNvSpPr>
            <a:spLocks noChangeArrowheads="1"/>
          </p:cNvSpPr>
          <p:nvPr/>
        </p:nvSpPr>
        <p:spPr bwMode="auto">
          <a:xfrm>
            <a:off x="5451475" y="3638550"/>
            <a:ext cx="3035300" cy="644525"/>
          </a:xfrm>
          <a:prstGeom prst="rect">
            <a:avLst/>
          </a:prstGeom>
          <a:noFill/>
          <a:ln w="127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97</a:t>
            </a:fld>
            <a:endParaRPr lang="en-US" alt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2"/>
          <p:cNvSpPr>
            <a:spLocks noGrp="1" noChangeArrowheads="1"/>
          </p:cNvSpPr>
          <p:nvPr>
            <p:ph type="title"/>
          </p:nvPr>
        </p:nvSpPr>
        <p:spPr>
          <a:xfrm>
            <a:off x="350838" y="149225"/>
            <a:ext cx="7772400" cy="10414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Slow Start </a:t>
            </a:r>
          </a:p>
        </p:txBody>
      </p:sp>
      <p:sp>
        <p:nvSpPr>
          <p:cNvPr id="1034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1663" y="1397000"/>
            <a:ext cx="4249737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when connection begins, increase rate exponentially until first loss event: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initially </a:t>
            </a:r>
            <a:r>
              <a:rPr lang="en-US" b="1" dirty="0" err="1">
                <a:latin typeface="Courier New" charset="0"/>
                <a:ea typeface="ＭＳ Ｐゴシック" charset="0"/>
              </a:rPr>
              <a:t>cwnd</a:t>
            </a:r>
            <a:r>
              <a:rPr lang="en-US" dirty="0">
                <a:ea typeface="ＭＳ Ｐゴシック" charset="0"/>
              </a:rPr>
              <a:t> = 1 MSS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double </a:t>
            </a:r>
            <a:r>
              <a:rPr lang="en-US" b="1" dirty="0" err="1">
                <a:latin typeface="Courier New" charset="0"/>
                <a:ea typeface="ＭＳ Ｐゴシック" charset="0"/>
              </a:rPr>
              <a:t>cwnd</a:t>
            </a:r>
            <a:r>
              <a:rPr lang="en-US" dirty="0">
                <a:ea typeface="ＭＳ Ｐゴシック" charset="0"/>
              </a:rPr>
              <a:t> every RTT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done by incrementing </a:t>
            </a:r>
            <a:r>
              <a:rPr lang="en-US" b="1" dirty="0" err="1">
                <a:latin typeface="Courier New" charset="0"/>
                <a:ea typeface="ＭＳ Ｐゴシック" charset="0"/>
              </a:rPr>
              <a:t>cwnd</a:t>
            </a:r>
            <a:r>
              <a:rPr lang="en-US" dirty="0">
                <a:ea typeface="ＭＳ Ｐゴシック" charset="0"/>
              </a:rPr>
              <a:t> for every ACK received</a:t>
            </a:r>
          </a:p>
          <a:p>
            <a:pPr>
              <a:buFont typeface="Wingdings" charset="2"/>
              <a:buChar char="§"/>
              <a:defRPr/>
            </a:pPr>
            <a:r>
              <a:rPr lang="en-US" i="1" u="sng" dirty="0">
                <a:solidFill>
                  <a:srgbClr val="CC0000"/>
                </a:solidFill>
                <a:ea typeface="ＭＳ Ｐゴシック" charset="0"/>
                <a:cs typeface="+mn-cs"/>
              </a:rPr>
              <a:t>summary:</a:t>
            </a:r>
            <a:r>
              <a:rPr lang="en-US" i="1" dirty="0">
                <a:solidFill>
                  <a:srgbClr val="CC0000"/>
                </a:solidFill>
                <a:ea typeface="ＭＳ Ｐゴシック" charset="0"/>
                <a:cs typeface="+mn-cs"/>
              </a:rPr>
              <a:t> </a:t>
            </a:r>
            <a:r>
              <a:rPr lang="en-US" dirty="0">
                <a:ea typeface="ＭＳ Ｐゴシック" charset="0"/>
                <a:cs typeface="+mn-cs"/>
              </a:rPr>
              <a:t>initial rate is slow but ramps up exponentially fast</a:t>
            </a:r>
          </a:p>
        </p:txBody>
      </p:sp>
      <p:sp>
        <p:nvSpPr>
          <p:cNvPr id="103430" name="Line 6"/>
          <p:cNvSpPr>
            <a:spLocks noChangeShapeType="1"/>
          </p:cNvSpPr>
          <p:nvPr/>
        </p:nvSpPr>
        <p:spPr bwMode="auto">
          <a:xfrm>
            <a:off x="5616575" y="230981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31" name="Text Box 8"/>
          <p:cNvSpPr txBox="1">
            <a:spLocks noChangeArrowheads="1"/>
          </p:cNvSpPr>
          <p:nvPr/>
        </p:nvSpPr>
        <p:spPr bwMode="auto">
          <a:xfrm>
            <a:off x="5213350" y="117157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Host A</a:t>
            </a:r>
          </a:p>
        </p:txBody>
      </p:sp>
      <p:sp>
        <p:nvSpPr>
          <p:cNvPr id="103432" name="Text Box 9"/>
          <p:cNvSpPr txBox="1">
            <a:spLocks noChangeArrowheads="1"/>
          </p:cNvSpPr>
          <p:nvPr/>
        </p:nvSpPr>
        <p:spPr bwMode="auto">
          <a:xfrm rot="408567">
            <a:off x="6623050" y="2276475"/>
            <a:ext cx="1208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one segment</a:t>
            </a:r>
            <a:endParaRPr lang="en-US" sz="1000">
              <a:latin typeface="Times New Roman" charset="0"/>
            </a:endParaRPr>
          </a:p>
        </p:txBody>
      </p:sp>
      <p:sp>
        <p:nvSpPr>
          <p:cNvPr id="103433" name="Text Box 10"/>
          <p:cNvSpPr txBox="1">
            <a:spLocks noChangeArrowheads="1"/>
          </p:cNvSpPr>
          <p:nvPr/>
        </p:nvSpPr>
        <p:spPr bwMode="auto">
          <a:xfrm rot="-5400000">
            <a:off x="5174456" y="2513807"/>
            <a:ext cx="5286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RTT</a:t>
            </a:r>
            <a:endParaRPr lang="en-US" sz="1000">
              <a:latin typeface="Arial" charset="0"/>
            </a:endParaRPr>
          </a:p>
        </p:txBody>
      </p:sp>
      <p:sp>
        <p:nvSpPr>
          <p:cNvPr id="103434" name="Text Box 12"/>
          <p:cNvSpPr txBox="1">
            <a:spLocks noChangeArrowheads="1"/>
          </p:cNvSpPr>
          <p:nvPr/>
        </p:nvSpPr>
        <p:spPr bwMode="auto">
          <a:xfrm>
            <a:off x="7650163" y="1157288"/>
            <a:ext cx="86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Host B</a:t>
            </a:r>
          </a:p>
        </p:txBody>
      </p:sp>
      <p:sp>
        <p:nvSpPr>
          <p:cNvPr id="103435" name="Line 13"/>
          <p:cNvSpPr>
            <a:spLocks noChangeShapeType="1"/>
          </p:cNvSpPr>
          <p:nvPr/>
        </p:nvSpPr>
        <p:spPr bwMode="auto">
          <a:xfrm>
            <a:off x="5611813" y="2124075"/>
            <a:ext cx="0" cy="3848100"/>
          </a:xfrm>
          <a:prstGeom prst="line">
            <a:avLst/>
          </a:prstGeom>
          <a:noFill/>
          <a:ln w="19050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36" name="Line 14"/>
          <p:cNvSpPr>
            <a:spLocks noChangeShapeType="1"/>
          </p:cNvSpPr>
          <p:nvPr/>
        </p:nvSpPr>
        <p:spPr bwMode="auto">
          <a:xfrm>
            <a:off x="8126413" y="2162175"/>
            <a:ext cx="0" cy="3848100"/>
          </a:xfrm>
          <a:prstGeom prst="line">
            <a:avLst/>
          </a:prstGeom>
          <a:noFill/>
          <a:ln w="19050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37" name="Line 15"/>
          <p:cNvSpPr>
            <a:spLocks noChangeShapeType="1"/>
          </p:cNvSpPr>
          <p:nvPr/>
        </p:nvSpPr>
        <p:spPr bwMode="auto">
          <a:xfrm flipH="1" flipV="1">
            <a:off x="5430838" y="2273300"/>
            <a:ext cx="4762" cy="219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38" name="Line 16"/>
          <p:cNvSpPr>
            <a:spLocks noChangeShapeType="1"/>
          </p:cNvSpPr>
          <p:nvPr/>
        </p:nvSpPr>
        <p:spPr bwMode="auto">
          <a:xfrm>
            <a:off x="5440363" y="2879725"/>
            <a:ext cx="4762" cy="223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39" name="Line 17"/>
          <p:cNvSpPr>
            <a:spLocks noChangeShapeType="1"/>
          </p:cNvSpPr>
          <p:nvPr/>
        </p:nvSpPr>
        <p:spPr bwMode="auto">
          <a:xfrm flipV="1">
            <a:off x="5592763" y="2714625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17775" name="Group 18"/>
          <p:cNvGrpSpPr>
            <a:grpSpLocks/>
          </p:cNvGrpSpPr>
          <p:nvPr/>
        </p:nvGrpSpPr>
        <p:grpSpPr bwMode="auto">
          <a:xfrm>
            <a:off x="7840663" y="5456238"/>
            <a:ext cx="615950" cy="366712"/>
            <a:chOff x="3317" y="3527"/>
            <a:chExt cx="388" cy="231"/>
          </a:xfrm>
        </p:grpSpPr>
        <p:sp>
          <p:nvSpPr>
            <p:cNvPr id="103494" name="Rectangle 19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95" name="Text Box 20"/>
            <p:cNvSpPr txBox="1">
              <a:spLocks noChangeArrowheads="1"/>
            </p:cNvSpPr>
            <p:nvPr/>
          </p:nvSpPr>
          <p:spPr bwMode="auto">
            <a:xfrm>
              <a:off x="3317" y="3527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>
                  <a:latin typeface="Arial" charset="0"/>
                </a:rPr>
                <a:t>time</a:t>
              </a:r>
              <a:endParaRPr lang="en-US" sz="1000">
                <a:latin typeface="Arial" charset="0"/>
              </a:endParaRPr>
            </a:p>
          </p:txBody>
        </p:sp>
      </p:grpSp>
      <p:sp>
        <p:nvSpPr>
          <p:cNvPr id="103441" name="Line 21"/>
          <p:cNvSpPr>
            <a:spLocks noChangeShapeType="1"/>
          </p:cNvSpPr>
          <p:nvPr/>
        </p:nvSpPr>
        <p:spPr bwMode="auto">
          <a:xfrm>
            <a:off x="5621338" y="309086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42" name="Line 22"/>
          <p:cNvSpPr>
            <a:spLocks noChangeShapeType="1"/>
          </p:cNvSpPr>
          <p:nvPr/>
        </p:nvSpPr>
        <p:spPr bwMode="auto">
          <a:xfrm>
            <a:off x="5616575" y="3176588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43" name="Line 23"/>
          <p:cNvSpPr>
            <a:spLocks noChangeShapeType="1"/>
          </p:cNvSpPr>
          <p:nvPr/>
        </p:nvSpPr>
        <p:spPr bwMode="auto">
          <a:xfrm flipV="1">
            <a:off x="5616575" y="3700463"/>
            <a:ext cx="2528888" cy="3619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44" name="Line 24"/>
          <p:cNvSpPr>
            <a:spLocks noChangeShapeType="1"/>
          </p:cNvSpPr>
          <p:nvPr/>
        </p:nvSpPr>
        <p:spPr bwMode="auto">
          <a:xfrm flipV="1">
            <a:off x="5589588" y="3960813"/>
            <a:ext cx="2505075" cy="3524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3445" name="Text Box 25"/>
          <p:cNvSpPr txBox="1">
            <a:spLocks noChangeArrowheads="1"/>
          </p:cNvSpPr>
          <p:nvPr/>
        </p:nvSpPr>
        <p:spPr bwMode="auto">
          <a:xfrm rot="408567">
            <a:off x="6621463" y="3062288"/>
            <a:ext cx="12779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two segments</a:t>
            </a:r>
            <a:endParaRPr lang="en-US" sz="1000">
              <a:latin typeface="Times New Roman" charset="0"/>
            </a:endParaRPr>
          </a:p>
        </p:txBody>
      </p:sp>
      <p:sp>
        <p:nvSpPr>
          <p:cNvPr id="103446" name="Text Box 26"/>
          <p:cNvSpPr txBox="1">
            <a:spLocks noChangeArrowheads="1"/>
          </p:cNvSpPr>
          <p:nvPr/>
        </p:nvSpPr>
        <p:spPr bwMode="auto">
          <a:xfrm rot="408567">
            <a:off x="6713538" y="4076700"/>
            <a:ext cx="1306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latin typeface="Arial" charset="0"/>
              </a:rPr>
              <a:t>four segments</a:t>
            </a:r>
            <a:endParaRPr lang="en-US" sz="1000">
              <a:latin typeface="Times New Roman" charset="0"/>
            </a:endParaRPr>
          </a:p>
        </p:txBody>
      </p:sp>
      <p:grpSp>
        <p:nvGrpSpPr>
          <p:cNvPr id="117782" name="Group 27"/>
          <p:cNvGrpSpPr>
            <a:grpSpLocks/>
          </p:cNvGrpSpPr>
          <p:nvPr/>
        </p:nvGrpSpPr>
        <p:grpSpPr bwMode="auto">
          <a:xfrm>
            <a:off x="5611813" y="4095750"/>
            <a:ext cx="2519362" cy="652463"/>
            <a:chOff x="3954" y="2214"/>
            <a:chExt cx="1587" cy="411"/>
          </a:xfrm>
        </p:grpSpPr>
        <p:sp>
          <p:nvSpPr>
            <p:cNvPr id="103490" name="Line 28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91" name="Line 29"/>
            <p:cNvSpPr>
              <a:spLocks noChangeShapeType="1"/>
            </p:cNvSpPr>
            <p:nvPr/>
          </p:nvSpPr>
          <p:spPr bwMode="auto">
            <a:xfrm>
              <a:off x="3954" y="227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92" name="Line 30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93" name="Line 31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17783" name="Group 32"/>
          <p:cNvGrpSpPr>
            <a:grpSpLocks/>
          </p:cNvGrpSpPr>
          <p:nvPr/>
        </p:nvGrpSpPr>
        <p:grpSpPr bwMode="auto">
          <a:xfrm flipV="1">
            <a:off x="5897563" y="4476750"/>
            <a:ext cx="2228850" cy="604838"/>
            <a:chOff x="3954" y="2214"/>
            <a:chExt cx="1587" cy="411"/>
          </a:xfrm>
        </p:grpSpPr>
        <p:sp>
          <p:nvSpPr>
            <p:cNvPr id="103486" name="Line 33"/>
            <p:cNvSpPr>
              <a:spLocks noChangeShapeType="1"/>
            </p:cNvSpPr>
            <p:nvPr/>
          </p:nvSpPr>
          <p:spPr bwMode="auto">
            <a:xfrm>
              <a:off x="3963" y="2214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87" name="Line 34"/>
            <p:cNvSpPr>
              <a:spLocks noChangeShapeType="1"/>
            </p:cNvSpPr>
            <p:nvPr/>
          </p:nvSpPr>
          <p:spPr bwMode="auto">
            <a:xfrm>
              <a:off x="3954" y="2274"/>
              <a:ext cx="1578" cy="22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88" name="Line 35"/>
            <p:cNvSpPr>
              <a:spLocks noChangeShapeType="1"/>
            </p:cNvSpPr>
            <p:nvPr/>
          </p:nvSpPr>
          <p:spPr bwMode="auto">
            <a:xfrm>
              <a:off x="3963" y="2340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89" name="Line 36"/>
            <p:cNvSpPr>
              <a:spLocks noChangeShapeType="1"/>
            </p:cNvSpPr>
            <p:nvPr/>
          </p:nvSpPr>
          <p:spPr bwMode="auto">
            <a:xfrm>
              <a:off x="3957" y="240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pic>
        <p:nvPicPr>
          <p:cNvPr id="117784" name="Picture 39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927100"/>
            <a:ext cx="3656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7785" name="Group 43"/>
          <p:cNvGrpSpPr>
            <a:grpSpLocks/>
          </p:cNvGrpSpPr>
          <p:nvPr/>
        </p:nvGrpSpPr>
        <p:grpSpPr bwMode="auto">
          <a:xfrm>
            <a:off x="5173663" y="1495425"/>
            <a:ext cx="654050" cy="601663"/>
            <a:chOff x="-44" y="1473"/>
            <a:chExt cx="981" cy="1105"/>
          </a:xfrm>
        </p:grpSpPr>
        <p:pic>
          <p:nvPicPr>
            <p:cNvPr id="117819" name="Picture 44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7820" name="Freeform 4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17786" name="Group 46"/>
          <p:cNvGrpSpPr>
            <a:grpSpLocks/>
          </p:cNvGrpSpPr>
          <p:nvPr/>
        </p:nvGrpSpPr>
        <p:grpSpPr bwMode="auto">
          <a:xfrm>
            <a:off x="7908925" y="1509713"/>
            <a:ext cx="382588" cy="547687"/>
            <a:chOff x="4140" y="429"/>
            <a:chExt cx="1425" cy="2396"/>
          </a:xfrm>
        </p:grpSpPr>
        <p:sp>
          <p:nvSpPr>
            <p:cNvPr id="117787" name="Freeform 4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53" name="Rectangle 48"/>
            <p:cNvSpPr>
              <a:spLocks noChangeArrowheads="1"/>
            </p:cNvSpPr>
            <p:nvPr/>
          </p:nvSpPr>
          <p:spPr bwMode="auto">
            <a:xfrm>
              <a:off x="4205" y="429"/>
              <a:ext cx="1047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7789" name="Freeform 4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790" name="Freeform 5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56" name="Rectangle 51"/>
            <p:cNvSpPr>
              <a:spLocks noChangeArrowheads="1"/>
            </p:cNvSpPr>
            <p:nvPr/>
          </p:nvSpPr>
          <p:spPr bwMode="auto">
            <a:xfrm>
              <a:off x="4211" y="693"/>
              <a:ext cx="597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7792" name="Group 5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03482" name="AutoShape 53"/>
              <p:cNvSpPr>
                <a:spLocks noChangeArrowheads="1"/>
              </p:cNvSpPr>
              <p:nvPr/>
            </p:nvSpPr>
            <p:spPr bwMode="auto">
              <a:xfrm>
                <a:off x="614" y="2565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3483" name="AutoShape 54"/>
              <p:cNvSpPr>
                <a:spLocks noChangeArrowheads="1"/>
              </p:cNvSpPr>
              <p:nvPr/>
            </p:nvSpPr>
            <p:spPr bwMode="auto">
              <a:xfrm>
                <a:off x="629" y="2579"/>
                <a:ext cx="694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3458" name="Rectangle 55"/>
            <p:cNvSpPr>
              <a:spLocks noChangeArrowheads="1"/>
            </p:cNvSpPr>
            <p:nvPr/>
          </p:nvSpPr>
          <p:spPr bwMode="auto">
            <a:xfrm>
              <a:off x="4223" y="1019"/>
              <a:ext cx="597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7794" name="Group 5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03480" name="AutoShape 57"/>
              <p:cNvSpPr>
                <a:spLocks noChangeArrowheads="1"/>
              </p:cNvSpPr>
              <p:nvPr/>
            </p:nvSpPr>
            <p:spPr bwMode="auto">
              <a:xfrm>
                <a:off x="617" y="2565"/>
                <a:ext cx="723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3481" name="AutoShape 58"/>
              <p:cNvSpPr>
                <a:spLocks noChangeArrowheads="1"/>
              </p:cNvSpPr>
              <p:nvPr/>
            </p:nvSpPr>
            <p:spPr bwMode="auto">
              <a:xfrm>
                <a:off x="631" y="2580"/>
                <a:ext cx="694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3460" name="Rectangle 59"/>
            <p:cNvSpPr>
              <a:spLocks noChangeArrowheads="1"/>
            </p:cNvSpPr>
            <p:nvPr/>
          </p:nvSpPr>
          <p:spPr bwMode="auto">
            <a:xfrm>
              <a:off x="4217" y="1360"/>
              <a:ext cx="597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61" name="Rectangle 60"/>
            <p:cNvSpPr>
              <a:spLocks noChangeArrowheads="1"/>
            </p:cNvSpPr>
            <p:nvPr/>
          </p:nvSpPr>
          <p:spPr bwMode="auto">
            <a:xfrm>
              <a:off x="4229" y="1658"/>
              <a:ext cx="597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17797" name="Group 6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03478" name="AutoShape 62"/>
              <p:cNvSpPr>
                <a:spLocks noChangeArrowheads="1"/>
              </p:cNvSpPr>
              <p:nvPr/>
            </p:nvSpPr>
            <p:spPr bwMode="auto">
              <a:xfrm>
                <a:off x="617" y="2571"/>
                <a:ext cx="72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3479" name="AutoShape 63"/>
              <p:cNvSpPr>
                <a:spLocks noChangeArrowheads="1"/>
              </p:cNvSpPr>
              <p:nvPr/>
            </p:nvSpPr>
            <p:spPr bwMode="auto">
              <a:xfrm>
                <a:off x="631" y="2584"/>
                <a:ext cx="692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17798" name="Freeform 6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7799" name="Group 6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03476" name="AutoShape 66"/>
              <p:cNvSpPr>
                <a:spLocks noChangeArrowheads="1"/>
              </p:cNvSpPr>
              <p:nvPr/>
            </p:nvSpPr>
            <p:spPr bwMode="auto">
              <a:xfrm>
                <a:off x="612" y="2566"/>
                <a:ext cx="729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3477" name="AutoShape 67"/>
              <p:cNvSpPr>
                <a:spLocks noChangeArrowheads="1"/>
              </p:cNvSpPr>
              <p:nvPr/>
            </p:nvSpPr>
            <p:spPr bwMode="auto">
              <a:xfrm>
                <a:off x="626" y="2580"/>
                <a:ext cx="700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3465" name="Rectangle 68"/>
            <p:cNvSpPr>
              <a:spLocks noChangeArrowheads="1"/>
            </p:cNvSpPr>
            <p:nvPr/>
          </p:nvSpPr>
          <p:spPr bwMode="auto">
            <a:xfrm>
              <a:off x="5252" y="429"/>
              <a:ext cx="65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7801" name="Freeform 6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802" name="Freeform 7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68" name="Oval 71"/>
            <p:cNvSpPr>
              <a:spLocks noChangeArrowheads="1"/>
            </p:cNvSpPr>
            <p:nvPr/>
          </p:nvSpPr>
          <p:spPr bwMode="auto">
            <a:xfrm>
              <a:off x="5518" y="2610"/>
              <a:ext cx="47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17804" name="Freeform 7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70" name="AutoShape 73"/>
            <p:cNvSpPr>
              <a:spLocks noChangeArrowheads="1"/>
            </p:cNvSpPr>
            <p:nvPr/>
          </p:nvSpPr>
          <p:spPr bwMode="auto">
            <a:xfrm>
              <a:off x="4140" y="2679"/>
              <a:ext cx="1200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71" name="AutoShape 74"/>
            <p:cNvSpPr>
              <a:spLocks noChangeArrowheads="1"/>
            </p:cNvSpPr>
            <p:nvPr/>
          </p:nvSpPr>
          <p:spPr bwMode="auto">
            <a:xfrm>
              <a:off x="4205" y="2714"/>
              <a:ext cx="1070" cy="7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72" name="Oval 75"/>
            <p:cNvSpPr>
              <a:spLocks noChangeArrowheads="1"/>
            </p:cNvSpPr>
            <p:nvPr/>
          </p:nvSpPr>
          <p:spPr bwMode="auto">
            <a:xfrm>
              <a:off x="4306" y="2381"/>
              <a:ext cx="160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73" name="Oval 76"/>
            <p:cNvSpPr>
              <a:spLocks noChangeArrowheads="1"/>
            </p:cNvSpPr>
            <p:nvPr/>
          </p:nvSpPr>
          <p:spPr bwMode="auto">
            <a:xfrm>
              <a:off x="4489" y="2387"/>
              <a:ext cx="160" cy="13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800">
                <a:solidFill>
                  <a:srgbClr val="FF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03474" name="Oval 77"/>
            <p:cNvSpPr>
              <a:spLocks noChangeArrowheads="1"/>
            </p:cNvSpPr>
            <p:nvPr/>
          </p:nvSpPr>
          <p:spPr bwMode="auto">
            <a:xfrm>
              <a:off x="4660" y="2381"/>
              <a:ext cx="160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475" name="Rectangle 78"/>
            <p:cNvSpPr>
              <a:spLocks noChangeArrowheads="1"/>
            </p:cNvSpPr>
            <p:nvPr/>
          </p:nvSpPr>
          <p:spPr bwMode="auto">
            <a:xfrm>
              <a:off x="5062" y="1832"/>
              <a:ext cx="83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98</a:t>
            </a:fld>
            <a:endParaRPr lang="en-US" alt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7" name="Picture 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10318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TCP: detecting, reacting to loss</a:t>
            </a:r>
          </a:p>
        </p:txBody>
      </p:sp>
      <p:sp>
        <p:nvSpPr>
          <p:cNvPr id="1044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8577263" cy="24384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sz="3200">
                <a:ea typeface="ＭＳ Ｐゴシック" charset="0"/>
                <a:cs typeface="+mn-cs"/>
              </a:rPr>
              <a:t>loss indicated by timeout:</a:t>
            </a:r>
          </a:p>
          <a:p>
            <a:pPr lvl="1">
              <a:buFont typeface="Arial"/>
              <a:buChar char="•"/>
              <a:defRPr/>
            </a:pPr>
            <a:r>
              <a:rPr lang="en-US" sz="2800" b="1">
                <a:latin typeface="Courier New" charset="0"/>
                <a:ea typeface="ＭＳ Ｐゴシック" charset="0"/>
              </a:rPr>
              <a:t>cwnd</a:t>
            </a:r>
            <a:r>
              <a:rPr lang="en-US" sz="2800">
                <a:ea typeface="ＭＳ Ｐゴシック" charset="0"/>
              </a:rPr>
              <a:t> set to 1 MSS; </a:t>
            </a:r>
          </a:p>
          <a:p>
            <a:pPr lvl="1"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window then grows exponentially (as in slow start) to threshold, then grows linearly</a:t>
            </a:r>
          </a:p>
          <a:p>
            <a:pPr>
              <a:buFont typeface="Wingdings" charset="2"/>
              <a:buChar char="§"/>
              <a:defRPr/>
            </a:pPr>
            <a:r>
              <a:rPr lang="en-US" sz="3200">
                <a:ea typeface="ＭＳ Ｐゴシック" charset="0"/>
                <a:cs typeface="+mn-cs"/>
              </a:rPr>
              <a:t>loss indicated by 3 duplicate ACKs: </a:t>
            </a:r>
            <a:r>
              <a:rPr lang="en-US">
                <a:ea typeface="ＭＳ Ｐゴシック" charset="0"/>
                <a:cs typeface="+mn-cs"/>
              </a:rPr>
              <a:t>TCP RENO</a:t>
            </a:r>
          </a:p>
          <a:p>
            <a:pPr lvl="1">
              <a:buFont typeface="Arial"/>
              <a:buChar char="•"/>
              <a:defRPr/>
            </a:pPr>
            <a:r>
              <a:rPr lang="en-US" sz="2800">
                <a:ea typeface="ＭＳ Ｐゴシック" charset="0"/>
              </a:rPr>
              <a:t>dup ACKs indicate network capable of  delivering some segments </a:t>
            </a:r>
          </a:p>
          <a:p>
            <a:pPr lvl="1">
              <a:buFont typeface="Arial"/>
              <a:buChar char="•"/>
              <a:defRPr/>
            </a:pPr>
            <a:r>
              <a:rPr lang="en-US" sz="2800" b="1">
                <a:latin typeface="Courier New" charset="0"/>
                <a:ea typeface="ＭＳ Ｐゴシック" charset="0"/>
              </a:rPr>
              <a:t>cwnd</a:t>
            </a:r>
            <a:r>
              <a:rPr lang="en-US" sz="2800">
                <a:ea typeface="ＭＳ Ｐゴシック" charset="0"/>
              </a:rPr>
              <a:t> is cut in half window then grows linearly</a:t>
            </a:r>
          </a:p>
          <a:p>
            <a:pPr>
              <a:buFont typeface="Wingdings" charset="2"/>
              <a:buChar char="§"/>
              <a:defRPr/>
            </a:pPr>
            <a:r>
              <a:rPr lang="en-US" sz="3200">
                <a:ea typeface="ＭＳ Ｐゴシック" charset="0"/>
                <a:cs typeface="+mn-cs"/>
              </a:rPr>
              <a:t>TCP Tahoe always sets </a:t>
            </a:r>
            <a:r>
              <a:rPr lang="en-US" b="1">
                <a:latin typeface="Courier New" charset="0"/>
                <a:ea typeface="ＭＳ Ｐゴシック" charset="0"/>
                <a:cs typeface="+mn-cs"/>
              </a:rPr>
              <a:t>cwnd</a:t>
            </a:r>
            <a:r>
              <a:rPr lang="en-US" sz="3200">
                <a:ea typeface="ＭＳ Ｐゴシック" charset="0"/>
                <a:cs typeface="+mn-cs"/>
              </a:rPr>
              <a:t> to 1 (timeout or 3 duplicate acks)</a:t>
            </a:r>
          </a:p>
          <a:p>
            <a:pPr lvl="1">
              <a:buFont typeface="Arial"/>
              <a:buChar char="•"/>
              <a:defRPr/>
            </a:pPr>
            <a:endParaRPr lang="en-US" sz="2800"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99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2819400" cy="2514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>
                <a:solidFill>
                  <a:srgbClr val="FF0000"/>
                </a:solidFill>
                <a:ea typeface="ＭＳ Ｐゴシック" charset="0"/>
                <a:cs typeface="+mn-cs"/>
              </a:rPr>
              <a:t>Q:</a:t>
            </a:r>
            <a:r>
              <a:rPr lang="en-US" sz="2400">
                <a:ea typeface="ＭＳ Ｐゴシック" charset="0"/>
                <a:cs typeface="+mn-cs"/>
              </a:rPr>
              <a:t> when should the exponential increase switch to linear? </a:t>
            </a:r>
          </a:p>
          <a:p>
            <a:pPr>
              <a:buFont typeface="Wingdings" charset="0"/>
              <a:buNone/>
              <a:defRPr/>
            </a:pPr>
            <a:r>
              <a:rPr lang="en-US" sz="2400">
                <a:solidFill>
                  <a:srgbClr val="FF0000"/>
                </a:solidFill>
                <a:ea typeface="ＭＳ Ｐゴシック" charset="0"/>
                <a:cs typeface="+mn-cs"/>
              </a:rPr>
              <a:t>A:</a:t>
            </a:r>
            <a:r>
              <a:rPr lang="en-US" sz="2400">
                <a:ea typeface="ＭＳ Ｐゴシック" charset="0"/>
                <a:cs typeface="+mn-cs"/>
              </a:rPr>
              <a:t> when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cwnd</a:t>
            </a:r>
            <a:r>
              <a:rPr lang="en-US" sz="2400">
                <a:ea typeface="ＭＳ Ｐゴシック" charset="0"/>
                <a:cs typeface="+mn-cs"/>
              </a:rPr>
              <a:t> gets to 1/2 of its value before timeout.</a:t>
            </a:r>
          </a:p>
          <a:p>
            <a:pPr>
              <a:buFont typeface="Wingdings" charset="0"/>
              <a:buNone/>
              <a:defRPr/>
            </a:pPr>
            <a:endParaRPr lang="en-US" sz="2400">
              <a:ea typeface="ＭＳ Ｐゴシック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 </a:t>
            </a:r>
          </a:p>
        </p:txBody>
      </p:sp>
      <p:sp>
        <p:nvSpPr>
          <p:cNvPr id="10547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962400"/>
            <a:ext cx="3810000" cy="19050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u="sng">
                <a:solidFill>
                  <a:srgbClr val="FF0000"/>
                </a:solidFill>
                <a:ea typeface="ＭＳ Ｐゴシック" charset="0"/>
                <a:cs typeface="+mn-cs"/>
              </a:rPr>
              <a:t>Implementation:</a:t>
            </a:r>
            <a:endParaRPr lang="en-US">
              <a:ea typeface="ＭＳ Ｐゴシック" charset="0"/>
              <a:cs typeface="+mn-cs"/>
            </a:endParaRP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variable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ssthresh</a:t>
            </a:r>
            <a:r>
              <a:rPr lang="en-US" sz="2400">
                <a:latin typeface="Courier New" charset="0"/>
                <a:ea typeface="ＭＳ Ｐゴシック" charset="0"/>
                <a:cs typeface="+mn-cs"/>
              </a:rPr>
              <a:t> 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on loss event,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ssthresh</a:t>
            </a:r>
            <a:r>
              <a:rPr lang="en-US" sz="2400">
                <a:ea typeface="ＭＳ Ｐゴシック" charset="0"/>
                <a:cs typeface="+mn-cs"/>
              </a:rPr>
              <a:t> is set to 1/2 of </a:t>
            </a:r>
            <a:r>
              <a:rPr lang="en-US" sz="2400" b="1">
                <a:latin typeface="Courier New" charset="0"/>
                <a:ea typeface="ＭＳ Ｐゴシック" charset="0"/>
                <a:cs typeface="+mn-cs"/>
              </a:rPr>
              <a:t>cwnd</a:t>
            </a:r>
            <a:r>
              <a:rPr lang="en-US" sz="2400">
                <a:latin typeface="Courier New" charset="0"/>
                <a:ea typeface="ＭＳ Ｐゴシック" charset="0"/>
                <a:cs typeface="+mn-cs"/>
              </a:rPr>
              <a:t> </a:t>
            </a:r>
            <a:r>
              <a:rPr lang="en-US" sz="2400">
                <a:ea typeface="ＭＳ Ｐゴシック" charset="0"/>
                <a:cs typeface="+mn-cs"/>
              </a:rPr>
              <a:t>just before loss event</a:t>
            </a:r>
          </a:p>
        </p:txBody>
      </p:sp>
      <p:pic>
        <p:nvPicPr>
          <p:cNvPr id="10547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5" y="1770063"/>
            <a:ext cx="5105400" cy="291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9814" name="Picture 9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9429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80" name="Rectangle 10"/>
          <p:cNvSpPr>
            <a:spLocks noGrp="1" noChangeArrowheads="1"/>
          </p:cNvSpPr>
          <p:nvPr>
            <p:ph type="title"/>
          </p:nvPr>
        </p:nvSpPr>
        <p:spPr>
          <a:xfrm>
            <a:off x="533400" y="139700"/>
            <a:ext cx="8043863" cy="1143000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TCP: switching from slow start to CA</a:t>
            </a:r>
          </a:p>
        </p:txBody>
      </p:sp>
      <p:sp>
        <p:nvSpPr>
          <p:cNvPr id="119816" name="TextBox 1"/>
          <p:cNvSpPr txBox="1">
            <a:spLocks noChangeArrowheads="1"/>
          </p:cNvSpPr>
          <p:nvPr/>
        </p:nvSpPr>
        <p:spPr bwMode="auto">
          <a:xfrm>
            <a:off x="339725" y="6199188"/>
            <a:ext cx="45069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* Check out the online interactive exercises for more examples: h</a:t>
            </a:r>
            <a:r>
              <a:rPr lang="en-US" altLang="en-US" sz="1200">
                <a:latin typeface="Arial" pitchFamily="34" charset="0"/>
              </a:rPr>
              <a:t>ttp://gaia.cs.umass.edu/kurose_ross/interactive/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100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>
          <a:xfrm>
            <a:off x="320675" y="187325"/>
            <a:ext cx="7772400" cy="860425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Summary: TCP Congestion Control</a:t>
            </a:r>
          </a:p>
        </p:txBody>
      </p:sp>
      <p:grpSp>
        <p:nvGrpSpPr>
          <p:cNvPr id="274672" name="Group 240"/>
          <p:cNvGrpSpPr>
            <a:grpSpLocks/>
          </p:cNvGrpSpPr>
          <p:nvPr/>
        </p:nvGrpSpPr>
        <p:grpSpPr bwMode="auto">
          <a:xfrm>
            <a:off x="3441700" y="2908300"/>
            <a:ext cx="2133600" cy="814388"/>
            <a:chOff x="2168" y="1727"/>
            <a:chExt cx="1344" cy="513"/>
          </a:xfrm>
        </p:grpSpPr>
        <p:grpSp>
          <p:nvGrpSpPr>
            <p:cNvPr id="120938" name="Group 171"/>
            <p:cNvGrpSpPr>
              <a:grpSpLocks/>
            </p:cNvGrpSpPr>
            <p:nvPr/>
          </p:nvGrpSpPr>
          <p:grpSpPr bwMode="auto">
            <a:xfrm>
              <a:off x="2280" y="1727"/>
              <a:ext cx="1118" cy="513"/>
              <a:chOff x="2280" y="1727"/>
              <a:chExt cx="1118" cy="513"/>
            </a:xfrm>
          </p:grpSpPr>
          <p:sp>
            <p:nvSpPr>
              <p:cNvPr id="106605" name="Text Box 172"/>
              <p:cNvSpPr txBox="1">
                <a:spLocks noChangeArrowheads="1"/>
              </p:cNvSpPr>
              <p:nvPr/>
            </p:nvSpPr>
            <p:spPr bwMode="auto">
              <a:xfrm>
                <a:off x="2640" y="1727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106606" name="Text Box 173"/>
              <p:cNvSpPr txBox="1">
                <a:spLocks noChangeArrowheads="1"/>
              </p:cNvSpPr>
              <p:nvPr/>
            </p:nvSpPr>
            <p:spPr bwMode="auto">
              <a:xfrm>
                <a:off x="2280" y="1838"/>
                <a:ext cx="1118" cy="4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>
                    <a:latin typeface="Arial" charset="0"/>
                  </a:rPr>
                  <a:t>ssthresh = cwnd/2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>
                    <a:latin typeface="Arial" charset="0"/>
                  </a:rPr>
                  <a:t>cwnd = 1 MSS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 = 0</a:t>
                </a:r>
              </a:p>
              <a:p>
                <a:pPr eaLnBrk="1" hangingPunct="1">
                  <a:lnSpc>
                    <a:spcPct val="85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retransmit missing segment</a:t>
                </a:r>
                <a:r>
                  <a:rPr lang="en-US" sz="1200">
                    <a:latin typeface="Arial" charset="0"/>
                  </a:rPr>
                  <a:t> </a:t>
                </a:r>
              </a:p>
            </p:txBody>
          </p:sp>
          <p:sp>
            <p:nvSpPr>
              <p:cNvPr id="106607" name="Line 174"/>
              <p:cNvSpPr>
                <a:spLocks noChangeShapeType="1"/>
              </p:cNvSpPr>
              <p:nvPr/>
            </p:nvSpPr>
            <p:spPr bwMode="auto">
              <a:xfrm>
                <a:off x="2491" y="1857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06604" name="Line 175"/>
            <p:cNvSpPr>
              <a:spLocks noChangeShapeType="1"/>
            </p:cNvSpPr>
            <p:nvPr/>
          </p:nvSpPr>
          <p:spPr bwMode="auto">
            <a:xfrm flipH="1">
              <a:off x="2168" y="173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274671" name="Group 239"/>
          <p:cNvGrpSpPr>
            <a:grpSpLocks/>
          </p:cNvGrpSpPr>
          <p:nvPr/>
        </p:nvGrpSpPr>
        <p:grpSpPr bwMode="auto">
          <a:xfrm>
            <a:off x="3471863" y="2432050"/>
            <a:ext cx="2133600" cy="398463"/>
            <a:chOff x="2187" y="1427"/>
            <a:chExt cx="1344" cy="251"/>
          </a:xfrm>
        </p:grpSpPr>
        <p:sp>
          <p:nvSpPr>
            <p:cNvPr id="106597" name="Line 176"/>
            <p:cNvSpPr>
              <a:spLocks noChangeShapeType="1"/>
            </p:cNvSpPr>
            <p:nvPr/>
          </p:nvSpPr>
          <p:spPr bwMode="auto">
            <a:xfrm flipH="1">
              <a:off x="2187" y="167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6598" name="Text Box 181"/>
            <p:cNvSpPr txBox="1">
              <a:spLocks noChangeArrowheads="1"/>
            </p:cNvSpPr>
            <p:nvPr/>
          </p:nvSpPr>
          <p:spPr bwMode="auto">
            <a:xfrm>
              <a:off x="2740" y="1543"/>
              <a:ext cx="171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defRPr/>
              </a:pPr>
              <a:r>
                <a:rPr lang="en-US" sz="1000">
                  <a:latin typeface="Symbol" charset="0"/>
                </a:rPr>
                <a:t>L</a:t>
              </a:r>
              <a:endParaRPr lang="en-US" sz="1200">
                <a:latin typeface="Symbol" charset="0"/>
              </a:endParaRPr>
            </a:p>
          </p:txBody>
        </p:sp>
        <p:sp>
          <p:nvSpPr>
            <p:cNvPr id="106599" name="Line 182"/>
            <p:cNvSpPr>
              <a:spLocks noChangeShapeType="1"/>
            </p:cNvSpPr>
            <p:nvPr/>
          </p:nvSpPr>
          <p:spPr bwMode="auto">
            <a:xfrm>
              <a:off x="2572" y="1554"/>
              <a:ext cx="5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0935" name="Group 183"/>
            <p:cNvGrpSpPr>
              <a:grpSpLocks/>
            </p:cNvGrpSpPr>
            <p:nvPr/>
          </p:nvGrpSpPr>
          <p:grpSpPr bwMode="auto">
            <a:xfrm>
              <a:off x="2486" y="1427"/>
              <a:ext cx="694" cy="154"/>
              <a:chOff x="2458" y="1450"/>
              <a:chExt cx="694" cy="154"/>
            </a:xfrm>
          </p:grpSpPr>
          <p:sp>
            <p:nvSpPr>
              <p:cNvPr id="106601" name="Text Box 184"/>
              <p:cNvSpPr txBox="1">
                <a:spLocks noChangeArrowheads="1"/>
              </p:cNvSpPr>
              <p:nvPr/>
            </p:nvSpPr>
            <p:spPr bwMode="auto">
              <a:xfrm>
                <a:off x="2458" y="1450"/>
                <a:ext cx="69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cwnd &gt; ssthresh</a:t>
                </a:r>
              </a:p>
            </p:txBody>
          </p:sp>
          <p:sp>
            <p:nvSpPr>
              <p:cNvPr id="106602" name="Line 185"/>
              <p:cNvSpPr>
                <a:spLocks noChangeShapeType="1"/>
              </p:cNvSpPr>
              <p:nvPr/>
            </p:nvSpPr>
            <p:spPr bwMode="auto">
              <a:xfrm>
                <a:off x="2724" y="1557"/>
                <a:ext cx="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274674" name="Group 242"/>
          <p:cNvGrpSpPr>
            <a:grpSpLocks/>
          </p:cNvGrpSpPr>
          <p:nvPr/>
        </p:nvGrpSpPr>
        <p:grpSpPr bwMode="auto">
          <a:xfrm>
            <a:off x="5586413" y="1370013"/>
            <a:ext cx="2682875" cy="2365375"/>
            <a:chOff x="3519" y="786"/>
            <a:chExt cx="1690" cy="1490"/>
          </a:xfrm>
        </p:grpSpPr>
        <p:grpSp>
          <p:nvGrpSpPr>
            <p:cNvPr id="120918" name="Group 164"/>
            <p:cNvGrpSpPr>
              <a:grpSpLocks/>
            </p:cNvGrpSpPr>
            <p:nvPr/>
          </p:nvGrpSpPr>
          <p:grpSpPr bwMode="auto">
            <a:xfrm>
              <a:off x="3602" y="1330"/>
              <a:ext cx="817" cy="754"/>
              <a:chOff x="2293" y="2021"/>
              <a:chExt cx="817" cy="754"/>
            </a:xfrm>
          </p:grpSpPr>
          <p:sp>
            <p:nvSpPr>
              <p:cNvPr id="106595" name="Oval 165"/>
              <p:cNvSpPr>
                <a:spLocks noChangeArrowheads="1"/>
              </p:cNvSpPr>
              <p:nvPr/>
            </p:nvSpPr>
            <p:spPr bwMode="auto">
              <a:xfrm>
                <a:off x="2293" y="2021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96" name="Text Box 166"/>
              <p:cNvSpPr txBox="1">
                <a:spLocks noChangeArrowheads="1"/>
              </p:cNvSpPr>
              <p:nvPr/>
            </p:nvSpPr>
            <p:spPr bwMode="auto">
              <a:xfrm>
                <a:off x="2298" y="2191"/>
                <a:ext cx="812" cy="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800">
                    <a:latin typeface="Arial" charset="0"/>
                  </a:rPr>
                  <a:t>congestion</a:t>
                </a:r>
              </a:p>
              <a:p>
                <a:pPr eaLnBrk="1" hangingPunct="1">
                  <a:defRPr/>
                </a:pPr>
                <a:r>
                  <a:rPr lang="en-US" sz="1800">
                    <a:latin typeface="Arial" charset="0"/>
                  </a:rPr>
                  <a:t>avoidance </a:t>
                </a:r>
              </a:p>
              <a:p>
                <a:pPr eaLnBrk="1" hangingPunct="1">
                  <a:defRPr/>
                </a:pPr>
                <a:endParaRPr lang="en-US" sz="1800">
                  <a:latin typeface="Arial" charset="0"/>
                </a:endParaRPr>
              </a:p>
            </p:txBody>
          </p:sp>
        </p:grpSp>
        <p:grpSp>
          <p:nvGrpSpPr>
            <p:cNvPr id="120919" name="Group 190"/>
            <p:cNvGrpSpPr>
              <a:grpSpLocks/>
            </p:cNvGrpSpPr>
            <p:nvPr/>
          </p:nvGrpSpPr>
          <p:grpSpPr bwMode="auto">
            <a:xfrm>
              <a:off x="3519" y="786"/>
              <a:ext cx="1409" cy="541"/>
              <a:chOff x="3542" y="904"/>
              <a:chExt cx="1409" cy="541"/>
            </a:xfrm>
          </p:grpSpPr>
          <p:sp>
            <p:nvSpPr>
              <p:cNvPr id="106591" name="Text Box 191"/>
              <p:cNvSpPr txBox="1">
                <a:spLocks noChangeArrowheads="1"/>
              </p:cNvSpPr>
              <p:nvPr/>
            </p:nvSpPr>
            <p:spPr bwMode="auto">
              <a:xfrm>
                <a:off x="3542" y="1037"/>
                <a:ext cx="1409" cy="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>
                    <a:latin typeface="Arial" charset="0"/>
                  </a:rPr>
                  <a:t>cwnd = cwnd + MSS    (MSS/cwnd)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 = 0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transmit new segment(s), as allowed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 i="1">
                  <a:latin typeface="Arial" charset="0"/>
                </a:endParaRPr>
              </a:p>
            </p:txBody>
          </p:sp>
          <p:sp>
            <p:nvSpPr>
              <p:cNvPr id="106592" name="Line 192"/>
              <p:cNvSpPr>
                <a:spLocks noChangeShapeType="1"/>
              </p:cNvSpPr>
              <p:nvPr/>
            </p:nvSpPr>
            <p:spPr bwMode="auto">
              <a:xfrm>
                <a:off x="3976" y="105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93" name="Text Box 193"/>
              <p:cNvSpPr txBox="1">
                <a:spLocks noChangeArrowheads="1"/>
              </p:cNvSpPr>
              <p:nvPr/>
            </p:nvSpPr>
            <p:spPr bwMode="auto">
              <a:xfrm>
                <a:off x="4014" y="923"/>
                <a:ext cx="4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new ACK</a:t>
                </a:r>
              </a:p>
            </p:txBody>
          </p:sp>
          <p:sp>
            <p:nvSpPr>
              <p:cNvPr id="106594" name="Text Box 194"/>
              <p:cNvSpPr txBox="1">
                <a:spLocks noChangeArrowheads="1"/>
              </p:cNvSpPr>
              <p:nvPr/>
            </p:nvSpPr>
            <p:spPr bwMode="auto">
              <a:xfrm>
                <a:off x="4311" y="904"/>
                <a:ext cx="16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2400">
                    <a:latin typeface="Times New Roman" charset="0"/>
                  </a:rPr>
                  <a:t>.</a:t>
                </a:r>
              </a:p>
            </p:txBody>
          </p:sp>
        </p:grpSp>
        <p:sp>
          <p:nvSpPr>
            <p:cNvPr id="120920" name="Freeform 195"/>
            <p:cNvSpPr>
              <a:spLocks/>
            </p:cNvSpPr>
            <p:nvPr/>
          </p:nvSpPr>
          <p:spPr bwMode="auto">
            <a:xfrm rot="9705213">
              <a:off x="4212" y="1145"/>
              <a:ext cx="333" cy="452"/>
            </a:xfrm>
            <a:custGeom>
              <a:avLst/>
              <a:gdLst>
                <a:gd name="T0" fmla="*/ 112 w 376"/>
                <a:gd name="T1" fmla="*/ 306 h 452"/>
                <a:gd name="T2" fmla="*/ 24 w 376"/>
                <a:gd name="T3" fmla="*/ 269 h 452"/>
                <a:gd name="T4" fmla="*/ 62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0921" name="Group 196"/>
            <p:cNvGrpSpPr>
              <a:grpSpLocks/>
            </p:cNvGrpSpPr>
            <p:nvPr/>
          </p:nvGrpSpPr>
          <p:grpSpPr bwMode="auto">
            <a:xfrm>
              <a:off x="4509" y="1909"/>
              <a:ext cx="700" cy="367"/>
              <a:chOff x="4274" y="2922"/>
              <a:chExt cx="700" cy="367"/>
            </a:xfrm>
          </p:grpSpPr>
          <p:sp>
            <p:nvSpPr>
              <p:cNvPr id="106588" name="Text Box 197"/>
              <p:cNvSpPr txBox="1">
                <a:spLocks noChangeArrowheads="1"/>
              </p:cNvSpPr>
              <p:nvPr/>
            </p:nvSpPr>
            <p:spPr bwMode="auto">
              <a:xfrm>
                <a:off x="4274" y="3062"/>
                <a:ext cx="700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dupACKcount++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>
                  <a:latin typeface="Arial" charset="0"/>
                </a:endParaRPr>
              </a:p>
            </p:txBody>
          </p:sp>
          <p:sp>
            <p:nvSpPr>
              <p:cNvPr id="106589" name="Line 198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90" name="Text Box 199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62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duplicate ACK</a:t>
                </a:r>
              </a:p>
            </p:txBody>
          </p:sp>
        </p:grpSp>
        <p:sp>
          <p:nvSpPr>
            <p:cNvPr id="120922" name="Freeform 200"/>
            <p:cNvSpPr>
              <a:spLocks/>
            </p:cNvSpPr>
            <p:nvPr/>
          </p:nvSpPr>
          <p:spPr bwMode="auto">
            <a:xfrm rot="-7516021">
              <a:off x="4290" y="1673"/>
              <a:ext cx="333" cy="452"/>
            </a:xfrm>
            <a:custGeom>
              <a:avLst/>
              <a:gdLst>
                <a:gd name="T0" fmla="*/ 112 w 376"/>
                <a:gd name="T1" fmla="*/ 306 h 452"/>
                <a:gd name="T2" fmla="*/ 24 w 376"/>
                <a:gd name="T3" fmla="*/ 269 h 452"/>
                <a:gd name="T4" fmla="*/ 62 w 376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6" h="452">
                  <a:moveTo>
                    <a:pt x="376" y="306"/>
                  </a:moveTo>
                  <a:cubicBezTo>
                    <a:pt x="332" y="380"/>
                    <a:pt x="164" y="452"/>
                    <a:pt x="82" y="269"/>
                  </a:cubicBezTo>
                  <a:cubicBezTo>
                    <a:pt x="0" y="86"/>
                    <a:pt x="66" y="18"/>
                    <a:pt x="2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4677" name="Group 245"/>
          <p:cNvGrpSpPr>
            <a:grpSpLocks/>
          </p:cNvGrpSpPr>
          <p:nvPr/>
        </p:nvGrpSpPr>
        <p:grpSpPr bwMode="auto">
          <a:xfrm>
            <a:off x="4029075" y="4821238"/>
            <a:ext cx="3279775" cy="1717675"/>
            <a:chOff x="2538" y="2960"/>
            <a:chExt cx="2066" cy="1082"/>
          </a:xfrm>
        </p:grpSpPr>
        <p:grpSp>
          <p:nvGrpSpPr>
            <p:cNvPr id="120909" name="Group 167"/>
            <p:cNvGrpSpPr>
              <a:grpSpLocks/>
            </p:cNvGrpSpPr>
            <p:nvPr/>
          </p:nvGrpSpPr>
          <p:grpSpPr bwMode="auto">
            <a:xfrm>
              <a:off x="2538" y="2960"/>
              <a:ext cx="800" cy="754"/>
              <a:chOff x="2454" y="3045"/>
              <a:chExt cx="800" cy="754"/>
            </a:xfrm>
          </p:grpSpPr>
          <p:sp>
            <p:nvSpPr>
              <p:cNvPr id="106580" name="Oval 168"/>
              <p:cNvSpPr>
                <a:spLocks noChangeArrowheads="1"/>
              </p:cNvSpPr>
              <p:nvPr/>
            </p:nvSpPr>
            <p:spPr bwMode="auto">
              <a:xfrm>
                <a:off x="2454" y="3045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81" name="Text Box 169"/>
              <p:cNvSpPr txBox="1">
                <a:spLocks noChangeArrowheads="1"/>
              </p:cNvSpPr>
              <p:nvPr/>
            </p:nvSpPr>
            <p:spPr bwMode="auto">
              <a:xfrm>
                <a:off x="2796" y="3212"/>
                <a:ext cx="156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800">
                    <a:latin typeface="Arial" charset="0"/>
                  </a:rPr>
                  <a:t> </a:t>
                </a:r>
              </a:p>
              <a:p>
                <a:pPr eaLnBrk="1" hangingPunct="1">
                  <a:defRPr/>
                </a:pPr>
                <a:endParaRPr lang="en-US" sz="1800">
                  <a:latin typeface="Arial" charset="0"/>
                </a:endParaRPr>
              </a:p>
            </p:txBody>
          </p:sp>
          <p:sp>
            <p:nvSpPr>
              <p:cNvPr id="106582" name="Text Box 170"/>
              <p:cNvSpPr txBox="1">
                <a:spLocks noChangeArrowheads="1"/>
              </p:cNvSpPr>
              <p:nvPr/>
            </p:nvSpPr>
            <p:spPr bwMode="auto">
              <a:xfrm>
                <a:off x="2510" y="3204"/>
                <a:ext cx="708" cy="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800">
                    <a:latin typeface="Arial" charset="0"/>
                  </a:rPr>
                  <a:t>fast</a:t>
                </a:r>
              </a:p>
              <a:p>
                <a:pPr eaLnBrk="1" hangingPunct="1">
                  <a:defRPr/>
                </a:pPr>
                <a:r>
                  <a:rPr lang="en-US" sz="1800">
                    <a:latin typeface="Arial" charset="0"/>
                  </a:rPr>
                  <a:t>recovery </a:t>
                </a:r>
              </a:p>
              <a:p>
                <a:pPr eaLnBrk="1" hangingPunct="1">
                  <a:defRPr/>
                </a:pPr>
                <a:endParaRPr lang="en-US" sz="1800">
                  <a:latin typeface="Arial" charset="0"/>
                </a:endParaRPr>
              </a:p>
            </p:txBody>
          </p:sp>
        </p:grpSp>
        <p:sp>
          <p:nvSpPr>
            <p:cNvPr id="120910" name="Freeform 220"/>
            <p:cNvSpPr>
              <a:spLocks/>
            </p:cNvSpPr>
            <p:nvPr/>
          </p:nvSpPr>
          <p:spPr bwMode="auto">
            <a:xfrm>
              <a:off x="2775" y="3708"/>
              <a:ext cx="384" cy="161"/>
            </a:xfrm>
            <a:custGeom>
              <a:avLst/>
              <a:gdLst>
                <a:gd name="T0" fmla="*/ 317 w 384"/>
                <a:gd name="T1" fmla="*/ 0 h 161"/>
                <a:gd name="T2" fmla="*/ 189 w 384"/>
                <a:gd name="T3" fmla="*/ 155 h 161"/>
                <a:gd name="T4" fmla="*/ 59 w 384"/>
                <a:gd name="T5" fmla="*/ 13 h 16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4" h="161">
                  <a:moveTo>
                    <a:pt x="317" y="0"/>
                  </a:moveTo>
                  <a:cubicBezTo>
                    <a:pt x="384" y="42"/>
                    <a:pt x="378" y="149"/>
                    <a:pt x="189" y="155"/>
                  </a:cubicBezTo>
                  <a:cubicBezTo>
                    <a:pt x="0" y="161"/>
                    <a:pt x="3" y="87"/>
                    <a:pt x="59" y="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0911" name="Group 221"/>
            <p:cNvGrpSpPr>
              <a:grpSpLocks/>
            </p:cNvGrpSpPr>
            <p:nvPr/>
          </p:nvGrpSpPr>
          <p:grpSpPr bwMode="auto">
            <a:xfrm>
              <a:off x="3191" y="3592"/>
              <a:ext cx="1413" cy="450"/>
              <a:chOff x="3542" y="3496"/>
              <a:chExt cx="1413" cy="450"/>
            </a:xfrm>
          </p:grpSpPr>
          <p:sp>
            <p:nvSpPr>
              <p:cNvPr id="106577" name="Text Box 222"/>
              <p:cNvSpPr txBox="1">
                <a:spLocks noChangeArrowheads="1"/>
              </p:cNvSpPr>
              <p:nvPr/>
            </p:nvSpPr>
            <p:spPr bwMode="auto">
              <a:xfrm>
                <a:off x="3546" y="3632"/>
                <a:ext cx="1409" cy="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>
                    <a:latin typeface="Arial" charset="0"/>
                  </a:rPr>
                  <a:t>cwnd = cwnd + MSS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transmit new segment(s), as allowed</a:t>
                </a: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endParaRPr lang="en-US" sz="1200" i="1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106578" name="Line 223"/>
              <p:cNvSpPr>
                <a:spLocks noChangeShapeType="1"/>
              </p:cNvSpPr>
              <p:nvPr/>
            </p:nvSpPr>
            <p:spPr bwMode="auto">
              <a:xfrm>
                <a:off x="3600" y="364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79" name="Text Box 224"/>
              <p:cNvSpPr txBox="1">
                <a:spLocks noChangeArrowheads="1"/>
              </p:cNvSpPr>
              <p:nvPr/>
            </p:nvSpPr>
            <p:spPr bwMode="auto">
              <a:xfrm>
                <a:off x="3542" y="3496"/>
                <a:ext cx="62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duplicate ACK</a:t>
                </a:r>
              </a:p>
            </p:txBody>
          </p:sp>
        </p:grpSp>
      </p:grpSp>
      <p:grpSp>
        <p:nvGrpSpPr>
          <p:cNvPr id="274678" name="Group 246"/>
          <p:cNvGrpSpPr>
            <a:grpSpLocks/>
          </p:cNvGrpSpPr>
          <p:nvPr/>
        </p:nvGrpSpPr>
        <p:grpSpPr bwMode="auto">
          <a:xfrm>
            <a:off x="928688" y="3502025"/>
            <a:ext cx="3724275" cy="1927225"/>
            <a:chOff x="585" y="2129"/>
            <a:chExt cx="2346" cy="1214"/>
          </a:xfrm>
        </p:grpSpPr>
        <p:grpSp>
          <p:nvGrpSpPr>
            <p:cNvPr id="120899" name="Group 212"/>
            <p:cNvGrpSpPr>
              <a:grpSpLocks/>
            </p:cNvGrpSpPr>
            <p:nvPr/>
          </p:nvGrpSpPr>
          <p:grpSpPr bwMode="auto">
            <a:xfrm>
              <a:off x="585" y="2818"/>
              <a:ext cx="1095" cy="525"/>
              <a:chOff x="444" y="2768"/>
              <a:chExt cx="1095" cy="525"/>
            </a:xfrm>
          </p:grpSpPr>
          <p:sp>
            <p:nvSpPr>
              <p:cNvPr id="106571" name="Text Box 213"/>
              <p:cNvSpPr txBox="1">
                <a:spLocks noChangeArrowheads="1"/>
              </p:cNvSpPr>
              <p:nvPr/>
            </p:nvSpPr>
            <p:spPr bwMode="auto">
              <a:xfrm>
                <a:off x="444" y="2912"/>
                <a:ext cx="1091" cy="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ssthresh= cwnd/2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cwnd = ssthresh + 3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retransmit missing segment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20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106572" name="Line 214"/>
              <p:cNvSpPr>
                <a:spLocks noChangeShapeType="1"/>
              </p:cNvSpPr>
              <p:nvPr/>
            </p:nvSpPr>
            <p:spPr bwMode="auto">
              <a:xfrm>
                <a:off x="925" y="2913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73" name="Text Box 215"/>
              <p:cNvSpPr txBox="1">
                <a:spLocks noChangeArrowheads="1"/>
              </p:cNvSpPr>
              <p:nvPr/>
            </p:nvSpPr>
            <p:spPr bwMode="auto">
              <a:xfrm>
                <a:off x="751" y="2768"/>
                <a:ext cx="78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dupACKcount == 3</a:t>
                </a:r>
              </a:p>
            </p:txBody>
          </p:sp>
        </p:grpSp>
        <p:grpSp>
          <p:nvGrpSpPr>
            <p:cNvPr id="120900" name="Group 216"/>
            <p:cNvGrpSpPr>
              <a:grpSpLocks/>
            </p:cNvGrpSpPr>
            <p:nvPr/>
          </p:nvGrpSpPr>
          <p:grpSpPr bwMode="auto">
            <a:xfrm>
              <a:off x="1813" y="2454"/>
              <a:ext cx="1118" cy="519"/>
              <a:chOff x="419" y="2872"/>
              <a:chExt cx="1118" cy="519"/>
            </a:xfrm>
          </p:grpSpPr>
          <p:sp>
            <p:nvSpPr>
              <p:cNvPr id="106568" name="Text Box 217"/>
              <p:cNvSpPr txBox="1">
                <a:spLocks noChangeArrowheads="1"/>
              </p:cNvSpPr>
              <p:nvPr/>
            </p:nvSpPr>
            <p:spPr bwMode="auto">
              <a:xfrm>
                <a:off x="439" y="2872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106569" name="Text Box 218"/>
              <p:cNvSpPr txBox="1">
                <a:spLocks noChangeArrowheads="1"/>
              </p:cNvSpPr>
              <p:nvPr/>
            </p:nvSpPr>
            <p:spPr bwMode="auto">
              <a:xfrm>
                <a:off x="419" y="2989"/>
                <a:ext cx="1118" cy="4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>
                    <a:latin typeface="Arial" charset="0"/>
                  </a:rPr>
                  <a:t>ssthresh = cwnd/2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>
                    <a:latin typeface="Arial" charset="0"/>
                  </a:rPr>
                  <a:t>cwnd = 1 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 = 0</a:t>
                </a:r>
              </a:p>
              <a:p>
                <a:pPr algn="l" eaLnBrk="1" hangingPunct="1">
                  <a:lnSpc>
                    <a:spcPct val="85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retransmit missing segment</a:t>
                </a:r>
                <a:r>
                  <a:rPr lang="en-US" sz="1200">
                    <a:latin typeface="Arial" charset="0"/>
                  </a:rPr>
                  <a:t> </a:t>
                </a:r>
              </a:p>
            </p:txBody>
          </p:sp>
          <p:sp>
            <p:nvSpPr>
              <p:cNvPr id="106570" name="Line 219"/>
              <p:cNvSpPr>
                <a:spLocks noChangeShapeType="1"/>
              </p:cNvSpPr>
              <p:nvPr/>
            </p:nvSpPr>
            <p:spPr bwMode="auto">
              <a:xfrm>
                <a:off x="471" y="3014"/>
                <a:ext cx="6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0901" name="Freeform 225"/>
            <p:cNvSpPr>
              <a:spLocks/>
            </p:cNvSpPr>
            <p:nvPr/>
          </p:nvSpPr>
          <p:spPr bwMode="auto">
            <a:xfrm>
              <a:off x="1722" y="2129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902" name="Freeform 226"/>
            <p:cNvSpPr>
              <a:spLocks/>
            </p:cNvSpPr>
            <p:nvPr/>
          </p:nvSpPr>
          <p:spPr bwMode="auto">
            <a:xfrm>
              <a:off x="1791" y="2146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4676" name="Group 244"/>
          <p:cNvGrpSpPr>
            <a:grpSpLocks/>
          </p:cNvGrpSpPr>
          <p:nvPr/>
        </p:nvGrpSpPr>
        <p:grpSpPr bwMode="auto">
          <a:xfrm>
            <a:off x="5351463" y="3494088"/>
            <a:ext cx="2921000" cy="1916112"/>
            <a:chOff x="3371" y="2124"/>
            <a:chExt cx="1840" cy="1207"/>
          </a:xfrm>
        </p:grpSpPr>
        <p:grpSp>
          <p:nvGrpSpPr>
            <p:cNvPr id="120894" name="Group 201"/>
            <p:cNvGrpSpPr>
              <a:grpSpLocks/>
            </p:cNvGrpSpPr>
            <p:nvPr/>
          </p:nvGrpSpPr>
          <p:grpSpPr bwMode="auto">
            <a:xfrm>
              <a:off x="4120" y="2796"/>
              <a:ext cx="1091" cy="535"/>
              <a:chOff x="4142" y="2802"/>
              <a:chExt cx="1091" cy="535"/>
            </a:xfrm>
          </p:grpSpPr>
          <p:sp>
            <p:nvSpPr>
              <p:cNvPr id="106561" name="Text Box 202"/>
              <p:cNvSpPr txBox="1">
                <a:spLocks noChangeArrowheads="1"/>
              </p:cNvSpPr>
              <p:nvPr/>
            </p:nvSpPr>
            <p:spPr bwMode="auto">
              <a:xfrm>
                <a:off x="4142" y="2956"/>
                <a:ext cx="1091" cy="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ssthresh= cwnd/2</a:t>
                </a: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cwnd = ssthresh + 3</a:t>
                </a: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retransmit missing segment</a:t>
                </a: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endParaRPr lang="en-US" sz="1200" i="1">
                  <a:latin typeface="Arial" charset="0"/>
                </a:endParaRPr>
              </a:p>
            </p:txBody>
          </p:sp>
          <p:sp>
            <p:nvSpPr>
              <p:cNvPr id="106562" name="Line 203"/>
              <p:cNvSpPr>
                <a:spLocks noChangeShapeType="1"/>
              </p:cNvSpPr>
              <p:nvPr/>
            </p:nvSpPr>
            <p:spPr bwMode="auto">
              <a:xfrm>
                <a:off x="4211" y="2950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63" name="Text Box 204"/>
              <p:cNvSpPr txBox="1">
                <a:spLocks noChangeArrowheads="1"/>
              </p:cNvSpPr>
              <p:nvPr/>
            </p:nvSpPr>
            <p:spPr bwMode="auto">
              <a:xfrm>
                <a:off x="4154" y="2802"/>
                <a:ext cx="78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dupACKcount == 3</a:t>
                </a:r>
              </a:p>
            </p:txBody>
          </p:sp>
        </p:grpSp>
        <p:sp>
          <p:nvSpPr>
            <p:cNvPr id="120895" name="Freeform 227"/>
            <p:cNvSpPr>
              <a:spLocks/>
            </p:cNvSpPr>
            <p:nvPr/>
          </p:nvSpPr>
          <p:spPr bwMode="auto">
            <a:xfrm flipH="1">
              <a:off x="3371" y="2124"/>
              <a:ext cx="740" cy="1146"/>
            </a:xfrm>
            <a:custGeom>
              <a:avLst/>
              <a:gdLst>
                <a:gd name="T0" fmla="*/ 0 w 740"/>
                <a:gd name="T1" fmla="*/ 0 h 1146"/>
                <a:gd name="T2" fmla="*/ 0 w 740"/>
                <a:gd name="T3" fmla="*/ 1146 h 1146"/>
                <a:gd name="T4" fmla="*/ 740 w 740"/>
                <a:gd name="T5" fmla="*/ 1146 h 11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0" h="1146">
                  <a:moveTo>
                    <a:pt x="0" y="0"/>
                  </a:moveTo>
                  <a:lnTo>
                    <a:pt x="0" y="1146"/>
                  </a:lnTo>
                  <a:lnTo>
                    <a:pt x="740" y="114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4675" name="Group 243"/>
          <p:cNvGrpSpPr>
            <a:grpSpLocks/>
          </p:cNvGrpSpPr>
          <p:nvPr/>
        </p:nvGrpSpPr>
        <p:grpSpPr bwMode="auto">
          <a:xfrm>
            <a:off x="5186363" y="3519488"/>
            <a:ext cx="1206500" cy="1668462"/>
            <a:chOff x="3267" y="2140"/>
            <a:chExt cx="760" cy="1051"/>
          </a:xfrm>
        </p:grpSpPr>
        <p:sp>
          <p:nvSpPr>
            <p:cNvPr id="120888" name="Freeform 228"/>
            <p:cNvSpPr>
              <a:spLocks/>
            </p:cNvSpPr>
            <p:nvPr/>
          </p:nvSpPr>
          <p:spPr bwMode="auto">
            <a:xfrm flipH="1">
              <a:off x="3327" y="2140"/>
              <a:ext cx="700" cy="1051"/>
            </a:xfrm>
            <a:custGeom>
              <a:avLst/>
              <a:gdLst>
                <a:gd name="T0" fmla="*/ 700 w 700"/>
                <a:gd name="T1" fmla="*/ 1051 h 1051"/>
                <a:gd name="T2" fmla="*/ 0 w 700"/>
                <a:gd name="T3" fmla="*/ 1051 h 1051"/>
                <a:gd name="T4" fmla="*/ 0 w 700"/>
                <a:gd name="T5" fmla="*/ 0 h 10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" h="1051">
                  <a:moveTo>
                    <a:pt x="700" y="1051"/>
                  </a:moveTo>
                  <a:lnTo>
                    <a:pt x="0" y="105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0889" name="Group 229"/>
            <p:cNvGrpSpPr>
              <a:grpSpLocks/>
            </p:cNvGrpSpPr>
            <p:nvPr/>
          </p:nvGrpSpPr>
          <p:grpSpPr bwMode="auto">
            <a:xfrm>
              <a:off x="3267" y="2649"/>
              <a:ext cx="741" cy="525"/>
              <a:chOff x="1059" y="3496"/>
              <a:chExt cx="741" cy="525"/>
            </a:xfrm>
          </p:grpSpPr>
          <p:sp>
            <p:nvSpPr>
              <p:cNvPr id="106555" name="Text Box 230"/>
              <p:cNvSpPr txBox="1">
                <a:spLocks noChangeArrowheads="1"/>
              </p:cNvSpPr>
              <p:nvPr/>
            </p:nvSpPr>
            <p:spPr bwMode="auto">
              <a:xfrm>
                <a:off x="1059" y="3640"/>
                <a:ext cx="741" cy="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cwnd = ssthresh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 = 0</a:t>
                </a: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000">
                  <a:latin typeface="Arial" charset="0"/>
                </a:endParaRPr>
              </a:p>
              <a:p>
                <a:pPr algn="r" eaLnBrk="1" hangingPunct="1">
                  <a:lnSpc>
                    <a:spcPct val="80000"/>
                  </a:lnSpc>
                  <a:defRPr/>
                </a:pPr>
                <a:endParaRPr lang="en-US" sz="1200">
                  <a:latin typeface="Arial" charset="0"/>
                </a:endParaRPr>
              </a:p>
            </p:txBody>
          </p:sp>
          <p:grpSp>
            <p:nvGrpSpPr>
              <p:cNvPr id="120891" name="Group 231"/>
              <p:cNvGrpSpPr>
                <a:grpSpLocks/>
              </p:cNvGrpSpPr>
              <p:nvPr/>
            </p:nvGrpSpPr>
            <p:grpSpPr bwMode="auto">
              <a:xfrm>
                <a:off x="1190" y="3496"/>
                <a:ext cx="582" cy="154"/>
                <a:chOff x="1190" y="3496"/>
                <a:chExt cx="582" cy="154"/>
              </a:xfrm>
            </p:grpSpPr>
            <p:sp>
              <p:nvSpPr>
                <p:cNvPr id="106557" name="Line 232"/>
                <p:cNvSpPr>
                  <a:spLocks noChangeShapeType="1"/>
                </p:cNvSpPr>
                <p:nvPr/>
              </p:nvSpPr>
              <p:spPr bwMode="auto">
                <a:xfrm>
                  <a:off x="1190" y="3641"/>
                  <a:ext cx="53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  <p:sp>
              <p:nvSpPr>
                <p:cNvPr id="106558" name="Text Box 233"/>
                <p:cNvSpPr txBox="1">
                  <a:spLocks noChangeArrowheads="1"/>
                </p:cNvSpPr>
                <p:nvPr/>
              </p:nvSpPr>
              <p:spPr bwMode="auto">
                <a:xfrm>
                  <a:off x="1310" y="3496"/>
                  <a:ext cx="462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Tahoma" charset="0"/>
                      <a:ea typeface="ＭＳ Ｐゴシック" charset="0"/>
                    </a:defRPr>
                  </a:lvl9pPr>
                </a:lstStyle>
                <a:p>
                  <a:pPr algn="r" eaLnBrk="1" hangingPunct="1">
                    <a:defRPr/>
                  </a:pPr>
                  <a:r>
                    <a:rPr lang="en-US" sz="1000">
                      <a:latin typeface="Arial" charset="0"/>
                    </a:rPr>
                    <a:t>New ACK</a:t>
                  </a:r>
                </a:p>
              </p:txBody>
            </p:sp>
          </p:grpSp>
        </p:grpSp>
      </p:grpSp>
      <p:grpSp>
        <p:nvGrpSpPr>
          <p:cNvPr id="274673" name="Group 241"/>
          <p:cNvGrpSpPr>
            <a:grpSpLocks/>
          </p:cNvGrpSpPr>
          <p:nvPr/>
        </p:nvGrpSpPr>
        <p:grpSpPr bwMode="auto">
          <a:xfrm>
            <a:off x="820738" y="1485900"/>
            <a:ext cx="4865687" cy="2659063"/>
            <a:chOff x="517" y="859"/>
            <a:chExt cx="3065" cy="1675"/>
          </a:xfrm>
        </p:grpSpPr>
        <p:grpSp>
          <p:nvGrpSpPr>
            <p:cNvPr id="120865" name="Group 161"/>
            <p:cNvGrpSpPr>
              <a:grpSpLocks/>
            </p:cNvGrpSpPr>
            <p:nvPr/>
          </p:nvGrpSpPr>
          <p:grpSpPr bwMode="auto">
            <a:xfrm>
              <a:off x="1329" y="1320"/>
              <a:ext cx="800" cy="754"/>
              <a:chOff x="996" y="1773"/>
              <a:chExt cx="800" cy="754"/>
            </a:xfrm>
          </p:grpSpPr>
          <p:sp>
            <p:nvSpPr>
              <p:cNvPr id="106551" name="Oval 162"/>
              <p:cNvSpPr>
                <a:spLocks noChangeArrowheads="1"/>
              </p:cNvSpPr>
              <p:nvPr/>
            </p:nvSpPr>
            <p:spPr bwMode="auto">
              <a:xfrm>
                <a:off x="996" y="1773"/>
                <a:ext cx="800" cy="7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52" name="Text Box 163"/>
              <p:cNvSpPr txBox="1">
                <a:spLocks noChangeArrowheads="1"/>
              </p:cNvSpPr>
              <p:nvPr/>
            </p:nvSpPr>
            <p:spPr bwMode="auto">
              <a:xfrm>
                <a:off x="1179" y="1946"/>
                <a:ext cx="444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800">
                    <a:latin typeface="Arial" charset="0"/>
                  </a:rPr>
                  <a:t>slow </a:t>
                </a:r>
              </a:p>
              <a:p>
                <a:pPr eaLnBrk="1" hangingPunct="1">
                  <a:defRPr/>
                </a:pPr>
                <a:r>
                  <a:rPr lang="en-US" sz="1800">
                    <a:latin typeface="Arial" charset="0"/>
                  </a:rPr>
                  <a:t>start</a:t>
                </a:r>
              </a:p>
            </p:txBody>
          </p:sp>
        </p:grpSp>
        <p:grpSp>
          <p:nvGrpSpPr>
            <p:cNvPr id="120866" name="Group 177"/>
            <p:cNvGrpSpPr>
              <a:grpSpLocks/>
            </p:cNvGrpSpPr>
            <p:nvPr/>
          </p:nvGrpSpPr>
          <p:grpSpPr bwMode="auto">
            <a:xfrm>
              <a:off x="530" y="2026"/>
              <a:ext cx="1118" cy="508"/>
              <a:chOff x="418" y="2713"/>
              <a:chExt cx="1118" cy="508"/>
            </a:xfrm>
          </p:grpSpPr>
          <p:sp>
            <p:nvSpPr>
              <p:cNvPr id="106548" name="Text Box 178"/>
              <p:cNvSpPr txBox="1">
                <a:spLocks noChangeArrowheads="1"/>
              </p:cNvSpPr>
              <p:nvPr/>
            </p:nvSpPr>
            <p:spPr bwMode="auto">
              <a:xfrm>
                <a:off x="777" y="2713"/>
                <a:ext cx="377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timeout</a:t>
                </a:r>
              </a:p>
            </p:txBody>
          </p:sp>
          <p:sp>
            <p:nvSpPr>
              <p:cNvPr id="106549" name="Text Box 179"/>
              <p:cNvSpPr txBox="1">
                <a:spLocks noChangeArrowheads="1"/>
              </p:cNvSpPr>
              <p:nvPr/>
            </p:nvSpPr>
            <p:spPr bwMode="auto">
              <a:xfrm>
                <a:off x="418" y="2840"/>
                <a:ext cx="1118" cy="3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ssthresh = cwnd/2 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cwnd = 1 MSS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 = 0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retransmit missing segment</a:t>
                </a:r>
                <a:r>
                  <a:rPr lang="en-US" sz="1200">
                    <a:latin typeface="Arial" charset="0"/>
                  </a:rPr>
                  <a:t> </a:t>
                </a:r>
              </a:p>
            </p:txBody>
          </p:sp>
          <p:sp>
            <p:nvSpPr>
              <p:cNvPr id="106550" name="Line 180"/>
              <p:cNvSpPr>
                <a:spLocks noChangeShapeType="1"/>
              </p:cNvSpPr>
              <p:nvPr/>
            </p:nvSpPr>
            <p:spPr bwMode="auto">
              <a:xfrm>
                <a:off x="709" y="2855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20867" name="Group 186"/>
            <p:cNvGrpSpPr>
              <a:grpSpLocks/>
            </p:cNvGrpSpPr>
            <p:nvPr/>
          </p:nvGrpSpPr>
          <p:grpSpPr bwMode="auto">
            <a:xfrm>
              <a:off x="2173" y="960"/>
              <a:ext cx="1409" cy="527"/>
              <a:chOff x="2683" y="798"/>
              <a:chExt cx="1409" cy="527"/>
            </a:xfrm>
          </p:grpSpPr>
          <p:sp>
            <p:nvSpPr>
              <p:cNvPr id="106545" name="Text Box 187"/>
              <p:cNvSpPr txBox="1">
                <a:spLocks noChangeArrowheads="1"/>
              </p:cNvSpPr>
              <p:nvPr/>
            </p:nvSpPr>
            <p:spPr bwMode="auto">
              <a:xfrm>
                <a:off x="2683" y="917"/>
                <a:ext cx="1409" cy="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>
                    <a:latin typeface="Arial" charset="0"/>
                  </a:rPr>
                  <a:t>cwnd = cwnd+MSS</a:t>
                </a: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 = 0</a:t>
                </a:r>
              </a:p>
              <a:p>
                <a:pPr algn="l" eaLnBrk="1" hangingPunct="1">
                  <a:lnSpc>
                    <a:spcPct val="90000"/>
                  </a:lnSpc>
                  <a:defRPr/>
                </a:pPr>
                <a:r>
                  <a:rPr lang="en-US" sz="1000" i="1">
                    <a:solidFill>
                      <a:srgbClr val="000099"/>
                    </a:solidFill>
                    <a:latin typeface="Arial" charset="0"/>
                  </a:rPr>
                  <a:t>transmit new segment(s), as allowed</a:t>
                </a:r>
              </a:p>
              <a:p>
                <a:pPr algn="l" eaLnBrk="1" hangingPunct="1">
                  <a:lnSpc>
                    <a:spcPct val="80000"/>
                  </a:lnSpc>
                  <a:defRPr/>
                </a:pPr>
                <a:endParaRPr lang="en-US" sz="1200">
                  <a:latin typeface="Arial" charset="0"/>
                </a:endParaRPr>
              </a:p>
            </p:txBody>
          </p:sp>
          <p:sp>
            <p:nvSpPr>
              <p:cNvPr id="106546" name="Line 188"/>
              <p:cNvSpPr>
                <a:spLocks noChangeShapeType="1"/>
              </p:cNvSpPr>
              <p:nvPr/>
            </p:nvSpPr>
            <p:spPr bwMode="auto">
              <a:xfrm>
                <a:off x="2744" y="934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47" name="Text Box 189"/>
              <p:cNvSpPr txBox="1">
                <a:spLocks noChangeArrowheads="1"/>
              </p:cNvSpPr>
              <p:nvPr/>
            </p:nvSpPr>
            <p:spPr bwMode="auto">
              <a:xfrm>
                <a:off x="2697" y="798"/>
                <a:ext cx="44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new ACK</a:t>
                </a:r>
              </a:p>
            </p:txBody>
          </p:sp>
        </p:grpSp>
        <p:sp>
          <p:nvSpPr>
            <p:cNvPr id="120868" name="Freeform 205"/>
            <p:cNvSpPr>
              <a:spLocks/>
            </p:cNvSpPr>
            <p:nvPr/>
          </p:nvSpPr>
          <p:spPr bwMode="auto">
            <a:xfrm>
              <a:off x="1601" y="1129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69" name="Freeform 206"/>
            <p:cNvSpPr>
              <a:spLocks/>
            </p:cNvSpPr>
            <p:nvPr/>
          </p:nvSpPr>
          <p:spPr bwMode="auto">
            <a:xfrm rot="2575893">
              <a:off x="1950" y="1316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0870" name="Group 207"/>
            <p:cNvGrpSpPr>
              <a:grpSpLocks/>
            </p:cNvGrpSpPr>
            <p:nvPr/>
          </p:nvGrpSpPr>
          <p:grpSpPr bwMode="auto">
            <a:xfrm>
              <a:off x="1465" y="859"/>
              <a:ext cx="700" cy="367"/>
              <a:chOff x="4274" y="2922"/>
              <a:chExt cx="700" cy="367"/>
            </a:xfrm>
          </p:grpSpPr>
          <p:sp>
            <p:nvSpPr>
              <p:cNvPr id="106542" name="Text Box 208"/>
              <p:cNvSpPr txBox="1">
                <a:spLocks noChangeArrowheads="1"/>
              </p:cNvSpPr>
              <p:nvPr/>
            </p:nvSpPr>
            <p:spPr bwMode="auto">
              <a:xfrm>
                <a:off x="4274" y="3062"/>
                <a:ext cx="700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dupACKcount++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en-US" sz="1200">
                  <a:latin typeface="Arial" charset="0"/>
                </a:endParaRPr>
              </a:p>
            </p:txBody>
          </p:sp>
          <p:sp>
            <p:nvSpPr>
              <p:cNvPr id="106543" name="Line 209"/>
              <p:cNvSpPr>
                <a:spLocks noChangeShapeType="1"/>
              </p:cNvSpPr>
              <p:nvPr/>
            </p:nvSpPr>
            <p:spPr bwMode="auto">
              <a:xfrm>
                <a:off x="4353" y="3071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6544" name="Text Box 210"/>
              <p:cNvSpPr txBox="1">
                <a:spLocks noChangeArrowheads="1"/>
              </p:cNvSpPr>
              <p:nvPr/>
            </p:nvSpPr>
            <p:spPr bwMode="auto">
              <a:xfrm>
                <a:off x="4295" y="2922"/>
                <a:ext cx="62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Arial" charset="0"/>
                  </a:rPr>
                  <a:t>duplicate ACK</a:t>
                </a:r>
              </a:p>
            </p:txBody>
          </p:sp>
        </p:grpSp>
        <p:sp>
          <p:nvSpPr>
            <p:cNvPr id="120871" name="Freeform 211"/>
            <p:cNvSpPr>
              <a:spLocks/>
            </p:cNvSpPr>
            <p:nvPr/>
          </p:nvSpPr>
          <p:spPr bwMode="auto">
            <a:xfrm rot="-8222029">
              <a:off x="1204" y="1903"/>
              <a:ext cx="313" cy="201"/>
            </a:xfrm>
            <a:custGeom>
              <a:avLst/>
              <a:gdLst>
                <a:gd name="T0" fmla="*/ 25 w 313"/>
                <a:gd name="T1" fmla="*/ 169 h 201"/>
                <a:gd name="T2" fmla="*/ 153 w 313"/>
                <a:gd name="T3" fmla="*/ 7 h 201"/>
                <a:gd name="T4" fmla="*/ 258 w 313"/>
                <a:gd name="T5" fmla="*/ 201 h 2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3" h="201">
                  <a:moveTo>
                    <a:pt x="25" y="169"/>
                  </a:moveTo>
                  <a:cubicBezTo>
                    <a:pt x="0" y="108"/>
                    <a:pt x="5" y="0"/>
                    <a:pt x="153" y="7"/>
                  </a:cubicBezTo>
                  <a:cubicBezTo>
                    <a:pt x="302" y="12"/>
                    <a:pt x="313" y="87"/>
                    <a:pt x="258" y="20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37" name="Line 234"/>
            <p:cNvSpPr>
              <a:spLocks noChangeShapeType="1"/>
            </p:cNvSpPr>
            <p:nvPr/>
          </p:nvSpPr>
          <p:spPr bwMode="auto">
            <a:xfrm>
              <a:off x="536" y="1649"/>
              <a:ext cx="75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grpSp>
          <p:nvGrpSpPr>
            <p:cNvPr id="120873" name="Group 235"/>
            <p:cNvGrpSpPr>
              <a:grpSpLocks/>
            </p:cNvGrpSpPr>
            <p:nvPr/>
          </p:nvGrpSpPr>
          <p:grpSpPr bwMode="auto">
            <a:xfrm>
              <a:off x="517" y="1255"/>
              <a:ext cx="741" cy="416"/>
              <a:chOff x="539" y="936"/>
              <a:chExt cx="741" cy="416"/>
            </a:xfrm>
          </p:grpSpPr>
          <p:sp>
            <p:nvSpPr>
              <p:cNvPr id="106539" name="Text Box 236"/>
              <p:cNvSpPr txBox="1">
                <a:spLocks noChangeArrowheads="1"/>
              </p:cNvSpPr>
              <p:nvPr/>
            </p:nvSpPr>
            <p:spPr bwMode="auto">
              <a:xfrm>
                <a:off x="816" y="936"/>
                <a:ext cx="17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sz="1000">
                    <a:latin typeface="Symbol" charset="0"/>
                  </a:rPr>
                  <a:t>L</a:t>
                </a:r>
              </a:p>
            </p:txBody>
          </p:sp>
          <p:sp>
            <p:nvSpPr>
              <p:cNvPr id="106540" name="Text Box 237"/>
              <p:cNvSpPr txBox="1">
                <a:spLocks noChangeArrowheads="1"/>
              </p:cNvSpPr>
              <p:nvPr/>
            </p:nvSpPr>
            <p:spPr bwMode="auto">
              <a:xfrm>
                <a:off x="539" y="1063"/>
                <a:ext cx="741" cy="2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cwnd = 1 MSS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ssthresh = 64 KB</a:t>
                </a:r>
              </a:p>
              <a:p>
                <a:pPr eaLnBrk="1" hangingPunct="1">
                  <a:lnSpc>
                    <a:spcPct val="80000"/>
                  </a:lnSpc>
                  <a:defRPr/>
                </a:pPr>
                <a:r>
                  <a:rPr lang="en-US" sz="1000">
                    <a:latin typeface="Arial" charset="0"/>
                  </a:rPr>
                  <a:t>dupACKcount = 0</a:t>
                </a:r>
                <a:endParaRPr lang="en-US" sz="1200">
                  <a:latin typeface="Arial" charset="0"/>
                </a:endParaRPr>
              </a:p>
            </p:txBody>
          </p:sp>
          <p:sp>
            <p:nvSpPr>
              <p:cNvPr id="106541" name="Line 238"/>
              <p:cNvSpPr>
                <a:spLocks noChangeShapeType="1"/>
              </p:cNvSpPr>
              <p:nvPr/>
            </p:nvSpPr>
            <p:spPr bwMode="auto">
              <a:xfrm>
                <a:off x="641" y="1078"/>
                <a:ext cx="5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274687" name="Group 255"/>
          <p:cNvGrpSpPr>
            <a:grpSpLocks/>
          </p:cNvGrpSpPr>
          <p:nvPr/>
        </p:nvGrpSpPr>
        <p:grpSpPr bwMode="auto">
          <a:xfrm>
            <a:off x="804863" y="2922588"/>
            <a:ext cx="3167062" cy="1312862"/>
            <a:chOff x="509" y="1766"/>
            <a:chExt cx="1995" cy="827"/>
          </a:xfrm>
        </p:grpSpPr>
        <p:pic>
          <p:nvPicPr>
            <p:cNvPr id="106527" name="Picture 25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9" y="1992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06528" name="Picture 2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42" y="1766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06529" name="Picture 25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64" y="2348"/>
              <a:ext cx="262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274729" name="Group 297"/>
          <p:cNvGrpSpPr>
            <a:grpSpLocks/>
          </p:cNvGrpSpPr>
          <p:nvPr/>
        </p:nvGrpSpPr>
        <p:grpSpPr bwMode="auto">
          <a:xfrm>
            <a:off x="3502025" y="1149350"/>
            <a:ext cx="4333875" cy="3243263"/>
            <a:chOff x="2205" y="641"/>
            <a:chExt cx="2730" cy="2043"/>
          </a:xfrm>
        </p:grpSpPr>
        <p:grpSp>
          <p:nvGrpSpPr>
            <p:cNvPr id="120847" name="Group 282"/>
            <p:cNvGrpSpPr>
              <a:grpSpLocks/>
            </p:cNvGrpSpPr>
            <p:nvPr/>
          </p:nvGrpSpPr>
          <p:grpSpPr bwMode="auto">
            <a:xfrm>
              <a:off x="3381" y="2381"/>
              <a:ext cx="583" cy="303"/>
              <a:chOff x="1166" y="3601"/>
              <a:chExt cx="583" cy="303"/>
            </a:xfrm>
          </p:grpSpPr>
          <p:grpSp>
            <p:nvGrpSpPr>
              <p:cNvPr id="120858" name="Group 283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06525" name="Picture 28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6526" name="Rectangle 285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6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6524" name="Text Box 286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>
                    <a:solidFill>
                      <a:schemeClr val="accent2"/>
                    </a:solidFill>
                    <a:latin typeface="Comic Sans MS" charset="0"/>
                  </a:rPr>
                  <a:t>New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>
                    <a:solidFill>
                      <a:schemeClr val="accent2"/>
                    </a:solidFill>
                    <a:latin typeface="Comic Sans MS" charset="0"/>
                  </a:rPr>
                  <a:t>ACK!</a:t>
                </a:r>
              </a:p>
            </p:txBody>
          </p:sp>
        </p:grpSp>
        <p:grpSp>
          <p:nvGrpSpPr>
            <p:cNvPr id="120848" name="Group 287"/>
            <p:cNvGrpSpPr>
              <a:grpSpLocks/>
            </p:cNvGrpSpPr>
            <p:nvPr/>
          </p:nvGrpSpPr>
          <p:grpSpPr bwMode="auto">
            <a:xfrm>
              <a:off x="2205" y="700"/>
              <a:ext cx="583" cy="303"/>
              <a:chOff x="1166" y="3601"/>
              <a:chExt cx="583" cy="303"/>
            </a:xfrm>
          </p:grpSpPr>
          <p:grpSp>
            <p:nvGrpSpPr>
              <p:cNvPr id="120854" name="Group 288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06521" name="Picture 289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6522" name="Rectangle 290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6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6520" name="Text Box 291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>
                    <a:solidFill>
                      <a:schemeClr val="accent2"/>
                    </a:solidFill>
                    <a:latin typeface="Comic Sans MS" charset="0"/>
                  </a:rPr>
                  <a:t>New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>
                    <a:solidFill>
                      <a:schemeClr val="accent2"/>
                    </a:solidFill>
                    <a:latin typeface="Comic Sans MS" charset="0"/>
                  </a:rPr>
                  <a:t>ACK!</a:t>
                </a:r>
              </a:p>
            </p:txBody>
          </p:sp>
        </p:grpSp>
        <p:grpSp>
          <p:nvGrpSpPr>
            <p:cNvPr id="120849" name="Group 292"/>
            <p:cNvGrpSpPr>
              <a:grpSpLocks/>
            </p:cNvGrpSpPr>
            <p:nvPr/>
          </p:nvGrpSpPr>
          <p:grpSpPr bwMode="auto">
            <a:xfrm>
              <a:off x="4352" y="641"/>
              <a:ext cx="583" cy="303"/>
              <a:chOff x="1166" y="3601"/>
              <a:chExt cx="583" cy="303"/>
            </a:xfrm>
          </p:grpSpPr>
          <p:grpSp>
            <p:nvGrpSpPr>
              <p:cNvPr id="120850" name="Group 293"/>
              <p:cNvGrpSpPr>
                <a:grpSpLocks/>
              </p:cNvGrpSpPr>
              <p:nvPr/>
            </p:nvGrpSpPr>
            <p:grpSpPr bwMode="auto">
              <a:xfrm>
                <a:off x="1166" y="3601"/>
                <a:ext cx="583" cy="303"/>
                <a:chOff x="990" y="4570"/>
                <a:chExt cx="597" cy="380"/>
              </a:xfrm>
            </p:grpSpPr>
            <p:pic>
              <p:nvPicPr>
                <p:cNvPr id="106517" name="Picture 29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" y="4570"/>
                  <a:ext cx="597" cy="3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6518" name="Rectangle 295"/>
                <p:cNvSpPr>
                  <a:spLocks noChangeArrowheads="1"/>
                </p:cNvSpPr>
                <p:nvPr/>
              </p:nvSpPr>
              <p:spPr bwMode="auto">
                <a:xfrm>
                  <a:off x="1124" y="4679"/>
                  <a:ext cx="356" cy="14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6516" name="Text Box 296"/>
              <p:cNvSpPr txBox="1">
                <a:spLocks noChangeArrowheads="1"/>
              </p:cNvSpPr>
              <p:nvPr/>
            </p:nvSpPr>
            <p:spPr bwMode="auto">
              <a:xfrm>
                <a:off x="1274" y="3633"/>
                <a:ext cx="397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>
                    <a:solidFill>
                      <a:schemeClr val="accent2"/>
                    </a:solidFill>
                    <a:latin typeface="Comic Sans MS" charset="0"/>
                  </a:rPr>
                  <a:t>New</a:t>
                </a:r>
              </a:p>
              <a:p>
                <a:pPr>
                  <a:lnSpc>
                    <a:spcPct val="80000"/>
                  </a:lnSpc>
                  <a:defRPr/>
                </a:pPr>
                <a:r>
                  <a:rPr lang="en-US" sz="1200" b="1" i="1">
                    <a:solidFill>
                      <a:schemeClr val="accent2"/>
                    </a:solidFill>
                    <a:latin typeface="Comic Sans MS" charset="0"/>
                  </a:rPr>
                  <a:t>ACK!</a:t>
                </a:r>
              </a:p>
            </p:txBody>
          </p:sp>
        </p:grpSp>
      </p:grpSp>
      <p:pic>
        <p:nvPicPr>
          <p:cNvPr id="120846" name="Picture 298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828675"/>
            <a:ext cx="7313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101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4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4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4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4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9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925513"/>
            <a:ext cx="3824287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4025" y="239713"/>
            <a:ext cx="7772400" cy="928687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throughput</a:t>
            </a:r>
          </a:p>
        </p:txBody>
      </p:sp>
      <p:sp>
        <p:nvSpPr>
          <p:cNvPr id="1075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362075"/>
            <a:ext cx="8269288" cy="4648200"/>
          </a:xfrm>
        </p:spPr>
        <p:txBody>
          <a:bodyPr/>
          <a:lstStyle/>
          <a:p>
            <a:r>
              <a:rPr lang="en-US" altLang="en-US" sz="2800"/>
              <a:t>avg. TCP thruput as function of window size, RTT?</a:t>
            </a:r>
          </a:p>
          <a:p>
            <a:pPr lvl="1"/>
            <a:r>
              <a:rPr lang="en-US" altLang="en-US" sz="2400"/>
              <a:t>ignore slow start, assume always data to send</a:t>
            </a:r>
          </a:p>
          <a:p>
            <a:r>
              <a:rPr lang="en-US" altLang="en-US" sz="2800"/>
              <a:t>W: window size </a:t>
            </a:r>
            <a:r>
              <a:rPr lang="en-US" altLang="en-US" sz="1600"/>
              <a:t>(measured in bytes)</a:t>
            </a:r>
            <a:r>
              <a:rPr lang="en-US" altLang="en-US" sz="2800"/>
              <a:t> where loss occurs</a:t>
            </a:r>
          </a:p>
          <a:p>
            <a:pPr lvl="1"/>
            <a:r>
              <a:rPr lang="en-US" altLang="en-US" sz="2400"/>
              <a:t>avg. window size (# in-flight bytes) is ¾ W</a:t>
            </a:r>
          </a:p>
          <a:p>
            <a:pPr lvl="1"/>
            <a:r>
              <a:rPr lang="en-US" altLang="en-US" sz="2400"/>
              <a:t>avg. thruput is 3/4W per RTT</a:t>
            </a:r>
          </a:p>
        </p:txBody>
      </p:sp>
      <p:grpSp>
        <p:nvGrpSpPr>
          <p:cNvPr id="121862" name="Group 35"/>
          <p:cNvGrpSpPr>
            <a:grpSpLocks/>
          </p:cNvGrpSpPr>
          <p:nvPr/>
        </p:nvGrpSpPr>
        <p:grpSpPr bwMode="auto">
          <a:xfrm>
            <a:off x="1830388" y="4300538"/>
            <a:ext cx="4873625" cy="1998662"/>
            <a:chOff x="279" y="2432"/>
            <a:chExt cx="3070" cy="1259"/>
          </a:xfrm>
        </p:grpSpPr>
        <p:sp>
          <p:nvSpPr>
            <p:cNvPr id="121873" name="Freeform 26"/>
            <p:cNvSpPr>
              <a:spLocks/>
            </p:cNvSpPr>
            <p:nvPr/>
          </p:nvSpPr>
          <p:spPr bwMode="auto">
            <a:xfrm>
              <a:off x="678" y="2556"/>
              <a:ext cx="2481" cy="579"/>
            </a:xfrm>
            <a:custGeom>
              <a:avLst/>
              <a:gdLst>
                <a:gd name="T0" fmla="*/ 0 w 2481"/>
                <a:gd name="T1" fmla="*/ 573 h 579"/>
                <a:gd name="T2" fmla="*/ 414 w 2481"/>
                <a:gd name="T3" fmla="*/ 18 h 579"/>
                <a:gd name="T4" fmla="*/ 414 w 2481"/>
                <a:gd name="T5" fmla="*/ 579 h 579"/>
                <a:gd name="T6" fmla="*/ 819 w 2481"/>
                <a:gd name="T7" fmla="*/ 18 h 579"/>
                <a:gd name="T8" fmla="*/ 825 w 2481"/>
                <a:gd name="T9" fmla="*/ 579 h 579"/>
                <a:gd name="T10" fmla="*/ 1245 w 2481"/>
                <a:gd name="T11" fmla="*/ 15 h 579"/>
                <a:gd name="T12" fmla="*/ 1245 w 2481"/>
                <a:gd name="T13" fmla="*/ 576 h 579"/>
                <a:gd name="T14" fmla="*/ 1647 w 2481"/>
                <a:gd name="T15" fmla="*/ 6 h 579"/>
                <a:gd name="T16" fmla="*/ 1647 w 2481"/>
                <a:gd name="T17" fmla="*/ 570 h 579"/>
                <a:gd name="T18" fmla="*/ 2064 w 2481"/>
                <a:gd name="T19" fmla="*/ 6 h 579"/>
                <a:gd name="T20" fmla="*/ 2064 w 2481"/>
                <a:gd name="T21" fmla="*/ 564 h 579"/>
                <a:gd name="T22" fmla="*/ 2481 w 2481"/>
                <a:gd name="T23" fmla="*/ 0 h 5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81" h="579">
                  <a:moveTo>
                    <a:pt x="0" y="573"/>
                  </a:moveTo>
                  <a:lnTo>
                    <a:pt x="414" y="18"/>
                  </a:lnTo>
                  <a:lnTo>
                    <a:pt x="414" y="579"/>
                  </a:lnTo>
                  <a:lnTo>
                    <a:pt x="819" y="18"/>
                  </a:lnTo>
                  <a:lnTo>
                    <a:pt x="825" y="579"/>
                  </a:lnTo>
                  <a:lnTo>
                    <a:pt x="1245" y="15"/>
                  </a:lnTo>
                  <a:lnTo>
                    <a:pt x="1245" y="576"/>
                  </a:lnTo>
                  <a:lnTo>
                    <a:pt x="1647" y="6"/>
                  </a:lnTo>
                  <a:lnTo>
                    <a:pt x="1647" y="570"/>
                  </a:lnTo>
                  <a:lnTo>
                    <a:pt x="2064" y="6"/>
                  </a:lnTo>
                  <a:lnTo>
                    <a:pt x="2064" y="564"/>
                  </a:lnTo>
                  <a:lnTo>
                    <a:pt x="2481" y="0"/>
                  </a:lnTo>
                </a:path>
              </a:pathLst>
            </a:custGeom>
            <a:noFill/>
            <a:ln w="28575" cap="flat" cmpd="sng">
              <a:solidFill>
                <a:srgbClr val="CC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7539" name="Line 28"/>
            <p:cNvSpPr>
              <a:spLocks noChangeShapeType="1"/>
            </p:cNvSpPr>
            <p:nvPr/>
          </p:nvSpPr>
          <p:spPr bwMode="auto">
            <a:xfrm>
              <a:off x="675" y="3685"/>
              <a:ext cx="26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540" name="Line 29"/>
            <p:cNvSpPr>
              <a:spLocks noChangeShapeType="1"/>
            </p:cNvSpPr>
            <p:nvPr/>
          </p:nvSpPr>
          <p:spPr bwMode="auto">
            <a:xfrm>
              <a:off x="682" y="2432"/>
              <a:ext cx="0" cy="12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541" name="Line 31"/>
            <p:cNvSpPr>
              <a:spLocks noChangeShapeType="1"/>
            </p:cNvSpPr>
            <p:nvPr/>
          </p:nvSpPr>
          <p:spPr bwMode="auto">
            <a:xfrm>
              <a:off x="606" y="2571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542" name="Line 32"/>
            <p:cNvSpPr>
              <a:spLocks noChangeShapeType="1"/>
            </p:cNvSpPr>
            <p:nvPr/>
          </p:nvSpPr>
          <p:spPr bwMode="auto">
            <a:xfrm>
              <a:off x="606" y="3117"/>
              <a:ext cx="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7543" name="Text Box 33"/>
            <p:cNvSpPr txBox="1">
              <a:spLocks noChangeArrowheads="1"/>
            </p:cNvSpPr>
            <p:nvPr/>
          </p:nvSpPr>
          <p:spPr bwMode="auto">
            <a:xfrm>
              <a:off x="380" y="2453"/>
              <a:ext cx="23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W</a:t>
              </a:r>
            </a:p>
          </p:txBody>
        </p:sp>
        <p:sp>
          <p:nvSpPr>
            <p:cNvPr id="107544" name="Text Box 34"/>
            <p:cNvSpPr txBox="1">
              <a:spLocks noChangeArrowheads="1"/>
            </p:cNvSpPr>
            <p:nvPr/>
          </p:nvSpPr>
          <p:spPr bwMode="auto">
            <a:xfrm>
              <a:off x="279" y="3008"/>
              <a:ext cx="35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/>
                <a:t>W/2</a:t>
              </a:r>
            </a:p>
          </p:txBody>
        </p:sp>
      </p:grpSp>
      <p:grpSp>
        <p:nvGrpSpPr>
          <p:cNvPr id="121863" name="Group 45"/>
          <p:cNvGrpSpPr>
            <a:grpSpLocks/>
          </p:cNvGrpSpPr>
          <p:nvPr/>
        </p:nvGrpSpPr>
        <p:grpSpPr bwMode="auto">
          <a:xfrm>
            <a:off x="2733675" y="3440113"/>
            <a:ext cx="3795713" cy="620712"/>
            <a:chOff x="1722" y="2139"/>
            <a:chExt cx="2391" cy="391"/>
          </a:xfrm>
        </p:grpSpPr>
        <p:sp>
          <p:nvSpPr>
            <p:cNvPr id="107529" name="Text Box 36"/>
            <p:cNvSpPr txBox="1">
              <a:spLocks noChangeArrowheads="1"/>
            </p:cNvSpPr>
            <p:nvPr/>
          </p:nvSpPr>
          <p:spPr bwMode="auto">
            <a:xfrm>
              <a:off x="1722" y="2219"/>
              <a:ext cx="134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/>
                <a:t>avg TCP thruput = </a:t>
              </a:r>
            </a:p>
          </p:txBody>
        </p:sp>
        <p:grpSp>
          <p:nvGrpSpPr>
            <p:cNvPr id="121865" name="Group 44"/>
            <p:cNvGrpSpPr>
              <a:grpSpLocks/>
            </p:cNvGrpSpPr>
            <p:nvPr/>
          </p:nvGrpSpPr>
          <p:grpSpPr bwMode="auto">
            <a:xfrm>
              <a:off x="2986" y="2139"/>
              <a:ext cx="1127" cy="391"/>
              <a:chOff x="3498" y="2153"/>
              <a:chExt cx="1127" cy="391"/>
            </a:xfrm>
          </p:grpSpPr>
          <p:sp>
            <p:nvSpPr>
              <p:cNvPr id="107531" name="Text Box 37"/>
              <p:cNvSpPr txBox="1">
                <a:spLocks noChangeArrowheads="1"/>
              </p:cNvSpPr>
              <p:nvPr/>
            </p:nvSpPr>
            <p:spPr bwMode="auto">
              <a:xfrm>
                <a:off x="3501" y="2153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3</a:t>
                </a:r>
              </a:p>
            </p:txBody>
          </p:sp>
          <p:sp>
            <p:nvSpPr>
              <p:cNvPr id="107532" name="Text Box 38"/>
              <p:cNvSpPr txBox="1">
                <a:spLocks noChangeArrowheads="1"/>
              </p:cNvSpPr>
              <p:nvPr/>
            </p:nvSpPr>
            <p:spPr bwMode="auto">
              <a:xfrm>
                <a:off x="3498" y="2313"/>
                <a:ext cx="19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4</a:t>
                </a:r>
              </a:p>
            </p:txBody>
          </p:sp>
          <p:sp>
            <p:nvSpPr>
              <p:cNvPr id="107533" name="Line 39"/>
              <p:cNvSpPr>
                <a:spLocks noChangeShapeType="1"/>
              </p:cNvSpPr>
              <p:nvPr/>
            </p:nvSpPr>
            <p:spPr bwMode="auto">
              <a:xfrm>
                <a:off x="3550" y="2352"/>
                <a:ext cx="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7534" name="Text Box 40"/>
              <p:cNvSpPr txBox="1">
                <a:spLocks noChangeArrowheads="1"/>
              </p:cNvSpPr>
              <p:nvPr/>
            </p:nvSpPr>
            <p:spPr bwMode="auto">
              <a:xfrm>
                <a:off x="3702" y="2157"/>
                <a:ext cx="24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W</a:t>
                </a:r>
              </a:p>
            </p:txBody>
          </p:sp>
          <p:sp>
            <p:nvSpPr>
              <p:cNvPr id="107535" name="Text Box 41"/>
              <p:cNvSpPr txBox="1">
                <a:spLocks noChangeArrowheads="1"/>
              </p:cNvSpPr>
              <p:nvPr/>
            </p:nvSpPr>
            <p:spPr bwMode="auto">
              <a:xfrm>
                <a:off x="3658" y="2309"/>
                <a:ext cx="37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800"/>
                  <a:t>RTT</a:t>
                </a:r>
              </a:p>
            </p:txBody>
          </p:sp>
          <p:sp>
            <p:nvSpPr>
              <p:cNvPr id="107536" name="Line 42"/>
              <p:cNvSpPr>
                <a:spLocks noChangeShapeType="1"/>
              </p:cNvSpPr>
              <p:nvPr/>
            </p:nvSpPr>
            <p:spPr bwMode="auto">
              <a:xfrm>
                <a:off x="3726" y="2352"/>
                <a:ext cx="21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7537" name="Text Box 43"/>
              <p:cNvSpPr txBox="1">
                <a:spLocks noChangeArrowheads="1"/>
              </p:cNvSpPr>
              <p:nvPr/>
            </p:nvSpPr>
            <p:spPr bwMode="auto">
              <a:xfrm>
                <a:off x="3975" y="2243"/>
                <a:ext cx="65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/>
                  <a:t>bytes/sec</a:t>
                </a: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102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95250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TCP Futures: TCP over </a:t>
            </a:r>
            <a:r>
              <a:rPr lang="ja-JP" altLang="en-US" sz="3600"/>
              <a:t>“</a:t>
            </a:r>
            <a:r>
              <a:rPr lang="en-US" altLang="ja-JP" sz="3600"/>
              <a:t>long, fat pipes</a:t>
            </a:r>
            <a:r>
              <a:rPr lang="ja-JP" altLang="en-US" sz="3600"/>
              <a:t>”</a:t>
            </a:r>
            <a:endParaRPr lang="en-US" altLang="en-US" sz="3600"/>
          </a:p>
        </p:txBody>
      </p:sp>
      <p:sp>
        <p:nvSpPr>
          <p:cNvPr id="1085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7688" y="1600200"/>
            <a:ext cx="7772400" cy="4648200"/>
          </a:xfrm>
        </p:spPr>
        <p:txBody>
          <a:bodyPr/>
          <a:lstStyle/>
          <a:p>
            <a:r>
              <a:rPr lang="en-US" altLang="en-US" sz="2800"/>
              <a:t>example: 1500 byte segments, 100ms RTT, want 10 Gbps throughput</a:t>
            </a:r>
          </a:p>
          <a:p>
            <a:r>
              <a:rPr lang="en-US" altLang="en-US" sz="2800"/>
              <a:t>requires W = 83,333 in-flight segments</a:t>
            </a:r>
          </a:p>
          <a:p>
            <a:r>
              <a:rPr lang="en-US" altLang="en-US" sz="2800"/>
              <a:t>throughput in terms of segment loss probability, L </a:t>
            </a:r>
            <a:r>
              <a:rPr lang="en-US" altLang="en-US" sz="2000"/>
              <a:t>[Mathis 1997]:</a:t>
            </a:r>
            <a:br>
              <a:rPr lang="en-US" altLang="en-US" sz="2800"/>
            </a:br>
            <a:br>
              <a:rPr lang="en-US" altLang="en-US" sz="2800"/>
            </a:br>
            <a:br>
              <a:rPr lang="en-US" altLang="en-US" sz="2800"/>
            </a:br>
            <a:endParaRPr lang="en-US" altLang="en-US" sz="280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>
                <a:latin typeface="MS Mincho" charset="-128"/>
                <a:ea typeface="MS Mincho" charset="-128"/>
              </a:rPr>
              <a:t>➜ </a:t>
            </a:r>
            <a:r>
              <a:rPr lang="en-US" altLang="en-US" sz="2400">
                <a:ea typeface="MS Mincho" charset="-128"/>
              </a:rPr>
              <a:t>to achieve 10 Gbps throughput, need a loss rate of </a:t>
            </a:r>
            <a:r>
              <a:rPr lang="en-US" altLang="en-US" sz="2400"/>
              <a:t>L = 2</a:t>
            </a:r>
            <a:r>
              <a:rPr lang="el-GR" altLang="en-US" sz="2400"/>
              <a:t>·</a:t>
            </a:r>
            <a:r>
              <a:rPr lang="en-US" altLang="en-US" sz="2400"/>
              <a:t>10</a:t>
            </a:r>
            <a:r>
              <a:rPr lang="en-US" altLang="en-US" sz="2400" baseline="30000"/>
              <a:t>-10  </a:t>
            </a:r>
            <a:r>
              <a:rPr lang="en-US" altLang="en-US" sz="2400" i="1">
                <a:solidFill>
                  <a:srgbClr val="FF0000"/>
                </a:solidFill>
              </a:rPr>
              <a:t> – a very small loss rate!</a:t>
            </a:r>
          </a:p>
          <a:p>
            <a:r>
              <a:rPr lang="en-US" altLang="en-US" sz="2800"/>
              <a:t>new versions of TCP for high-speed</a:t>
            </a:r>
            <a:endParaRPr lang="en-US" altLang="en-US" sz="2800" baseline="30000"/>
          </a:p>
          <a:p>
            <a:endParaRPr lang="en-US" altLang="en-US" sz="2800"/>
          </a:p>
        </p:txBody>
      </p:sp>
      <p:grpSp>
        <p:nvGrpSpPr>
          <p:cNvPr id="122886" name="Group 16"/>
          <p:cNvGrpSpPr>
            <a:grpSpLocks/>
          </p:cNvGrpSpPr>
          <p:nvPr/>
        </p:nvGrpSpPr>
        <p:grpSpPr bwMode="auto">
          <a:xfrm>
            <a:off x="1947863" y="3462338"/>
            <a:ext cx="4160837" cy="962025"/>
            <a:chOff x="422" y="3400"/>
            <a:chExt cx="2621" cy="606"/>
          </a:xfrm>
        </p:grpSpPr>
        <p:sp>
          <p:nvSpPr>
            <p:cNvPr id="108552" name="Text Box 6"/>
            <p:cNvSpPr txBox="1">
              <a:spLocks noChangeArrowheads="1"/>
            </p:cNvSpPr>
            <p:nvPr/>
          </p:nvSpPr>
          <p:spPr bwMode="auto">
            <a:xfrm>
              <a:off x="422" y="3566"/>
              <a:ext cx="169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>
                  <a:latin typeface="Arial" charset="0"/>
                </a:rPr>
                <a:t>TCP throughput = </a:t>
              </a:r>
            </a:p>
          </p:txBody>
        </p:sp>
        <p:sp>
          <p:nvSpPr>
            <p:cNvPr id="108553" name="Text Box 7"/>
            <p:cNvSpPr txBox="1">
              <a:spLocks noChangeArrowheads="1"/>
            </p:cNvSpPr>
            <p:nvPr/>
          </p:nvSpPr>
          <p:spPr bwMode="auto">
            <a:xfrm>
              <a:off x="2010" y="3470"/>
              <a:ext cx="49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>
                  <a:latin typeface="Arial" charset="0"/>
                </a:rPr>
                <a:t>1.22</a:t>
              </a:r>
            </a:p>
          </p:txBody>
        </p:sp>
        <p:grpSp>
          <p:nvGrpSpPr>
            <p:cNvPr id="122889" name="Group 15"/>
            <p:cNvGrpSpPr>
              <a:grpSpLocks/>
            </p:cNvGrpSpPr>
            <p:nvPr/>
          </p:nvGrpSpPr>
          <p:grpSpPr bwMode="auto">
            <a:xfrm>
              <a:off x="2092" y="3400"/>
              <a:ext cx="951" cy="606"/>
              <a:chOff x="2092" y="3400"/>
              <a:chExt cx="951" cy="606"/>
            </a:xfrm>
          </p:grpSpPr>
          <p:sp>
            <p:nvSpPr>
              <p:cNvPr id="108555" name="Text Box 8"/>
              <p:cNvSpPr txBox="1">
                <a:spLocks noChangeArrowheads="1"/>
              </p:cNvSpPr>
              <p:nvPr/>
            </p:nvSpPr>
            <p:spPr bwMode="auto">
              <a:xfrm>
                <a:off x="2423" y="3400"/>
                <a:ext cx="16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b="1">
                    <a:latin typeface="Arial" charset="0"/>
                  </a:rPr>
                  <a:t>.</a:t>
                </a:r>
              </a:p>
            </p:txBody>
          </p:sp>
          <p:sp>
            <p:nvSpPr>
              <p:cNvPr id="108556" name="Text Box 9"/>
              <p:cNvSpPr txBox="1">
                <a:spLocks noChangeArrowheads="1"/>
              </p:cNvSpPr>
              <p:nvPr/>
            </p:nvSpPr>
            <p:spPr bwMode="auto">
              <a:xfrm>
                <a:off x="2511" y="3472"/>
                <a:ext cx="53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>
                    <a:latin typeface="Arial" charset="0"/>
                  </a:rPr>
                  <a:t>MSS</a:t>
                </a:r>
              </a:p>
            </p:txBody>
          </p:sp>
          <p:sp>
            <p:nvSpPr>
              <p:cNvPr id="108557" name="Line 10"/>
              <p:cNvSpPr>
                <a:spLocks noChangeShapeType="1"/>
              </p:cNvSpPr>
              <p:nvPr/>
            </p:nvSpPr>
            <p:spPr bwMode="auto">
              <a:xfrm>
                <a:off x="2092" y="3720"/>
                <a:ext cx="87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08558" name="Text Box 11"/>
              <p:cNvSpPr txBox="1">
                <a:spLocks noChangeArrowheads="1"/>
              </p:cNvSpPr>
              <p:nvPr/>
            </p:nvSpPr>
            <p:spPr bwMode="auto">
              <a:xfrm>
                <a:off x="2133" y="3696"/>
                <a:ext cx="48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>
                    <a:latin typeface="Arial" charset="0"/>
                  </a:rPr>
                  <a:t>RTT</a:t>
                </a:r>
              </a:p>
            </p:txBody>
          </p:sp>
          <p:sp>
            <p:nvSpPr>
              <p:cNvPr id="122894" name="Freeform 13"/>
              <p:cNvSpPr>
                <a:spLocks/>
              </p:cNvSpPr>
              <p:nvPr/>
            </p:nvSpPr>
            <p:spPr bwMode="auto">
              <a:xfrm>
                <a:off x="2607" y="3740"/>
                <a:ext cx="294" cy="220"/>
              </a:xfrm>
              <a:custGeom>
                <a:avLst/>
                <a:gdLst>
                  <a:gd name="T0" fmla="*/ 0 w 294"/>
                  <a:gd name="T1" fmla="*/ 158 h 220"/>
                  <a:gd name="T2" fmla="*/ 32 w 294"/>
                  <a:gd name="T3" fmla="*/ 140 h 220"/>
                  <a:gd name="T4" fmla="*/ 72 w 294"/>
                  <a:gd name="T5" fmla="*/ 220 h 220"/>
                  <a:gd name="T6" fmla="*/ 132 w 294"/>
                  <a:gd name="T7" fmla="*/ 0 h 220"/>
                  <a:gd name="T8" fmla="*/ 294 w 294"/>
                  <a:gd name="T9" fmla="*/ 0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4" h="220">
                    <a:moveTo>
                      <a:pt x="0" y="158"/>
                    </a:moveTo>
                    <a:lnTo>
                      <a:pt x="32" y="140"/>
                    </a:lnTo>
                    <a:lnTo>
                      <a:pt x="72" y="220"/>
                    </a:lnTo>
                    <a:lnTo>
                      <a:pt x="132" y="0"/>
                    </a:lnTo>
                    <a:lnTo>
                      <a:pt x="294" y="0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8560" name="Text Box 14"/>
              <p:cNvSpPr txBox="1">
                <a:spLocks noChangeArrowheads="1"/>
              </p:cNvSpPr>
              <p:nvPr/>
            </p:nvSpPr>
            <p:spPr bwMode="auto">
              <a:xfrm>
                <a:off x="2704" y="371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>
                    <a:latin typeface="Arial" charset="0"/>
                  </a:rPr>
                  <a:t>L</a:t>
                </a: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6086AEDD-8356-4551-BD48-D7FADE136EFB}" type="slidenum">
              <a:rPr lang="en-US" altLang="en-US" smtClean="0"/>
              <a:pPr/>
              <a:t>103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Line 68"/>
          <p:cNvSpPr>
            <a:spLocks noChangeShapeType="1"/>
          </p:cNvSpPr>
          <p:nvPr/>
        </p:nvSpPr>
        <p:spPr bwMode="auto">
          <a:xfrm>
            <a:off x="4857750" y="4229100"/>
            <a:ext cx="55880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grpSp>
        <p:nvGrpSpPr>
          <p:cNvPr id="123908" name="Group 59"/>
          <p:cNvGrpSpPr>
            <a:grpSpLocks/>
          </p:cNvGrpSpPr>
          <p:nvPr/>
        </p:nvGrpSpPr>
        <p:grpSpPr bwMode="auto">
          <a:xfrm>
            <a:off x="3779838" y="3898900"/>
            <a:ext cx="1082675" cy="538163"/>
            <a:chOff x="2356" y="1300"/>
            <a:chExt cx="555" cy="194"/>
          </a:xfrm>
        </p:grpSpPr>
        <p:sp>
          <p:nvSpPr>
            <p:cNvPr id="123936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23937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23938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23939" name="Group 63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23942" name="Freeform 6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43" name="Freeform 6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605" name="Line 66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606" name="Line 67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23909" name="Group 50"/>
          <p:cNvGrpSpPr>
            <a:grpSpLocks/>
          </p:cNvGrpSpPr>
          <p:nvPr/>
        </p:nvGrpSpPr>
        <p:grpSpPr bwMode="auto">
          <a:xfrm>
            <a:off x="5413375" y="3883025"/>
            <a:ext cx="1082675" cy="538163"/>
            <a:chOff x="2356" y="1300"/>
            <a:chExt cx="555" cy="194"/>
          </a:xfrm>
        </p:grpSpPr>
        <p:sp>
          <p:nvSpPr>
            <p:cNvPr id="123928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23929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23930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pPr algn="l"/>
              <a:endParaRPr lang="en-US" altLang="en-US" sz="2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23931" name="Group 54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23934" name="Freeform 5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935" name="Freeform 5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9597" name="Line 57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9598" name="Line 58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1095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4513" y="1412875"/>
            <a:ext cx="7620000" cy="219075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ea typeface="ＭＳ Ｐゴシック" charset="0"/>
                <a:cs typeface="+mn-cs"/>
              </a:rPr>
              <a:t>fairness goal:</a:t>
            </a:r>
            <a:r>
              <a:rPr lang="en-US">
                <a:ea typeface="ＭＳ Ｐゴシック" charset="0"/>
                <a:cs typeface="+mn-cs"/>
              </a:rPr>
              <a:t> if K TCP sessions share same bottleneck link of bandwidth R, each should have average rate of R/K</a:t>
            </a:r>
          </a:p>
        </p:txBody>
      </p:sp>
      <p:sp>
        <p:nvSpPr>
          <p:cNvPr id="109576" name="Rectangle 25"/>
          <p:cNvSpPr>
            <a:spLocks noChangeArrowheads="1"/>
          </p:cNvSpPr>
          <p:nvPr/>
        </p:nvSpPr>
        <p:spPr bwMode="auto">
          <a:xfrm>
            <a:off x="5068888" y="4025900"/>
            <a:ext cx="147637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9577" name="Rectangle 26"/>
          <p:cNvSpPr>
            <a:spLocks noChangeArrowheads="1"/>
          </p:cNvSpPr>
          <p:nvPr/>
        </p:nvSpPr>
        <p:spPr bwMode="auto">
          <a:xfrm>
            <a:off x="4378325" y="4087813"/>
            <a:ext cx="147638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9578" name="Rectangle 27"/>
          <p:cNvSpPr>
            <a:spLocks noChangeArrowheads="1"/>
          </p:cNvSpPr>
          <p:nvPr/>
        </p:nvSpPr>
        <p:spPr bwMode="auto">
          <a:xfrm>
            <a:off x="4668838" y="4025900"/>
            <a:ext cx="147637" cy="200025"/>
          </a:xfrm>
          <a:prstGeom prst="rect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9579" name="Text Box 28"/>
          <p:cNvSpPr txBox="1">
            <a:spLocks noChangeArrowheads="1"/>
          </p:cNvSpPr>
          <p:nvPr/>
        </p:nvSpPr>
        <p:spPr bwMode="auto">
          <a:xfrm>
            <a:off x="1131888" y="3017838"/>
            <a:ext cx="200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>
                <a:latin typeface="Arial" charset="0"/>
              </a:rPr>
              <a:t>TCP connection 1</a:t>
            </a:r>
          </a:p>
        </p:txBody>
      </p:sp>
      <p:sp>
        <p:nvSpPr>
          <p:cNvPr id="109580" name="Text Box 29"/>
          <p:cNvSpPr txBox="1">
            <a:spLocks noChangeArrowheads="1"/>
          </p:cNvSpPr>
          <p:nvPr/>
        </p:nvSpPr>
        <p:spPr bwMode="auto">
          <a:xfrm>
            <a:off x="3529013" y="4471988"/>
            <a:ext cx="12509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>
                <a:latin typeface="Arial" charset="0"/>
              </a:rPr>
              <a:t>bottleneck</a:t>
            </a:r>
          </a:p>
          <a:p>
            <a:pPr>
              <a:defRPr/>
            </a:pPr>
            <a:r>
              <a:rPr lang="en-US" sz="1800">
                <a:latin typeface="Arial" charset="0"/>
              </a:rPr>
              <a:t>router</a:t>
            </a:r>
          </a:p>
          <a:p>
            <a:pPr>
              <a:defRPr/>
            </a:pPr>
            <a:r>
              <a:rPr lang="en-US" sz="1800">
                <a:latin typeface="Arial" charset="0"/>
              </a:rPr>
              <a:t>capacity R</a:t>
            </a:r>
          </a:p>
        </p:txBody>
      </p:sp>
      <p:sp>
        <p:nvSpPr>
          <p:cNvPr id="123916" name="Freeform 40"/>
          <p:cNvSpPr>
            <a:spLocks/>
          </p:cNvSpPr>
          <p:nvPr/>
        </p:nvSpPr>
        <p:spPr bwMode="auto">
          <a:xfrm>
            <a:off x="2863850" y="3502025"/>
            <a:ext cx="4003675" cy="719138"/>
          </a:xfrm>
          <a:custGeom>
            <a:avLst/>
            <a:gdLst>
              <a:gd name="T0" fmla="*/ 0 w 2412"/>
              <a:gd name="T1" fmla="*/ 0 h 453"/>
              <a:gd name="T2" fmla="*/ 2147483647 w 2412"/>
              <a:gd name="T3" fmla="*/ 2147483647 h 453"/>
              <a:gd name="T4" fmla="*/ 2147483647 w 2412"/>
              <a:gd name="T5" fmla="*/ 2147483647 h 4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12" h="453">
                <a:moveTo>
                  <a:pt x="0" y="0"/>
                </a:moveTo>
                <a:cubicBezTo>
                  <a:pt x="93" y="65"/>
                  <a:pt x="156" y="318"/>
                  <a:pt x="558" y="390"/>
                </a:cubicBezTo>
                <a:cubicBezTo>
                  <a:pt x="959" y="453"/>
                  <a:pt x="2026" y="423"/>
                  <a:pt x="2412" y="432"/>
                </a:cubicBezTo>
              </a:path>
            </a:pathLst>
          </a:custGeom>
          <a:noFill/>
          <a:ln w="38100" cap="flat" cmpd="sng">
            <a:solidFill>
              <a:srgbClr val="0099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82" name="Rectangle 41"/>
          <p:cNvSpPr>
            <a:spLocks noChangeArrowheads="1"/>
          </p:cNvSpPr>
          <p:nvPr/>
        </p:nvSpPr>
        <p:spPr bwMode="auto">
          <a:xfrm>
            <a:off x="4540250" y="4087813"/>
            <a:ext cx="147638" cy="2000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3918" name="Freeform 42"/>
          <p:cNvSpPr>
            <a:spLocks/>
          </p:cNvSpPr>
          <p:nvPr/>
        </p:nvSpPr>
        <p:spPr bwMode="auto">
          <a:xfrm>
            <a:off x="2806700" y="4237038"/>
            <a:ext cx="4044950" cy="719137"/>
          </a:xfrm>
          <a:custGeom>
            <a:avLst/>
            <a:gdLst>
              <a:gd name="T0" fmla="*/ 0 w 2412"/>
              <a:gd name="T1" fmla="*/ 2147483647 h 453"/>
              <a:gd name="T2" fmla="*/ 2147483647 w 2412"/>
              <a:gd name="T3" fmla="*/ 2147483647 h 453"/>
              <a:gd name="T4" fmla="*/ 2147483647 w 2412"/>
              <a:gd name="T5" fmla="*/ 2147483647 h 4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12" h="453">
                <a:moveTo>
                  <a:pt x="0" y="453"/>
                </a:moveTo>
                <a:cubicBezTo>
                  <a:pt x="93" y="388"/>
                  <a:pt x="156" y="134"/>
                  <a:pt x="558" y="63"/>
                </a:cubicBezTo>
                <a:cubicBezTo>
                  <a:pt x="959" y="0"/>
                  <a:pt x="2026" y="36"/>
                  <a:pt x="2412" y="29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584" name="Rectangle 4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TCP Fairness</a:t>
            </a:r>
          </a:p>
        </p:txBody>
      </p:sp>
      <p:pic>
        <p:nvPicPr>
          <p:cNvPr id="123920" name="Picture 4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969963"/>
            <a:ext cx="3656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86" name="Text Box 48"/>
          <p:cNvSpPr txBox="1">
            <a:spLocks noChangeArrowheads="1"/>
          </p:cNvSpPr>
          <p:nvPr/>
        </p:nvSpPr>
        <p:spPr bwMode="auto">
          <a:xfrm>
            <a:off x="1125538" y="5146675"/>
            <a:ext cx="200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1800">
                <a:latin typeface="Arial" charset="0"/>
              </a:rPr>
              <a:t>TCP connection 2</a:t>
            </a:r>
          </a:p>
        </p:txBody>
      </p:sp>
      <p:grpSp>
        <p:nvGrpSpPr>
          <p:cNvPr id="123922" name="Group 69"/>
          <p:cNvGrpSpPr>
            <a:grpSpLocks/>
          </p:cNvGrpSpPr>
          <p:nvPr/>
        </p:nvGrpSpPr>
        <p:grpSpPr bwMode="auto">
          <a:xfrm>
            <a:off x="2057400" y="3333750"/>
            <a:ext cx="766763" cy="704850"/>
            <a:chOff x="-44" y="1473"/>
            <a:chExt cx="981" cy="1105"/>
          </a:xfrm>
        </p:grpSpPr>
        <p:pic>
          <p:nvPicPr>
            <p:cNvPr id="123926" name="Picture 70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927" name="Freeform 7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3923" name="Group 72"/>
          <p:cNvGrpSpPr>
            <a:grpSpLocks/>
          </p:cNvGrpSpPr>
          <p:nvPr/>
        </p:nvGrpSpPr>
        <p:grpSpPr bwMode="auto">
          <a:xfrm>
            <a:off x="2073275" y="4579938"/>
            <a:ext cx="766763" cy="704850"/>
            <a:chOff x="-44" y="1473"/>
            <a:chExt cx="981" cy="1105"/>
          </a:xfrm>
        </p:grpSpPr>
        <p:pic>
          <p:nvPicPr>
            <p:cNvPr id="123924" name="Picture 73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925" name="Freeform 7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104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1" name="Picture 2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1027113"/>
            <a:ext cx="4113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Why is TCP fair?</a:t>
            </a:r>
          </a:p>
        </p:txBody>
      </p:sp>
      <p:sp>
        <p:nvSpPr>
          <p:cNvPr id="1105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00175"/>
            <a:ext cx="83058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>
                <a:ea typeface="ＭＳ Ｐゴシック" charset="0"/>
                <a:cs typeface="+mn-cs"/>
              </a:rPr>
              <a:t>two competing sessions: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additive increase gives slope of 1, as throughout increases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>
                <a:ea typeface="ＭＳ Ｐゴシック" charset="0"/>
                <a:cs typeface="+mn-cs"/>
              </a:rPr>
              <a:t>multiplicative decrease decreases throughput proportionally </a:t>
            </a:r>
          </a:p>
        </p:txBody>
      </p:sp>
      <p:sp>
        <p:nvSpPr>
          <p:cNvPr id="110599" name="Line 4"/>
          <p:cNvSpPr>
            <a:spLocks noChangeShapeType="1"/>
          </p:cNvSpPr>
          <p:nvPr/>
        </p:nvSpPr>
        <p:spPr bwMode="auto">
          <a:xfrm>
            <a:off x="2400300" y="5848350"/>
            <a:ext cx="3638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0600" name="Line 5"/>
          <p:cNvSpPr>
            <a:spLocks noChangeShapeType="1"/>
          </p:cNvSpPr>
          <p:nvPr/>
        </p:nvSpPr>
        <p:spPr bwMode="auto">
          <a:xfrm flipV="1">
            <a:off x="2400300" y="2752725"/>
            <a:ext cx="0" cy="308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0601" name="Line 6"/>
          <p:cNvSpPr>
            <a:spLocks noChangeShapeType="1"/>
          </p:cNvSpPr>
          <p:nvPr/>
        </p:nvSpPr>
        <p:spPr bwMode="auto">
          <a:xfrm rot="-2938105" flipH="1" flipV="1">
            <a:off x="1793875" y="4487863"/>
            <a:ext cx="3560763" cy="142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0602" name="Line 7"/>
          <p:cNvSpPr>
            <a:spLocks noChangeShapeType="1"/>
          </p:cNvSpPr>
          <p:nvPr/>
        </p:nvSpPr>
        <p:spPr bwMode="auto">
          <a:xfrm>
            <a:off x="2381250" y="3000375"/>
            <a:ext cx="2819400" cy="280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10603" name="Text Box 8"/>
          <p:cNvSpPr txBox="1">
            <a:spLocks noChangeArrowheads="1"/>
          </p:cNvSpPr>
          <p:nvPr/>
        </p:nvSpPr>
        <p:spPr bwMode="auto">
          <a:xfrm>
            <a:off x="2030413" y="2828925"/>
            <a:ext cx="403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R</a:t>
            </a:r>
            <a:endParaRPr lang="en-US" sz="1000">
              <a:latin typeface="Arial" charset="0"/>
            </a:endParaRPr>
          </a:p>
        </p:txBody>
      </p:sp>
      <p:sp>
        <p:nvSpPr>
          <p:cNvPr id="110604" name="Text Box 9"/>
          <p:cNvSpPr txBox="1">
            <a:spLocks noChangeArrowheads="1"/>
          </p:cNvSpPr>
          <p:nvPr/>
        </p:nvSpPr>
        <p:spPr bwMode="auto">
          <a:xfrm>
            <a:off x="4983163" y="5876925"/>
            <a:ext cx="403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latin typeface="Arial" charset="0"/>
              </a:rPr>
              <a:t>R</a:t>
            </a:r>
            <a:endParaRPr lang="en-US" sz="1000">
              <a:latin typeface="Arial" charset="0"/>
            </a:endParaRPr>
          </a:p>
        </p:txBody>
      </p:sp>
      <p:sp>
        <p:nvSpPr>
          <p:cNvPr id="110605" name="Text Box 10"/>
          <p:cNvSpPr txBox="1">
            <a:spLocks noChangeArrowheads="1"/>
          </p:cNvSpPr>
          <p:nvPr/>
        </p:nvSpPr>
        <p:spPr bwMode="auto">
          <a:xfrm>
            <a:off x="3259138" y="2819400"/>
            <a:ext cx="3546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800">
                <a:latin typeface="Arial" charset="0"/>
              </a:rPr>
              <a:t>equal bandwidth share</a:t>
            </a:r>
            <a:endParaRPr lang="en-US" sz="1000">
              <a:latin typeface="Arial" charset="0"/>
            </a:endParaRPr>
          </a:p>
        </p:txBody>
      </p:sp>
      <p:sp>
        <p:nvSpPr>
          <p:cNvPr id="110606" name="Text Box 11"/>
          <p:cNvSpPr txBox="1">
            <a:spLocks noChangeArrowheads="1"/>
          </p:cNvSpPr>
          <p:nvPr/>
        </p:nvSpPr>
        <p:spPr bwMode="auto">
          <a:xfrm>
            <a:off x="1839913" y="5857875"/>
            <a:ext cx="3546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800">
                <a:latin typeface="Arial" charset="0"/>
              </a:rPr>
              <a:t>Connection 1 throughput</a:t>
            </a:r>
            <a:endParaRPr lang="en-US" sz="1000">
              <a:latin typeface="Arial" charset="0"/>
            </a:endParaRPr>
          </a:p>
        </p:txBody>
      </p:sp>
      <p:sp>
        <p:nvSpPr>
          <p:cNvPr id="110607" name="Text Box 12"/>
          <p:cNvSpPr txBox="1">
            <a:spLocks noChangeArrowheads="1"/>
          </p:cNvSpPr>
          <p:nvPr/>
        </p:nvSpPr>
        <p:spPr bwMode="auto">
          <a:xfrm rot="-5396642">
            <a:off x="424656" y="4396582"/>
            <a:ext cx="3546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800">
                <a:latin typeface="Arial" charset="0"/>
              </a:rPr>
              <a:t>Connection 2 throughput</a:t>
            </a:r>
            <a:endParaRPr lang="en-US" sz="1000">
              <a:latin typeface="Arial" charset="0"/>
            </a:endParaRPr>
          </a:p>
        </p:txBody>
      </p:sp>
      <p:sp>
        <p:nvSpPr>
          <p:cNvPr id="215053" name="Line 13"/>
          <p:cNvSpPr>
            <a:spLocks noChangeShapeType="1"/>
          </p:cNvSpPr>
          <p:nvPr/>
        </p:nvSpPr>
        <p:spPr bwMode="auto">
          <a:xfrm rot="-2938105" flipH="1" flipV="1">
            <a:off x="3503612" y="5105401"/>
            <a:ext cx="1293813" cy="47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5054" name="Text Box 14"/>
          <p:cNvSpPr txBox="1">
            <a:spLocks noChangeArrowheads="1"/>
          </p:cNvSpPr>
          <p:nvPr/>
        </p:nvSpPr>
        <p:spPr bwMode="auto">
          <a:xfrm>
            <a:off x="4173538" y="4676775"/>
            <a:ext cx="4537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>
                <a:latin typeface="Arial" charset="0"/>
              </a:rPr>
              <a:t>congestion avoidance: additive increase</a:t>
            </a:r>
            <a:endParaRPr lang="en-US" sz="1000">
              <a:latin typeface="Arial" charset="0"/>
            </a:endParaRPr>
          </a:p>
        </p:txBody>
      </p:sp>
      <p:sp>
        <p:nvSpPr>
          <p:cNvPr id="215055" name="Line 15"/>
          <p:cNvSpPr>
            <a:spLocks noChangeShapeType="1"/>
          </p:cNvSpPr>
          <p:nvPr/>
        </p:nvSpPr>
        <p:spPr bwMode="auto">
          <a:xfrm flipH="1">
            <a:off x="3390900" y="4638675"/>
            <a:ext cx="1171575" cy="631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5056" name="Text Box 16"/>
          <p:cNvSpPr txBox="1">
            <a:spLocks noChangeArrowheads="1"/>
          </p:cNvSpPr>
          <p:nvPr/>
        </p:nvSpPr>
        <p:spPr bwMode="auto">
          <a:xfrm>
            <a:off x="4705350" y="4432300"/>
            <a:ext cx="3460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loss: decrease window by factor of 2</a:t>
            </a:r>
            <a:endParaRPr lang="en-US" sz="1000">
              <a:latin typeface="Arial" charset="0"/>
            </a:endParaRPr>
          </a:p>
        </p:txBody>
      </p:sp>
      <p:sp>
        <p:nvSpPr>
          <p:cNvPr id="215057" name="Line 17"/>
          <p:cNvSpPr>
            <a:spLocks noChangeShapeType="1"/>
          </p:cNvSpPr>
          <p:nvPr/>
        </p:nvSpPr>
        <p:spPr bwMode="auto">
          <a:xfrm rot="-2938105" flipH="1" flipV="1">
            <a:off x="3182938" y="4778375"/>
            <a:ext cx="1303337" cy="23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5058" name="Text Box 18"/>
          <p:cNvSpPr txBox="1">
            <a:spLocks noChangeArrowheads="1"/>
          </p:cNvSpPr>
          <p:nvPr/>
        </p:nvSpPr>
        <p:spPr bwMode="auto">
          <a:xfrm>
            <a:off x="3887788" y="4191000"/>
            <a:ext cx="4537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>
                <a:latin typeface="Arial" charset="0"/>
              </a:rPr>
              <a:t>congestion avoidance: additive increase</a:t>
            </a:r>
            <a:endParaRPr lang="en-US" sz="1000">
              <a:latin typeface="Arial" charset="0"/>
            </a:endParaRPr>
          </a:p>
        </p:txBody>
      </p:sp>
      <p:sp>
        <p:nvSpPr>
          <p:cNvPr id="215059" name="Line 19"/>
          <p:cNvSpPr>
            <a:spLocks noChangeShapeType="1"/>
          </p:cNvSpPr>
          <p:nvPr/>
        </p:nvSpPr>
        <p:spPr bwMode="auto">
          <a:xfrm flipH="1">
            <a:off x="3248025" y="4352925"/>
            <a:ext cx="981075" cy="7651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5060" name="Text Box 20"/>
          <p:cNvSpPr txBox="1">
            <a:spLocks noChangeArrowheads="1"/>
          </p:cNvSpPr>
          <p:nvPr/>
        </p:nvSpPr>
        <p:spPr bwMode="auto">
          <a:xfrm>
            <a:off x="4305300" y="3984625"/>
            <a:ext cx="3460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</a:rPr>
              <a:t>loss: decrease window by factor of 2</a:t>
            </a:r>
            <a:endParaRPr lang="en-US" sz="1000">
              <a:latin typeface="Arial" charset="0"/>
            </a:endParaRPr>
          </a:p>
        </p:txBody>
      </p:sp>
      <p:sp>
        <p:nvSpPr>
          <p:cNvPr id="215061" name="Line 21"/>
          <p:cNvSpPr>
            <a:spLocks noChangeShapeType="1"/>
          </p:cNvSpPr>
          <p:nvPr/>
        </p:nvSpPr>
        <p:spPr bwMode="auto">
          <a:xfrm rot="-2938105" flipH="1" flipV="1">
            <a:off x="3039269" y="46315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5062" name="Line 22"/>
          <p:cNvSpPr>
            <a:spLocks noChangeShapeType="1"/>
          </p:cNvSpPr>
          <p:nvPr/>
        </p:nvSpPr>
        <p:spPr bwMode="auto">
          <a:xfrm flipH="1">
            <a:off x="3181350" y="4171950"/>
            <a:ext cx="911225" cy="889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15063" name="Line 23"/>
          <p:cNvSpPr>
            <a:spLocks noChangeShapeType="1"/>
          </p:cNvSpPr>
          <p:nvPr/>
        </p:nvSpPr>
        <p:spPr bwMode="auto">
          <a:xfrm rot="-2938105" flipH="1" flipV="1">
            <a:off x="2959894" y="45680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105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5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0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5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4" grpId="0" autoUpdateAnimBg="0"/>
      <p:bldP spid="215056" grpId="0" autoUpdateAnimBg="0"/>
      <p:bldP spid="215058" grpId="0" autoUpdateAnimBg="0"/>
      <p:bldP spid="215060" grpId="0" autoUpdateAnimBg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822325"/>
            <a:ext cx="3656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Fairness (more)</a:t>
            </a:r>
          </a:p>
        </p:txBody>
      </p:sp>
      <p:sp>
        <p:nvSpPr>
          <p:cNvPr id="1116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9900" y="1219200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000099"/>
                </a:solidFill>
                <a:ea typeface="ＭＳ Ｐゴシック" charset="0"/>
                <a:cs typeface="+mn-cs"/>
              </a:rPr>
              <a:t>Fairness and UDP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multimedia apps often do not use TCP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do not want rate throttled by congestion control</a:t>
            </a:r>
          </a:p>
          <a:p>
            <a:pPr>
              <a:buFont typeface="Wingdings" charset="2"/>
              <a:buChar char="§"/>
              <a:defRPr/>
            </a:pPr>
            <a:r>
              <a:rPr lang="en-US">
                <a:ea typeface="ＭＳ Ｐゴシック" charset="0"/>
                <a:cs typeface="+mn-cs"/>
              </a:rPr>
              <a:t>instead use UDP:</a:t>
            </a:r>
          </a:p>
          <a:p>
            <a:pPr lvl="1">
              <a:buFont typeface="Arial"/>
              <a:buChar char="•"/>
              <a:defRPr/>
            </a:pPr>
            <a:r>
              <a:rPr lang="en-US">
                <a:ea typeface="ＭＳ Ｐゴシック" charset="0"/>
              </a:rPr>
              <a:t>send audio/video at constant rate, tolerate packet loss</a:t>
            </a:r>
          </a:p>
          <a:p>
            <a:pPr>
              <a:buFont typeface="Wingdings" charset="2"/>
              <a:buChar char="§"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  <p:sp>
        <p:nvSpPr>
          <p:cNvPr id="11162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87875" y="1223963"/>
            <a:ext cx="4029075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000099"/>
                </a:solidFill>
                <a:ea typeface="ＭＳ Ｐゴシック" charset="0"/>
                <a:cs typeface="+mn-cs"/>
              </a:rPr>
              <a:t>Fairness, parallel TCP connections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application can open multiple parallel connections between two hosts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web browsers do this 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e.g., link of rate R with 9 existing connections:</a:t>
            </a:r>
          </a:p>
          <a:p>
            <a:pPr lvl="1">
              <a:lnSpc>
                <a:spcPct val="90000"/>
              </a:lnSpc>
              <a:buFont typeface="Arial"/>
              <a:buChar char="•"/>
              <a:defRPr/>
            </a:pPr>
            <a:r>
              <a:rPr lang="en-US" sz="2000" dirty="0">
                <a:ea typeface="ＭＳ Ｐゴシック" charset="0"/>
              </a:rPr>
              <a:t>new app asks for 1 TCP, gets rate R/10</a:t>
            </a:r>
          </a:p>
          <a:p>
            <a:pPr lvl="1">
              <a:lnSpc>
                <a:spcPct val="90000"/>
              </a:lnSpc>
              <a:buFont typeface="Arial"/>
              <a:buChar char="•"/>
              <a:defRPr/>
            </a:pPr>
            <a:r>
              <a:rPr lang="en-US" sz="2000" dirty="0">
                <a:ea typeface="ＭＳ Ｐゴシック" charset="0"/>
              </a:rPr>
              <a:t>new app asks for 11 TCPs, gets R/2 </a:t>
            </a: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endParaRPr lang="en-US" sz="2000" dirty="0">
              <a:ea typeface="ＭＳ Ｐゴシック" charset="0"/>
              <a:cs typeface="+mn-cs"/>
            </a:endParaRPr>
          </a:p>
          <a:p>
            <a:pPr>
              <a:lnSpc>
                <a:spcPct val="90000"/>
              </a:lnSpc>
              <a:buFont typeface="Wingdings" charset="2"/>
              <a:buChar char="§"/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106</a:t>
            </a:fld>
            <a:endParaRPr lang="en-US" altLang="en-US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4513" y="1309688"/>
            <a:ext cx="7620000" cy="219075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ea typeface="ＭＳ Ｐゴシック" charset="0"/>
                <a:cs typeface="+mn-cs"/>
              </a:rPr>
              <a:t>network-assisted congestion control: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+mn-cs"/>
              </a:rPr>
              <a:t>two bits in IP header (</a:t>
            </a:r>
            <a:r>
              <a:rPr lang="en-US" sz="2400" dirty="0" err="1">
                <a:ea typeface="ＭＳ Ｐゴシック" charset="0"/>
                <a:cs typeface="+mn-cs"/>
              </a:rPr>
              <a:t>ToS</a:t>
            </a:r>
            <a:r>
              <a:rPr lang="en-US" sz="2400" dirty="0">
                <a:ea typeface="ＭＳ Ｐゴシック" charset="0"/>
                <a:cs typeface="+mn-cs"/>
              </a:rPr>
              <a:t> field) marked </a:t>
            </a:r>
            <a:r>
              <a:rPr lang="en-US" sz="2400" i="1" dirty="0">
                <a:solidFill>
                  <a:srgbClr val="000090"/>
                </a:solidFill>
                <a:ea typeface="ＭＳ Ｐゴシック" charset="0"/>
                <a:cs typeface="+mn-cs"/>
              </a:rPr>
              <a:t>by network router</a:t>
            </a:r>
            <a:r>
              <a:rPr lang="en-US" sz="2400" dirty="0">
                <a:ea typeface="ＭＳ Ｐゴシック" charset="0"/>
                <a:cs typeface="+mn-cs"/>
              </a:rPr>
              <a:t> to indicate congestion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+mn-cs"/>
              </a:rPr>
              <a:t>congestion indication carried to receiving host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 dirty="0">
                <a:ea typeface="ＭＳ Ｐゴシック" charset="0"/>
                <a:cs typeface="+mn-cs"/>
              </a:rPr>
              <a:t>receiver (seeing congestion indication in IP datagram) ) sets ECE bit on receiver-to-sender ACK segment to notify sender of congestion</a:t>
            </a:r>
          </a:p>
        </p:txBody>
      </p:sp>
      <p:sp>
        <p:nvSpPr>
          <p:cNvPr id="109584" name="Rectangle 4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39113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ea typeface="ＭＳ Ｐゴシック" charset="0"/>
                <a:cs typeface="+mj-cs"/>
              </a:rPr>
              <a:t>Explicit Congestion Notification </a:t>
            </a:r>
            <a:r>
              <a:rPr lang="en-US" sz="2800" dirty="0">
                <a:ea typeface="ＭＳ Ｐゴシック" charset="0"/>
                <a:cs typeface="+mj-cs"/>
              </a:rPr>
              <a:t>(ECN)</a:t>
            </a:r>
          </a:p>
        </p:txBody>
      </p:sp>
      <p:pic>
        <p:nvPicPr>
          <p:cNvPr id="126981" name="Picture 4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969963"/>
            <a:ext cx="67310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2" name="Text Box 8"/>
          <p:cNvSpPr txBox="1">
            <a:spLocks noChangeArrowheads="1"/>
          </p:cNvSpPr>
          <p:nvPr/>
        </p:nvSpPr>
        <p:spPr bwMode="auto">
          <a:xfrm>
            <a:off x="1393825" y="4090988"/>
            <a:ext cx="711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 i="1">
                <a:solidFill>
                  <a:srgbClr val="000099"/>
                </a:solidFill>
                <a:latin typeface="Arial" pitchFamily="34" charset="0"/>
              </a:rPr>
              <a:t>source</a:t>
            </a:r>
            <a:endParaRPr lang="en-US" altLang="en-US" sz="2000" i="1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126983" name="Freeform 10"/>
          <p:cNvSpPr>
            <a:spLocks/>
          </p:cNvSpPr>
          <p:nvPr/>
        </p:nvSpPr>
        <p:spPr bwMode="auto">
          <a:xfrm flipH="1">
            <a:off x="855663" y="4383088"/>
            <a:ext cx="369887" cy="1368425"/>
          </a:xfrm>
          <a:custGeom>
            <a:avLst/>
            <a:gdLst>
              <a:gd name="T0" fmla="*/ 2147483647 w 12213"/>
              <a:gd name="T1" fmla="*/ 2147483647 h 10000"/>
              <a:gd name="T2" fmla="*/ 0 w 12213"/>
              <a:gd name="T3" fmla="*/ 0 h 10000"/>
              <a:gd name="T4" fmla="*/ 0 w 12213"/>
              <a:gd name="T5" fmla="*/ 2147483647 h 10000"/>
              <a:gd name="T6" fmla="*/ 2147483647 w 12213"/>
              <a:gd name="T7" fmla="*/ 2147483647 h 10000"/>
              <a:gd name="T8" fmla="*/ 2147483647 w 12213"/>
              <a:gd name="T9" fmla="*/ 2147483647 h 1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213" h="10000">
                <a:moveTo>
                  <a:pt x="11726" y="4661"/>
                </a:moveTo>
                <a:lnTo>
                  <a:pt x="0" y="0"/>
                </a:lnTo>
                <a:lnTo>
                  <a:pt x="0" y="10000"/>
                </a:lnTo>
                <a:lnTo>
                  <a:pt x="12213" y="6473"/>
                </a:lnTo>
                <a:lnTo>
                  <a:pt x="11726" y="4661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4" name="Rectangle 23"/>
          <p:cNvSpPr>
            <a:spLocks noChangeArrowheads="1"/>
          </p:cNvSpPr>
          <p:nvPr/>
        </p:nvSpPr>
        <p:spPr bwMode="auto">
          <a:xfrm>
            <a:off x="1228725" y="4381500"/>
            <a:ext cx="1076325" cy="134937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6985" name="Rectangle 24"/>
          <p:cNvSpPr>
            <a:spLocks noChangeArrowheads="1"/>
          </p:cNvSpPr>
          <p:nvPr/>
        </p:nvSpPr>
        <p:spPr bwMode="auto">
          <a:xfrm>
            <a:off x="1189038" y="4446588"/>
            <a:ext cx="1066800" cy="1231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26986" name="Line 25"/>
          <p:cNvSpPr>
            <a:spLocks noChangeShapeType="1"/>
          </p:cNvSpPr>
          <p:nvPr/>
        </p:nvSpPr>
        <p:spPr bwMode="auto">
          <a:xfrm>
            <a:off x="1189038" y="4724400"/>
            <a:ext cx="105886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26"/>
          <p:cNvSpPr txBox="1">
            <a:spLocks noChangeArrowheads="1"/>
          </p:cNvSpPr>
          <p:nvPr/>
        </p:nvSpPr>
        <p:spPr bwMode="auto">
          <a:xfrm>
            <a:off x="1152525" y="4414838"/>
            <a:ext cx="11049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application</a:t>
            </a:r>
          </a:p>
          <a:p>
            <a:pPr>
              <a:lnSpc>
                <a:spcPct val="110000"/>
              </a:lnSpc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transport</a:t>
            </a:r>
          </a:p>
          <a:p>
            <a:pPr>
              <a:lnSpc>
                <a:spcPct val="110000"/>
              </a:lnSpc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network</a:t>
            </a:r>
          </a:p>
          <a:p>
            <a:pPr>
              <a:lnSpc>
                <a:spcPct val="110000"/>
              </a:lnSpc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link</a:t>
            </a:r>
          </a:p>
          <a:p>
            <a:pPr>
              <a:lnSpc>
                <a:spcPct val="110000"/>
              </a:lnSpc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physical</a:t>
            </a:r>
          </a:p>
        </p:txBody>
      </p:sp>
      <p:grpSp>
        <p:nvGrpSpPr>
          <p:cNvPr id="126988" name="Group 190"/>
          <p:cNvGrpSpPr>
            <a:grpSpLocks/>
          </p:cNvGrpSpPr>
          <p:nvPr/>
        </p:nvGrpSpPr>
        <p:grpSpPr bwMode="auto">
          <a:xfrm flipH="1">
            <a:off x="525463" y="4921250"/>
            <a:ext cx="673100" cy="701675"/>
            <a:chOff x="-44" y="1473"/>
            <a:chExt cx="981" cy="1105"/>
          </a:xfrm>
        </p:grpSpPr>
        <p:pic>
          <p:nvPicPr>
            <p:cNvPr id="127133" name="Picture 191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7134" name="Freeform 19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43382 w 356"/>
                <a:gd name="T3" fmla="*/ 3172 h 368"/>
                <a:gd name="T4" fmla="*/ 51464 w 356"/>
                <a:gd name="T5" fmla="*/ 66095 h 368"/>
                <a:gd name="T6" fmla="*/ 11342 w 356"/>
                <a:gd name="T7" fmla="*/ 8266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6989" name="Line 25"/>
          <p:cNvSpPr>
            <a:spLocks noChangeShapeType="1"/>
          </p:cNvSpPr>
          <p:nvPr/>
        </p:nvSpPr>
        <p:spPr bwMode="auto">
          <a:xfrm>
            <a:off x="1193800" y="4953000"/>
            <a:ext cx="105886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90" name="Line 25"/>
          <p:cNvSpPr>
            <a:spLocks noChangeShapeType="1"/>
          </p:cNvSpPr>
          <p:nvPr/>
        </p:nvSpPr>
        <p:spPr bwMode="auto">
          <a:xfrm>
            <a:off x="1198563" y="5181600"/>
            <a:ext cx="1058862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91" name="Line 25"/>
          <p:cNvSpPr>
            <a:spLocks noChangeShapeType="1"/>
          </p:cNvSpPr>
          <p:nvPr/>
        </p:nvSpPr>
        <p:spPr bwMode="auto">
          <a:xfrm>
            <a:off x="1201738" y="5421313"/>
            <a:ext cx="1060450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6992" name="Group 3"/>
          <p:cNvGrpSpPr>
            <a:grpSpLocks/>
          </p:cNvGrpSpPr>
          <p:nvPr/>
        </p:nvGrpSpPr>
        <p:grpSpPr bwMode="auto">
          <a:xfrm>
            <a:off x="6169025" y="4102100"/>
            <a:ext cx="2047875" cy="1657350"/>
            <a:chOff x="4882752" y="4007261"/>
            <a:chExt cx="2046816" cy="1656589"/>
          </a:xfrm>
        </p:grpSpPr>
        <p:sp>
          <p:nvSpPr>
            <p:cNvPr id="127120" name="Text Box 54"/>
            <p:cNvSpPr txBox="1">
              <a:spLocks noChangeArrowheads="1"/>
            </p:cNvSpPr>
            <p:nvPr/>
          </p:nvSpPr>
          <p:spPr bwMode="auto">
            <a:xfrm>
              <a:off x="4882752" y="4007261"/>
              <a:ext cx="122608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i="1">
                  <a:solidFill>
                    <a:srgbClr val="000099"/>
                  </a:solidFill>
                  <a:latin typeface="Arial" pitchFamily="34" charset="0"/>
                </a:rPr>
                <a:t>destination</a:t>
              </a:r>
              <a:endParaRPr lang="en-US" altLang="en-US" sz="2000" i="1">
                <a:solidFill>
                  <a:srgbClr val="000099"/>
                </a:solidFill>
                <a:latin typeface="Arial" pitchFamily="34" charset="0"/>
              </a:endParaRPr>
            </a:p>
          </p:txBody>
        </p:sp>
        <p:grpSp>
          <p:nvGrpSpPr>
            <p:cNvPr id="127121" name="Group 2"/>
            <p:cNvGrpSpPr>
              <a:grpSpLocks/>
            </p:cNvGrpSpPr>
            <p:nvPr/>
          </p:nvGrpSpPr>
          <p:grpSpPr bwMode="auto">
            <a:xfrm>
              <a:off x="4926877" y="4293078"/>
              <a:ext cx="2002691" cy="1370772"/>
              <a:chOff x="1305321" y="4687783"/>
              <a:chExt cx="2002691" cy="1370772"/>
            </a:xfrm>
          </p:grpSpPr>
          <p:sp>
            <p:nvSpPr>
              <p:cNvPr id="127122" name="Freeform 10"/>
              <p:cNvSpPr>
                <a:spLocks/>
              </p:cNvSpPr>
              <p:nvPr/>
            </p:nvSpPr>
            <p:spPr bwMode="auto">
              <a:xfrm>
                <a:off x="2432639" y="4689320"/>
                <a:ext cx="302067" cy="1369235"/>
              </a:xfrm>
              <a:custGeom>
                <a:avLst/>
                <a:gdLst>
                  <a:gd name="T0" fmla="*/ 2147483647 w 267"/>
                  <a:gd name="T1" fmla="*/ 2147483647 h 1186"/>
                  <a:gd name="T2" fmla="*/ 0 w 267"/>
                  <a:gd name="T3" fmla="*/ 0 h 1186"/>
                  <a:gd name="T4" fmla="*/ 0 w 267"/>
                  <a:gd name="T5" fmla="*/ 2147483647 h 1186"/>
                  <a:gd name="T6" fmla="*/ 2147483647 w 267"/>
                  <a:gd name="T7" fmla="*/ 2147483647 h 1186"/>
                  <a:gd name="T8" fmla="*/ 2147483647 w 267"/>
                  <a:gd name="T9" fmla="*/ 2147483647 h 11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7"/>
                  <a:gd name="T16" fmla="*/ 0 h 1186"/>
                  <a:gd name="T17" fmla="*/ 267 w 267"/>
                  <a:gd name="T18" fmla="*/ 1186 h 11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7" h="1186">
                    <a:moveTo>
                      <a:pt x="254" y="466"/>
                    </a:moveTo>
                    <a:lnTo>
                      <a:pt x="0" y="0"/>
                    </a:lnTo>
                    <a:lnTo>
                      <a:pt x="0" y="1186"/>
                    </a:lnTo>
                    <a:lnTo>
                      <a:pt x="267" y="652"/>
                    </a:lnTo>
                    <a:lnTo>
                      <a:pt x="254" y="46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123" name="Rectangle 23"/>
              <p:cNvSpPr>
                <a:spLocks noChangeArrowheads="1"/>
              </p:cNvSpPr>
              <p:nvPr/>
            </p:nvSpPr>
            <p:spPr bwMode="auto">
              <a:xfrm>
                <a:off x="1381170" y="4687783"/>
                <a:ext cx="1076676" cy="1350371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7124" name="Rectangle 24"/>
              <p:cNvSpPr>
                <a:spLocks noChangeArrowheads="1"/>
              </p:cNvSpPr>
              <p:nvPr/>
            </p:nvSpPr>
            <p:spPr bwMode="auto">
              <a:xfrm>
                <a:off x="1341249" y="4752754"/>
                <a:ext cx="1067215" cy="123197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7125" name="Line 25"/>
              <p:cNvSpPr>
                <a:spLocks noChangeShapeType="1"/>
              </p:cNvSpPr>
              <p:nvPr/>
            </p:nvSpPr>
            <p:spPr bwMode="auto">
              <a:xfrm>
                <a:off x="1341249" y="5031313"/>
                <a:ext cx="1059231" cy="28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Text Box 26"/>
              <p:cNvSpPr txBox="1">
                <a:spLocks noChangeArrowheads="1"/>
              </p:cNvSpPr>
              <p:nvPr/>
            </p:nvSpPr>
            <p:spPr bwMode="auto">
              <a:xfrm>
                <a:off x="1305623" y="4722494"/>
                <a:ext cx="1104329" cy="1274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lnSpc>
                    <a:spcPct val="110000"/>
                  </a:lnSpc>
                  <a:defRPr/>
                </a:pPr>
                <a:r>
                  <a:rPr lang="en-US" sz="1400" dirty="0">
                    <a:solidFill>
                      <a:schemeClr val="bg1">
                        <a:lumMod val="75000"/>
                      </a:schemeClr>
                    </a:solidFill>
                  </a:rPr>
                  <a:t>application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en-US" sz="1400" dirty="0">
                    <a:solidFill>
                      <a:schemeClr val="bg1">
                        <a:lumMod val="75000"/>
                      </a:schemeClr>
                    </a:solidFill>
                  </a:rPr>
                  <a:t>transport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en-US" sz="1400" dirty="0">
                    <a:solidFill>
                      <a:schemeClr val="bg1">
                        <a:lumMod val="75000"/>
                      </a:schemeClr>
                    </a:solidFill>
                  </a:rPr>
                  <a:t>network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en-US" sz="1400" dirty="0">
                    <a:solidFill>
                      <a:schemeClr val="bg1">
                        <a:lumMod val="75000"/>
                      </a:schemeClr>
                    </a:solidFill>
                  </a:rPr>
                  <a:t>link</a:t>
                </a:r>
              </a:p>
              <a:p>
                <a:pPr>
                  <a:lnSpc>
                    <a:spcPct val="110000"/>
                  </a:lnSpc>
                  <a:defRPr/>
                </a:pPr>
                <a:r>
                  <a:rPr lang="en-US" sz="1400" dirty="0">
                    <a:solidFill>
                      <a:schemeClr val="bg1">
                        <a:lumMod val="75000"/>
                      </a:schemeClr>
                    </a:solidFill>
                  </a:rPr>
                  <a:t>physical</a:t>
                </a:r>
              </a:p>
            </p:txBody>
          </p:sp>
          <p:grpSp>
            <p:nvGrpSpPr>
              <p:cNvPr id="127127" name="Group 190"/>
              <p:cNvGrpSpPr>
                <a:grpSpLocks/>
              </p:cNvGrpSpPr>
              <p:nvPr/>
            </p:nvGrpSpPr>
            <p:grpSpPr bwMode="auto">
              <a:xfrm flipH="1">
                <a:off x="2634682" y="5076164"/>
                <a:ext cx="673330" cy="701684"/>
                <a:chOff x="-44" y="1473"/>
                <a:chExt cx="981" cy="1105"/>
              </a:xfrm>
            </p:grpSpPr>
            <p:pic>
              <p:nvPicPr>
                <p:cNvPr id="127131" name="Picture 191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7132" name="Freeform 192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43382 w 356"/>
                    <a:gd name="T3" fmla="*/ 3172 h 368"/>
                    <a:gd name="T4" fmla="*/ 51464 w 356"/>
                    <a:gd name="T5" fmla="*/ 66095 h 368"/>
                    <a:gd name="T6" fmla="*/ 11342 w 356"/>
                    <a:gd name="T7" fmla="*/ 82660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127128" name="Line 25"/>
              <p:cNvSpPr>
                <a:spLocks noChangeShapeType="1"/>
              </p:cNvSpPr>
              <p:nvPr/>
            </p:nvSpPr>
            <p:spPr bwMode="auto">
              <a:xfrm>
                <a:off x="1345720" y="5260213"/>
                <a:ext cx="1059231" cy="28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29" name="Line 25"/>
              <p:cNvSpPr>
                <a:spLocks noChangeShapeType="1"/>
              </p:cNvSpPr>
              <p:nvPr/>
            </p:nvSpPr>
            <p:spPr bwMode="auto">
              <a:xfrm>
                <a:off x="1350191" y="5489113"/>
                <a:ext cx="1059231" cy="28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30" name="Line 25"/>
              <p:cNvSpPr>
                <a:spLocks noChangeShapeType="1"/>
              </p:cNvSpPr>
              <p:nvPr/>
            </p:nvSpPr>
            <p:spPr bwMode="auto">
              <a:xfrm>
                <a:off x="1354662" y="5728213"/>
                <a:ext cx="1059231" cy="28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6993" name="Freeform 2"/>
          <p:cNvSpPr>
            <a:spLocks/>
          </p:cNvSpPr>
          <p:nvPr/>
        </p:nvSpPr>
        <p:spPr bwMode="auto">
          <a:xfrm>
            <a:off x="2730500" y="5227638"/>
            <a:ext cx="2849563" cy="1481137"/>
          </a:xfrm>
          <a:custGeom>
            <a:avLst/>
            <a:gdLst>
              <a:gd name="T0" fmla="*/ 2147483647 w 1794"/>
              <a:gd name="T1" fmla="*/ 2147483647 h 933"/>
              <a:gd name="T2" fmla="*/ 2147483647 w 1794"/>
              <a:gd name="T3" fmla="*/ 2147483647 h 933"/>
              <a:gd name="T4" fmla="*/ 2147483647 w 1794"/>
              <a:gd name="T5" fmla="*/ 2147483647 h 933"/>
              <a:gd name="T6" fmla="*/ 2147483647 w 1794"/>
              <a:gd name="T7" fmla="*/ 2147483647 h 933"/>
              <a:gd name="T8" fmla="*/ 2147483647 w 1794"/>
              <a:gd name="T9" fmla="*/ 2147483647 h 933"/>
              <a:gd name="T10" fmla="*/ 2147483647 w 1794"/>
              <a:gd name="T11" fmla="*/ 2147483647 h 933"/>
              <a:gd name="T12" fmla="*/ 2147483647 w 1794"/>
              <a:gd name="T13" fmla="*/ 2147483647 h 933"/>
              <a:gd name="T14" fmla="*/ 2147483647 w 1794"/>
              <a:gd name="T15" fmla="*/ 2147483647 h 933"/>
              <a:gd name="T16" fmla="*/ 2147483647 w 1794"/>
              <a:gd name="T17" fmla="*/ 2147483647 h 933"/>
              <a:gd name="T18" fmla="*/ 2147483647 w 1794"/>
              <a:gd name="T19" fmla="*/ 2147483647 h 933"/>
              <a:gd name="T20" fmla="*/ 2147483647 w 1794"/>
              <a:gd name="T21" fmla="*/ 2147483647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94" name="Freeform 6"/>
          <p:cNvSpPr>
            <a:spLocks/>
          </p:cNvSpPr>
          <p:nvPr/>
        </p:nvSpPr>
        <p:spPr bwMode="auto">
          <a:xfrm>
            <a:off x="3368675" y="5530850"/>
            <a:ext cx="542925" cy="2952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6995" name="Group 7"/>
          <p:cNvGrpSpPr>
            <a:grpSpLocks/>
          </p:cNvGrpSpPr>
          <p:nvPr/>
        </p:nvGrpSpPr>
        <p:grpSpPr bwMode="auto">
          <a:xfrm>
            <a:off x="2874963" y="5705475"/>
            <a:ext cx="501650" cy="233363"/>
            <a:chOff x="3600" y="219"/>
            <a:chExt cx="360" cy="175"/>
          </a:xfrm>
        </p:grpSpPr>
        <p:sp>
          <p:nvSpPr>
            <p:cNvPr id="127107" name="Oval 8"/>
            <p:cNvSpPr>
              <a:spLocks noChangeArrowheads="1"/>
            </p:cNvSpPr>
            <p:nvPr/>
          </p:nvSpPr>
          <p:spPr bwMode="auto">
            <a:xfrm>
              <a:off x="3605" y="298"/>
              <a:ext cx="355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7108" name="Line 9"/>
            <p:cNvSpPr>
              <a:spLocks noChangeShapeType="1"/>
            </p:cNvSpPr>
            <p:nvPr/>
          </p:nvSpPr>
          <p:spPr bwMode="auto">
            <a:xfrm>
              <a:off x="3605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109" name="Line 1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110" name="Rectangle 11"/>
            <p:cNvSpPr>
              <a:spLocks noChangeArrowheads="1"/>
            </p:cNvSpPr>
            <p:nvPr/>
          </p:nvSpPr>
          <p:spPr bwMode="auto">
            <a:xfrm>
              <a:off x="3605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27111" name="Oval 12"/>
            <p:cNvSpPr>
              <a:spLocks noChangeArrowheads="1"/>
            </p:cNvSpPr>
            <p:nvPr/>
          </p:nvSpPr>
          <p:spPr bwMode="auto">
            <a:xfrm>
              <a:off x="3603" y="219"/>
              <a:ext cx="354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27112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117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18" name="Line 15"/>
              <p:cNvSpPr>
                <a:spLocks noChangeShapeType="1"/>
              </p:cNvSpPr>
              <p:nvPr/>
            </p:nvSpPr>
            <p:spPr bwMode="auto">
              <a:xfrm>
                <a:off x="2944" y="942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19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113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114" name="Line 18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15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16" name="Line 20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6996" name="Group 21"/>
          <p:cNvGrpSpPr>
            <a:grpSpLocks/>
          </p:cNvGrpSpPr>
          <p:nvPr/>
        </p:nvGrpSpPr>
        <p:grpSpPr bwMode="auto">
          <a:xfrm>
            <a:off x="3227388" y="6343650"/>
            <a:ext cx="501650" cy="233363"/>
            <a:chOff x="3600" y="219"/>
            <a:chExt cx="360" cy="175"/>
          </a:xfrm>
        </p:grpSpPr>
        <p:sp>
          <p:nvSpPr>
            <p:cNvPr id="127094" name="Oval 22"/>
            <p:cNvSpPr>
              <a:spLocks noChangeArrowheads="1"/>
            </p:cNvSpPr>
            <p:nvPr/>
          </p:nvSpPr>
          <p:spPr bwMode="auto">
            <a:xfrm>
              <a:off x="3605" y="298"/>
              <a:ext cx="355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7095" name="Line 23"/>
            <p:cNvSpPr>
              <a:spLocks noChangeShapeType="1"/>
            </p:cNvSpPr>
            <p:nvPr/>
          </p:nvSpPr>
          <p:spPr bwMode="auto">
            <a:xfrm>
              <a:off x="3605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96" name="Line 2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97" name="Rectangle 25"/>
            <p:cNvSpPr>
              <a:spLocks noChangeArrowheads="1"/>
            </p:cNvSpPr>
            <p:nvPr/>
          </p:nvSpPr>
          <p:spPr bwMode="auto">
            <a:xfrm>
              <a:off x="3605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27098" name="Oval 26"/>
            <p:cNvSpPr>
              <a:spLocks noChangeArrowheads="1"/>
            </p:cNvSpPr>
            <p:nvPr/>
          </p:nvSpPr>
          <p:spPr bwMode="auto">
            <a:xfrm>
              <a:off x="3600" y="219"/>
              <a:ext cx="355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27099" name="Group 2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104" name="Line 2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5" name="Line 29"/>
              <p:cNvSpPr>
                <a:spLocks noChangeShapeType="1"/>
              </p:cNvSpPr>
              <p:nvPr/>
            </p:nvSpPr>
            <p:spPr bwMode="auto">
              <a:xfrm>
                <a:off x="2944" y="942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6" name="Line 3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100" name="Group 3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101" name="Line 32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2" name="Line 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3" name="Line 34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6997" name="Group 35"/>
          <p:cNvGrpSpPr>
            <a:grpSpLocks/>
          </p:cNvGrpSpPr>
          <p:nvPr/>
        </p:nvGrpSpPr>
        <p:grpSpPr bwMode="auto">
          <a:xfrm>
            <a:off x="3902075" y="5400675"/>
            <a:ext cx="501650" cy="233363"/>
            <a:chOff x="3600" y="219"/>
            <a:chExt cx="360" cy="175"/>
          </a:xfrm>
        </p:grpSpPr>
        <p:sp>
          <p:nvSpPr>
            <p:cNvPr id="127081" name="Oval 36"/>
            <p:cNvSpPr>
              <a:spLocks noChangeArrowheads="1"/>
            </p:cNvSpPr>
            <p:nvPr/>
          </p:nvSpPr>
          <p:spPr bwMode="auto">
            <a:xfrm>
              <a:off x="3605" y="298"/>
              <a:ext cx="355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7082" name="Line 37"/>
            <p:cNvSpPr>
              <a:spLocks noChangeShapeType="1"/>
            </p:cNvSpPr>
            <p:nvPr/>
          </p:nvSpPr>
          <p:spPr bwMode="auto">
            <a:xfrm>
              <a:off x="3605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83" name="Line 3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84" name="Rectangle 39"/>
            <p:cNvSpPr>
              <a:spLocks noChangeArrowheads="1"/>
            </p:cNvSpPr>
            <p:nvPr/>
          </p:nvSpPr>
          <p:spPr bwMode="auto">
            <a:xfrm>
              <a:off x="3605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27085" name="Oval 40"/>
            <p:cNvSpPr>
              <a:spLocks noChangeArrowheads="1"/>
            </p:cNvSpPr>
            <p:nvPr/>
          </p:nvSpPr>
          <p:spPr bwMode="auto">
            <a:xfrm>
              <a:off x="3600" y="219"/>
              <a:ext cx="355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27086" name="Group 4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091" name="Line 4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2" name="Line 43"/>
              <p:cNvSpPr>
                <a:spLocks noChangeShapeType="1"/>
              </p:cNvSpPr>
              <p:nvPr/>
            </p:nvSpPr>
            <p:spPr bwMode="auto">
              <a:xfrm>
                <a:off x="2944" y="942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3" name="Line 4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087" name="Group 4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088" name="Line 46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9" name="Line 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0" name="Line 48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6998" name="Group 18"/>
          <p:cNvGrpSpPr>
            <a:grpSpLocks/>
          </p:cNvGrpSpPr>
          <p:nvPr/>
        </p:nvGrpSpPr>
        <p:grpSpPr bwMode="auto">
          <a:xfrm>
            <a:off x="3813175" y="6065838"/>
            <a:ext cx="500063" cy="233362"/>
            <a:chOff x="2269009" y="6392060"/>
            <a:chExt cx="500221" cy="233326"/>
          </a:xfrm>
        </p:grpSpPr>
        <p:sp>
          <p:nvSpPr>
            <p:cNvPr id="127068" name="Oval 50"/>
            <p:cNvSpPr>
              <a:spLocks noChangeArrowheads="1"/>
            </p:cNvSpPr>
            <p:nvPr/>
          </p:nvSpPr>
          <p:spPr bwMode="auto">
            <a:xfrm>
              <a:off x="2275957" y="6497390"/>
              <a:ext cx="493273" cy="127996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7069" name="Line 51"/>
            <p:cNvSpPr>
              <a:spLocks noChangeShapeType="1"/>
            </p:cNvSpPr>
            <p:nvPr/>
          </p:nvSpPr>
          <p:spPr bwMode="auto">
            <a:xfrm>
              <a:off x="2275957" y="6485390"/>
              <a:ext cx="0" cy="799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70" name="Line 52"/>
            <p:cNvSpPr>
              <a:spLocks noChangeShapeType="1"/>
            </p:cNvSpPr>
            <p:nvPr/>
          </p:nvSpPr>
          <p:spPr bwMode="auto">
            <a:xfrm>
              <a:off x="2769229" y="6485390"/>
              <a:ext cx="0" cy="799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71" name="Rectangle 53"/>
            <p:cNvSpPr>
              <a:spLocks noChangeArrowheads="1"/>
            </p:cNvSpPr>
            <p:nvPr/>
          </p:nvSpPr>
          <p:spPr bwMode="auto">
            <a:xfrm>
              <a:off x="2275957" y="6485390"/>
              <a:ext cx="489104" cy="773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27072" name="Oval 54"/>
            <p:cNvSpPr>
              <a:spLocks noChangeArrowheads="1"/>
            </p:cNvSpPr>
            <p:nvPr/>
          </p:nvSpPr>
          <p:spPr bwMode="auto">
            <a:xfrm>
              <a:off x="2269009" y="6392060"/>
              <a:ext cx="494662" cy="150662"/>
            </a:xfrm>
            <a:prstGeom prst="ellipse">
              <a:avLst/>
            </a:prstGeom>
            <a:solidFill>
              <a:srgbClr val="CC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27073" name="Group 55"/>
            <p:cNvGrpSpPr>
              <a:grpSpLocks/>
            </p:cNvGrpSpPr>
            <p:nvPr/>
          </p:nvGrpSpPr>
          <p:grpSpPr bwMode="auto">
            <a:xfrm>
              <a:off x="2388506" y="6425391"/>
              <a:ext cx="245942" cy="86201"/>
              <a:chOff x="2848" y="848"/>
              <a:chExt cx="140" cy="96"/>
            </a:xfrm>
          </p:grpSpPr>
          <p:sp>
            <p:nvSpPr>
              <p:cNvPr id="127078" name="Line 5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9" name="Line 57"/>
              <p:cNvSpPr>
                <a:spLocks noChangeShapeType="1"/>
              </p:cNvSpPr>
              <p:nvPr/>
            </p:nvSpPr>
            <p:spPr bwMode="auto">
              <a:xfrm>
                <a:off x="2944" y="942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0" name="Line 5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074" name="Group 59"/>
            <p:cNvGrpSpPr>
              <a:grpSpLocks/>
            </p:cNvGrpSpPr>
            <p:nvPr/>
          </p:nvGrpSpPr>
          <p:grpSpPr bwMode="auto">
            <a:xfrm flipV="1">
              <a:off x="2388506" y="6424059"/>
              <a:ext cx="245942" cy="87997"/>
              <a:chOff x="2848" y="848"/>
              <a:chExt cx="140" cy="98"/>
            </a:xfrm>
          </p:grpSpPr>
          <p:sp>
            <p:nvSpPr>
              <p:cNvPr id="127075" name="Line 60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6" name="Line 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7" name="Line 62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6999" name="Group 63"/>
          <p:cNvGrpSpPr>
            <a:grpSpLocks/>
          </p:cNvGrpSpPr>
          <p:nvPr/>
        </p:nvGrpSpPr>
        <p:grpSpPr bwMode="auto">
          <a:xfrm>
            <a:off x="4459288" y="6362700"/>
            <a:ext cx="503237" cy="233363"/>
            <a:chOff x="3600" y="219"/>
            <a:chExt cx="360" cy="175"/>
          </a:xfrm>
        </p:grpSpPr>
        <p:sp>
          <p:nvSpPr>
            <p:cNvPr id="127055" name="Oval 64"/>
            <p:cNvSpPr>
              <a:spLocks noChangeArrowheads="1"/>
            </p:cNvSpPr>
            <p:nvPr/>
          </p:nvSpPr>
          <p:spPr bwMode="auto">
            <a:xfrm>
              <a:off x="3605" y="298"/>
              <a:ext cx="355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7056" name="Line 65"/>
            <p:cNvSpPr>
              <a:spLocks noChangeShapeType="1"/>
            </p:cNvSpPr>
            <p:nvPr/>
          </p:nvSpPr>
          <p:spPr bwMode="auto">
            <a:xfrm>
              <a:off x="3605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57" name="Line 6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58" name="Rectangle 67"/>
            <p:cNvSpPr>
              <a:spLocks noChangeArrowheads="1"/>
            </p:cNvSpPr>
            <p:nvPr/>
          </p:nvSpPr>
          <p:spPr bwMode="auto">
            <a:xfrm>
              <a:off x="3605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27059" name="Oval 68"/>
            <p:cNvSpPr>
              <a:spLocks noChangeArrowheads="1"/>
            </p:cNvSpPr>
            <p:nvPr/>
          </p:nvSpPr>
          <p:spPr bwMode="auto">
            <a:xfrm>
              <a:off x="3600" y="219"/>
              <a:ext cx="355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27060" name="Group 6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065" name="Line 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66" name="Line 71"/>
              <p:cNvSpPr>
                <a:spLocks noChangeShapeType="1"/>
              </p:cNvSpPr>
              <p:nvPr/>
            </p:nvSpPr>
            <p:spPr bwMode="auto">
              <a:xfrm>
                <a:off x="2944" y="942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67" name="Line 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061" name="Group 7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062" name="Line 74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63" name="Line 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64" name="Line 76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7000" name="Group 77"/>
          <p:cNvGrpSpPr>
            <a:grpSpLocks/>
          </p:cNvGrpSpPr>
          <p:nvPr/>
        </p:nvGrpSpPr>
        <p:grpSpPr bwMode="auto">
          <a:xfrm>
            <a:off x="4905375" y="5707063"/>
            <a:ext cx="501650" cy="233362"/>
            <a:chOff x="3600" y="219"/>
            <a:chExt cx="360" cy="175"/>
          </a:xfrm>
        </p:grpSpPr>
        <p:sp>
          <p:nvSpPr>
            <p:cNvPr id="127042" name="Oval 78"/>
            <p:cNvSpPr>
              <a:spLocks noChangeArrowheads="1"/>
            </p:cNvSpPr>
            <p:nvPr/>
          </p:nvSpPr>
          <p:spPr bwMode="auto">
            <a:xfrm>
              <a:off x="3605" y="298"/>
              <a:ext cx="355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7043" name="Line 79"/>
            <p:cNvSpPr>
              <a:spLocks noChangeShapeType="1"/>
            </p:cNvSpPr>
            <p:nvPr/>
          </p:nvSpPr>
          <p:spPr bwMode="auto">
            <a:xfrm>
              <a:off x="3605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44" name="Line 8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045" name="Rectangle 81"/>
            <p:cNvSpPr>
              <a:spLocks noChangeArrowheads="1"/>
            </p:cNvSpPr>
            <p:nvPr/>
          </p:nvSpPr>
          <p:spPr bwMode="auto">
            <a:xfrm>
              <a:off x="3605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27046" name="Oval 82"/>
            <p:cNvSpPr>
              <a:spLocks noChangeArrowheads="1"/>
            </p:cNvSpPr>
            <p:nvPr/>
          </p:nvSpPr>
          <p:spPr bwMode="auto">
            <a:xfrm>
              <a:off x="3600" y="219"/>
              <a:ext cx="355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27047" name="Group 8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052" name="Line 8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53" name="Line 85"/>
              <p:cNvSpPr>
                <a:spLocks noChangeShapeType="1"/>
              </p:cNvSpPr>
              <p:nvPr/>
            </p:nvSpPr>
            <p:spPr bwMode="auto">
              <a:xfrm>
                <a:off x="2944" y="942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54" name="Line 8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048" name="Group 8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049" name="Line 88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50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51" name="Line 90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7001" name="Freeform 91"/>
          <p:cNvSpPr>
            <a:spLocks/>
          </p:cNvSpPr>
          <p:nvPr/>
        </p:nvSpPr>
        <p:spPr bwMode="auto">
          <a:xfrm>
            <a:off x="4410075" y="5524500"/>
            <a:ext cx="506413" cy="307975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02" name="Freeform 92"/>
          <p:cNvSpPr>
            <a:spLocks/>
          </p:cNvSpPr>
          <p:nvPr/>
        </p:nvSpPr>
        <p:spPr bwMode="auto">
          <a:xfrm>
            <a:off x="3344863" y="5916613"/>
            <a:ext cx="481012" cy="238125"/>
          </a:xfrm>
          <a:custGeom>
            <a:avLst/>
            <a:gdLst>
              <a:gd name="T0" fmla="*/ 0 w 294"/>
              <a:gd name="T1" fmla="*/ 0 h 174"/>
              <a:gd name="T2" fmla="*/ 2147483647 w 294"/>
              <a:gd name="T3" fmla="*/ 2147483647 h 174"/>
              <a:gd name="T4" fmla="*/ 0 60000 65536"/>
              <a:gd name="T5" fmla="*/ 0 60000 65536"/>
              <a:gd name="T6" fmla="*/ 0 w 294"/>
              <a:gd name="T7" fmla="*/ 0 h 174"/>
              <a:gd name="T8" fmla="*/ 294 w 294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74">
                <a:moveTo>
                  <a:pt x="0" y="0"/>
                </a:moveTo>
                <a:lnTo>
                  <a:pt x="294" y="17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03" name="Freeform 93"/>
          <p:cNvSpPr>
            <a:spLocks/>
          </p:cNvSpPr>
          <p:nvPr/>
        </p:nvSpPr>
        <p:spPr bwMode="auto">
          <a:xfrm>
            <a:off x="4292600" y="5892800"/>
            <a:ext cx="630238" cy="247650"/>
          </a:xfrm>
          <a:custGeom>
            <a:avLst/>
            <a:gdLst>
              <a:gd name="T0" fmla="*/ 0 w 378"/>
              <a:gd name="T1" fmla="*/ 2147483647 h 174"/>
              <a:gd name="T2" fmla="*/ 2147483647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04" name="Freeform 94"/>
          <p:cNvSpPr>
            <a:spLocks/>
          </p:cNvSpPr>
          <p:nvPr/>
        </p:nvSpPr>
        <p:spPr bwMode="auto">
          <a:xfrm>
            <a:off x="4960938" y="5946775"/>
            <a:ext cx="206375" cy="508000"/>
          </a:xfrm>
          <a:custGeom>
            <a:avLst/>
            <a:gdLst>
              <a:gd name="T0" fmla="*/ 0 w 118"/>
              <a:gd name="T1" fmla="*/ 2147483647 h 500"/>
              <a:gd name="T2" fmla="*/ 2147483647 w 118"/>
              <a:gd name="T3" fmla="*/ 0 h 500"/>
              <a:gd name="T4" fmla="*/ 0 60000 65536"/>
              <a:gd name="T5" fmla="*/ 0 60000 65536"/>
              <a:gd name="T6" fmla="*/ 0 w 118"/>
              <a:gd name="T7" fmla="*/ 0 h 500"/>
              <a:gd name="T8" fmla="*/ 118 w 118"/>
              <a:gd name="T9" fmla="*/ 500 h 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" h="500">
                <a:moveTo>
                  <a:pt x="0" y="500"/>
                </a:moveTo>
                <a:lnTo>
                  <a:pt x="11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05" name="Freeform 95"/>
          <p:cNvSpPr>
            <a:spLocks/>
          </p:cNvSpPr>
          <p:nvPr/>
        </p:nvSpPr>
        <p:spPr bwMode="auto">
          <a:xfrm>
            <a:off x="3724275" y="6480175"/>
            <a:ext cx="736600" cy="74613"/>
          </a:xfrm>
          <a:custGeom>
            <a:avLst/>
            <a:gdLst>
              <a:gd name="T0" fmla="*/ 2147483647 w 370"/>
              <a:gd name="T1" fmla="*/ 2147483647 h 32"/>
              <a:gd name="T2" fmla="*/ 0 w 370"/>
              <a:gd name="T3" fmla="*/ 0 h 32"/>
              <a:gd name="T4" fmla="*/ 0 60000 65536"/>
              <a:gd name="T5" fmla="*/ 0 60000 65536"/>
              <a:gd name="T6" fmla="*/ 0 w 370"/>
              <a:gd name="T7" fmla="*/ 0 h 32"/>
              <a:gd name="T8" fmla="*/ 370 w 370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" h="32">
                <a:moveTo>
                  <a:pt x="370" y="32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06" name="Freeform 96"/>
          <p:cNvSpPr>
            <a:spLocks/>
          </p:cNvSpPr>
          <p:nvPr/>
        </p:nvSpPr>
        <p:spPr bwMode="auto">
          <a:xfrm>
            <a:off x="3187700" y="5940425"/>
            <a:ext cx="193675" cy="425450"/>
          </a:xfrm>
          <a:custGeom>
            <a:avLst/>
            <a:gdLst>
              <a:gd name="T0" fmla="*/ 2147483647 w 176"/>
              <a:gd name="T1" fmla="*/ 2147483647 h 412"/>
              <a:gd name="T2" fmla="*/ 2147483647 w 176"/>
              <a:gd name="T3" fmla="*/ 2147483647 h 412"/>
              <a:gd name="T4" fmla="*/ 0 w 176"/>
              <a:gd name="T5" fmla="*/ 0 h 412"/>
              <a:gd name="T6" fmla="*/ 0 60000 65536"/>
              <a:gd name="T7" fmla="*/ 0 60000 65536"/>
              <a:gd name="T8" fmla="*/ 0 60000 65536"/>
              <a:gd name="T9" fmla="*/ 0 w 176"/>
              <a:gd name="T10" fmla="*/ 0 h 412"/>
              <a:gd name="T11" fmla="*/ 176 w 176"/>
              <a:gd name="T12" fmla="*/ 412 h 4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412">
                <a:moveTo>
                  <a:pt x="162" y="408"/>
                </a:moveTo>
                <a:lnTo>
                  <a:pt x="17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07" name="Freeform 7"/>
          <p:cNvSpPr>
            <a:spLocks/>
          </p:cNvSpPr>
          <p:nvPr/>
        </p:nvSpPr>
        <p:spPr bwMode="auto">
          <a:xfrm>
            <a:off x="2076450" y="4598988"/>
            <a:ext cx="5156200" cy="1509712"/>
          </a:xfrm>
          <a:custGeom>
            <a:avLst/>
            <a:gdLst>
              <a:gd name="T0" fmla="*/ 0 w 5156094"/>
              <a:gd name="T1" fmla="*/ 0 h 1509215"/>
              <a:gd name="T2" fmla="*/ 6961 w 5156094"/>
              <a:gd name="T3" fmla="*/ 1168047 h 1509215"/>
              <a:gd name="T4" fmla="*/ 1131015 w 5156094"/>
              <a:gd name="T5" fmla="*/ 1170389 h 1509215"/>
              <a:gd name="T6" fmla="*/ 1755021 w 5156094"/>
              <a:gd name="T7" fmla="*/ 1490285 h 1509215"/>
              <a:gd name="T8" fmla="*/ 2207298 w 5156094"/>
              <a:gd name="T9" fmla="*/ 1510706 h 1509215"/>
              <a:gd name="T10" fmla="*/ 2988945 w 5156094"/>
              <a:gd name="T11" fmla="*/ 1198737 h 1509215"/>
              <a:gd name="T12" fmla="*/ 3391674 w 5156094"/>
              <a:gd name="T13" fmla="*/ 1210330 h 1509215"/>
              <a:gd name="T14" fmla="*/ 5156412 w 5156094"/>
              <a:gd name="T15" fmla="*/ 1199641 h 1509215"/>
              <a:gd name="T16" fmla="*/ 5126696 w 5156094"/>
              <a:gd name="T17" fmla="*/ 64147 h 15092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156094" h="1509215">
                <a:moveTo>
                  <a:pt x="0" y="0"/>
                </a:moveTo>
                <a:cubicBezTo>
                  <a:pt x="2320" y="388965"/>
                  <a:pt x="4641" y="777929"/>
                  <a:pt x="6961" y="1166894"/>
                </a:cubicBezTo>
                <a:lnTo>
                  <a:pt x="1130946" y="1169234"/>
                </a:lnTo>
                <a:lnTo>
                  <a:pt x="1754913" y="1488814"/>
                </a:lnTo>
                <a:lnTo>
                  <a:pt x="2207163" y="1509215"/>
                </a:lnTo>
                <a:lnTo>
                  <a:pt x="2988762" y="1197554"/>
                </a:lnTo>
                <a:lnTo>
                  <a:pt x="3391464" y="1209136"/>
                </a:lnTo>
                <a:lnTo>
                  <a:pt x="5156094" y="1198456"/>
                </a:lnTo>
                <a:lnTo>
                  <a:pt x="5126381" y="64084"/>
                </a:lnTo>
              </a:path>
            </a:pathLst>
          </a:custGeom>
          <a:noFill/>
          <a:ln w="22225">
            <a:solidFill>
              <a:srgbClr val="0000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7008" name="TextBox 10"/>
          <p:cNvSpPr txBox="1">
            <a:spLocks noChangeArrowheads="1"/>
          </p:cNvSpPr>
          <p:nvPr/>
        </p:nvSpPr>
        <p:spPr bwMode="auto">
          <a:xfrm>
            <a:off x="-1639888" y="4827588"/>
            <a:ext cx="460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altLang="en-US"/>
              <a:t>ECN=11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501775" y="5843588"/>
            <a:ext cx="1493838" cy="307975"/>
            <a:chOff x="1502428" y="5844331"/>
            <a:chExt cx="1493249" cy="307777"/>
          </a:xfrm>
        </p:grpSpPr>
        <p:grpSp>
          <p:nvGrpSpPr>
            <p:cNvPr id="127034" name="Group 274"/>
            <p:cNvGrpSpPr>
              <a:grpSpLocks/>
            </p:cNvGrpSpPr>
            <p:nvPr/>
          </p:nvGrpSpPr>
          <p:grpSpPr bwMode="auto">
            <a:xfrm>
              <a:off x="1502428" y="5844331"/>
              <a:ext cx="1493249" cy="307777"/>
              <a:chOff x="3621632" y="5775938"/>
              <a:chExt cx="1493249" cy="307777"/>
            </a:xfrm>
          </p:grpSpPr>
          <p:grpSp>
            <p:nvGrpSpPr>
              <p:cNvPr id="127036" name="Group 275"/>
              <p:cNvGrpSpPr>
                <a:grpSpLocks/>
              </p:cNvGrpSpPr>
              <p:nvPr/>
            </p:nvGrpSpPr>
            <p:grpSpPr bwMode="auto">
              <a:xfrm>
                <a:off x="3999159" y="5783287"/>
                <a:ext cx="806697" cy="257416"/>
                <a:chOff x="-2975754" y="4128742"/>
                <a:chExt cx="1258600" cy="450696"/>
              </a:xfrm>
            </p:grpSpPr>
            <p:sp>
              <p:nvSpPr>
                <p:cNvPr id="278" name="Rectangle 277"/>
                <p:cNvSpPr/>
                <p:nvPr/>
              </p:nvSpPr>
              <p:spPr>
                <a:xfrm>
                  <a:off x="-2903722" y="4135317"/>
                  <a:ext cx="1151258" cy="341655"/>
                </a:xfrm>
                <a:prstGeom prst="rect">
                  <a:avLst/>
                </a:prstGeom>
                <a:solidFill>
                  <a:srgbClr val="008000"/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-2968093" y="4221426"/>
                  <a:ext cx="1148783" cy="344432"/>
                </a:xfrm>
                <a:prstGeom prst="rect">
                  <a:avLst/>
                </a:prstGeom>
                <a:solidFill>
                  <a:srgbClr val="008000"/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80" name="Freeform 279"/>
                <p:cNvSpPr/>
                <p:nvPr/>
              </p:nvSpPr>
              <p:spPr>
                <a:xfrm>
                  <a:off x="-2975522" y="4129762"/>
                  <a:ext cx="1223057" cy="94441"/>
                </a:xfrm>
                <a:custGeom>
                  <a:avLst/>
                  <a:gdLst>
                    <a:gd name="connsiteX0" fmla="*/ 0 w 1223105"/>
                    <a:gd name="connsiteY0" fmla="*/ 89042 h 89042"/>
                    <a:gd name="connsiteX1" fmla="*/ 70293 w 1223105"/>
                    <a:gd name="connsiteY1" fmla="*/ 0 h 89042"/>
                    <a:gd name="connsiteX2" fmla="*/ 1223105 w 1223105"/>
                    <a:gd name="connsiteY2" fmla="*/ 4687 h 89042"/>
                    <a:gd name="connsiteX3" fmla="*/ 1148126 w 1223105"/>
                    <a:gd name="connsiteY3" fmla="*/ 84356 h 89042"/>
                    <a:gd name="connsiteX4" fmla="*/ 0 w 1223105"/>
                    <a:gd name="connsiteY4" fmla="*/ 89042 h 89042"/>
                    <a:gd name="connsiteX0" fmla="*/ 0 w 1223105"/>
                    <a:gd name="connsiteY0" fmla="*/ 89042 h 103102"/>
                    <a:gd name="connsiteX1" fmla="*/ 70293 w 1223105"/>
                    <a:gd name="connsiteY1" fmla="*/ 0 h 103102"/>
                    <a:gd name="connsiteX2" fmla="*/ 1223105 w 1223105"/>
                    <a:gd name="connsiteY2" fmla="*/ 4687 h 103102"/>
                    <a:gd name="connsiteX3" fmla="*/ 1148126 w 1223105"/>
                    <a:gd name="connsiteY3" fmla="*/ 103102 h 103102"/>
                    <a:gd name="connsiteX4" fmla="*/ 0 w 1223105"/>
                    <a:gd name="connsiteY4" fmla="*/ 89042 h 103102"/>
                    <a:gd name="connsiteX0" fmla="*/ 0 w 1223105"/>
                    <a:gd name="connsiteY0" fmla="*/ 89042 h 93730"/>
                    <a:gd name="connsiteX1" fmla="*/ 70293 w 1223105"/>
                    <a:gd name="connsiteY1" fmla="*/ 0 h 93730"/>
                    <a:gd name="connsiteX2" fmla="*/ 1223105 w 1223105"/>
                    <a:gd name="connsiteY2" fmla="*/ 4687 h 93730"/>
                    <a:gd name="connsiteX3" fmla="*/ 1143439 w 1223105"/>
                    <a:gd name="connsiteY3" fmla="*/ 93730 h 93730"/>
                    <a:gd name="connsiteX4" fmla="*/ 0 w 1223105"/>
                    <a:gd name="connsiteY4" fmla="*/ 89042 h 93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3105" h="93730">
                      <a:moveTo>
                        <a:pt x="0" y="89042"/>
                      </a:moveTo>
                      <a:lnTo>
                        <a:pt x="70293" y="0"/>
                      </a:lnTo>
                      <a:lnTo>
                        <a:pt x="1223105" y="4687"/>
                      </a:lnTo>
                      <a:lnTo>
                        <a:pt x="1143439" y="93730"/>
                      </a:lnTo>
                      <a:lnTo>
                        <a:pt x="0" y="89042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81" name="Freeform 280"/>
                <p:cNvSpPr/>
                <p:nvPr/>
              </p:nvSpPr>
              <p:spPr>
                <a:xfrm rot="21211447" flipV="1">
                  <a:off x="-1853972" y="4146428"/>
                  <a:ext cx="136170" cy="433318"/>
                </a:xfrm>
                <a:custGeom>
                  <a:avLst/>
                  <a:gdLst>
                    <a:gd name="connsiteX0" fmla="*/ 0 w 1223105"/>
                    <a:gd name="connsiteY0" fmla="*/ 89042 h 89042"/>
                    <a:gd name="connsiteX1" fmla="*/ 70293 w 1223105"/>
                    <a:gd name="connsiteY1" fmla="*/ 0 h 89042"/>
                    <a:gd name="connsiteX2" fmla="*/ 1223105 w 1223105"/>
                    <a:gd name="connsiteY2" fmla="*/ 4687 h 89042"/>
                    <a:gd name="connsiteX3" fmla="*/ 1148126 w 1223105"/>
                    <a:gd name="connsiteY3" fmla="*/ 84356 h 89042"/>
                    <a:gd name="connsiteX4" fmla="*/ 0 w 1223105"/>
                    <a:gd name="connsiteY4" fmla="*/ 89042 h 89042"/>
                    <a:gd name="connsiteX0" fmla="*/ 0 w 1223105"/>
                    <a:gd name="connsiteY0" fmla="*/ 89042 h 103102"/>
                    <a:gd name="connsiteX1" fmla="*/ 70293 w 1223105"/>
                    <a:gd name="connsiteY1" fmla="*/ 0 h 103102"/>
                    <a:gd name="connsiteX2" fmla="*/ 1223105 w 1223105"/>
                    <a:gd name="connsiteY2" fmla="*/ 4687 h 103102"/>
                    <a:gd name="connsiteX3" fmla="*/ 1148126 w 1223105"/>
                    <a:gd name="connsiteY3" fmla="*/ 103102 h 103102"/>
                    <a:gd name="connsiteX4" fmla="*/ 0 w 1223105"/>
                    <a:gd name="connsiteY4" fmla="*/ 89042 h 103102"/>
                    <a:gd name="connsiteX0" fmla="*/ 0 w 1223105"/>
                    <a:gd name="connsiteY0" fmla="*/ 89042 h 93730"/>
                    <a:gd name="connsiteX1" fmla="*/ 70293 w 1223105"/>
                    <a:gd name="connsiteY1" fmla="*/ 0 h 93730"/>
                    <a:gd name="connsiteX2" fmla="*/ 1223105 w 1223105"/>
                    <a:gd name="connsiteY2" fmla="*/ 4687 h 93730"/>
                    <a:gd name="connsiteX3" fmla="*/ 1143439 w 1223105"/>
                    <a:gd name="connsiteY3" fmla="*/ 93730 h 93730"/>
                    <a:gd name="connsiteX4" fmla="*/ 0 w 1223105"/>
                    <a:gd name="connsiteY4" fmla="*/ 89042 h 93730"/>
                    <a:gd name="connsiteX0" fmla="*/ 0 w 1143439"/>
                    <a:gd name="connsiteY0" fmla="*/ 604462 h 609150"/>
                    <a:gd name="connsiteX1" fmla="*/ 70293 w 1143439"/>
                    <a:gd name="connsiteY1" fmla="*/ 515420 h 609150"/>
                    <a:gd name="connsiteX2" fmla="*/ 1048102 w 1143439"/>
                    <a:gd name="connsiteY2" fmla="*/ 0 h 609150"/>
                    <a:gd name="connsiteX3" fmla="*/ 1143439 w 1143439"/>
                    <a:gd name="connsiteY3" fmla="*/ 609150 h 609150"/>
                    <a:gd name="connsiteX4" fmla="*/ 0 w 1143439"/>
                    <a:gd name="connsiteY4" fmla="*/ 604462 h 609150"/>
                    <a:gd name="connsiteX0" fmla="*/ 0 w 1143439"/>
                    <a:gd name="connsiteY0" fmla="*/ 750108 h 754796"/>
                    <a:gd name="connsiteX1" fmla="*/ 958091 w 1143439"/>
                    <a:gd name="connsiteY1" fmla="*/ 0 h 754796"/>
                    <a:gd name="connsiteX2" fmla="*/ 1048102 w 1143439"/>
                    <a:gd name="connsiteY2" fmla="*/ 145646 h 754796"/>
                    <a:gd name="connsiteX3" fmla="*/ 1143439 w 1143439"/>
                    <a:gd name="connsiteY3" fmla="*/ 754796 h 754796"/>
                    <a:gd name="connsiteX4" fmla="*/ 0 w 1143439"/>
                    <a:gd name="connsiteY4" fmla="*/ 750108 h 754796"/>
                    <a:gd name="connsiteX0" fmla="*/ 28193 w 185348"/>
                    <a:gd name="connsiteY0" fmla="*/ 675301 h 754796"/>
                    <a:gd name="connsiteX1" fmla="*/ 0 w 185348"/>
                    <a:gd name="connsiteY1" fmla="*/ 0 h 754796"/>
                    <a:gd name="connsiteX2" fmla="*/ 90011 w 185348"/>
                    <a:gd name="connsiteY2" fmla="*/ 145646 h 754796"/>
                    <a:gd name="connsiteX3" fmla="*/ 185348 w 185348"/>
                    <a:gd name="connsiteY3" fmla="*/ 754796 h 754796"/>
                    <a:gd name="connsiteX4" fmla="*/ 28193 w 185348"/>
                    <a:gd name="connsiteY4" fmla="*/ 675301 h 754796"/>
                    <a:gd name="connsiteX0" fmla="*/ 28193 w 133700"/>
                    <a:gd name="connsiteY0" fmla="*/ 675301 h 844174"/>
                    <a:gd name="connsiteX1" fmla="*/ 0 w 133700"/>
                    <a:gd name="connsiteY1" fmla="*/ 0 h 844174"/>
                    <a:gd name="connsiteX2" fmla="*/ 90011 w 133700"/>
                    <a:gd name="connsiteY2" fmla="*/ 145646 h 844174"/>
                    <a:gd name="connsiteX3" fmla="*/ 133700 w 133700"/>
                    <a:gd name="connsiteY3" fmla="*/ 844173 h 844174"/>
                    <a:gd name="connsiteX4" fmla="*/ 28193 w 133700"/>
                    <a:gd name="connsiteY4" fmla="*/ 675301 h 844174"/>
                    <a:gd name="connsiteX0" fmla="*/ 33377 w 133700"/>
                    <a:gd name="connsiteY0" fmla="*/ 683762 h 844174"/>
                    <a:gd name="connsiteX1" fmla="*/ 0 w 133700"/>
                    <a:gd name="connsiteY1" fmla="*/ 0 h 844174"/>
                    <a:gd name="connsiteX2" fmla="*/ 90011 w 133700"/>
                    <a:gd name="connsiteY2" fmla="*/ 145646 h 844174"/>
                    <a:gd name="connsiteX3" fmla="*/ 133700 w 133700"/>
                    <a:gd name="connsiteY3" fmla="*/ 844173 h 844174"/>
                    <a:gd name="connsiteX4" fmla="*/ 33377 w 133700"/>
                    <a:gd name="connsiteY4" fmla="*/ 683762 h 844174"/>
                    <a:gd name="connsiteX0" fmla="*/ 87868 w 188191"/>
                    <a:gd name="connsiteY0" fmla="*/ 816127 h 976539"/>
                    <a:gd name="connsiteX1" fmla="*/ 0 w 188191"/>
                    <a:gd name="connsiteY1" fmla="*/ 0 h 976539"/>
                    <a:gd name="connsiteX2" fmla="*/ 144502 w 188191"/>
                    <a:gd name="connsiteY2" fmla="*/ 278011 h 976539"/>
                    <a:gd name="connsiteX3" fmla="*/ 188191 w 188191"/>
                    <a:gd name="connsiteY3" fmla="*/ 976538 h 976539"/>
                    <a:gd name="connsiteX4" fmla="*/ 87868 w 188191"/>
                    <a:gd name="connsiteY4" fmla="*/ 816127 h 976539"/>
                    <a:gd name="connsiteX0" fmla="*/ 32848 w 133171"/>
                    <a:gd name="connsiteY0" fmla="*/ 674219 h 834631"/>
                    <a:gd name="connsiteX1" fmla="*/ 0 w 133171"/>
                    <a:gd name="connsiteY1" fmla="*/ 1 h 834631"/>
                    <a:gd name="connsiteX2" fmla="*/ 89482 w 133171"/>
                    <a:gd name="connsiteY2" fmla="*/ 136103 h 834631"/>
                    <a:gd name="connsiteX3" fmla="*/ 133171 w 133171"/>
                    <a:gd name="connsiteY3" fmla="*/ 834630 h 834631"/>
                    <a:gd name="connsiteX4" fmla="*/ 32848 w 133171"/>
                    <a:gd name="connsiteY4" fmla="*/ 674219 h 834631"/>
                    <a:gd name="connsiteX0" fmla="*/ 32848 w 133171"/>
                    <a:gd name="connsiteY0" fmla="*/ 674219 h 834631"/>
                    <a:gd name="connsiteX1" fmla="*/ 0 w 133171"/>
                    <a:gd name="connsiteY1" fmla="*/ 1 h 834631"/>
                    <a:gd name="connsiteX2" fmla="*/ 97738 w 133171"/>
                    <a:gd name="connsiteY2" fmla="*/ 114843 h 834631"/>
                    <a:gd name="connsiteX3" fmla="*/ 133171 w 133171"/>
                    <a:gd name="connsiteY3" fmla="*/ 834630 h 834631"/>
                    <a:gd name="connsiteX4" fmla="*/ 32848 w 133171"/>
                    <a:gd name="connsiteY4" fmla="*/ 674219 h 834631"/>
                    <a:gd name="connsiteX0" fmla="*/ 36019 w 136342"/>
                    <a:gd name="connsiteY0" fmla="*/ 731496 h 891908"/>
                    <a:gd name="connsiteX1" fmla="*/ 0 w 136342"/>
                    <a:gd name="connsiteY1" fmla="*/ 1 h 891908"/>
                    <a:gd name="connsiteX2" fmla="*/ 100909 w 136342"/>
                    <a:gd name="connsiteY2" fmla="*/ 172120 h 891908"/>
                    <a:gd name="connsiteX3" fmla="*/ 136342 w 136342"/>
                    <a:gd name="connsiteY3" fmla="*/ 891907 h 891908"/>
                    <a:gd name="connsiteX4" fmla="*/ 36019 w 136342"/>
                    <a:gd name="connsiteY4" fmla="*/ 731496 h 89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342" h="891908">
                      <a:moveTo>
                        <a:pt x="36019" y="731496"/>
                      </a:moveTo>
                      <a:lnTo>
                        <a:pt x="0" y="1"/>
                      </a:lnTo>
                      <a:lnTo>
                        <a:pt x="100909" y="172120"/>
                      </a:lnTo>
                      <a:lnTo>
                        <a:pt x="136342" y="891907"/>
                      </a:lnTo>
                      <a:lnTo>
                        <a:pt x="36019" y="731496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127037" name="TextBox 276"/>
              <p:cNvSpPr txBox="1">
                <a:spLocks noChangeArrowheads="1"/>
              </p:cNvSpPr>
              <p:nvPr/>
            </p:nvSpPr>
            <p:spPr bwMode="auto">
              <a:xfrm>
                <a:off x="3621632" y="5775938"/>
                <a:ext cx="14932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400">
                    <a:solidFill>
                      <a:schemeClr val="bg1"/>
                    </a:solidFill>
                  </a:rPr>
                  <a:t>ECN=</a:t>
                </a:r>
                <a:r>
                  <a:rPr lang="en-US" altLang="en-US" sz="1400">
                    <a:solidFill>
                      <a:srgbClr val="FFFFFF"/>
                    </a:solidFill>
                  </a:rPr>
                  <a:t>00</a:t>
                </a:r>
              </a:p>
            </p:txBody>
          </p:sp>
        </p:grpSp>
        <p:cxnSp>
          <p:nvCxnSpPr>
            <p:cNvPr id="127035" name="Straight Arrow Connector 15"/>
            <p:cNvCxnSpPr>
              <a:cxnSpLocks noChangeShapeType="1"/>
            </p:cNvCxnSpPr>
            <p:nvPr/>
          </p:nvCxnSpPr>
          <p:spPr bwMode="auto">
            <a:xfrm flipV="1">
              <a:off x="2150568" y="6133267"/>
              <a:ext cx="612066" cy="1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3621088" y="5775325"/>
            <a:ext cx="1493837" cy="358775"/>
            <a:chOff x="3621632" y="5775938"/>
            <a:chExt cx="1493249" cy="357723"/>
          </a:xfrm>
        </p:grpSpPr>
        <p:grpSp>
          <p:nvGrpSpPr>
            <p:cNvPr id="127026" name="Group 13"/>
            <p:cNvGrpSpPr>
              <a:grpSpLocks/>
            </p:cNvGrpSpPr>
            <p:nvPr/>
          </p:nvGrpSpPr>
          <p:grpSpPr bwMode="auto">
            <a:xfrm>
              <a:off x="3621632" y="5775938"/>
              <a:ext cx="1493249" cy="307777"/>
              <a:chOff x="3621632" y="5775938"/>
              <a:chExt cx="1493249" cy="307777"/>
            </a:xfrm>
          </p:grpSpPr>
          <p:grpSp>
            <p:nvGrpSpPr>
              <p:cNvPr id="127028" name="Group 11"/>
              <p:cNvGrpSpPr>
                <a:grpSpLocks/>
              </p:cNvGrpSpPr>
              <p:nvPr/>
            </p:nvGrpSpPr>
            <p:grpSpPr bwMode="auto">
              <a:xfrm>
                <a:off x="3999159" y="5783287"/>
                <a:ext cx="806697" cy="257416"/>
                <a:chOff x="-2975754" y="4128742"/>
                <a:chExt cx="1258600" cy="450696"/>
              </a:xfrm>
            </p:grpSpPr>
            <p:sp>
              <p:nvSpPr>
                <p:cNvPr id="268" name="Rectangle 267"/>
                <p:cNvSpPr/>
                <p:nvPr/>
              </p:nvSpPr>
              <p:spPr>
                <a:xfrm>
                  <a:off x="-2903723" y="4135274"/>
                  <a:ext cx="1151259" cy="340871"/>
                </a:xfrm>
                <a:prstGeom prst="rect">
                  <a:avLst/>
                </a:prstGeom>
                <a:solidFill>
                  <a:srgbClr val="008000"/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-2968095" y="4221184"/>
                  <a:ext cx="1148783" cy="343644"/>
                </a:xfrm>
                <a:prstGeom prst="rect">
                  <a:avLst/>
                </a:prstGeom>
                <a:solidFill>
                  <a:srgbClr val="008000"/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0" name="Freeform 9"/>
                <p:cNvSpPr/>
                <p:nvPr/>
              </p:nvSpPr>
              <p:spPr>
                <a:xfrm>
                  <a:off x="-2975522" y="4129732"/>
                  <a:ext cx="1223057" cy="94225"/>
                </a:xfrm>
                <a:custGeom>
                  <a:avLst/>
                  <a:gdLst>
                    <a:gd name="connsiteX0" fmla="*/ 0 w 1223105"/>
                    <a:gd name="connsiteY0" fmla="*/ 89042 h 89042"/>
                    <a:gd name="connsiteX1" fmla="*/ 70293 w 1223105"/>
                    <a:gd name="connsiteY1" fmla="*/ 0 h 89042"/>
                    <a:gd name="connsiteX2" fmla="*/ 1223105 w 1223105"/>
                    <a:gd name="connsiteY2" fmla="*/ 4687 h 89042"/>
                    <a:gd name="connsiteX3" fmla="*/ 1148126 w 1223105"/>
                    <a:gd name="connsiteY3" fmla="*/ 84356 h 89042"/>
                    <a:gd name="connsiteX4" fmla="*/ 0 w 1223105"/>
                    <a:gd name="connsiteY4" fmla="*/ 89042 h 89042"/>
                    <a:gd name="connsiteX0" fmla="*/ 0 w 1223105"/>
                    <a:gd name="connsiteY0" fmla="*/ 89042 h 103102"/>
                    <a:gd name="connsiteX1" fmla="*/ 70293 w 1223105"/>
                    <a:gd name="connsiteY1" fmla="*/ 0 h 103102"/>
                    <a:gd name="connsiteX2" fmla="*/ 1223105 w 1223105"/>
                    <a:gd name="connsiteY2" fmla="*/ 4687 h 103102"/>
                    <a:gd name="connsiteX3" fmla="*/ 1148126 w 1223105"/>
                    <a:gd name="connsiteY3" fmla="*/ 103102 h 103102"/>
                    <a:gd name="connsiteX4" fmla="*/ 0 w 1223105"/>
                    <a:gd name="connsiteY4" fmla="*/ 89042 h 103102"/>
                    <a:gd name="connsiteX0" fmla="*/ 0 w 1223105"/>
                    <a:gd name="connsiteY0" fmla="*/ 89042 h 93730"/>
                    <a:gd name="connsiteX1" fmla="*/ 70293 w 1223105"/>
                    <a:gd name="connsiteY1" fmla="*/ 0 h 93730"/>
                    <a:gd name="connsiteX2" fmla="*/ 1223105 w 1223105"/>
                    <a:gd name="connsiteY2" fmla="*/ 4687 h 93730"/>
                    <a:gd name="connsiteX3" fmla="*/ 1143439 w 1223105"/>
                    <a:gd name="connsiteY3" fmla="*/ 93730 h 93730"/>
                    <a:gd name="connsiteX4" fmla="*/ 0 w 1223105"/>
                    <a:gd name="connsiteY4" fmla="*/ 89042 h 93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3105" h="93730">
                      <a:moveTo>
                        <a:pt x="0" y="89042"/>
                      </a:moveTo>
                      <a:lnTo>
                        <a:pt x="70293" y="0"/>
                      </a:lnTo>
                      <a:lnTo>
                        <a:pt x="1223105" y="4687"/>
                      </a:lnTo>
                      <a:lnTo>
                        <a:pt x="1143439" y="93730"/>
                      </a:lnTo>
                      <a:lnTo>
                        <a:pt x="0" y="89042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70" name="Freeform 269"/>
                <p:cNvSpPr/>
                <p:nvPr/>
              </p:nvSpPr>
              <p:spPr>
                <a:xfrm rot="21211447" flipV="1">
                  <a:off x="-1853974" y="4146360"/>
                  <a:ext cx="136171" cy="432326"/>
                </a:xfrm>
                <a:custGeom>
                  <a:avLst/>
                  <a:gdLst>
                    <a:gd name="connsiteX0" fmla="*/ 0 w 1223105"/>
                    <a:gd name="connsiteY0" fmla="*/ 89042 h 89042"/>
                    <a:gd name="connsiteX1" fmla="*/ 70293 w 1223105"/>
                    <a:gd name="connsiteY1" fmla="*/ 0 h 89042"/>
                    <a:gd name="connsiteX2" fmla="*/ 1223105 w 1223105"/>
                    <a:gd name="connsiteY2" fmla="*/ 4687 h 89042"/>
                    <a:gd name="connsiteX3" fmla="*/ 1148126 w 1223105"/>
                    <a:gd name="connsiteY3" fmla="*/ 84356 h 89042"/>
                    <a:gd name="connsiteX4" fmla="*/ 0 w 1223105"/>
                    <a:gd name="connsiteY4" fmla="*/ 89042 h 89042"/>
                    <a:gd name="connsiteX0" fmla="*/ 0 w 1223105"/>
                    <a:gd name="connsiteY0" fmla="*/ 89042 h 103102"/>
                    <a:gd name="connsiteX1" fmla="*/ 70293 w 1223105"/>
                    <a:gd name="connsiteY1" fmla="*/ 0 h 103102"/>
                    <a:gd name="connsiteX2" fmla="*/ 1223105 w 1223105"/>
                    <a:gd name="connsiteY2" fmla="*/ 4687 h 103102"/>
                    <a:gd name="connsiteX3" fmla="*/ 1148126 w 1223105"/>
                    <a:gd name="connsiteY3" fmla="*/ 103102 h 103102"/>
                    <a:gd name="connsiteX4" fmla="*/ 0 w 1223105"/>
                    <a:gd name="connsiteY4" fmla="*/ 89042 h 103102"/>
                    <a:gd name="connsiteX0" fmla="*/ 0 w 1223105"/>
                    <a:gd name="connsiteY0" fmla="*/ 89042 h 93730"/>
                    <a:gd name="connsiteX1" fmla="*/ 70293 w 1223105"/>
                    <a:gd name="connsiteY1" fmla="*/ 0 h 93730"/>
                    <a:gd name="connsiteX2" fmla="*/ 1223105 w 1223105"/>
                    <a:gd name="connsiteY2" fmla="*/ 4687 h 93730"/>
                    <a:gd name="connsiteX3" fmla="*/ 1143439 w 1223105"/>
                    <a:gd name="connsiteY3" fmla="*/ 93730 h 93730"/>
                    <a:gd name="connsiteX4" fmla="*/ 0 w 1223105"/>
                    <a:gd name="connsiteY4" fmla="*/ 89042 h 93730"/>
                    <a:gd name="connsiteX0" fmla="*/ 0 w 1143439"/>
                    <a:gd name="connsiteY0" fmla="*/ 604462 h 609150"/>
                    <a:gd name="connsiteX1" fmla="*/ 70293 w 1143439"/>
                    <a:gd name="connsiteY1" fmla="*/ 515420 h 609150"/>
                    <a:gd name="connsiteX2" fmla="*/ 1048102 w 1143439"/>
                    <a:gd name="connsiteY2" fmla="*/ 0 h 609150"/>
                    <a:gd name="connsiteX3" fmla="*/ 1143439 w 1143439"/>
                    <a:gd name="connsiteY3" fmla="*/ 609150 h 609150"/>
                    <a:gd name="connsiteX4" fmla="*/ 0 w 1143439"/>
                    <a:gd name="connsiteY4" fmla="*/ 604462 h 609150"/>
                    <a:gd name="connsiteX0" fmla="*/ 0 w 1143439"/>
                    <a:gd name="connsiteY0" fmla="*/ 750108 h 754796"/>
                    <a:gd name="connsiteX1" fmla="*/ 958091 w 1143439"/>
                    <a:gd name="connsiteY1" fmla="*/ 0 h 754796"/>
                    <a:gd name="connsiteX2" fmla="*/ 1048102 w 1143439"/>
                    <a:gd name="connsiteY2" fmla="*/ 145646 h 754796"/>
                    <a:gd name="connsiteX3" fmla="*/ 1143439 w 1143439"/>
                    <a:gd name="connsiteY3" fmla="*/ 754796 h 754796"/>
                    <a:gd name="connsiteX4" fmla="*/ 0 w 1143439"/>
                    <a:gd name="connsiteY4" fmla="*/ 750108 h 754796"/>
                    <a:gd name="connsiteX0" fmla="*/ 28193 w 185348"/>
                    <a:gd name="connsiteY0" fmla="*/ 675301 h 754796"/>
                    <a:gd name="connsiteX1" fmla="*/ 0 w 185348"/>
                    <a:gd name="connsiteY1" fmla="*/ 0 h 754796"/>
                    <a:gd name="connsiteX2" fmla="*/ 90011 w 185348"/>
                    <a:gd name="connsiteY2" fmla="*/ 145646 h 754796"/>
                    <a:gd name="connsiteX3" fmla="*/ 185348 w 185348"/>
                    <a:gd name="connsiteY3" fmla="*/ 754796 h 754796"/>
                    <a:gd name="connsiteX4" fmla="*/ 28193 w 185348"/>
                    <a:gd name="connsiteY4" fmla="*/ 675301 h 754796"/>
                    <a:gd name="connsiteX0" fmla="*/ 28193 w 133700"/>
                    <a:gd name="connsiteY0" fmla="*/ 675301 h 844174"/>
                    <a:gd name="connsiteX1" fmla="*/ 0 w 133700"/>
                    <a:gd name="connsiteY1" fmla="*/ 0 h 844174"/>
                    <a:gd name="connsiteX2" fmla="*/ 90011 w 133700"/>
                    <a:gd name="connsiteY2" fmla="*/ 145646 h 844174"/>
                    <a:gd name="connsiteX3" fmla="*/ 133700 w 133700"/>
                    <a:gd name="connsiteY3" fmla="*/ 844173 h 844174"/>
                    <a:gd name="connsiteX4" fmla="*/ 28193 w 133700"/>
                    <a:gd name="connsiteY4" fmla="*/ 675301 h 844174"/>
                    <a:gd name="connsiteX0" fmla="*/ 33377 w 133700"/>
                    <a:gd name="connsiteY0" fmla="*/ 683762 h 844174"/>
                    <a:gd name="connsiteX1" fmla="*/ 0 w 133700"/>
                    <a:gd name="connsiteY1" fmla="*/ 0 h 844174"/>
                    <a:gd name="connsiteX2" fmla="*/ 90011 w 133700"/>
                    <a:gd name="connsiteY2" fmla="*/ 145646 h 844174"/>
                    <a:gd name="connsiteX3" fmla="*/ 133700 w 133700"/>
                    <a:gd name="connsiteY3" fmla="*/ 844173 h 844174"/>
                    <a:gd name="connsiteX4" fmla="*/ 33377 w 133700"/>
                    <a:gd name="connsiteY4" fmla="*/ 683762 h 844174"/>
                    <a:gd name="connsiteX0" fmla="*/ 87868 w 188191"/>
                    <a:gd name="connsiteY0" fmla="*/ 816127 h 976539"/>
                    <a:gd name="connsiteX1" fmla="*/ 0 w 188191"/>
                    <a:gd name="connsiteY1" fmla="*/ 0 h 976539"/>
                    <a:gd name="connsiteX2" fmla="*/ 144502 w 188191"/>
                    <a:gd name="connsiteY2" fmla="*/ 278011 h 976539"/>
                    <a:gd name="connsiteX3" fmla="*/ 188191 w 188191"/>
                    <a:gd name="connsiteY3" fmla="*/ 976538 h 976539"/>
                    <a:gd name="connsiteX4" fmla="*/ 87868 w 188191"/>
                    <a:gd name="connsiteY4" fmla="*/ 816127 h 976539"/>
                    <a:gd name="connsiteX0" fmla="*/ 32848 w 133171"/>
                    <a:gd name="connsiteY0" fmla="*/ 674219 h 834631"/>
                    <a:gd name="connsiteX1" fmla="*/ 0 w 133171"/>
                    <a:gd name="connsiteY1" fmla="*/ 1 h 834631"/>
                    <a:gd name="connsiteX2" fmla="*/ 89482 w 133171"/>
                    <a:gd name="connsiteY2" fmla="*/ 136103 h 834631"/>
                    <a:gd name="connsiteX3" fmla="*/ 133171 w 133171"/>
                    <a:gd name="connsiteY3" fmla="*/ 834630 h 834631"/>
                    <a:gd name="connsiteX4" fmla="*/ 32848 w 133171"/>
                    <a:gd name="connsiteY4" fmla="*/ 674219 h 834631"/>
                    <a:gd name="connsiteX0" fmla="*/ 32848 w 133171"/>
                    <a:gd name="connsiteY0" fmla="*/ 674219 h 834631"/>
                    <a:gd name="connsiteX1" fmla="*/ 0 w 133171"/>
                    <a:gd name="connsiteY1" fmla="*/ 1 h 834631"/>
                    <a:gd name="connsiteX2" fmla="*/ 97738 w 133171"/>
                    <a:gd name="connsiteY2" fmla="*/ 114843 h 834631"/>
                    <a:gd name="connsiteX3" fmla="*/ 133171 w 133171"/>
                    <a:gd name="connsiteY3" fmla="*/ 834630 h 834631"/>
                    <a:gd name="connsiteX4" fmla="*/ 32848 w 133171"/>
                    <a:gd name="connsiteY4" fmla="*/ 674219 h 834631"/>
                    <a:gd name="connsiteX0" fmla="*/ 36019 w 136342"/>
                    <a:gd name="connsiteY0" fmla="*/ 731496 h 891908"/>
                    <a:gd name="connsiteX1" fmla="*/ 0 w 136342"/>
                    <a:gd name="connsiteY1" fmla="*/ 1 h 891908"/>
                    <a:gd name="connsiteX2" fmla="*/ 100909 w 136342"/>
                    <a:gd name="connsiteY2" fmla="*/ 172120 h 891908"/>
                    <a:gd name="connsiteX3" fmla="*/ 136342 w 136342"/>
                    <a:gd name="connsiteY3" fmla="*/ 891907 h 891908"/>
                    <a:gd name="connsiteX4" fmla="*/ 36019 w 136342"/>
                    <a:gd name="connsiteY4" fmla="*/ 731496 h 891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342" h="891908">
                      <a:moveTo>
                        <a:pt x="36019" y="731496"/>
                      </a:moveTo>
                      <a:lnTo>
                        <a:pt x="0" y="1"/>
                      </a:lnTo>
                      <a:lnTo>
                        <a:pt x="100909" y="172120"/>
                      </a:lnTo>
                      <a:lnTo>
                        <a:pt x="136342" y="891907"/>
                      </a:lnTo>
                      <a:lnTo>
                        <a:pt x="36019" y="731496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127029" name="TextBox 12"/>
              <p:cNvSpPr txBox="1">
                <a:spLocks noChangeArrowheads="1"/>
              </p:cNvSpPr>
              <p:nvPr/>
            </p:nvSpPr>
            <p:spPr bwMode="auto">
              <a:xfrm>
                <a:off x="3621632" y="5775938"/>
                <a:ext cx="14932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400">
                    <a:solidFill>
                      <a:schemeClr val="bg1"/>
                    </a:solidFill>
                  </a:rPr>
                  <a:t>ECN=</a:t>
                </a:r>
                <a:r>
                  <a:rPr lang="en-US" altLang="en-US" sz="1400">
                    <a:solidFill>
                      <a:srgbClr val="FF0000"/>
                    </a:solidFill>
                  </a:rPr>
                  <a:t>11</a:t>
                </a:r>
              </a:p>
            </p:txBody>
          </p:sp>
        </p:grpSp>
        <p:cxnSp>
          <p:nvCxnSpPr>
            <p:cNvPr id="127027" name="Straight Arrow Connector 286"/>
            <p:cNvCxnSpPr>
              <a:cxnSpLocks noChangeShapeType="1"/>
            </p:cNvCxnSpPr>
            <p:nvPr/>
          </p:nvCxnSpPr>
          <p:spPr bwMode="auto">
            <a:xfrm flipV="1">
              <a:off x="4483694" y="5949896"/>
              <a:ext cx="457353" cy="183765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2333625" y="4533900"/>
            <a:ext cx="3983038" cy="379413"/>
            <a:chOff x="2334273" y="4534486"/>
            <a:chExt cx="3981995" cy="378689"/>
          </a:xfrm>
        </p:grpSpPr>
        <p:grpSp>
          <p:nvGrpSpPr>
            <p:cNvPr id="127018" name="Group 27"/>
            <p:cNvGrpSpPr>
              <a:grpSpLocks/>
            </p:cNvGrpSpPr>
            <p:nvPr/>
          </p:nvGrpSpPr>
          <p:grpSpPr bwMode="auto">
            <a:xfrm>
              <a:off x="3508876" y="4534486"/>
              <a:ext cx="1493249" cy="307777"/>
              <a:chOff x="3508876" y="4414358"/>
              <a:chExt cx="1493249" cy="307777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3907074" y="4428619"/>
                <a:ext cx="736407" cy="194890"/>
              </a:xfrm>
              <a:prstGeom prst="rect">
                <a:avLst/>
              </a:prstGeom>
              <a:solidFill>
                <a:srgbClr val="008000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none"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7022" name="Rectangle 298"/>
              <p:cNvSpPr>
                <a:spLocks noChangeArrowheads="1"/>
              </p:cNvSpPr>
              <p:nvPr/>
            </p:nvSpPr>
            <p:spPr bwMode="auto">
              <a:xfrm>
                <a:off x="3863891" y="4478563"/>
                <a:ext cx="737073" cy="196032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90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7023" name="Freeform 299"/>
              <p:cNvSpPr>
                <a:spLocks/>
              </p:cNvSpPr>
              <p:nvPr/>
            </p:nvSpPr>
            <p:spPr bwMode="auto">
              <a:xfrm>
                <a:off x="3859775" y="4425511"/>
                <a:ext cx="783947" cy="53534"/>
              </a:xfrm>
              <a:custGeom>
                <a:avLst/>
                <a:gdLst>
                  <a:gd name="T0" fmla="*/ 0 w 1223105"/>
                  <a:gd name="T1" fmla="*/ 9475 h 93730"/>
                  <a:gd name="T2" fmla="*/ 11863 w 1223105"/>
                  <a:gd name="T3" fmla="*/ 0 h 93730"/>
                  <a:gd name="T4" fmla="*/ 206422 w 1223105"/>
                  <a:gd name="T5" fmla="*/ 499 h 93730"/>
                  <a:gd name="T6" fmla="*/ 192977 w 1223105"/>
                  <a:gd name="T7" fmla="*/ 9975 h 93730"/>
                  <a:gd name="T8" fmla="*/ 0 w 1223105"/>
                  <a:gd name="T9" fmla="*/ 9475 h 937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23105" h="93730">
                    <a:moveTo>
                      <a:pt x="0" y="89042"/>
                    </a:moveTo>
                    <a:lnTo>
                      <a:pt x="70293" y="0"/>
                    </a:lnTo>
                    <a:lnTo>
                      <a:pt x="1223105" y="4687"/>
                    </a:lnTo>
                    <a:lnTo>
                      <a:pt x="1143439" y="93730"/>
                    </a:lnTo>
                    <a:lnTo>
                      <a:pt x="0" y="89042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solidFill>
                  <a:srgbClr val="00009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7024" name="Freeform 300"/>
              <p:cNvSpPr>
                <a:spLocks/>
              </p:cNvSpPr>
              <p:nvPr/>
            </p:nvSpPr>
            <p:spPr bwMode="auto">
              <a:xfrm rot="21211447" flipV="1">
                <a:off x="4579084" y="4434448"/>
                <a:ext cx="87388" cy="248479"/>
              </a:xfrm>
              <a:custGeom>
                <a:avLst/>
                <a:gdLst>
                  <a:gd name="T0" fmla="*/ 6079 w 136342"/>
                  <a:gd name="T1" fmla="*/ 4406 h 891908"/>
                  <a:gd name="T2" fmla="*/ 0 w 136342"/>
                  <a:gd name="T3" fmla="*/ 0 h 891908"/>
                  <a:gd name="T4" fmla="*/ 17030 w 136342"/>
                  <a:gd name="T5" fmla="*/ 1037 h 891908"/>
                  <a:gd name="T6" fmla="*/ 23010 w 136342"/>
                  <a:gd name="T7" fmla="*/ 5373 h 891908"/>
                  <a:gd name="T8" fmla="*/ 6079 w 136342"/>
                  <a:gd name="T9" fmla="*/ 4406 h 8919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342" h="891908">
                    <a:moveTo>
                      <a:pt x="36019" y="731496"/>
                    </a:moveTo>
                    <a:lnTo>
                      <a:pt x="0" y="1"/>
                    </a:lnTo>
                    <a:lnTo>
                      <a:pt x="100909" y="172120"/>
                    </a:lnTo>
                    <a:lnTo>
                      <a:pt x="136342" y="891907"/>
                    </a:lnTo>
                    <a:lnTo>
                      <a:pt x="36019" y="731496"/>
                    </a:lnTo>
                    <a:close/>
                  </a:path>
                </a:pathLst>
              </a:custGeom>
              <a:solidFill>
                <a:srgbClr val="3366FF"/>
              </a:solidFill>
              <a:ln w="9525">
                <a:solidFill>
                  <a:srgbClr val="00009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7025" name="TextBox 296"/>
              <p:cNvSpPr txBox="1">
                <a:spLocks noChangeArrowheads="1"/>
              </p:cNvSpPr>
              <p:nvPr/>
            </p:nvSpPr>
            <p:spPr bwMode="auto">
              <a:xfrm>
                <a:off x="3508876" y="4414358"/>
                <a:ext cx="14932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400">
                    <a:solidFill>
                      <a:schemeClr val="bg1"/>
                    </a:solidFill>
                  </a:rPr>
                  <a:t>ECE=</a:t>
                </a:r>
                <a:r>
                  <a:rPr lang="en-US" altLang="en-US" sz="140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cxnSp>
          <p:nvCxnSpPr>
            <p:cNvPr id="127019" name="Straight Arrow Connector 294"/>
            <p:cNvCxnSpPr>
              <a:cxnSpLocks noChangeShapeType="1"/>
            </p:cNvCxnSpPr>
            <p:nvPr/>
          </p:nvCxnSpPr>
          <p:spPr bwMode="auto">
            <a:xfrm flipH="1" flipV="1">
              <a:off x="3801047" y="4905427"/>
              <a:ext cx="697737" cy="7748"/>
            </a:xfrm>
            <a:prstGeom prst="straightConnector1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020" name="Straight Arrow Connector 25"/>
            <p:cNvCxnSpPr>
              <a:cxnSpLocks noChangeShapeType="1"/>
            </p:cNvCxnSpPr>
            <p:nvPr/>
          </p:nvCxnSpPr>
          <p:spPr bwMode="auto">
            <a:xfrm flipH="1">
              <a:off x="2334273" y="4839428"/>
              <a:ext cx="3981995" cy="0"/>
            </a:xfrm>
            <a:prstGeom prst="straightConnector1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901700" y="6161088"/>
            <a:ext cx="1160463" cy="461962"/>
            <a:chOff x="902416" y="6160831"/>
            <a:chExt cx="1160369" cy="462226"/>
          </a:xfrm>
        </p:grpSpPr>
        <p:sp>
          <p:nvSpPr>
            <p:cNvPr id="127016" name="TextBox 29"/>
            <p:cNvSpPr txBox="1">
              <a:spLocks noChangeArrowheads="1"/>
            </p:cNvSpPr>
            <p:nvPr/>
          </p:nvSpPr>
          <p:spPr bwMode="auto">
            <a:xfrm>
              <a:off x="902416" y="6315280"/>
              <a:ext cx="11603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/>
                <a:t>IP datagram</a:t>
              </a:r>
            </a:p>
          </p:txBody>
        </p:sp>
        <p:cxnSp>
          <p:nvCxnSpPr>
            <p:cNvPr id="127017" name="Straight Connector 31"/>
            <p:cNvCxnSpPr>
              <a:cxnSpLocks noChangeShapeType="1"/>
            </p:cNvCxnSpPr>
            <p:nvPr/>
          </p:nvCxnSpPr>
          <p:spPr bwMode="auto">
            <a:xfrm flipH="1">
              <a:off x="1785033" y="6160831"/>
              <a:ext cx="274620" cy="240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4532313" y="3995738"/>
            <a:ext cx="1620837" cy="515937"/>
            <a:chOff x="4531899" y="3996483"/>
            <a:chExt cx="1620957" cy="514832"/>
          </a:xfrm>
        </p:grpSpPr>
        <p:sp>
          <p:nvSpPr>
            <p:cNvPr id="127014" name="TextBox 312"/>
            <p:cNvSpPr txBox="1">
              <a:spLocks noChangeArrowheads="1"/>
            </p:cNvSpPr>
            <p:nvPr/>
          </p:nvSpPr>
          <p:spPr bwMode="auto">
            <a:xfrm>
              <a:off x="4531899" y="3996483"/>
              <a:ext cx="16209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MS PGothic" pitchFamily="34" charset="-128"/>
                </a:defRPr>
              </a:lvl9pPr>
            </a:lstStyle>
            <a:p>
              <a:r>
                <a:rPr lang="en-US" altLang="en-US" sz="1400"/>
                <a:t>TCP ACK segment</a:t>
              </a:r>
            </a:p>
          </p:txBody>
        </p:sp>
        <p:cxnSp>
          <p:nvCxnSpPr>
            <p:cNvPr id="127015" name="Straight Connector 313"/>
            <p:cNvCxnSpPr>
              <a:cxnSpLocks noChangeShapeType="1"/>
            </p:cNvCxnSpPr>
            <p:nvPr/>
          </p:nvCxnSpPr>
          <p:spPr bwMode="auto">
            <a:xfrm flipH="1">
              <a:off x="4632144" y="4271060"/>
              <a:ext cx="274620" cy="240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107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3" name="Picture 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90487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Rectangle 2"/>
          <p:cNvSpPr>
            <a:spLocks noGrp="1" noChangeArrowheads="1"/>
          </p:cNvSpPr>
          <p:nvPr>
            <p:ph type="title"/>
          </p:nvPr>
        </p:nvSpPr>
        <p:spPr>
          <a:xfrm>
            <a:off x="373063" y="188913"/>
            <a:ext cx="7772400" cy="981075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Chapter 3 summary</a:t>
            </a:r>
          </a:p>
        </p:txBody>
      </p:sp>
      <p:sp>
        <p:nvSpPr>
          <p:cNvPr id="1126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33413" y="1360488"/>
            <a:ext cx="4398962" cy="3952875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principles behind transport layer services:</a:t>
            </a:r>
          </a:p>
          <a:p>
            <a:pPr lvl="1">
              <a:buFont typeface="Arial"/>
              <a:buChar char="•"/>
              <a:defRPr/>
            </a:pPr>
            <a:r>
              <a:rPr lang="en-US" sz="2800" dirty="0">
                <a:ea typeface="ＭＳ Ｐゴシック" charset="0"/>
              </a:rPr>
              <a:t>multiplexing, </a:t>
            </a:r>
            <a:r>
              <a:rPr lang="en-US" sz="2800" dirty="0" err="1">
                <a:ea typeface="ＭＳ Ｐゴシック" charset="0"/>
              </a:rPr>
              <a:t>demultiplexing</a:t>
            </a:r>
            <a:endParaRPr lang="en-US" sz="2800" dirty="0">
              <a:ea typeface="ＭＳ Ｐゴシック" charset="0"/>
            </a:endParaRPr>
          </a:p>
          <a:p>
            <a:pPr lvl="1">
              <a:buFont typeface="Arial"/>
              <a:buChar char="•"/>
              <a:defRPr/>
            </a:pPr>
            <a:r>
              <a:rPr lang="en-US" sz="2800" dirty="0">
                <a:ea typeface="ＭＳ Ｐゴシック" charset="0"/>
              </a:rPr>
              <a:t>reliable data transfer</a:t>
            </a:r>
          </a:p>
          <a:p>
            <a:pPr lvl="1">
              <a:buFont typeface="Arial"/>
              <a:buChar char="•"/>
              <a:defRPr/>
            </a:pPr>
            <a:r>
              <a:rPr lang="en-US" sz="2800" dirty="0">
                <a:ea typeface="ＭＳ Ｐゴシック" charset="0"/>
              </a:rPr>
              <a:t>flow control</a:t>
            </a:r>
          </a:p>
          <a:p>
            <a:pPr lvl="1">
              <a:buFont typeface="Arial"/>
              <a:buChar char="•"/>
              <a:defRPr/>
            </a:pPr>
            <a:r>
              <a:rPr lang="en-US" sz="2800" dirty="0">
                <a:ea typeface="ＭＳ Ｐゴシック" charset="0"/>
              </a:rPr>
              <a:t>congestion control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ea typeface="ＭＳ Ｐゴシック" charset="0"/>
                <a:cs typeface="+mn-cs"/>
              </a:rPr>
              <a:t>instantiation, implementation in the Internet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UDP</a:t>
            </a:r>
          </a:p>
          <a:p>
            <a:pPr lvl="1">
              <a:buFont typeface="Arial"/>
              <a:buChar char="•"/>
              <a:defRPr/>
            </a:pPr>
            <a:r>
              <a:rPr lang="en-US" dirty="0">
                <a:ea typeface="ＭＳ Ｐゴシック" charset="0"/>
              </a:rPr>
              <a:t>TCP</a:t>
            </a:r>
          </a:p>
        </p:txBody>
      </p:sp>
      <p:sp>
        <p:nvSpPr>
          <p:cNvPr id="11264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78463" y="1839913"/>
            <a:ext cx="3333750" cy="43211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u="sng">
                <a:solidFill>
                  <a:srgbClr val="CC0000"/>
                </a:solidFill>
              </a:rPr>
              <a:t>next:</a:t>
            </a:r>
            <a:endParaRPr lang="en-US" altLang="en-US">
              <a:solidFill>
                <a:srgbClr val="CC0000"/>
              </a:solidFill>
            </a:endParaRPr>
          </a:p>
          <a:p>
            <a:r>
              <a:rPr lang="en-US" altLang="en-US"/>
              <a:t>leaving the network </a:t>
            </a:r>
            <a:r>
              <a:rPr lang="ja-JP" altLang="en-US"/>
              <a:t>“</a:t>
            </a:r>
            <a:r>
              <a:rPr lang="en-US" altLang="ja-JP"/>
              <a:t>edge</a:t>
            </a:r>
            <a:r>
              <a:rPr lang="ja-JP" altLang="en-US"/>
              <a:t>”</a:t>
            </a:r>
            <a:r>
              <a:rPr lang="en-US" altLang="ja-JP"/>
              <a:t> (application, transport layers)</a:t>
            </a:r>
          </a:p>
          <a:p>
            <a:r>
              <a:rPr lang="en-US" altLang="en-US"/>
              <a:t>into the network </a:t>
            </a:r>
            <a:r>
              <a:rPr lang="ja-JP" altLang="en-US"/>
              <a:t>“</a:t>
            </a:r>
            <a:r>
              <a:rPr lang="en-US" altLang="ja-JP"/>
              <a:t>core</a:t>
            </a:r>
            <a:r>
              <a:rPr lang="ja-JP" altLang="en-US"/>
              <a:t>”</a:t>
            </a:r>
            <a:endParaRPr lang="en-US" altLang="ja-JP"/>
          </a:p>
          <a:p>
            <a:r>
              <a:rPr lang="en-US" altLang="en-US"/>
              <a:t>two network layer chapters:</a:t>
            </a:r>
          </a:p>
          <a:p>
            <a:pPr lvl="1"/>
            <a:r>
              <a:rPr lang="en-US" altLang="en-US"/>
              <a:t>data plane</a:t>
            </a:r>
          </a:p>
          <a:p>
            <a:pPr lvl="1"/>
            <a:r>
              <a:rPr lang="en-US" altLang="en-US"/>
              <a:t>control plane</a:t>
            </a:r>
          </a:p>
          <a:p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6-</a:t>
            </a:r>
            <a:fld id="{C21E9C1E-2B0F-4C1D-8FBC-A1C2BE383AFD}" type="slidenum">
              <a:rPr lang="en-US" altLang="en-US" smtClean="0"/>
              <a:pPr/>
              <a:t>108</a:t>
            </a:fld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tx1"/>
          </a:solidFill>
        </a:ln>
      </a:spPr>
      <a:bodyPr vert="horz" wrap="non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18705</TotalTime>
  <Words>9407</Words>
  <Application>Microsoft Macintosh PowerPoint</Application>
  <PresentationFormat>On-screen Show (4:3)</PresentationFormat>
  <Paragraphs>2242</Paragraphs>
  <Slides>108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21" baseType="lpstr">
      <vt:lpstr>MS Mincho</vt:lpstr>
      <vt:lpstr>Arial</vt:lpstr>
      <vt:lpstr>Arial Narrow</vt:lpstr>
      <vt:lpstr>Comic Sans MS</vt:lpstr>
      <vt:lpstr>Courier New</vt:lpstr>
      <vt:lpstr>Gill Sans MT</vt:lpstr>
      <vt:lpstr>Symbol</vt:lpstr>
      <vt:lpstr>Tahoma</vt:lpstr>
      <vt:lpstr>Times New Roman</vt:lpstr>
      <vt:lpstr>Wingdings</vt:lpstr>
      <vt:lpstr>Wingdings 3</vt:lpstr>
      <vt:lpstr>Default Design</vt:lpstr>
      <vt:lpstr>Picture</vt:lpstr>
      <vt:lpstr>COMPUTER NETWORKS</vt:lpstr>
      <vt:lpstr>Chapter 6: Transport Layer</vt:lpstr>
      <vt:lpstr>Chapter 6 outline</vt:lpstr>
      <vt:lpstr>Transport services and protocols</vt:lpstr>
      <vt:lpstr>Transport vs. network layer</vt:lpstr>
      <vt:lpstr>Internet transport-layer protocols</vt:lpstr>
      <vt:lpstr>Chapter 6 outline</vt:lpstr>
      <vt:lpstr>Multiplexing/demultiplexing</vt:lpstr>
      <vt:lpstr>How demultiplexing works</vt:lpstr>
      <vt:lpstr>Connectionless demultiplexing</vt:lpstr>
      <vt:lpstr>Connectionless demux: example</vt:lpstr>
      <vt:lpstr>Connection-oriented demux</vt:lpstr>
      <vt:lpstr>Connection-oriented demux: example</vt:lpstr>
      <vt:lpstr>Connection-oriented demux: example</vt:lpstr>
      <vt:lpstr>Chapter 6 outline</vt:lpstr>
      <vt:lpstr>UDP: User Datagram Protocol [RFC 768]</vt:lpstr>
      <vt:lpstr>UDP: segment header</vt:lpstr>
      <vt:lpstr>UDP checksum</vt:lpstr>
      <vt:lpstr>Internet checksum: example</vt:lpstr>
      <vt:lpstr>Chapter 6 outline</vt:lpstr>
      <vt:lpstr>Principles of reliable data transfer</vt:lpstr>
      <vt:lpstr>Principles of reliable data transfer</vt:lpstr>
      <vt:lpstr>Principles of reliable data transfer</vt:lpstr>
      <vt:lpstr>Reliable data transfer: getting started</vt:lpstr>
      <vt:lpstr>Reliable data transfer: getting started</vt:lpstr>
      <vt:lpstr>rdt1.0: reliable transfer over a reliable channel</vt:lpstr>
      <vt:lpstr>rdt2.0: channel with bit errors</vt:lpstr>
      <vt:lpstr>rdt2.0: channel with bit errors</vt:lpstr>
      <vt:lpstr>rdt2.0: FSM specification</vt:lpstr>
      <vt:lpstr>rdt2.0: operation with no errors</vt:lpstr>
      <vt:lpstr>rdt2.0: error scenario</vt:lpstr>
      <vt:lpstr>rdt2.0 has a fatal flaw!</vt:lpstr>
      <vt:lpstr>rdt2.1: sender, handles garbled ACK/NAKs</vt:lpstr>
      <vt:lpstr>rdt2.1: receiver, handles garbled ACK/NAKs</vt:lpstr>
      <vt:lpstr>rdt2.1: discussion</vt:lpstr>
      <vt:lpstr>rdt2.2: a NAK-free protocol</vt:lpstr>
      <vt:lpstr>rdt2.2: sender, receiver fragments</vt:lpstr>
      <vt:lpstr>rdt3.0: channels with errors and loss</vt:lpstr>
      <vt:lpstr>rdt3.0 sender</vt:lpstr>
      <vt:lpstr>rdt3.0 in action</vt:lpstr>
      <vt:lpstr>rdt3.0 in action</vt:lpstr>
      <vt:lpstr>Performance of rdt3.0</vt:lpstr>
      <vt:lpstr>rdt3.0: stop-and-wait operation</vt:lpstr>
      <vt:lpstr>Pipelined protocols</vt:lpstr>
      <vt:lpstr>Pipelining: increased utilization</vt:lpstr>
      <vt:lpstr>Pipelined protocols: overview</vt:lpstr>
      <vt:lpstr>Go-Back-N: sender</vt:lpstr>
      <vt:lpstr>GBN: sender extended FSM</vt:lpstr>
      <vt:lpstr>GBN: receiver extended FSM</vt:lpstr>
      <vt:lpstr>GBN in action</vt:lpstr>
      <vt:lpstr>Selective repeat</vt:lpstr>
      <vt:lpstr>Selective repeat: sender, receiver windows</vt:lpstr>
      <vt:lpstr>Selective repeat</vt:lpstr>
      <vt:lpstr>Selective repeat in action</vt:lpstr>
      <vt:lpstr>Selective repeat: dilemma</vt:lpstr>
      <vt:lpstr>Chapter 6 outline</vt:lpstr>
      <vt:lpstr>TCP: Overview  RFCs: 793,1122,1323, 2018, 2581</vt:lpstr>
      <vt:lpstr>TCP segment structure</vt:lpstr>
      <vt:lpstr>TCP seq. numbers, ACKs</vt:lpstr>
      <vt:lpstr>TCP seq. numbers, ACKs</vt:lpstr>
      <vt:lpstr>TCP round trip time, timeout</vt:lpstr>
      <vt:lpstr>TCP round trip time, timeout</vt:lpstr>
      <vt:lpstr>TCP round trip time, timeout</vt:lpstr>
      <vt:lpstr>Chapter 6 outline</vt:lpstr>
      <vt:lpstr>TCP reliable data transfer</vt:lpstr>
      <vt:lpstr>TCP sender events:</vt:lpstr>
      <vt:lpstr>TCP sender (simplified)</vt:lpstr>
      <vt:lpstr>TCP: retransmission scenarios</vt:lpstr>
      <vt:lpstr>TCP: retransmission scenarios</vt:lpstr>
      <vt:lpstr>TCP ACK generation [RFC 1122, RFC 2581]</vt:lpstr>
      <vt:lpstr>TCP fast retransmit</vt:lpstr>
      <vt:lpstr>TCP fast retransmit</vt:lpstr>
      <vt:lpstr>Chapter 6 outline</vt:lpstr>
      <vt:lpstr>TCP flow control</vt:lpstr>
      <vt:lpstr>TCP flow control</vt:lpstr>
      <vt:lpstr>Chapter 3 outline</vt:lpstr>
      <vt:lpstr>Connection Management</vt:lpstr>
      <vt:lpstr>Agreeing to establish a connection</vt:lpstr>
      <vt:lpstr>Agreeing to establish a connection</vt:lpstr>
      <vt:lpstr>TCP 3-way handshake</vt:lpstr>
      <vt:lpstr>TCP 3-way handshake: FSM</vt:lpstr>
      <vt:lpstr>TCP: closing a connection</vt:lpstr>
      <vt:lpstr>TCP: closing a connection</vt:lpstr>
      <vt:lpstr>Chapter 6 outline</vt:lpstr>
      <vt:lpstr>Principles of congestion control</vt:lpstr>
      <vt:lpstr>Causes/costs of congestion: scenario 1 </vt:lpstr>
      <vt:lpstr>Causes/costs of congestion: scenario 2 </vt:lpstr>
      <vt:lpstr>Causes/costs of congestion: scenario 2 </vt:lpstr>
      <vt:lpstr>Causes/costs of congestion: scenario 2 </vt:lpstr>
      <vt:lpstr>Causes/costs of congestion: scenario 2 </vt:lpstr>
      <vt:lpstr>Causes/costs of congestion: scenario 2 </vt:lpstr>
      <vt:lpstr>Causes/costs of congestion: scenario 2 </vt:lpstr>
      <vt:lpstr>Causes/costs of congestion: scenario 3 </vt:lpstr>
      <vt:lpstr>Causes/costs of congestion: scenario 3 </vt:lpstr>
      <vt:lpstr>Chapter 6 outline</vt:lpstr>
      <vt:lpstr>TCP congestion control: additive increase multiplicative decrease</vt:lpstr>
      <vt:lpstr>TCP Congestion Control: details</vt:lpstr>
      <vt:lpstr>TCP Slow Start </vt:lpstr>
      <vt:lpstr>TCP: detecting, reacting to loss</vt:lpstr>
      <vt:lpstr>TCP: switching from slow start to CA</vt:lpstr>
      <vt:lpstr>Summary: TCP Congestion Control</vt:lpstr>
      <vt:lpstr>TCP throughput</vt:lpstr>
      <vt:lpstr>TCP Futures: TCP over “long, fat pipes”</vt:lpstr>
      <vt:lpstr>TCP Fairness</vt:lpstr>
      <vt:lpstr>Why is TCP fair?</vt:lpstr>
      <vt:lpstr>Fairness (more)</vt:lpstr>
      <vt:lpstr>Explicit Congestion Notification (ECN)</vt:lpstr>
      <vt:lpstr>Chapter 3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3</dc:title>
  <dc:creator>Jim Kurose &amp; Keith Ross</dc:creator>
  <cp:lastModifiedBy>Huu Nhat Minh Nguyen</cp:lastModifiedBy>
  <cp:revision>311</cp:revision>
  <cp:lastPrinted>2000-04-27T09:23:27Z</cp:lastPrinted>
  <dcterms:created xsi:type="dcterms:W3CDTF">1999-10-08T19:08:27Z</dcterms:created>
  <dcterms:modified xsi:type="dcterms:W3CDTF">2023-04-02T11:46:04Z</dcterms:modified>
</cp:coreProperties>
</file>