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media/audio1.bin" ContentType="audio/unknown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  <p:sldMasterId id="2147484273" r:id="rId2"/>
  </p:sldMasterIdLst>
  <p:notesMasterIdLst>
    <p:notesMasterId r:id="rId113"/>
  </p:notesMasterIdLst>
  <p:handoutMasterIdLst>
    <p:handoutMasterId r:id="rId114"/>
  </p:handoutMasterIdLst>
  <p:sldIdLst>
    <p:sldId id="543" r:id="rId3"/>
    <p:sldId id="402" r:id="rId4"/>
    <p:sldId id="551" r:id="rId5"/>
    <p:sldId id="379" r:id="rId6"/>
    <p:sldId id="450" r:id="rId7"/>
    <p:sldId id="380" r:id="rId8"/>
    <p:sldId id="381" r:id="rId9"/>
    <p:sldId id="382" r:id="rId10"/>
    <p:sldId id="291" r:id="rId11"/>
    <p:sldId id="327" r:id="rId12"/>
    <p:sldId id="413" r:id="rId13"/>
    <p:sldId id="326" r:id="rId14"/>
    <p:sldId id="260" r:id="rId15"/>
    <p:sldId id="261" r:id="rId16"/>
    <p:sldId id="262" r:id="rId17"/>
    <p:sldId id="277" r:id="rId18"/>
    <p:sldId id="505" r:id="rId19"/>
    <p:sldId id="552" r:id="rId20"/>
    <p:sldId id="329" r:id="rId21"/>
    <p:sldId id="263" r:id="rId22"/>
    <p:sldId id="264" r:id="rId23"/>
    <p:sldId id="331" r:id="rId24"/>
    <p:sldId id="265" r:id="rId25"/>
    <p:sldId id="266" r:id="rId26"/>
    <p:sldId id="330" r:id="rId27"/>
    <p:sldId id="293" r:id="rId28"/>
    <p:sldId id="267" r:id="rId29"/>
    <p:sldId id="269" r:id="rId30"/>
    <p:sldId id="332" r:id="rId31"/>
    <p:sldId id="333" r:id="rId32"/>
    <p:sldId id="268" r:id="rId33"/>
    <p:sldId id="270" r:id="rId34"/>
    <p:sldId id="271" r:id="rId35"/>
    <p:sldId id="334" r:id="rId36"/>
    <p:sldId id="273" r:id="rId37"/>
    <p:sldId id="335" r:id="rId38"/>
    <p:sldId id="374" r:id="rId39"/>
    <p:sldId id="375" r:id="rId40"/>
    <p:sldId id="376" r:id="rId41"/>
    <p:sldId id="453" r:id="rId42"/>
    <p:sldId id="454" r:id="rId43"/>
    <p:sldId id="455" r:id="rId44"/>
    <p:sldId id="274" r:id="rId45"/>
    <p:sldId id="553" r:id="rId46"/>
    <p:sldId id="281" r:id="rId47"/>
    <p:sldId id="282" r:id="rId48"/>
    <p:sldId id="283" r:id="rId49"/>
    <p:sldId id="338" r:id="rId50"/>
    <p:sldId id="284" r:id="rId51"/>
    <p:sldId id="294" r:id="rId52"/>
    <p:sldId id="285" r:id="rId53"/>
    <p:sldId id="286" r:id="rId54"/>
    <p:sldId id="289" r:id="rId55"/>
    <p:sldId id="290" r:id="rId56"/>
    <p:sldId id="339" r:id="rId57"/>
    <p:sldId id="526" r:id="rId58"/>
    <p:sldId id="554" r:id="rId59"/>
    <p:sldId id="555" r:id="rId60"/>
    <p:sldId id="556" r:id="rId61"/>
    <p:sldId id="547" r:id="rId62"/>
    <p:sldId id="296" r:id="rId63"/>
    <p:sldId id="297" r:id="rId64"/>
    <p:sldId id="389" r:id="rId65"/>
    <p:sldId id="298" r:id="rId66"/>
    <p:sldId id="405" r:id="rId67"/>
    <p:sldId id="406" r:id="rId68"/>
    <p:sldId id="390" r:id="rId69"/>
    <p:sldId id="391" r:id="rId70"/>
    <p:sldId id="302" r:id="rId71"/>
    <p:sldId id="303" r:id="rId72"/>
    <p:sldId id="304" r:id="rId73"/>
    <p:sldId id="305" r:id="rId74"/>
    <p:sldId id="407" r:id="rId75"/>
    <p:sldId id="506" r:id="rId76"/>
    <p:sldId id="548" r:id="rId77"/>
    <p:sldId id="432" r:id="rId78"/>
    <p:sldId id="416" r:id="rId79"/>
    <p:sldId id="418" r:id="rId80"/>
    <p:sldId id="460" r:id="rId81"/>
    <p:sldId id="417" r:id="rId82"/>
    <p:sldId id="420" r:id="rId83"/>
    <p:sldId id="421" r:id="rId84"/>
    <p:sldId id="422" r:id="rId85"/>
    <p:sldId id="434" r:id="rId86"/>
    <p:sldId id="549" r:id="rId87"/>
    <p:sldId id="532" r:id="rId88"/>
    <p:sldId id="530" r:id="rId89"/>
    <p:sldId id="531" r:id="rId90"/>
    <p:sldId id="540" r:id="rId91"/>
    <p:sldId id="535" r:id="rId92"/>
    <p:sldId id="536" r:id="rId93"/>
    <p:sldId id="537" r:id="rId94"/>
    <p:sldId id="538" r:id="rId95"/>
    <p:sldId id="533" r:id="rId96"/>
    <p:sldId id="534" r:id="rId97"/>
    <p:sldId id="541" r:id="rId98"/>
    <p:sldId id="542" r:id="rId99"/>
    <p:sldId id="550" r:id="rId100"/>
    <p:sldId id="498" r:id="rId101"/>
    <p:sldId id="508" r:id="rId102"/>
    <p:sldId id="496" r:id="rId103"/>
    <p:sldId id="497" r:id="rId104"/>
    <p:sldId id="499" r:id="rId105"/>
    <p:sldId id="502" r:id="rId106"/>
    <p:sldId id="478" r:id="rId107"/>
    <p:sldId id="479" r:id="rId108"/>
    <p:sldId id="503" r:id="rId109"/>
    <p:sldId id="504" r:id="rId110"/>
    <p:sldId id="494" r:id="rId111"/>
    <p:sldId id="495" r:id="rId112"/>
  </p:sldIdLst>
  <p:sldSz cx="9906000" cy="6858000" type="A4"/>
  <p:notesSz cx="7315200" cy="9601200"/>
  <p:defaultTextStyle>
    <a:defPPr>
      <a:defRPr lang="en-US"/>
    </a:defPPr>
    <a:lvl1pPr algn="l" rtl="0" eaLnBrk="0" fontAlgn="base" hangingPunct="0">
      <a:spcBef>
        <a:spcPct val="20000"/>
      </a:spcBef>
      <a:spcAft>
        <a:spcPct val="0"/>
      </a:spcAft>
      <a:buClr>
        <a:schemeClr val="accent2"/>
      </a:buClr>
      <a:buSzPct val="85000"/>
      <a:buFont typeface="ZapfDingbats" charset="2"/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1pPr>
    <a:lvl2pPr marL="457200" algn="l" rtl="0" eaLnBrk="0" fontAlgn="base" hangingPunct="0">
      <a:spcBef>
        <a:spcPct val="20000"/>
      </a:spcBef>
      <a:spcAft>
        <a:spcPct val="0"/>
      </a:spcAft>
      <a:buClr>
        <a:schemeClr val="accent2"/>
      </a:buClr>
      <a:buSzPct val="85000"/>
      <a:buFont typeface="ZapfDingbats" charset="2"/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2pPr>
    <a:lvl3pPr marL="914400" algn="l" rtl="0" eaLnBrk="0" fontAlgn="base" hangingPunct="0">
      <a:spcBef>
        <a:spcPct val="20000"/>
      </a:spcBef>
      <a:spcAft>
        <a:spcPct val="0"/>
      </a:spcAft>
      <a:buClr>
        <a:schemeClr val="accent2"/>
      </a:buClr>
      <a:buSzPct val="85000"/>
      <a:buFont typeface="ZapfDingbats" charset="2"/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3pPr>
    <a:lvl4pPr marL="1371600" algn="l" rtl="0" eaLnBrk="0" fontAlgn="base" hangingPunct="0">
      <a:spcBef>
        <a:spcPct val="20000"/>
      </a:spcBef>
      <a:spcAft>
        <a:spcPct val="0"/>
      </a:spcAft>
      <a:buClr>
        <a:schemeClr val="accent2"/>
      </a:buClr>
      <a:buSzPct val="85000"/>
      <a:buFont typeface="ZapfDingbats" charset="2"/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4pPr>
    <a:lvl5pPr marL="1828800" algn="l" rtl="0" eaLnBrk="0" fontAlgn="base" hangingPunct="0">
      <a:spcBef>
        <a:spcPct val="20000"/>
      </a:spcBef>
      <a:spcAft>
        <a:spcPct val="0"/>
      </a:spcAft>
      <a:buClr>
        <a:schemeClr val="accent2"/>
      </a:buClr>
      <a:buSzPct val="85000"/>
      <a:buFont typeface="ZapfDingbats" charset="2"/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12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99"/>
    <a:srgbClr val="FF0000"/>
    <a:srgbClr val="FFFF00"/>
    <a:srgbClr val="DDDDDD"/>
    <a:srgbClr val="FFCCFF"/>
    <a:srgbClr val="FF99CC"/>
    <a:srgbClr val="CC0000"/>
    <a:srgbClr val="00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707"/>
    <p:restoredTop sz="94559"/>
  </p:normalViewPr>
  <p:slideViewPr>
    <p:cSldViewPr snapToGrid="0">
      <p:cViewPr varScale="1">
        <p:scale>
          <a:sx n="119" d="100"/>
          <a:sy n="119" d="100"/>
        </p:scale>
        <p:origin x="1384" y="192"/>
      </p:cViewPr>
      <p:guideLst>
        <p:guide orient="horz" pos="2160"/>
        <p:guide pos="312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024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theme" Target="theme/theme1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notesMaster" Target="notesMasters/notesMaster1.xml"/><Relationship Id="rId118" Type="http://schemas.openxmlformats.org/officeDocument/2006/relationships/tableStyles" Target="tableStyles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handoutMaster" Target="handoutMasters/handoutMaster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presProps" Target="presProps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viewProps" Target="view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499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500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501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pitchFamily="18" charset="0"/>
              </a:defRPr>
            </a:lvl1pPr>
          </a:lstStyle>
          <a:p>
            <a:fld id="{64ECA8CF-FCDD-4993-A62D-471B661AA18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7846016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144963" y="0"/>
            <a:ext cx="31702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174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057275" y="720725"/>
            <a:ext cx="520065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74725" y="4560888"/>
            <a:ext cx="5365750" cy="4319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07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1775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pitchFamily="18" charset="0"/>
              </a:defRPr>
            </a:lvl1pPr>
          </a:lstStyle>
          <a:p>
            <a:fld id="{4217C311-9666-441F-A493-B5236AC9A6F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43290766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ＭＳ Ｐゴシック" charset="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368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368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D2722B16-17DE-4756-8221-B05367193269}" type="slidenum">
              <a:rPr lang="en-US" altLang="en-US" sz="1300">
                <a:latin typeface="Times New Roman" pitchFamily="18" charset="0"/>
              </a:rPr>
              <a:pPr/>
              <a:t>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43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43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8A9399D-A1C2-413A-B5BD-FC2DA0464B79}" type="slidenum">
              <a:rPr lang="en-US" altLang="en-US" sz="1300">
                <a:latin typeface="Times New Roman" pitchFamily="18" charset="0"/>
              </a:rPr>
              <a:pPr/>
              <a:t>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3891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3891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9A8706C7-50A6-476B-9E2E-835E0F5485A9}" type="slidenum">
              <a:rPr lang="en-US" altLang="en-US" sz="1300">
                <a:latin typeface="Times New Roman" pitchFamily="18" charset="0"/>
              </a:rPr>
              <a:pPr/>
              <a:t>4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4096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4096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1CE1D23-1669-4A4A-B1DE-925C0C3B442A}" type="slidenum">
              <a:rPr lang="en-US" altLang="en-US" sz="1300">
                <a:latin typeface="Times New Roman" pitchFamily="18" charset="0"/>
              </a:rPr>
              <a:pPr/>
              <a:t>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4301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4301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6ACC991-1D9E-4D0D-BAA8-A18130A19D4B}" type="slidenum">
              <a:rPr lang="en-US" altLang="en-US" sz="1300">
                <a:latin typeface="Times New Roman" pitchFamily="18" charset="0"/>
              </a:rPr>
              <a:pPr/>
              <a:t>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4505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4505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1EB989A-25A1-4796-95E2-D7E121D4D64E}" type="slidenum">
              <a:rPr lang="en-US" altLang="en-US" sz="1300">
                <a:latin typeface="Times New Roman" pitchFamily="18" charset="0"/>
              </a:rPr>
              <a:pPr/>
              <a:t>7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4710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4710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F8A33575-7057-4533-BA3D-2A227ACDC047}" type="slidenum">
              <a:rPr lang="en-US" altLang="en-US" sz="1300">
                <a:latin typeface="Times New Roman" pitchFamily="18" charset="0"/>
              </a:rPr>
              <a:pPr/>
              <a:t>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4915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4915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E3F35EE7-8CD8-4429-86D0-122BCBB6396E}" type="slidenum">
              <a:rPr lang="en-US" altLang="en-US" sz="1300">
                <a:latin typeface="Times New Roman" pitchFamily="18" charset="0"/>
              </a:rPr>
              <a:pPr/>
              <a:t>9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5120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5120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C8318265-DFC2-4791-909E-8F99BAAA9A69}" type="slidenum">
              <a:rPr lang="en-US" altLang="en-US" sz="1300">
                <a:latin typeface="Times New Roman" pitchFamily="18" charset="0"/>
              </a:rPr>
              <a:pPr/>
              <a:t>10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5325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5325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0AC07107-CB26-49BC-AB91-EDF30EB60BC2}" type="slidenum">
              <a:rPr lang="en-US" altLang="en-US" sz="1300">
                <a:latin typeface="Times New Roman" pitchFamily="18" charset="0"/>
              </a:rPr>
              <a:pPr/>
              <a:t>11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5529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5529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D69929E0-DAD3-428E-BE1B-51584733603A}" type="slidenum">
              <a:rPr lang="en-US" altLang="en-US" sz="1300">
                <a:latin typeface="Times New Roman" pitchFamily="18" charset="0"/>
              </a:rPr>
              <a:pPr/>
              <a:t>12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5734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5734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7F3518BD-4147-4C73-81A3-AF5739B50FAE}" type="slidenum">
              <a:rPr lang="en-US" altLang="en-US" sz="1300">
                <a:latin typeface="Times New Roman" pitchFamily="18" charset="0"/>
              </a:rPr>
              <a:pPr/>
              <a:t>13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5939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5939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C5E004F-345C-4463-B793-4B5A42A8D1EC}" type="slidenum">
              <a:rPr lang="en-US" altLang="en-US" sz="1300">
                <a:latin typeface="Times New Roman" pitchFamily="18" charset="0"/>
              </a:rPr>
              <a:pPr/>
              <a:t>14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6144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6144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65A5BE08-A819-45F2-8BD5-D166D701D7AA}" type="slidenum">
              <a:rPr lang="en-US" altLang="en-US" sz="1300">
                <a:latin typeface="Times New Roman" pitchFamily="18" charset="0"/>
              </a:rPr>
              <a:pPr/>
              <a:t>15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6349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6349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585FB9B-30A4-4EF3-8557-3B80169E3CD3}" type="slidenum">
              <a:rPr lang="en-US" altLang="en-US" sz="1300">
                <a:latin typeface="Times New Roman" pitchFamily="18" charset="0"/>
              </a:rPr>
              <a:pPr/>
              <a:t>16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43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43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8A9399D-A1C2-413A-B5BD-FC2DA0464B79}" type="slidenum">
              <a:rPr lang="en-US" altLang="en-US" sz="1300">
                <a:latin typeface="Times New Roman" pitchFamily="18" charset="0"/>
              </a:rPr>
              <a:pPr/>
              <a:t>18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6861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6861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828C4072-617E-4986-BF51-C05448037D66}" type="slidenum">
              <a:rPr lang="en-US" altLang="en-US" sz="1300">
                <a:latin typeface="Times New Roman" pitchFamily="18" charset="0"/>
              </a:rPr>
              <a:pPr/>
              <a:t>19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7065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065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25956260-BE75-4AD3-A39F-BAEB573F72C6}" type="slidenum">
              <a:rPr lang="en-US" altLang="en-US" sz="1300">
                <a:latin typeface="Times New Roman" pitchFamily="18" charset="0"/>
              </a:rPr>
              <a:pPr/>
              <a:t>20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7270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270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FA283F19-FA0E-4B22-B1AE-BE2C6C4312F9}" type="slidenum">
              <a:rPr lang="en-US" altLang="en-US" sz="1300">
                <a:latin typeface="Times New Roman" pitchFamily="18" charset="0"/>
              </a:rPr>
              <a:pPr/>
              <a:t>21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7475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475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F242CC12-B399-42B0-9D12-9C2C1EFAE09F}" type="slidenum">
              <a:rPr lang="en-US" altLang="en-US" sz="1300">
                <a:latin typeface="Times New Roman" pitchFamily="18" charset="0"/>
              </a:rPr>
              <a:pPr/>
              <a:t>22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7680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680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C2A70E34-0D42-4D65-A8DF-D0D017E3E5FC}" type="slidenum">
              <a:rPr lang="en-US" altLang="en-US" sz="1300">
                <a:latin typeface="Times New Roman" pitchFamily="18" charset="0"/>
              </a:rPr>
              <a:pPr/>
              <a:t>23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7885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885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349424F-F89A-4F7F-862F-F8EE94363D83}" type="slidenum">
              <a:rPr lang="en-US" altLang="en-US" sz="1300">
                <a:latin typeface="Times New Roman" pitchFamily="18" charset="0"/>
              </a:rPr>
              <a:pPr/>
              <a:t>24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8089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8089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DD590B0-E8E0-4B3A-B15D-408E5529E27A}" type="slidenum">
              <a:rPr lang="en-US" altLang="en-US" sz="1300">
                <a:latin typeface="Times New Roman" pitchFamily="18" charset="0"/>
              </a:rPr>
              <a:pPr/>
              <a:t>25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8294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8294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05694C93-F24A-4454-970D-1C3CF55EA81E}" type="slidenum">
              <a:rPr lang="en-US" altLang="en-US" sz="1300">
                <a:latin typeface="Times New Roman" pitchFamily="18" charset="0"/>
              </a:rPr>
              <a:pPr/>
              <a:t>26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8499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8499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33A1103C-EE54-4AE4-92AF-B3915308D06D}" type="slidenum">
              <a:rPr lang="en-US" altLang="en-US" sz="1300">
                <a:latin typeface="Times New Roman" pitchFamily="18" charset="0"/>
              </a:rPr>
              <a:pPr/>
              <a:t>27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8704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8704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00F08AC3-50DE-46E4-8058-050DF3CDCEC4}" type="slidenum">
              <a:rPr lang="en-US" altLang="en-US" sz="1300">
                <a:latin typeface="Times New Roman" pitchFamily="18" charset="0"/>
              </a:rPr>
              <a:pPr/>
              <a:t>28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8909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8909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7598A705-906F-4678-89F7-2C00E8767D7B}" type="slidenum">
              <a:rPr lang="en-US" altLang="en-US" sz="1300">
                <a:latin typeface="Times New Roman" pitchFamily="18" charset="0"/>
              </a:rPr>
              <a:pPr/>
              <a:t>29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9113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113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63E78C9-BFD4-40AE-A808-65D6B4B17E52}" type="slidenum">
              <a:rPr lang="en-US" altLang="en-US" sz="1300">
                <a:latin typeface="Times New Roman" pitchFamily="18" charset="0"/>
              </a:rPr>
              <a:pPr/>
              <a:t>30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931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31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2B1DEFEA-03AC-4A5A-830D-D099ADD64F35}" type="slidenum">
              <a:rPr lang="en-US" altLang="en-US" sz="1300">
                <a:latin typeface="Times New Roman" pitchFamily="18" charset="0"/>
              </a:rPr>
              <a:pPr/>
              <a:t>31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9523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523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8A851519-1E53-41C0-B35F-04315E088843}" type="slidenum">
              <a:rPr lang="en-US" altLang="en-US" sz="1300">
                <a:latin typeface="Times New Roman" pitchFamily="18" charset="0"/>
              </a:rPr>
              <a:pPr/>
              <a:t>32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9728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728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6BBFBA84-ECE8-47C6-B711-C52B35B6D67A}" type="slidenum">
              <a:rPr lang="en-US" altLang="en-US" sz="1300">
                <a:latin typeface="Times New Roman" pitchFamily="18" charset="0"/>
              </a:rPr>
              <a:pPr/>
              <a:t>33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9933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933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D6E71814-8AC4-47F2-A828-B70F1682C47F}" type="slidenum">
              <a:rPr lang="en-US" altLang="en-US" sz="1300">
                <a:latin typeface="Times New Roman" pitchFamily="18" charset="0"/>
              </a:rPr>
              <a:pPr/>
              <a:t>34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0137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0137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E88694CE-5EEE-4FB3-970E-A29C332C8787}" type="slidenum">
              <a:rPr lang="en-US" altLang="en-US" sz="1300">
                <a:latin typeface="Times New Roman" pitchFamily="18" charset="0"/>
              </a:rPr>
              <a:pPr/>
              <a:t>35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0342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0342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F76F37CC-5FC5-4299-B522-7E6070460F08}" type="slidenum">
              <a:rPr lang="en-US" altLang="en-US" sz="1300">
                <a:latin typeface="Times New Roman" pitchFamily="18" charset="0"/>
              </a:rPr>
              <a:pPr/>
              <a:t>36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0547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0547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D2923575-C917-4156-9A7F-4D78D78D8027}" type="slidenum">
              <a:rPr lang="en-US" altLang="en-US" sz="1300">
                <a:latin typeface="Times New Roman" pitchFamily="18" charset="0"/>
              </a:rPr>
              <a:pPr/>
              <a:t>37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0752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0752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86D3BC55-4F7B-4EE5-A7BB-F3B5F076FD2A}" type="slidenum">
              <a:rPr lang="en-US" altLang="en-US" sz="1300">
                <a:latin typeface="Times New Roman" pitchFamily="18" charset="0"/>
              </a:rPr>
              <a:pPr/>
              <a:t>38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095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095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E924F4F-3A31-4900-B060-AE79E87CCACD}" type="slidenum">
              <a:rPr lang="en-US" altLang="en-US" sz="1300">
                <a:latin typeface="Times New Roman" pitchFamily="18" charset="0"/>
              </a:rPr>
              <a:pPr/>
              <a:t>39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1161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1161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45DA7C2B-9377-4FB9-9991-C63F0037D4A6}" type="slidenum">
              <a:rPr lang="en-US" altLang="en-US" sz="1300">
                <a:latin typeface="Times New Roman" pitchFamily="18" charset="0"/>
              </a:rPr>
              <a:pPr/>
              <a:t>40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136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136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C3392DE6-F056-437F-8DC6-D109823A8867}" type="slidenum">
              <a:rPr lang="en-US" altLang="en-US" sz="1300">
                <a:latin typeface="Times New Roman" pitchFamily="18" charset="0"/>
              </a:rPr>
              <a:pPr/>
              <a:t>41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1571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1571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8AFB49F-9B01-4E07-BB98-6F03C83722E9}" type="slidenum">
              <a:rPr lang="en-US" altLang="en-US" sz="1300">
                <a:latin typeface="Times New Roman" pitchFamily="18" charset="0"/>
              </a:rPr>
              <a:pPr/>
              <a:t>42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1776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1776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0D065F30-337D-486C-BEBE-5487A1BAEC9B}" type="slidenum">
              <a:rPr lang="en-US" altLang="en-US" sz="1300">
                <a:latin typeface="Times New Roman" pitchFamily="18" charset="0"/>
              </a:rPr>
              <a:pPr/>
              <a:t>43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43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43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8A9399D-A1C2-413A-B5BD-FC2DA0464B79}" type="slidenum">
              <a:rPr lang="en-US" altLang="en-US" sz="1300">
                <a:latin typeface="Times New Roman" pitchFamily="18" charset="0"/>
              </a:rPr>
              <a:pPr/>
              <a:t>44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2185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185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3AB1115-D4C7-4280-84E2-2D47E6FE617B}" type="slidenum">
              <a:rPr lang="en-US" altLang="en-US" sz="1300">
                <a:latin typeface="Times New Roman" pitchFamily="18" charset="0"/>
              </a:rPr>
              <a:pPr/>
              <a:t>45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2390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390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AA556DDB-302F-4343-BF6A-9E7A0AD60D87}" type="slidenum">
              <a:rPr lang="en-US" altLang="en-US" sz="1300">
                <a:latin typeface="Times New Roman" pitchFamily="18" charset="0"/>
              </a:rPr>
              <a:pPr/>
              <a:t>46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2595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595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050AB5A1-5CB6-4CA2-88A0-73D798F74058}" type="slidenum">
              <a:rPr lang="en-US" altLang="en-US" sz="1300">
                <a:latin typeface="Times New Roman" pitchFamily="18" charset="0"/>
              </a:rPr>
              <a:pPr/>
              <a:t>47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2800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800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235B01A2-7F61-4530-95B1-D47ECDE9CF0A}" type="slidenum">
              <a:rPr lang="en-US" altLang="en-US" sz="1300">
                <a:latin typeface="Times New Roman" pitchFamily="18" charset="0"/>
              </a:rPr>
              <a:pPr/>
              <a:t>48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3005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005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A9972747-8CA8-4B3D-8809-EC65C56F9398}" type="slidenum">
              <a:rPr lang="en-US" altLang="en-US" sz="1300">
                <a:latin typeface="Times New Roman" pitchFamily="18" charset="0"/>
              </a:rPr>
              <a:pPr/>
              <a:t>49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3209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209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66422FE5-7CE6-4F1F-942C-6B49B42D2851}" type="slidenum">
              <a:rPr lang="en-US" altLang="en-US" sz="1300">
                <a:latin typeface="Times New Roman" pitchFamily="18" charset="0"/>
              </a:rPr>
              <a:pPr/>
              <a:t>50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3414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414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55420FC8-7175-4A22-9B98-D3C58F9942D0}" type="slidenum">
              <a:rPr lang="en-US" altLang="en-US" sz="1300">
                <a:latin typeface="Times New Roman" pitchFamily="18" charset="0"/>
              </a:rPr>
              <a:pPr/>
              <a:t>51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3619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619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7915CCB2-9466-413B-B2A4-3357A3FB4E36}" type="slidenum">
              <a:rPr lang="en-US" altLang="en-US" sz="1300">
                <a:latin typeface="Times New Roman" pitchFamily="18" charset="0"/>
              </a:rPr>
              <a:pPr/>
              <a:t>52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3824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824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4F4F2BDE-84EE-4216-AF19-30DCFA7D1E30}" type="slidenum">
              <a:rPr lang="en-US" altLang="en-US" sz="1300">
                <a:latin typeface="Times New Roman" pitchFamily="18" charset="0"/>
              </a:rPr>
              <a:pPr/>
              <a:t>53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029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029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334D8074-4F88-4EFA-BDD8-91253D86C8AE}" type="slidenum">
              <a:rPr lang="en-US" altLang="en-US" sz="1300">
                <a:latin typeface="Times New Roman" pitchFamily="18" charset="0"/>
              </a:rPr>
              <a:pPr/>
              <a:t>54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233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233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8F6642B7-A376-4132-B0F6-8E2F52CEDAAE}" type="slidenum">
              <a:rPr lang="en-US" altLang="en-US" sz="1300">
                <a:latin typeface="Times New Roman" pitchFamily="18" charset="0"/>
              </a:rPr>
              <a:pPr/>
              <a:t>55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43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43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8A9399D-A1C2-413A-B5BD-FC2DA0464B79}" type="slidenum">
              <a:rPr lang="en-US" altLang="en-US" sz="1300">
                <a:latin typeface="Times New Roman" pitchFamily="18" charset="0"/>
              </a:rPr>
              <a:pPr/>
              <a:t>56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3824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824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5E1E7893-A4D3-45D5-9D00-86046A21E8E9}" type="slidenum">
              <a:rPr lang="en-US" altLang="en-US" sz="1300">
                <a:latin typeface="Times New Roman" pitchFamily="18" charset="0"/>
              </a:rPr>
              <a:pPr/>
              <a:t>57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4029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029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5291B4A5-2BFD-4E0D-BF70-6228989509DA}" type="slidenum">
              <a:rPr lang="en-US" altLang="en-US" sz="1300">
                <a:latin typeface="Times New Roman" pitchFamily="18" charset="0"/>
              </a:rPr>
              <a:pPr/>
              <a:t>58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4233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233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4B9F937F-8924-4E78-AEAA-F101C3B9E515}" type="slidenum">
              <a:rPr lang="en-US" altLang="en-US" sz="1300">
                <a:latin typeface="Times New Roman" pitchFamily="18" charset="0"/>
              </a:rPr>
              <a:pPr/>
              <a:t>59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43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43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8A9399D-A1C2-413A-B5BD-FC2DA0464B79}" type="slidenum">
              <a:rPr lang="en-US" altLang="en-US" sz="1300">
                <a:latin typeface="Times New Roman" pitchFamily="18" charset="0"/>
              </a:rPr>
              <a:pPr/>
              <a:t>60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643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643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2FA8F502-8D04-4D17-BE57-005112145905}" type="slidenum">
              <a:rPr lang="en-US" altLang="en-US" sz="1300">
                <a:latin typeface="Times New Roman" pitchFamily="18" charset="0"/>
              </a:rPr>
              <a:pPr/>
              <a:t>61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848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848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7146D084-A223-4AFF-A193-3310B31CD417}" type="slidenum">
              <a:rPr lang="en-US" altLang="en-US" sz="1300">
                <a:latin typeface="Times New Roman" pitchFamily="18" charset="0"/>
              </a:rPr>
              <a:pPr/>
              <a:t>62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5053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5053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EA0F51B6-993D-42BB-A8C1-3E1623B9F080}" type="slidenum">
              <a:rPr lang="en-US" altLang="en-US" sz="1300">
                <a:latin typeface="Times New Roman" pitchFamily="18" charset="0"/>
              </a:rPr>
              <a:pPr/>
              <a:t>63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5257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5257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C3DAD0AD-15D3-4BA1-8FA9-3550BA0D668C}" type="slidenum">
              <a:rPr lang="en-US" altLang="en-US" sz="1300">
                <a:latin typeface="Times New Roman" pitchFamily="18" charset="0"/>
              </a:rPr>
              <a:pPr/>
              <a:t>64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5462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5462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DE1327A6-DBED-4E94-81F5-5E989ED2A11B}" type="slidenum">
              <a:rPr lang="en-US" altLang="en-US" sz="1300">
                <a:latin typeface="Times New Roman" pitchFamily="18" charset="0"/>
              </a:rPr>
              <a:pPr/>
              <a:t>65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5667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5667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FA08FFE7-033A-4C96-B5EC-93DB6281A534}" type="slidenum">
              <a:rPr lang="en-US" altLang="en-US" sz="1300">
                <a:latin typeface="Times New Roman" pitchFamily="18" charset="0"/>
              </a:rPr>
              <a:pPr/>
              <a:t>66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5872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5872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90223F33-FF95-4D1A-9FD1-3F66747DA82B}" type="slidenum">
              <a:rPr lang="en-US" altLang="en-US" sz="1300">
                <a:latin typeface="Times New Roman" pitchFamily="18" charset="0"/>
              </a:rPr>
              <a:pPr/>
              <a:t>67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607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607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C6C80C6-3283-4726-A72D-E863B61B44A2}" type="slidenum">
              <a:rPr lang="en-US" altLang="en-US" sz="1300">
                <a:latin typeface="Times New Roman" pitchFamily="18" charset="0"/>
              </a:rPr>
              <a:pPr/>
              <a:t>68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6281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6281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53F46C1C-8702-43C2-B26F-52FBEFE6BB23}" type="slidenum">
              <a:rPr lang="en-US" altLang="en-US" sz="1300">
                <a:latin typeface="Times New Roman" pitchFamily="18" charset="0"/>
              </a:rPr>
              <a:pPr/>
              <a:t>69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648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648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08D3EB77-610A-428B-8DED-09838EF446DB}" type="slidenum">
              <a:rPr lang="en-US" altLang="en-US" sz="1300">
                <a:latin typeface="Times New Roman" pitchFamily="18" charset="0"/>
              </a:rPr>
              <a:pPr/>
              <a:t>70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6691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6691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7A7D144A-C7DF-4184-B935-CD3F8BA60BF4}" type="slidenum">
              <a:rPr lang="en-US" altLang="en-US" sz="1300">
                <a:latin typeface="Times New Roman" pitchFamily="18" charset="0"/>
              </a:rPr>
              <a:pPr/>
              <a:t>71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6896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6896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A68ABEAD-6E4D-47EB-8E0E-06038B3BAC41}" type="slidenum">
              <a:rPr lang="en-US" altLang="en-US" sz="1300">
                <a:latin typeface="Times New Roman" pitchFamily="18" charset="0"/>
              </a:rPr>
              <a:pPr/>
              <a:t>72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0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7101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7101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85AF537-8311-461D-9C8F-5DD5BAEE0A53}" type="slidenum">
              <a:rPr lang="en-US" altLang="en-US" sz="1300">
                <a:latin typeface="Times New Roman" pitchFamily="18" charset="0"/>
              </a:rPr>
              <a:pPr/>
              <a:t>73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43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43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8A9399D-A1C2-413A-B5BD-FC2DA0464B79}" type="slidenum">
              <a:rPr lang="en-US" altLang="en-US" sz="1300">
                <a:latin typeface="Times New Roman" pitchFamily="18" charset="0"/>
              </a:rPr>
              <a:pPr/>
              <a:t>75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2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7613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7613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F98B90C5-D653-44BC-B7D7-EAA5312D887D}" type="slidenum">
              <a:rPr lang="en-US" altLang="en-US" sz="1300">
                <a:latin typeface="Times New Roman" pitchFamily="18" charset="0"/>
              </a:rPr>
              <a:pPr/>
              <a:t>76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7817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7817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92B3F8D8-8365-4619-87CE-ACEF8C2EDED6}" type="slidenum">
              <a:rPr lang="en-US" altLang="en-US" sz="1300">
                <a:latin typeface="Times New Roman" pitchFamily="18" charset="0"/>
              </a:rPr>
              <a:pPr/>
              <a:t>77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8022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8022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925702F1-5A3F-405E-94D0-6EAC4153E0DD}" type="slidenum">
              <a:rPr lang="en-US" altLang="en-US" sz="1300">
                <a:latin typeface="Times New Roman" pitchFamily="18" charset="0"/>
              </a:rPr>
              <a:pPr/>
              <a:t>78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8227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8227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A65F100-1F4F-420E-9DA8-6B3BA1DC5085}" type="slidenum">
              <a:rPr lang="en-US" altLang="en-US" sz="1300">
                <a:latin typeface="Times New Roman" pitchFamily="18" charset="0"/>
              </a:rPr>
              <a:pPr/>
              <a:t>79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84322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84323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D386EB32-0263-4CF9-AB13-BC3EA9A688B2}" type="slidenum">
              <a:rPr lang="en-US" altLang="en-US" sz="1300">
                <a:latin typeface="Times New Roman" pitchFamily="18" charset="0"/>
              </a:rPr>
              <a:pPr/>
              <a:t>80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8637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8637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47AEB0A4-6B67-4B4E-9725-340AF23466BC}" type="slidenum">
              <a:rPr lang="en-US" altLang="en-US" sz="1300">
                <a:latin typeface="Times New Roman" pitchFamily="18" charset="0"/>
              </a:rPr>
              <a:pPr/>
              <a:t>81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88418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88419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A574D99F-FECB-4926-BB55-93E683BEA979}" type="slidenum">
              <a:rPr lang="en-US" altLang="en-US" sz="1300">
                <a:latin typeface="Times New Roman" pitchFamily="18" charset="0"/>
              </a:rPr>
              <a:pPr/>
              <a:t>82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9046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9046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FEB3B95-E532-4511-BB7E-F0DA739EF354}" type="slidenum">
              <a:rPr lang="en-US" altLang="en-US" sz="1300">
                <a:latin typeface="Times New Roman" pitchFamily="18" charset="0"/>
              </a:rPr>
              <a:pPr/>
              <a:t>83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92514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9251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596F61B9-3631-4FBC-8518-E801841F3917}" type="slidenum">
              <a:rPr lang="en-US" altLang="en-US" sz="1300">
                <a:latin typeface="Times New Roman" pitchFamily="18" charset="0"/>
              </a:rPr>
              <a:pPr/>
              <a:t>84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43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43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8A9399D-A1C2-413A-B5BD-FC2DA0464B79}" type="slidenum">
              <a:rPr lang="en-US" altLang="en-US" sz="1300">
                <a:latin typeface="Times New Roman" pitchFamily="18" charset="0"/>
              </a:rPr>
              <a:pPr/>
              <a:t>85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09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96610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96611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CD43683-39C5-4CCF-B370-C8DDA741980E}" type="slidenum">
              <a:rPr lang="en-US" altLang="en-US" sz="1300">
                <a:latin typeface="Times New Roman" pitchFamily="18" charset="0"/>
              </a:rPr>
              <a:pPr/>
              <a:t>86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0E3A0285-4C5C-473D-B984-3A0CD814E1A8}" type="slidenum">
              <a:rPr lang="en-US" altLang="en-US" sz="1300">
                <a:latin typeface="Times New Roman" pitchFamily="18" charset="0"/>
              </a:rPr>
              <a:pPr/>
              <a:t>87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595CDAEF-6432-42E8-AC95-5778C041E67D}" type="slidenum">
              <a:rPr lang="en-US" altLang="en-US" sz="1300">
                <a:latin typeface="Times New Roman" pitchFamily="18" charset="0"/>
              </a:rPr>
              <a:pPr/>
              <a:t>88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2007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0070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06EEA51-422C-4580-825A-8731DA560CB9}" type="slidenum">
              <a:rPr lang="en-US" altLang="en-US" sz="1300">
                <a:latin typeface="Times New Roman" pitchFamily="18" charset="0"/>
              </a:rPr>
              <a:pPr/>
              <a:t>89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2027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0275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20A0EE90-076B-461C-94C9-3F9D0A339B97}" type="slidenum">
              <a:rPr lang="en-US" altLang="en-US" sz="1300">
                <a:latin typeface="Times New Roman" pitchFamily="18" charset="0"/>
              </a:rPr>
              <a:pPr/>
              <a:t>90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2048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048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4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7FAA38D8-B96F-47A0-872A-BC10E0BD4D3E}" type="slidenum">
              <a:rPr lang="en-US" altLang="en-US" sz="1300">
                <a:latin typeface="Times New Roman" pitchFamily="18" charset="0"/>
              </a:rPr>
              <a:pPr/>
              <a:t>91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206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0685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06655531-FB4E-4D9B-A22F-729339BACCE1}" type="slidenum">
              <a:rPr lang="en-US" altLang="en-US" sz="1300">
                <a:latin typeface="Times New Roman" pitchFamily="18" charset="0"/>
              </a:rPr>
              <a:pPr/>
              <a:t>92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2088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0889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8472EA2C-B905-41AE-98C6-1FE3EAA1C1A7}" type="slidenum">
              <a:rPr lang="en-US" altLang="en-US" sz="1300">
                <a:latin typeface="Times New Roman" pitchFamily="18" charset="0"/>
              </a:rPr>
              <a:pPr/>
              <a:t>93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2109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1094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/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2CB7AFB4-6161-49DD-BB9C-F3DBF7209103}" type="slidenum">
              <a:rPr lang="en-US" altLang="en-US" sz="1300">
                <a:solidFill>
                  <a:srgbClr val="000000"/>
                </a:solidFill>
                <a:latin typeface="Times New Roman" pitchFamily="18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94</a:t>
            </a:fld>
            <a:endParaRPr lang="en-US" altLang="en-US" sz="130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2129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1299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Akamai: 100,000+ servers in 1000+ clusters in 1000+ networks in 70+ countries serving trillions of requests a day.</a:t>
            </a:r>
          </a:p>
          <a:p>
            <a:endParaRPr lang="en-US" altLang="en-US">
              <a:ea typeface="ＭＳ Ｐゴシック" pitchFamily="34" charset="-128"/>
            </a:endParaRPr>
          </a:p>
          <a:p>
            <a:r>
              <a:rPr lang="en-US" altLang="en-US">
                <a:ea typeface="ＭＳ Ｐゴシック" pitchFamily="34" charset="-128"/>
              </a:rPr>
              <a:t>How many people use Netflix?</a:t>
            </a:r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1" name="Rectangle 7"/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2A0F2D1A-1090-4708-A60B-2E9DA17E5A73}" type="slidenum">
              <a:rPr lang="en-US" altLang="en-US" sz="1300">
                <a:solidFill>
                  <a:srgbClr val="000000"/>
                </a:solidFill>
                <a:latin typeface="Times New Roman" pitchFamily="18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95</a:t>
            </a:fld>
            <a:endParaRPr lang="en-US" altLang="en-US" sz="130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215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1504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peak load: 7million viewers, 2 Tbytes via </a:t>
            </a:r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8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515C1397-C39D-4769-98DD-758400AB7C97}" type="slidenum">
              <a:rPr lang="en-US" altLang="en-US" sz="1300">
                <a:latin typeface="Times New Roman" pitchFamily="18" charset="0"/>
              </a:rPr>
              <a:pPr/>
              <a:t>96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2170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170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B8023880-EDA4-4E9D-AC22-93C28E8A7486}" type="slidenum">
              <a:rPr lang="en-US" altLang="en-US" sz="1300">
                <a:latin typeface="Times New Roman" pitchFamily="18" charset="0"/>
              </a:rPr>
              <a:pPr/>
              <a:t>97</a:t>
            </a:fld>
            <a:endParaRPr lang="en-US" altLang="en-US" sz="1300">
              <a:latin typeface="Times New Roman" pitchFamily="18" charset="0"/>
            </a:endParaRPr>
          </a:p>
        </p:txBody>
      </p:sp>
      <p:sp>
        <p:nvSpPr>
          <p:cNvPr id="2191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21913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1057275" y="720725"/>
            <a:ext cx="5200650" cy="3600450"/>
          </a:xfrm>
          <a:ln/>
        </p:spPr>
      </p:sp>
      <p:sp>
        <p:nvSpPr>
          <p:cNvPr id="1443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43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fld id="{18A9399D-A1C2-413A-B5BD-FC2DA0464B79}" type="slidenum">
              <a:rPr lang="en-US" altLang="en-US" sz="1300">
                <a:latin typeface="Times New Roman" pitchFamily="18" charset="0"/>
              </a:rPr>
              <a:pPr/>
              <a:t>98</a:t>
            </a:fld>
            <a:endParaRPr lang="en-US" altLang="en-US" sz="1300">
              <a:latin typeface="Times New Roman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2130426"/>
            <a:ext cx="84201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2DA5346-4A97-4468-BD1A-79DFE3F77DC2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 dirty="0"/>
              <a:t>7-</a:t>
            </a:r>
            <a:fld id="{F26C7692-0B0E-4B81-80C9-44E61AABB3B7}" type="slidenum">
              <a:rPr lang="en-US" altLang="en-US" smtClean="0"/>
              <a:pPr/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37453133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AFECB4C-10E2-4CA8-99A6-035A8551EBD2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8D9F40D4-A83E-4156-924E-8EC204EE702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4344616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506" y="4406901"/>
            <a:ext cx="84201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82506" y="2906713"/>
            <a:ext cx="84201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E23AF27-E0A9-4E73-9215-F291A7F18EE7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F86B4793-2BD2-42C6-B424-0856FB82998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776245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77850" y="1600200"/>
            <a:ext cx="41275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870450" y="1600200"/>
            <a:ext cx="41275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BFC63EB-50DD-4BD5-8081-9D18A2F86AF3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A962C1A9-F17D-4DB9-A2D5-344CA771C28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573081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87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87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32111" y="1535113"/>
            <a:ext cx="437859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32111" y="2174875"/>
            <a:ext cx="437859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87E226E-042C-4B91-815B-1EE99BC24B79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8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E996D7BE-920F-4C2C-A8F0-75501805E87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3047216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36BFF36-BB4F-4D34-97F7-DFF83354A365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4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5410F183-BC0A-4CBF-B733-271855D62A2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5197492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6EEA090-6315-4FF4-9A27-5D8E1166F283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3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1CFD517C-2A60-4C2A-A383-436198CE107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8258959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3050"/>
            <a:ext cx="3259006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72971" y="273051"/>
            <a:ext cx="5537729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1435101"/>
            <a:ext cx="3259006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48E976C-9565-46DD-AD30-E69250924694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483A3600-C202-4F98-91C2-ACBBF943CE6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200312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41645" y="4800600"/>
            <a:ext cx="59436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941645" y="612775"/>
            <a:ext cx="59436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941645" y="5367338"/>
            <a:ext cx="59436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C38B7B8-2B53-4DDA-A164-360DCC952E7A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B3C1229E-7CC4-4AD3-A191-B6226CA57EE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5207353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0EA5404-B674-4B0D-BB34-A8CD95F6E6F2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F636C3E4-21F6-4328-A551-5B7CD32EB23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485084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92925" y="228600"/>
            <a:ext cx="2105025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7850" y="228600"/>
            <a:ext cx="6149975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0576D99-08A4-40D4-AEF9-8CCC4CC5A095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B432BE58-A600-46C7-9C74-30085B52C423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1513430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7850" y="228600"/>
            <a:ext cx="84201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77850" y="1600200"/>
            <a:ext cx="41275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870450" y="1600200"/>
            <a:ext cx="41275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74608F8-229A-44E2-AF86-ACD79144367E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D13D69D4-5A72-4496-B381-78514396D15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8917781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7850" y="228600"/>
            <a:ext cx="84201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77850" y="1600200"/>
            <a:ext cx="41275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870450" y="1600200"/>
            <a:ext cx="41275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58308CC-F07C-4322-B486-272699496780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30D84522-B3F1-461D-968F-76B6E37975A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0853011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7850" y="228600"/>
            <a:ext cx="84201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77850" y="1600200"/>
            <a:ext cx="41275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870450" y="1600200"/>
            <a:ext cx="4127500" cy="4648200"/>
          </a:xfrm>
        </p:spPr>
        <p:txBody>
          <a:bodyPr/>
          <a:lstStyle/>
          <a:p>
            <a:pPr lvl="0"/>
            <a:endParaRPr lang="en-US" noProof="0" dirty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847D6A3-8770-4884-A1B7-0122A536C3E1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AB686AC9-7250-489C-8F19-E4A0C652D28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908675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7850" y="228600"/>
            <a:ext cx="84201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77850" y="1600200"/>
            <a:ext cx="84201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77850" y="4000500"/>
            <a:ext cx="84201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9EFCD60-141B-47CA-B3A7-5F20FDBD2D5A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r>
              <a:rPr lang="en-US" altLang="en-US"/>
              <a:t>2-</a:t>
            </a:r>
            <a:fld id="{2E455048-EF53-4E8F-950C-9DF1D9523B7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7941181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2130426"/>
            <a:ext cx="84201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A22FE0F8-D9F8-45D9-9B7E-04C2F1CDAC9B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2-</a:t>
            </a:r>
            <a:fld id="{0A8F2BDD-A554-44CA-A93A-6530A7088FF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8153645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BE3CAF8A-FC04-4114-8796-C48F1972A0FA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2-</a:t>
            </a:r>
            <a:fld id="{B64CC324-4625-4E59-89D9-F34CF714F43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7080415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506" y="4406901"/>
            <a:ext cx="84201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82506" y="2906713"/>
            <a:ext cx="84201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4828E610-8C75-4C86-9FCD-305BF7F96AE7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2-</a:t>
            </a:r>
            <a:fld id="{ABA84A5B-9C6A-4C15-8F14-6DDCAF4671A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6322915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870450" y="1611313"/>
            <a:ext cx="41275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1EFBC68C-BDA1-4042-8B6E-707D483997B1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2-</a:t>
            </a:r>
            <a:fld id="{6F32A244-0F05-4F91-8ADD-830785EBF77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6110423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87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87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32111" y="1535113"/>
            <a:ext cx="437859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32111" y="2174875"/>
            <a:ext cx="437859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EB5BF62E-3138-491D-82E7-6AEBB3FC5C59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2-</a:t>
            </a:r>
            <a:fld id="{63925284-C330-4395-8C21-CAE4BA4FB38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7624851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19685B2E-87A5-4F5C-A202-18D59D381641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2-</a:t>
            </a:r>
            <a:fld id="{EA4482E3-AA06-4776-8970-9F3EDD396F63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0412540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89EA72F2-7243-451C-B0EB-7F33F4A075D3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1-</a:t>
            </a:r>
            <a:fld id="{881EB4F6-8E28-4E16-AD29-0AA297B7D92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4002792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3050"/>
            <a:ext cx="3259006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72971" y="273051"/>
            <a:ext cx="5537729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1435101"/>
            <a:ext cx="3259006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305B28DB-4745-4DF7-8863-9C24C5DF99DA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1-</a:t>
            </a:r>
            <a:fld id="{632E927E-A47E-4158-9151-5C4E58607F8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4469570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41645" y="4800600"/>
            <a:ext cx="59436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941645" y="612775"/>
            <a:ext cx="59436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941645" y="5367338"/>
            <a:ext cx="59436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F07AC8B0-37EF-4E70-B0D5-A2326ACA04AF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2-</a:t>
            </a:r>
            <a:fld id="{E55FE9FF-8F0C-41C5-A7B3-8D68E1FBF01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9178228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9A4010C9-825B-4A67-9A0E-A1FECDD7D041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1-</a:t>
            </a:r>
            <a:fld id="{616E5547-EC1E-4725-BBBA-8C1EA787079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8884512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92925" y="228601"/>
            <a:ext cx="2105025" cy="60309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77850" y="228601"/>
            <a:ext cx="6149975" cy="60309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5FA5666A-6030-4D51-BEFD-B130CE90198D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1-</a:t>
            </a:r>
            <a:fld id="{BC70A04D-6280-48E0-AE36-473C41B71D7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7832932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77850" y="228600"/>
            <a:ext cx="84201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870450" y="1611313"/>
            <a:ext cx="41275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870450" y="4011613"/>
            <a:ext cx="41275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fld id="{62E52F88-1EAE-4103-8AA2-0CC980E78072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r>
              <a:rPr lang="en-US" altLang="en-US"/>
              <a:t>1</a:t>
            </a:r>
            <a:fld id="{8BA49C63-29A9-4A59-9706-470632AE11A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866931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5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577850" y="228600"/>
            <a:ext cx="84201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577850" y="1611313"/>
            <a:ext cx="84201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42950" y="6248400"/>
            <a:ext cx="20637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>
                <a:latin typeface="Times New Roman" pitchFamily="18" charset="0"/>
              </a:defRPr>
            </a:lvl1pPr>
          </a:lstStyle>
          <a:p>
            <a:fld id="{31FEAAAA-C55D-403E-B967-5482487EF2E0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32775" name="Rectangle 7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041629" y="6467475"/>
            <a:ext cx="31369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32776" name="Rectangle 8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9018588" y="6462714"/>
            <a:ext cx="732631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200">
                <a:latin typeface="Tahoma" pitchFamily="34" charset="0"/>
              </a:defRPr>
            </a:lvl1pPr>
          </a:lstStyle>
          <a:p>
            <a:r>
              <a:rPr lang="en-US" altLang="en-US" dirty="0"/>
              <a:t>7-</a:t>
            </a:r>
            <a:fld id="{28252113-6779-4181-A5DE-915868338941}" type="slidenum">
              <a:rPr lang="en-US" altLang="en-US" smtClean="0"/>
              <a:pPr/>
              <a:t>‹#›</a:t>
            </a:fld>
            <a:endParaRPr lang="en-US" alt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37" r:id="rId1"/>
    <p:sldLayoutId id="2147484338" r:id="rId2"/>
    <p:sldLayoutId id="2147484339" r:id="rId3"/>
    <p:sldLayoutId id="2147484340" r:id="rId4"/>
    <p:sldLayoutId id="2147484341" r:id="rId5"/>
    <p:sldLayoutId id="2147484342" r:id="rId6"/>
    <p:sldLayoutId id="2147484343" r:id="rId7"/>
    <p:sldLayoutId id="2147484344" r:id="rId8"/>
    <p:sldLayoutId id="2147484345" r:id="rId9"/>
    <p:sldLayoutId id="2147484346" r:id="rId10"/>
    <p:sldLayoutId id="2147484347" r:id="rId11"/>
    <p:sldLayoutId id="2147484348" r:id="rId12"/>
    <p:sldLayoutId id="2147484349" r:id="rId13"/>
    <p:sldLayoutId id="2147484350" r:id="rId14"/>
    <p:sldLayoutId id="2147484351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100000"/>
        <a:buFont typeface="Wingdings" pitchFamily="2" charset="2"/>
        <a:buChar char="§"/>
        <a:defRPr sz="2800">
          <a:solidFill>
            <a:schemeClr val="tx1"/>
          </a:solidFill>
          <a:latin typeface="Gill Sans MT" pitchFamily="34" charset="0"/>
          <a:ea typeface="ＭＳ Ｐゴシック" charset="0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Arial" pitchFamily="34" charset="0"/>
        <a:buChar char="•"/>
        <a:defRPr sz="2400">
          <a:solidFill>
            <a:schemeClr val="tx1"/>
          </a:solidFill>
          <a:latin typeface="Gill Sans MT" pitchFamily="34" charset="0"/>
          <a:ea typeface="ＭＳ Ｐゴシック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ＭＳ Ｐゴシック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ＭＳ Ｐゴシック" charset="0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577850" y="228600"/>
            <a:ext cx="84201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577850" y="1611313"/>
            <a:ext cx="84201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42950" y="6248400"/>
            <a:ext cx="20637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>
                <a:solidFill>
                  <a:srgbClr val="000000"/>
                </a:solidFill>
                <a:latin typeface="Times New Roman" pitchFamily="18" charset="0"/>
              </a:defRPr>
            </a:lvl1pPr>
          </a:lstStyle>
          <a:p>
            <a:fld id="{FD053420-0990-41A4-9FA4-CB6CD1B52B0E}" type="datetime1">
              <a:rPr lang="en-US" altLang="en-US" smtClean="0"/>
              <a:t>4/9/23</a:t>
            </a:fld>
            <a:endParaRPr lang="en-US" altLang="en-US"/>
          </a:p>
        </p:txBody>
      </p:sp>
      <p:sp>
        <p:nvSpPr>
          <p:cNvPr id="19558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6041629" y="6467475"/>
            <a:ext cx="31369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itchFamily="34" charset="0"/>
                <a:ea typeface="+mn-ea"/>
                <a:cs typeface="Arial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19559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9018588" y="6462714"/>
            <a:ext cx="732631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itchFamily="34" charset="0"/>
              </a:defRPr>
            </a:lvl1pPr>
          </a:lstStyle>
          <a:p>
            <a:r>
              <a:rPr lang="en-US" altLang="en-US"/>
              <a:t>2-</a:t>
            </a:r>
            <a:fld id="{466A848E-5C2C-4986-820F-2325D2E1E611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52" r:id="rId1"/>
    <p:sldLayoutId id="2147484353" r:id="rId2"/>
    <p:sldLayoutId id="2147484354" r:id="rId3"/>
    <p:sldLayoutId id="2147484355" r:id="rId4"/>
    <p:sldLayoutId id="2147484356" r:id="rId5"/>
    <p:sldLayoutId id="2147484357" r:id="rId6"/>
    <p:sldLayoutId id="2147484358" r:id="rId7"/>
    <p:sldLayoutId id="2147484359" r:id="rId8"/>
    <p:sldLayoutId id="2147484360" r:id="rId9"/>
    <p:sldLayoutId id="2147484361" r:id="rId10"/>
    <p:sldLayoutId id="2147484362" r:id="rId11"/>
    <p:sldLayoutId id="2147484363" r:id="rId12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ＭＳ Ｐゴシック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ＭＳ Ｐゴシック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itchFamily="2" charset="2"/>
        <a:buChar char="v"/>
        <a:defRPr sz="2800">
          <a:solidFill>
            <a:schemeClr val="tx1"/>
          </a:solidFill>
          <a:latin typeface="+mn-lt"/>
          <a:ea typeface="ＭＳ Ｐゴシック" charset="0"/>
          <a:cs typeface="+mn-cs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itchFamily="2" charset="2"/>
        <a:buChar char="§"/>
        <a:defRPr sz="24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Comic Sans MS" pitchFamily="66" charset="0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1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1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1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3.png"/><Relationship Id="rId4" Type="http://schemas.openxmlformats.org/officeDocument/2006/relationships/image" Target="../media/image2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23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5.png"/><Relationship Id="rId4" Type="http://schemas.openxmlformats.org/officeDocument/2006/relationships/image" Target="../media/image1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6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.png"/><Relationship Id="rId5" Type="http://schemas.openxmlformats.org/officeDocument/2006/relationships/image" Target="../media/image27.png"/><Relationship Id="rId4" Type="http://schemas.openxmlformats.org/officeDocument/2006/relationships/image" Target="../media/image1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3.png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3.png"/><Relationship Id="rId4" Type="http://schemas.openxmlformats.org/officeDocument/2006/relationships/image" Target="../media/image27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3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73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1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3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image" Target="../media/image30.emf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23.png"/><Relationship Id="rId4" Type="http://schemas.openxmlformats.org/officeDocument/2006/relationships/image" Target="../media/image1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3.png"/><Relationship Id="rId5" Type="http://schemas.openxmlformats.org/officeDocument/2006/relationships/image" Target="../media/image32.png"/><Relationship Id="rId4" Type="http://schemas.openxmlformats.org/officeDocument/2006/relationships/image" Target="../media/image27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4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3.png"/><Relationship Id="rId5" Type="http://schemas.openxmlformats.org/officeDocument/2006/relationships/image" Target="../media/image1.png"/><Relationship Id="rId4" Type="http://schemas.openxmlformats.org/officeDocument/2006/relationships/image" Target="../media/image28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34.png"/><Relationship Id="rId7" Type="http://schemas.openxmlformats.org/officeDocument/2006/relationships/image" Target="../media/image37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1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9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9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.png"/><Relationship Id="rId4" Type="http://schemas.openxmlformats.org/officeDocument/2006/relationships/image" Target="../media/image41.jpe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3" Type="http://schemas.openxmlformats.org/officeDocument/2006/relationships/audio" Target="../media/audio1.bin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3.jpeg"/><Relationship Id="rId5" Type="http://schemas.openxmlformats.org/officeDocument/2006/relationships/image" Target="../media/image1.png"/><Relationship Id="rId10" Type="http://schemas.openxmlformats.org/officeDocument/2006/relationships/image" Target="../media/image47.jpeg"/><Relationship Id="rId4" Type="http://schemas.openxmlformats.org/officeDocument/2006/relationships/image" Target="../media/image42.jpeg"/><Relationship Id="rId9" Type="http://schemas.openxmlformats.org/officeDocument/2006/relationships/image" Target="../media/image46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image" Target="../media/image1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6.png"/><Relationship Id="rId5" Type="http://schemas.openxmlformats.org/officeDocument/2006/relationships/image" Target="../media/image45.png"/><Relationship Id="rId4" Type="http://schemas.openxmlformats.org/officeDocument/2006/relationships/image" Target="../media/image42.jpe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28.png"/><Relationship Id="rId4" Type="http://schemas.openxmlformats.org/officeDocument/2006/relationships/image" Target="../media/image23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28.png"/><Relationship Id="rId4" Type="http://schemas.openxmlformats.org/officeDocument/2006/relationships/image" Target="../media/image23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9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latin typeface="Gill Sans MT" panose="020B0502020104020203" pitchFamily="34" charset="0"/>
              </a:rPr>
              <a:t>COMPUTER NETWORKS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>
                <a:solidFill>
                  <a:srgbClr val="FF0000"/>
                </a:solidFill>
                <a:latin typeface="Gill Sans MT" panose="020B0502020104020203" pitchFamily="34" charset="0"/>
              </a:rPr>
              <a:t>THE APPLICATION LAYER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7-</a:t>
            </a:r>
            <a:fld id="{F26C7692-0B0E-4B81-80C9-44E61AABB3B7}" type="slidenum">
              <a:rPr lang="en-US" altLang="en-US" smtClean="0"/>
              <a:pPr/>
              <a:t>1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56996935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3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5367" y="820739"/>
            <a:ext cx="69324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4" name="Rectangle 2"/>
          <p:cNvSpPr>
            <a:spLocks noGrp="1" noChangeArrowheads="1"/>
          </p:cNvSpPr>
          <p:nvPr>
            <p:ph type="title"/>
          </p:nvPr>
        </p:nvSpPr>
        <p:spPr>
          <a:xfrm>
            <a:off x="493581" y="0"/>
            <a:ext cx="8420100" cy="11430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Chapter 2: application layer</a:t>
            </a:r>
          </a:p>
        </p:txBody>
      </p:sp>
      <p:sp>
        <p:nvSpPr>
          <p:cNvPr id="3584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371600"/>
            <a:ext cx="387985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u="sng" dirty="0">
                <a:solidFill>
                  <a:srgbClr val="CC0000"/>
                </a:solidFill>
                <a:ea typeface="ＭＳ Ｐゴシック" pitchFamily="34" charset="-128"/>
              </a:rPr>
              <a:t>our goals:</a:t>
            </a:r>
            <a:r>
              <a:rPr lang="en-US" altLang="en-US" dirty="0">
                <a:solidFill>
                  <a:srgbClr val="CC0000"/>
                </a:solidFill>
                <a:ea typeface="ＭＳ Ｐゴシック" pitchFamily="34" charset="-128"/>
              </a:rPr>
              <a:t> 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conceptual, implementation aspects of network application protocols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transport-layer service models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client-server paradigm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peer-to-peer paradigm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content distribution networks</a:t>
            </a:r>
          </a:p>
        </p:txBody>
      </p:sp>
      <p:sp>
        <p:nvSpPr>
          <p:cNvPr id="3584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787900" y="1441450"/>
            <a:ext cx="3972719" cy="4648200"/>
          </a:xfrm>
        </p:spPr>
        <p:txBody>
          <a:bodyPr/>
          <a:lstStyle/>
          <a:p>
            <a:r>
              <a:rPr lang="en-US" altLang="en-US" sz="2400" dirty="0">
                <a:ea typeface="ＭＳ Ｐゴシック" pitchFamily="34" charset="-128"/>
              </a:rPr>
              <a:t>learn about protocols by examining popular application-level protocols</a:t>
            </a:r>
          </a:p>
          <a:p>
            <a:pPr lvl="1"/>
            <a:r>
              <a:rPr lang="en-US" altLang="en-US" sz="2000" dirty="0">
                <a:ea typeface="ＭＳ Ｐゴシック" pitchFamily="34" charset="-128"/>
              </a:rPr>
              <a:t>HTTP</a:t>
            </a:r>
          </a:p>
          <a:p>
            <a:pPr lvl="1"/>
            <a:r>
              <a:rPr lang="en-US" altLang="en-US" sz="2000" dirty="0">
                <a:ea typeface="ＭＳ Ｐゴシック" pitchFamily="34" charset="-128"/>
              </a:rPr>
              <a:t>FTP</a:t>
            </a:r>
          </a:p>
          <a:p>
            <a:pPr lvl="1"/>
            <a:r>
              <a:rPr lang="en-US" altLang="en-US" sz="2000" dirty="0">
                <a:ea typeface="ＭＳ Ｐゴシック" pitchFamily="34" charset="-128"/>
              </a:rPr>
              <a:t>SMTP / POP3 / IMAP</a:t>
            </a:r>
          </a:p>
          <a:p>
            <a:pPr lvl="1"/>
            <a:r>
              <a:rPr lang="en-US" altLang="en-US" sz="2000" dirty="0">
                <a:ea typeface="ＭＳ Ｐゴシック" pitchFamily="34" charset="-128"/>
              </a:rPr>
              <a:t>DNS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creating network applications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socket API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2</a:t>
            </a:fld>
            <a:endParaRPr lang="en-US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1068389"/>
            <a:ext cx="44559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outline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2.4 FTP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2.5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433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63067" y="1600200"/>
            <a:ext cx="4199731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2.6 P2P applications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2.7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2.8 socket programming with UDP and TCP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9209504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1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120" y="1025525"/>
            <a:ext cx="49512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2" name="Rectangle 4"/>
          <p:cNvSpPr>
            <a:spLocks noGrp="1" noChangeArrowheads="1"/>
          </p:cNvSpPr>
          <p:nvPr>
            <p:ph type="title"/>
          </p:nvPr>
        </p:nvSpPr>
        <p:spPr>
          <a:xfrm>
            <a:off x="577850" y="195263"/>
            <a:ext cx="8420100" cy="11430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Some network apps</a:t>
            </a:r>
          </a:p>
        </p:txBody>
      </p:sp>
      <p:sp>
        <p:nvSpPr>
          <p:cNvPr id="37893" name="Rectangle 5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e-mail</a:t>
            </a:r>
          </a:p>
          <a:p>
            <a:r>
              <a:rPr lang="en-US" altLang="en-US">
                <a:ea typeface="ＭＳ Ｐゴシック" pitchFamily="34" charset="-128"/>
              </a:rPr>
              <a:t>web</a:t>
            </a:r>
          </a:p>
          <a:p>
            <a:r>
              <a:rPr lang="en-US" altLang="en-US">
                <a:ea typeface="ＭＳ Ｐゴシック" pitchFamily="34" charset="-128"/>
              </a:rPr>
              <a:t>text messaging</a:t>
            </a:r>
          </a:p>
          <a:p>
            <a:r>
              <a:rPr lang="en-US" altLang="en-US">
                <a:ea typeface="ＭＳ Ｐゴシック" pitchFamily="34" charset="-128"/>
              </a:rPr>
              <a:t>remote login</a:t>
            </a:r>
          </a:p>
          <a:p>
            <a:r>
              <a:rPr lang="en-US" altLang="en-US">
                <a:ea typeface="ＭＳ Ｐゴシック" pitchFamily="34" charset="-128"/>
              </a:rPr>
              <a:t>P2P file sharing</a:t>
            </a:r>
          </a:p>
          <a:p>
            <a:r>
              <a:rPr lang="en-US" altLang="en-US">
                <a:ea typeface="ＭＳ Ｐゴシック" pitchFamily="34" charset="-128"/>
              </a:rPr>
              <a:t>multi-user network games</a:t>
            </a:r>
          </a:p>
          <a:p>
            <a:r>
              <a:rPr lang="en-US" altLang="en-US">
                <a:ea typeface="ＭＳ Ｐゴシック" pitchFamily="34" charset="-128"/>
              </a:rPr>
              <a:t>streaming stored video (YouTube, Hulu, Netflix) </a:t>
            </a:r>
          </a:p>
          <a:p>
            <a:endParaRPr lang="en-US" altLang="en-US">
              <a:ea typeface="ＭＳ Ｐゴシック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</p:txBody>
      </p:sp>
      <p:sp>
        <p:nvSpPr>
          <p:cNvPr id="37894" name="Rectangle 6"/>
          <p:cNvSpPr>
            <a:spLocks noGrp="1" noChangeArrowheads="1"/>
          </p:cNvSpPr>
          <p:nvPr>
            <p:ph type="body" sz="half" idx="2"/>
          </p:nvPr>
        </p:nvSpPr>
        <p:spPr>
          <a:xfrm>
            <a:off x="4870450" y="1611313"/>
            <a:ext cx="4127500" cy="46482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voice over IP (e.g., Skype)</a:t>
            </a:r>
          </a:p>
          <a:p>
            <a:r>
              <a:rPr lang="en-US" altLang="en-US">
                <a:ea typeface="ＭＳ Ｐゴシック" pitchFamily="34" charset="-128"/>
              </a:rPr>
              <a:t>real-time video conferencing</a:t>
            </a:r>
          </a:p>
          <a:p>
            <a:r>
              <a:rPr lang="en-US" altLang="en-US">
                <a:ea typeface="ＭＳ Ｐゴシック" pitchFamily="34" charset="-128"/>
              </a:rPr>
              <a:t>social networking</a:t>
            </a:r>
          </a:p>
          <a:p>
            <a:r>
              <a:rPr lang="en-US" altLang="en-US">
                <a:ea typeface="ＭＳ Ｐゴシック" pitchFamily="34" charset="-128"/>
              </a:rPr>
              <a:t>search</a:t>
            </a:r>
          </a:p>
          <a:p>
            <a:r>
              <a:rPr lang="en-US" altLang="en-US">
                <a:ea typeface="ＭＳ Ｐゴシック" pitchFamily="34" charset="-128"/>
              </a:rPr>
              <a:t>…</a:t>
            </a:r>
          </a:p>
          <a:p>
            <a:r>
              <a:rPr lang="en-US" altLang="en-US">
                <a:ea typeface="ＭＳ Ｐゴシック" pitchFamily="34" charset="-128"/>
              </a:rPr>
              <a:t>…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4</a:t>
            </a:fld>
            <a:endParaRPr lang="en-US" altLang="en-US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9" name="Group 1037"/>
          <p:cNvGrpSpPr>
            <a:grpSpLocks/>
          </p:cNvGrpSpPr>
          <p:nvPr/>
        </p:nvGrpSpPr>
        <p:grpSpPr bwMode="auto">
          <a:xfrm>
            <a:off x="5551488" y="1257301"/>
            <a:ext cx="3835135" cy="4545013"/>
            <a:chOff x="3277" y="974"/>
            <a:chExt cx="2230" cy="2863"/>
          </a:xfrm>
        </p:grpSpPr>
        <p:sp>
          <p:nvSpPr>
            <p:cNvPr id="39972" name="Freeform 1038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973" name="Group 1039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0348" name="Rectangle 1040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349" name="AutoShape 1041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39974" name="Freeform 1042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Line 1043"/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6" name="Line 1044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7" name="Line 1045"/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8" name="Line 1047"/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Line 1048"/>
            <p:cNvSpPr>
              <a:spLocks noChangeShapeType="1"/>
            </p:cNvSpPr>
            <p:nvPr/>
          </p:nvSpPr>
          <p:spPr bwMode="auto">
            <a:xfrm flipV="1">
              <a:off x="3680" y="3155"/>
              <a:ext cx="248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Line 1051"/>
            <p:cNvSpPr>
              <a:spLocks noChangeShapeType="1"/>
            </p:cNvSpPr>
            <p:nvPr/>
          </p:nvSpPr>
          <p:spPr bwMode="auto">
            <a:xfrm flipH="1">
              <a:off x="3948" y="3208"/>
              <a:ext cx="96" cy="1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Line 1052"/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Line 1053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Line 1054"/>
            <p:cNvSpPr>
              <a:spLocks noChangeShapeType="1"/>
            </p:cNvSpPr>
            <p:nvPr/>
          </p:nvSpPr>
          <p:spPr bwMode="auto">
            <a:xfrm>
              <a:off x="3898" y="3025"/>
              <a:ext cx="56" cy="6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Line 1055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Line 1056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986" name="Group 1057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40346" name="Picture 1058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347" name="Picture 1059" descr="antenna_radiation_stylized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9987" name="Freeform 1060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1061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Line 1062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Line 1063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Line 1064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Line 1065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Line 1066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Line 1067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Line 1068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Line 1069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Line 1070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Line 1071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Line 1072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Line 1073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Line 1074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Line 1075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Line 1076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Line 1077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Line 1078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006" name="Group 1079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40329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0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1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2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3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4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5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6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7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8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39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0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1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2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3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0344" name="Oval 1095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0345" name="Picture 1096" descr="cell_tower_radiation_gray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07" name="Group 1097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0320" name="Line 1098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1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322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323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324" name="Group 1102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40327" name="Freeform 11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28" name="Freeform 11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25" name="Line 1105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Line 1106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08" name="Group 1107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4031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31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31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315" name="Group 11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18" name="Freeform 11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19" name="Freeform 11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16" name="Line 11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Line 11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09" name="Group 1116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4030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30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30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307" name="Group 112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10" name="Freeform 112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11" name="Freeform 112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08" name="Line 112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Line 112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0" name="Group 1125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4029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9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9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99" name="Group 11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302" name="Freeform 11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03" name="Freeform 11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00" name="Line 11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1" name="Line 11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1" name="Group 1134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4028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8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9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91" name="Group 113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94" name="Freeform 113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95" name="Freeform 114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92" name="Line 114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Line 114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2" name="Group 1143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4028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8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8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83" name="Group 114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86" name="Freeform 11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87" name="Freeform 11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84" name="Line 115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Line 115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0013" name="Line 1152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014" name="Group 1153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4027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7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7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75" name="Group 115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78" name="Freeform 115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79" name="Freeform 115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76" name="Line 116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Line 116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5" name="Group 1162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4026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6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6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67" name="Group 116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70" name="Freeform 116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71" name="Freeform 116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68" name="Line 116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Line 117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6" name="Group 1171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4025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5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5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59" name="Group 117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62" name="Freeform 117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63" name="Freeform 117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60" name="Line 117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Line 117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7" name="Group 1180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4024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4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5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51" name="Group 118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54" name="Freeform 118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5" name="Freeform 118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52" name="Line 118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3" name="Line 118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8" name="Group 1189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4024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4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4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43" name="Group 119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46" name="Freeform 119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7" name="Freeform 119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44" name="Line 119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45" name="Line 119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19" name="Group 1198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4023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3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023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0235" name="Group 120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0238" name="Freeform 12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9" name="Freeform 12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36" name="Line 120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37" name="Line 120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20" name="Group 1207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40218" name="Group 1208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0220" name="Freeform 1209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1" name="Freeform 1210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2" name="Freeform 1211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3" name="Freeform 1212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4" name="Freeform 1213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5" name="Freeform 1214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6" name="Freeform 1215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7" name="Freeform 1216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8" name="Freeform 1217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29" name="Freeform 1218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0" name="Freeform 1219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1" name="Freeform 1220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0219" name="Picture 1221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21" name="Group 1222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40204" name="Group 1223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0206" name="Freeform 1224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7" name="Freeform 1225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8" name="Freeform 1226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09" name="Freeform 1227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0" name="Freeform 1228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1" name="Freeform 1229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2" name="Freeform 1230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3" name="Freeform 1231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4" name="Freeform 1232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5" name="Freeform 1233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6" name="Freeform 1234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17" name="Freeform 1235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0205" name="Picture 1236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0022" name="Line 1237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0023" name="Group 1238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40202" name="Picture 123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203" name="Freeform 124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4" name="Group 1241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40200" name="Picture 124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201" name="Freeform 1243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5" name="Group 1244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40198" name="Picture 124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99" name="Freeform 1246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26" name="Group 1247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40196" name="Picture 124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97" name="Freeform 1249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0027" name="Picture 1250" descr="car_icon_small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0028" name="Group 1251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40194" name="Picture 1252" descr="iphone_stylized_small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195" name="Picture 1253" descr="antenna_radiation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0029" name="Group 1254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40162" name="Freeform 1255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3" name="Rectangle 1256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64" name="Freeform 1257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5" name="Freeform 1258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66" name="Rectangle 1259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67" name="Group 1260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0192" name="AutoShape 1261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93" name="AutoShape 1262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68" name="Rectangle 1263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69" name="Group 1264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0190" name="AutoShape 1265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91" name="AutoShape 1266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0" name="Rectangle 1267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1" name="Rectangle 1268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72" name="Group 1269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188" name="AutoShape 1270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89" name="AutoShape 1271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3" name="Freeform 1272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74" name="Group 1273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186" name="AutoShape 1274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87" name="AutoShape 1275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75" name="Rectangle 1276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6" name="Freeform 1277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7" name="Freeform 1278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78" name="Oval 1279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79" name="Freeform 1280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80" name="AutoShape 128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1" name="AutoShape 1282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2" name="Oval 1283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3" name="Oval 1284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40184" name="Oval 1285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85" name="Rectangle 1286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0030" name="Group 1287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40130" name="Freeform 1288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1" name="Rectangle 1289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32" name="Freeform 1290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3" name="Freeform 1291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34" name="Rectangle 1292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35" name="Group 1293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0160" name="AutoShape 1294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61" name="AutoShape 1295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36" name="Rectangle 1296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37" name="Group 1297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0158" name="AutoShape 1298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9" name="AutoShape 1299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38" name="Rectangle 1300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39" name="Rectangle 1301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0140" name="Group 1302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0156" name="AutoShape 1303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7" name="AutoShape 1304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41" name="Freeform 1305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42" name="Group 1306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0154" name="AutoShape 1307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155" name="AutoShape 1308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0143" name="Rectangle 1309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4" name="Freeform 1310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5" name="Freeform 1311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6" name="Oval 1312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7" name="Freeform 1313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48" name="AutoShape 1314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49" name="AutoShape 1315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0" name="Oval 1316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1" name="Oval 1317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40152" name="Oval 1318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0153" name="Rectangle 1319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0031" name="Group 1320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40107" name="Picture 1321" descr="antenna_stylized"/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108" name="Picture 1322" descr="laptop_keyboar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09" name="Freeform 1323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110" name="Picture 1324" descr="screen"/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111" name="Freeform 1325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1326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1327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1328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1329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6" name="Freeform 1330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17" name="Group 1331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124" name="Freeform 1332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5" name="Freeform 1333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6" name="Freeform 1334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7" name="Freeform 1335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8" name="Freeform 1336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29" name="Freeform 1337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118" name="Freeform 1338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1339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1340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1341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1342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1343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2" name="Group 1344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40084" name="Picture 1345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85" name="Picture 1346" descr="laptop_keyboar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86" name="Freeform 1347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87" name="Picture 1348" descr="screen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88" name="Freeform 1349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9" name="Freeform 1350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1351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1352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2" name="Freeform 1353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3" name="Freeform 1354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94" name="Group 1355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101" name="Freeform 1356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2" name="Freeform 1357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3" name="Freeform 1358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4" name="Freeform 1359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5" name="Freeform 1360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106" name="Freeform 1361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95" name="Freeform 1362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6" name="Freeform 1363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7" name="Freeform 1364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1365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1366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1367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3" name="Group 1368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40061" name="Picture 1369" descr="antenna_stylized"/>
              <p:cNvPicPr>
                <a:picLocks noChangeAspect="1"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62" name="Picture 1370" descr="laptop_keyboar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3" name="Freeform 1371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64" name="Picture 1372" descr="screen"/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5" name="Freeform 1373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6" name="Freeform 1374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1375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1376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1377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1378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71" name="Group 1379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078" name="Freeform 1380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79" name="Freeform 1381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0" name="Freeform 1382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1" name="Freeform 1383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2" name="Freeform 1384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83" name="Freeform 1385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72" name="Freeform 1386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1387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1388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1389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1390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1391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034" name="Group 1392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40059" name="Picture 139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60" name="Freeform 139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0035" name="Group 1395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40036" name="Picture 1396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0037" name="Picture 1397" descr="laptop_keyboar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38" name="Freeform 139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0039" name="Picture 1399" descr="screen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0040" name="Freeform 140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1" name="Freeform 140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2" name="Freeform 140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140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140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140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46" name="Group 140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0053" name="Freeform 140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4" name="Freeform 140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5" name="Freeform 140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6" name="Freeform 141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7" name="Freeform 141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58" name="Freeform 141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47" name="Freeform 141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141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141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141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141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141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5729" name="Line 913"/>
          <p:cNvSpPr>
            <a:spLocks noChangeShapeType="1"/>
          </p:cNvSpPr>
          <p:nvPr/>
        </p:nvSpPr>
        <p:spPr bwMode="auto">
          <a:xfrm>
            <a:off x="7420902" y="3786188"/>
            <a:ext cx="1398190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39941" name="Picture 616" descr="underline_base"/>
          <p:cNvPicPr>
            <a:picLocks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306" y="766764"/>
            <a:ext cx="54465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727" name="Line 911"/>
          <p:cNvSpPr>
            <a:spLocks noChangeShapeType="1"/>
          </p:cNvSpPr>
          <p:nvPr/>
        </p:nvSpPr>
        <p:spPr bwMode="auto">
          <a:xfrm>
            <a:off x="7524089" y="660400"/>
            <a:ext cx="1841896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43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319881" y="0"/>
            <a:ext cx="9080500" cy="10414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Creating a network app</a:t>
            </a:r>
          </a:p>
        </p:txBody>
      </p:sp>
      <p:sp>
        <p:nvSpPr>
          <p:cNvPr id="39944" name="Rectangle 3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17658" y="1206501"/>
            <a:ext cx="4658915" cy="5114925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write programs that:</a:t>
            </a:r>
          </a:p>
          <a:p>
            <a:r>
              <a:rPr lang="en-US" altLang="en-US" sz="2400">
                <a:ea typeface="ＭＳ Ｐゴシック" pitchFamily="34" charset="-128"/>
              </a:rPr>
              <a:t>run on (different) </a:t>
            </a:r>
            <a:r>
              <a:rPr lang="en-US" altLang="en-US" sz="2400" i="1">
                <a:ea typeface="ＭＳ Ｐゴシック" pitchFamily="34" charset="-128"/>
              </a:rPr>
              <a:t>end systems</a:t>
            </a:r>
          </a:p>
          <a:p>
            <a:r>
              <a:rPr lang="en-US" altLang="en-US" sz="2400">
                <a:ea typeface="ＭＳ Ｐゴシック" pitchFamily="34" charset="-128"/>
              </a:rPr>
              <a:t>communicate over network</a:t>
            </a:r>
          </a:p>
          <a:p>
            <a:r>
              <a:rPr lang="en-US" altLang="en-US" sz="2400">
                <a:ea typeface="ＭＳ Ｐゴシック" pitchFamily="34" charset="-128"/>
              </a:rPr>
              <a:t>e.g., web server software communicates with browser software</a:t>
            </a:r>
          </a:p>
          <a:p>
            <a:pPr>
              <a:spcBef>
                <a:spcPct val="80000"/>
              </a:spcBef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no need to write software for network-core devices</a:t>
            </a:r>
          </a:p>
          <a:p>
            <a:r>
              <a:rPr lang="en-US" altLang="en-US" sz="2400">
                <a:ea typeface="ＭＳ Ｐゴシック" pitchFamily="34" charset="-128"/>
              </a:rPr>
              <a:t>network-core devices do not run user applications </a:t>
            </a:r>
          </a:p>
          <a:p>
            <a:r>
              <a:rPr lang="en-US" altLang="en-US" sz="2400">
                <a:ea typeface="ＭＳ Ｐゴシック" pitchFamily="34" charset="-128"/>
              </a:rPr>
              <a:t>applications on end systems  allows for rapid app development, propagation</a:t>
            </a:r>
          </a:p>
          <a:p>
            <a:pPr>
              <a:buFont typeface="Wingdings" pitchFamily="2" charset="2"/>
              <a:buNone/>
            </a:pPr>
            <a:endParaRPr lang="en-US" altLang="en-US" sz="2400">
              <a:solidFill>
                <a:srgbClr val="FF0000"/>
              </a:solidFill>
              <a:ea typeface="ＭＳ Ｐゴシック" pitchFamily="34" charset="-128"/>
            </a:endParaRPr>
          </a:p>
        </p:txBody>
      </p:sp>
      <p:grpSp>
        <p:nvGrpSpPr>
          <p:cNvPr id="35725" name="Group 618"/>
          <p:cNvGrpSpPr>
            <a:grpSpLocks/>
          </p:cNvGrpSpPr>
          <p:nvPr/>
        </p:nvGrpSpPr>
        <p:grpSpPr bwMode="auto">
          <a:xfrm>
            <a:off x="6346032" y="503238"/>
            <a:ext cx="1131623" cy="965200"/>
            <a:chOff x="4047" y="420"/>
            <a:chExt cx="658" cy="608"/>
          </a:xfrm>
        </p:grpSpPr>
        <p:sp>
          <p:nvSpPr>
            <p:cNvPr id="39964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5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6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67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</a:rPr>
                <a:t>application</a:t>
              </a:r>
              <a:endParaRPr lang="en-US" altLang="en-US" sz="10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physical</a:t>
              </a:r>
              <a:endParaRPr lang="en-US" altLang="en-US" sz="2400"/>
            </a:p>
          </p:txBody>
        </p:sp>
        <p:sp>
          <p:nvSpPr>
            <p:cNvPr id="39968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9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0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71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6" name="Group 619"/>
          <p:cNvGrpSpPr>
            <a:grpSpLocks/>
          </p:cNvGrpSpPr>
          <p:nvPr/>
        </p:nvGrpSpPr>
        <p:grpSpPr bwMode="auto">
          <a:xfrm>
            <a:off x="8619596" y="4087813"/>
            <a:ext cx="1131623" cy="965200"/>
            <a:chOff x="4047" y="420"/>
            <a:chExt cx="658" cy="608"/>
          </a:xfrm>
        </p:grpSpPr>
        <p:sp>
          <p:nvSpPr>
            <p:cNvPr id="39956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7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8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9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</a:rPr>
                <a:t>application</a:t>
              </a:r>
              <a:endParaRPr lang="en-US" altLang="en-US" sz="10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physical</a:t>
              </a:r>
              <a:endParaRPr lang="en-US" altLang="en-US" sz="2400"/>
            </a:p>
          </p:txBody>
        </p:sp>
        <p:sp>
          <p:nvSpPr>
            <p:cNvPr id="39960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1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2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63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8" name="Group 628"/>
          <p:cNvGrpSpPr>
            <a:grpSpLocks/>
          </p:cNvGrpSpPr>
          <p:nvPr/>
        </p:nvGrpSpPr>
        <p:grpSpPr bwMode="auto">
          <a:xfrm>
            <a:off x="6299598" y="3651250"/>
            <a:ext cx="1131623" cy="965200"/>
            <a:chOff x="4047" y="420"/>
            <a:chExt cx="658" cy="608"/>
          </a:xfrm>
        </p:grpSpPr>
        <p:sp>
          <p:nvSpPr>
            <p:cNvPr id="39948" name="Rectangle 227"/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49" name="Rectangle 228"/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0" name="Rectangle 229"/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39951" name="Text Box 230"/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</a:rPr>
                <a:t>application</a:t>
              </a:r>
              <a:endParaRPr lang="en-US" altLang="en-US" sz="10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/>
                <a:t>physical</a:t>
              </a:r>
              <a:endParaRPr lang="en-US" altLang="en-US" sz="2400"/>
            </a:p>
          </p:txBody>
        </p:sp>
        <p:sp>
          <p:nvSpPr>
            <p:cNvPr id="39952" name="Line 231"/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3" name="Line 232"/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4" name="Line 233"/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55" name="Freeform 917"/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1CFD517C-2A60-4C2A-A383-436198CE107E}" type="slidenum">
              <a:rPr lang="en-US" altLang="en-US" smtClean="0"/>
              <a:pPr/>
              <a:t>5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5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5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729" grpId="0" animBg="1"/>
      <p:bldP spid="3572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7" name="Picture 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740" y="960439"/>
            <a:ext cx="64371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88" name="Rectangle 2"/>
          <p:cNvSpPr>
            <a:spLocks noGrp="1" noChangeArrowheads="1"/>
          </p:cNvSpPr>
          <p:nvPr>
            <p:ph type="title"/>
          </p:nvPr>
        </p:nvSpPr>
        <p:spPr>
          <a:xfrm>
            <a:off x="481542" y="207964"/>
            <a:ext cx="8420100" cy="1030287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Application architectures</a:t>
            </a:r>
          </a:p>
        </p:txBody>
      </p:sp>
      <p:sp>
        <p:nvSpPr>
          <p:cNvPr id="4198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>
                <a:solidFill>
                  <a:srgbClr val="000099"/>
                </a:solidFill>
                <a:ea typeface="ＭＳ Ｐゴシック" pitchFamily="34" charset="-128"/>
              </a:rPr>
              <a:t>possible structure of applications:</a:t>
            </a:r>
          </a:p>
          <a:p>
            <a:r>
              <a:rPr lang="en-US" altLang="en-US">
                <a:ea typeface="ＭＳ Ｐゴシック" pitchFamily="34" charset="-128"/>
              </a:rPr>
              <a:t>client-server</a:t>
            </a:r>
          </a:p>
          <a:p>
            <a:r>
              <a:rPr lang="en-US" altLang="en-US">
                <a:ea typeface="ＭＳ Ｐゴシック" pitchFamily="34" charset="-128"/>
              </a:rPr>
              <a:t>peer-to-peer (P2P)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6</a:t>
            </a:fld>
            <a:endParaRPr lang="en-US" alt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5" name="Group 582"/>
          <p:cNvGrpSpPr>
            <a:grpSpLocks/>
          </p:cNvGrpSpPr>
          <p:nvPr/>
        </p:nvGrpSpPr>
        <p:grpSpPr bwMode="auto">
          <a:xfrm>
            <a:off x="588170" y="1492251"/>
            <a:ext cx="3835135" cy="4545013"/>
            <a:chOff x="3277" y="974"/>
            <a:chExt cx="2230" cy="2863"/>
          </a:xfrm>
        </p:grpSpPr>
        <p:sp>
          <p:nvSpPr>
            <p:cNvPr id="44042" name="Freeform 583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43" name="Group 584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4417" name="Rectangle 585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418" name="AutoShape 586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44044" name="Freeform 587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Line 588"/>
            <p:cNvSpPr>
              <a:spLocks noChangeShapeType="1"/>
            </p:cNvSpPr>
            <p:nvPr/>
          </p:nvSpPr>
          <p:spPr bwMode="auto">
            <a:xfrm rot="16200000" flipV="1">
              <a:off x="4915" y="3313"/>
              <a:ext cx="285" cy="1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6" name="Line 589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7" name="Line 590"/>
            <p:cNvSpPr>
              <a:spLocks noChangeShapeType="1"/>
            </p:cNvSpPr>
            <p:nvPr/>
          </p:nvSpPr>
          <p:spPr bwMode="auto">
            <a:xfrm rot="16200000" flipH="1">
              <a:off x="5116" y="3190"/>
              <a:ext cx="96" cy="4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48" name="Line 592"/>
            <p:cNvSpPr>
              <a:spLocks noChangeShapeType="1"/>
            </p:cNvSpPr>
            <p:nvPr/>
          </p:nvSpPr>
          <p:spPr bwMode="auto">
            <a:xfrm>
              <a:off x="3843" y="3009"/>
              <a:ext cx="94" cy="10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Line 593"/>
            <p:cNvSpPr>
              <a:spLocks noChangeShapeType="1"/>
            </p:cNvSpPr>
            <p:nvPr/>
          </p:nvSpPr>
          <p:spPr bwMode="auto">
            <a:xfrm flipV="1">
              <a:off x="3680" y="3150"/>
              <a:ext cx="261" cy="7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Line 596"/>
            <p:cNvSpPr>
              <a:spLocks noChangeShapeType="1"/>
            </p:cNvSpPr>
            <p:nvPr/>
          </p:nvSpPr>
          <p:spPr bwMode="auto">
            <a:xfrm flipH="1">
              <a:off x="3948" y="3209"/>
              <a:ext cx="98" cy="11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Line 597"/>
            <p:cNvSpPr>
              <a:spLocks noChangeShapeType="1"/>
            </p:cNvSpPr>
            <p:nvPr/>
          </p:nvSpPr>
          <p:spPr bwMode="auto">
            <a:xfrm flipH="1" flipV="1">
              <a:off x="4132" y="3213"/>
              <a:ext cx="65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Line 598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Line 600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Line 601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55" name="Group 602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44415" name="Picture 603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416" name="Picture 604" descr="antenna_radiation_stylized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4056" name="Freeform 605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606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Line 607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Line 608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Line 609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Line 610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Line 611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Line 612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Line 613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Line 614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Line 615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Line 616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Line 617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Line 618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Line 619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Line 620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Line 621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Line 622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Line 623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75" name="Group 624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44398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399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0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1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2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3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4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5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6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7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8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09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0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1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2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4413" name="Oval 640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4414" name="Picture 641" descr="cell_tower_radiation_gray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76" name="Group 642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4389" name="Line 643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91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92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93" name="Group 647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44396" name="Freeform 6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97" name="Freeform 6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94" name="Line 650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Line 651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7" name="Group 652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4438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8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8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84" name="Group 65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87" name="Freeform 65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88" name="Freeform 65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85" name="Line 65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Line 66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8" name="Group 661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4437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7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7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76" name="Group 66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79" name="Freeform 66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80" name="Freeform 66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77" name="Line 66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8" name="Line 66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79" name="Group 670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4436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6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6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68" name="Group 67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71" name="Freeform 67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72" name="Freeform 67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69" name="Line 67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Line 67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0" name="Group 679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4435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5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5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60" name="Group 68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63" name="Freeform 68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64" name="Freeform 68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61" name="Line 68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Line 68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1" name="Group 688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4434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5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5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52" name="Group 69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55" name="Freeform 69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56" name="Freeform 69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53" name="Line 69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Line 69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82" name="Line 697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83" name="Group 698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4434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4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4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44" name="Group 70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47" name="Freeform 7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48" name="Freeform 7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45" name="Line 70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Line 70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4" name="Group 707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4433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3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3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36" name="Group 7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39" name="Freeform 7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40" name="Freeform 7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37" name="Line 7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Line 7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5" name="Group 716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44325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26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27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28" name="Group 72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31" name="Freeform 72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32" name="Freeform 72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29" name="Line 72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Line 72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6" name="Group 725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44317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18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19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20" name="Group 7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23" name="Freeform 7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24" name="Freeform 7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21" name="Line 7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Line 7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7" name="Group 734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44309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10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11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12" name="Group 73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15" name="Freeform 73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16" name="Freeform 74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13" name="Line 74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Line 74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8" name="Group 743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4430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0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430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4304" name="Group 74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4307" name="Freeform 7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08" name="Freeform 7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305" name="Line 75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Line 75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9" name="Group 752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44287" name="Group 753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4289" name="Freeform 754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0" name="Freeform 755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1" name="Freeform 756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2" name="Freeform 757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3" name="Freeform 758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4" name="Freeform 759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5" name="Freeform 760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6" name="Freeform 761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7" name="Freeform 762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8" name="Freeform 763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99" name="Freeform 764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300" name="Freeform 765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4288" name="Picture 766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90" name="Group 767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44273" name="Group 768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4275" name="Freeform 769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6" name="Freeform 770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7" name="Freeform 771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8" name="Freeform 772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79" name="Freeform 773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0" name="Freeform 774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1" name="Freeform 775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2" name="Freeform 776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3" name="Freeform 777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4" name="Freeform 778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5" name="Freeform 779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286" name="Freeform 780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4274" name="Picture 781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4091" name="Line 782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4092" name="Group 783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44271" name="Picture 78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72" name="Freeform 785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3" name="Group 786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44269" name="Picture 78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70" name="Freeform 788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4" name="Group 789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44267" name="Picture 79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68" name="Freeform 79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095" name="Group 792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44265" name="Picture 793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266" name="Freeform 794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4096" name="Picture 795" descr="car_icon_small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4097" name="Group 796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44263" name="Picture 797" descr="iphone_stylized_small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264" name="Picture 798" descr="antenna_radiation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4098" name="Group 799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44231" name="Freeform 80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Rectangle 801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33" name="Freeform 80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80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Rectangle 804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36" name="Group 80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261" name="AutoShape 806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62" name="AutoShape 807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37" name="Rectangle 808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38" name="Group 80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59" name="AutoShape 810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60" name="AutoShape 811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39" name="Rectangle 812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0" name="Rectangle 813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41" name="Group 81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257" name="AutoShape 815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58" name="AutoShape 816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42" name="Freeform 81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243" name="Group 81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255" name="AutoShape 819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56" name="AutoShape 820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44" name="Rectangle 821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5" name="Freeform 82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82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Oval 824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48" name="Freeform 82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AutoShape 826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0" name="AutoShape 827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1" name="Oval 828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2" name="Oval 829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44253" name="Oval 830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54" name="Rectangle 831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099" name="Group 832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44199" name="Freeform 833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Rectangle 834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01" name="Freeform 835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836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Rectangle 837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4" name="Group 838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229" name="AutoShape 839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30" name="AutoShape 840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05" name="Rectangle 841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6" name="Group 842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27" name="AutoShape 843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8" name="AutoShape 844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07" name="Rectangle 845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08" name="Rectangle 846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4209" name="Group 847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225" name="AutoShape 848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6" name="AutoShape 849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10" name="Freeform 850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211" name="Group 851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223" name="AutoShape 852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224" name="AutoShape 853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4212" name="Rectangle 854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3" name="Freeform 855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856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Oval 857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6" name="Freeform 858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AutoShape 859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8" name="AutoShape 860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19" name="Oval 861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20" name="Oval 862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44221" name="Oval 863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4222" name="Rectangle 864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100" name="Group 865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44176" name="Picture 866" descr="antenna_stylized"/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77" name="Picture 867" descr="laptop_keyboar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78" name="Freeform 86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79" name="Picture 869" descr="screen"/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80" name="Freeform 87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87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87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87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87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87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86" name="Group 87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93" name="Freeform 87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4" name="Freeform 87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5" name="Freeform 87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6" name="Freeform 88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7" name="Freeform 88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98" name="Freeform 88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87" name="Freeform 88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88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88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88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88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88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1" name="Group 889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44153" name="Picture 890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54" name="Picture 891" descr="laptop_keyboar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55" name="Freeform 892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56" name="Picture 893" descr="screen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57" name="Freeform 894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895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896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897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898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899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63" name="Group 900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70" name="Freeform 901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1" name="Freeform 902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2" name="Freeform 903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3" name="Freeform 904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4" name="Freeform 905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75" name="Freeform 906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64" name="Freeform 907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908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909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910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911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912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2" name="Group 913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44130" name="Picture 914" descr="antenna_stylized"/>
              <p:cNvPicPr>
                <a:picLocks noChangeAspect="1"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31" name="Picture 915" descr="laptop_keyboar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32" name="Freeform 916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33" name="Picture 917" descr="screen"/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34" name="Freeform 918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5" name="Freeform 919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6" name="Freeform 920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7" name="Freeform 921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922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923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40" name="Group 924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47" name="Freeform 925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48" name="Freeform 926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49" name="Freeform 927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0" name="Freeform 928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1" name="Freeform 929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52" name="Freeform 930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41" name="Freeform 931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932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933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934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935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936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103" name="Group 937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44128" name="Picture 93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29" name="Freeform 939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4104" name="Group 940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44105" name="Picture 941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4106" name="Picture 942" descr="laptop_keyboar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07" name="Freeform 943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4108" name="Picture 944" descr="screen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109" name="Freeform 945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0" name="Freeform 946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1" name="Freeform 947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2" name="Freeform 948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3" name="Freeform 949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4" name="Freeform 950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115" name="Group 951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4122" name="Freeform 952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3" name="Freeform 953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4" name="Freeform 954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5" name="Freeform 955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6" name="Freeform 956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127" name="Freeform 957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4116" name="Freeform 958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7" name="Freeform 959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8" name="Freeform 960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19" name="Freeform 961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0" name="Freeform 962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21" name="Freeform 963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4036" name="Rectangle 4"/>
          <p:cNvSpPr>
            <a:spLocks noGrp="1" noChangeArrowheads="1"/>
          </p:cNvSpPr>
          <p:nvPr>
            <p:ph type="title"/>
          </p:nvPr>
        </p:nvSpPr>
        <p:spPr>
          <a:xfrm>
            <a:off x="397272" y="184150"/>
            <a:ext cx="8420100" cy="852488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Client-server architecture</a:t>
            </a:r>
          </a:p>
        </p:txBody>
      </p:sp>
      <p:sp>
        <p:nvSpPr>
          <p:cNvPr id="44037" name="Rectangle 460"/>
          <p:cNvSpPr>
            <a:spLocks noGrp="1" noChangeArrowheads="1"/>
          </p:cNvSpPr>
          <p:nvPr>
            <p:ph type="body" sz="half" idx="2"/>
          </p:nvPr>
        </p:nvSpPr>
        <p:spPr>
          <a:xfrm>
            <a:off x="5149057" y="1416050"/>
            <a:ext cx="4488656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itchFamily="34" charset="-128"/>
              </a:rPr>
              <a:t>server: 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always-on host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permanent IP address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data centers for scaling</a:t>
            </a:r>
          </a:p>
          <a:p>
            <a:pPr>
              <a:spcBef>
                <a:spcPct val="750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itchFamily="34" charset="-128"/>
              </a:rPr>
              <a:t>clients: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communicate with server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may be intermittently connected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may have dynamic IP addresses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do not communicate directly with each other</a:t>
            </a:r>
          </a:p>
        </p:txBody>
      </p:sp>
      <p:pic>
        <p:nvPicPr>
          <p:cNvPr id="44038" name="Picture 351" descr="underline_base"/>
          <p:cNvPicPr>
            <a:picLocks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992" y="842964"/>
            <a:ext cx="6562725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9" name="Line 913"/>
          <p:cNvSpPr>
            <a:spLocks noChangeShapeType="1"/>
          </p:cNvSpPr>
          <p:nvPr/>
        </p:nvSpPr>
        <p:spPr bwMode="auto">
          <a:xfrm>
            <a:off x="1353476" y="3235326"/>
            <a:ext cx="2173817" cy="19780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0" name="Line 800"/>
          <p:cNvSpPr>
            <a:spLocks noChangeShapeType="1"/>
          </p:cNvSpPr>
          <p:nvPr/>
        </p:nvSpPr>
        <p:spPr bwMode="auto">
          <a:xfrm>
            <a:off x="2395671" y="1844676"/>
            <a:ext cx="1604565" cy="3109913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1" name="Text Box 803"/>
          <p:cNvSpPr txBox="1">
            <a:spLocks noChangeArrowheads="1"/>
          </p:cNvSpPr>
          <p:nvPr/>
        </p:nvSpPr>
        <p:spPr bwMode="auto">
          <a:xfrm>
            <a:off x="275167" y="4067176"/>
            <a:ext cx="15664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client/server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D13D69D4-5A72-4496-B381-78514396D156}" type="slidenum">
              <a:rPr lang="en-US" altLang="en-US" smtClean="0"/>
              <a:pPr/>
              <a:t>7</a:t>
            </a:fld>
            <a:endParaRPr lang="en-US" alt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3" name="Group 566"/>
          <p:cNvGrpSpPr>
            <a:grpSpLocks/>
          </p:cNvGrpSpPr>
          <p:nvPr/>
        </p:nvGrpSpPr>
        <p:grpSpPr bwMode="auto">
          <a:xfrm>
            <a:off x="5635759" y="1546226"/>
            <a:ext cx="3835135" cy="4545013"/>
            <a:chOff x="3277" y="974"/>
            <a:chExt cx="2230" cy="2863"/>
          </a:xfrm>
        </p:grpSpPr>
        <p:sp>
          <p:nvSpPr>
            <p:cNvPr id="46091" name="Freeform 567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092" name="Group 568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46466" name="Rectangle 569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467" name="AutoShape 570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46093" name="Freeform 571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Line 572"/>
            <p:cNvSpPr>
              <a:spLocks noChangeShapeType="1"/>
            </p:cNvSpPr>
            <p:nvPr/>
          </p:nvSpPr>
          <p:spPr bwMode="auto">
            <a:xfrm rot="-5400000">
              <a:off x="4924" y="3316"/>
              <a:ext cx="284" cy="7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95" name="Line 573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96" name="Line 574"/>
            <p:cNvSpPr>
              <a:spLocks noChangeShapeType="1"/>
            </p:cNvSpPr>
            <p:nvPr/>
          </p:nvSpPr>
          <p:spPr bwMode="auto">
            <a:xfrm rot="16200000" flipH="1">
              <a:off x="5113" y="3192"/>
              <a:ext cx="90" cy="5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97" name="Line 576"/>
            <p:cNvSpPr>
              <a:spLocks noChangeShapeType="1"/>
            </p:cNvSpPr>
            <p:nvPr/>
          </p:nvSpPr>
          <p:spPr bwMode="auto">
            <a:xfrm>
              <a:off x="3843" y="3009"/>
              <a:ext cx="99" cy="8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Line 577"/>
            <p:cNvSpPr>
              <a:spLocks noChangeShapeType="1"/>
            </p:cNvSpPr>
            <p:nvPr/>
          </p:nvSpPr>
          <p:spPr bwMode="auto">
            <a:xfrm flipV="1">
              <a:off x="3680" y="3159"/>
              <a:ext cx="256" cy="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Line 580"/>
            <p:cNvSpPr>
              <a:spLocks noChangeShapeType="1"/>
            </p:cNvSpPr>
            <p:nvPr/>
          </p:nvSpPr>
          <p:spPr bwMode="auto">
            <a:xfrm flipH="1">
              <a:off x="3948" y="3204"/>
              <a:ext cx="90" cy="11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Line 581"/>
            <p:cNvSpPr>
              <a:spLocks noChangeShapeType="1"/>
            </p:cNvSpPr>
            <p:nvPr/>
          </p:nvSpPr>
          <p:spPr bwMode="auto">
            <a:xfrm flipH="1" flipV="1">
              <a:off x="4146" y="3213"/>
              <a:ext cx="51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Line 582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Line 584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Line 585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04" name="Group 586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46464" name="Picture 587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465" name="Picture 588" descr="antenna_radiation_stylized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6105" name="Freeform 589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590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Line 591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Line 592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Line 593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Line 594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Line 595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Line 596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Line 597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Line 598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Line 599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Line 600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Line 601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Line 602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Line 603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Line 604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Line 605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Line 606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3" name="Line 607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24" name="Group 608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46447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48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49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0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1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2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3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4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5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6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7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8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59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60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61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46462" name="Oval 624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6463" name="Picture 625" descr="cell_tower_radiation_gray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25" name="Group 626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46438" name="Line 627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9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40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41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442" name="Group 631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46445" name="Freeform 63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46" name="Freeform 63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43" name="Line 634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44" name="Line 635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6" name="Group 636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4643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3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3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433" name="Group 64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36" name="Freeform 64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37" name="Freeform 64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34" name="Line 643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35" name="Line 64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7" name="Group 645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4642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2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2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425" name="Group 64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28" name="Freeform 65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29" name="Freeform 65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26" name="Line 65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27" name="Line 65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8" name="Group 654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4641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1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1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417" name="Group 65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20" name="Freeform 65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21" name="Freeform 66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18" name="Line 66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9" name="Line 66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29" name="Group 663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4640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0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0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409" name="Group 66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12" name="Freeform 66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13" name="Freeform 66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10" name="Line 67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11" name="Line 67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0" name="Group 672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4639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9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40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401" name="Group 67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404" name="Freeform 67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405" name="Freeform 67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402" name="Line 67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03" name="Line 68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31" name="Line 681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6132" name="Group 682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4639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9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9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393" name="Group 68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96" name="Freeform 68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97" name="Freeform 68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94" name="Line 68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95" name="Line 69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3" name="Group 691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4638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8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8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385" name="Group 69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88" name="Freeform 69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89" name="Freeform 69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86" name="Line 69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87" name="Line 69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4" name="Group 700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4637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7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7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377" name="Group 70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80" name="Freeform 70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81" name="Freeform 70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78" name="Line 70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9" name="Line 70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5" name="Group 709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4636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6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6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369" name="Group 71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72" name="Freeform 71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73" name="Freeform 71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70" name="Line 71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71" name="Line 71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6" name="Group 718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4635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5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6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361" name="Group 72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64" name="Freeform 72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65" name="Freeform 72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62" name="Line 72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3" name="Line 72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7" name="Group 727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4635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5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4635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46353" name="Group 73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46356" name="Freeform 73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57" name="Freeform 73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354" name="Line 73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5" name="Line 73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38" name="Group 736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46336" name="Group 737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6338" name="Freeform 738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9" name="Freeform 739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0" name="Freeform 740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1" name="Freeform 741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2" name="Freeform 742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3" name="Freeform 743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4" name="Freeform 744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5" name="Freeform 745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6" name="Freeform 746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7" name="Freeform 747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8" name="Freeform 748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49" name="Freeform 749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6337" name="Picture 750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39" name="Group 751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46322" name="Group 752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46324" name="Freeform 753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5" name="Freeform 754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6" name="Freeform 755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7" name="Freeform 756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8" name="Freeform 757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29" name="Freeform 758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0" name="Freeform 759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1" name="Freeform 760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2" name="Freeform 761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3" name="Freeform 762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4" name="Freeform 763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335" name="Freeform 764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46323" name="Picture 765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6140" name="Line 766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6141" name="Group 767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46320" name="Picture 76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321" name="Freeform 769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6142" name="Group 770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46318" name="Picture 77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319" name="Freeform 772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6143" name="Group 773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46316" name="Picture 77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317" name="Freeform 775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6144" name="Group 776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46314" name="Picture 77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315" name="Freeform 778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46145" name="Picture 779" descr="car_icon_small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6146" name="Group 780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46312" name="Picture 781" descr="iphone_stylized_small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313" name="Picture 782" descr="antenna_radiation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6147" name="Group 783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46280" name="Freeform 784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1" name="Rectangle 785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82" name="Freeform 786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3" name="Freeform 787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Rectangle 788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85" name="Group 789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6310" name="AutoShape 790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311" name="AutoShape 791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86" name="Rectangle 792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87" name="Group 793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6308" name="AutoShape 794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309" name="AutoShape 795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88" name="Rectangle 796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89" name="Rectangle 797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90" name="Group 798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306" name="AutoShape 799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307" name="AutoShape 800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91" name="Freeform 801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292" name="Group 802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6304" name="AutoShape 803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305" name="AutoShape 804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93" name="Rectangle 805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94" name="Freeform 806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807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Oval 808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97" name="Freeform 809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AutoShape 810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99" name="AutoShape 811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0" name="Oval 812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1" name="Oval 813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46302" name="Oval 814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303" name="Rectangle 815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6148" name="Group 816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46248" name="Freeform 817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9" name="Rectangle 818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50" name="Freeform 819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1" name="Freeform 820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Rectangle 821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53" name="Group 822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6278" name="AutoShape 823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279" name="AutoShape 824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54" name="Rectangle 825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55" name="Group 826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6276" name="AutoShape 827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277" name="AutoShape 828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56" name="Rectangle 829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57" name="Rectangle 830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6258" name="Group 831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274" name="AutoShape 832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275" name="AutoShape 833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59" name="Freeform 834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260" name="Group 835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6272" name="AutoShape 836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6273" name="AutoShape 837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46261" name="Rectangle 838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2" name="Freeform 839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3" name="Freeform 840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Oval 841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5" name="Freeform 842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6" name="AutoShape 843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7" name="AutoShape 844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8" name="Oval 845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69" name="Oval 846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46270" name="Oval 847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6271" name="Rectangle 848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6149" name="Group 849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46225" name="Picture 850" descr="antenna_stylized"/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226" name="Picture 851" descr="laptop_keyboar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227" name="Freeform 852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228" name="Picture 853" descr="screen"/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229" name="Freeform 854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0" name="Freeform 855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1" name="Freeform 856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Freeform 857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3" name="Freeform 858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4" name="Freeform 859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235" name="Group 860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242" name="Freeform 861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3" name="Freeform 862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4" name="Freeform 863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5" name="Freeform 864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6" name="Freeform 865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47" name="Freeform 866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236" name="Freeform 867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7" name="Freeform 868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8" name="Freeform 869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9" name="Freeform 870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Freeform 871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1" name="Freeform 872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50" name="Group 873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46202" name="Picture 874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203" name="Picture 875" descr="laptop_keyboar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204" name="Freeform 876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205" name="Picture 877" descr="screen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206" name="Freeform 878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7" name="Freeform 879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Freeform 880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9" name="Freeform 881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0" name="Freeform 882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883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212" name="Group 884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219" name="Freeform 885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0" name="Freeform 886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1" name="Freeform 887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2" name="Freeform 888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3" name="Freeform 889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24" name="Freeform 890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213" name="Freeform 891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4" name="Freeform 892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5" name="Freeform 893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Freeform 894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7" name="Freeform 895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8" name="Freeform 896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51" name="Group 897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46179" name="Picture 898" descr="antenna_stylized"/>
              <p:cNvPicPr>
                <a:picLocks noChangeAspect="1"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80" name="Picture 899" descr="laptop_keyboar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81" name="Freeform 90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182" name="Picture 901" descr="screen"/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83" name="Freeform 90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Freeform 90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5" name="Freeform 90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6" name="Freeform 90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Freeform 90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Freeform 90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89" name="Group 90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196" name="Freeform 90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97" name="Freeform 91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98" name="Freeform 91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99" name="Freeform 91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00" name="Freeform 91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201" name="Freeform 91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190" name="Freeform 91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1" name="Freeform 91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Freeform 91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3" name="Freeform 91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4" name="Freeform 91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5" name="Freeform 92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52" name="Group 921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46177" name="Picture 92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78" name="Freeform 923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46153" name="Group 924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46154" name="Picture 925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6155" name="Picture 926" descr="laptop_keyboar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56" name="Freeform 927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6157" name="Picture 928" descr="screen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6158" name="Freeform 929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9" name="Freeform 930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Freeform 931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1" name="Freeform 932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2" name="Freeform 933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3" name="Freeform 934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64" name="Group 935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171" name="Freeform 936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2" name="Freeform 937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3" name="Freeform 938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4" name="Freeform 939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5" name="Freeform 940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76" name="Freeform 941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165" name="Freeform 942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Freeform 943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7" name="Freeform 944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Freeform 945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Freeform 946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Freeform 947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6084" name="Rectangle 4"/>
          <p:cNvSpPr>
            <a:spLocks noGrp="1" noChangeArrowheads="1"/>
          </p:cNvSpPr>
          <p:nvPr>
            <p:ph type="title"/>
          </p:nvPr>
        </p:nvSpPr>
        <p:spPr>
          <a:xfrm>
            <a:off x="335360" y="228600"/>
            <a:ext cx="8420100" cy="81915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P2P architecture</a:t>
            </a:r>
          </a:p>
        </p:txBody>
      </p:sp>
      <p:sp>
        <p:nvSpPr>
          <p:cNvPr id="46085" name="Rectangle 5"/>
          <p:cNvSpPr>
            <a:spLocks noGrp="1" noChangeArrowheads="1"/>
          </p:cNvSpPr>
          <p:nvPr>
            <p:ph type="body" sz="half" idx="1"/>
          </p:nvPr>
        </p:nvSpPr>
        <p:spPr>
          <a:xfrm>
            <a:off x="433388" y="1300164"/>
            <a:ext cx="4387189" cy="5241925"/>
          </a:xfrm>
        </p:spPr>
        <p:txBody>
          <a:bodyPr/>
          <a:lstStyle/>
          <a:p>
            <a:r>
              <a:rPr lang="en-US" altLang="en-US" sz="2400" i="1">
                <a:ea typeface="ＭＳ Ｐゴシック" pitchFamily="34" charset="-128"/>
              </a:rPr>
              <a:t>no</a:t>
            </a:r>
            <a:r>
              <a:rPr lang="en-US" altLang="en-US" sz="2400">
                <a:ea typeface="ＭＳ Ｐゴシック" pitchFamily="34" charset="-128"/>
              </a:rPr>
              <a:t> always-on server</a:t>
            </a:r>
          </a:p>
          <a:p>
            <a:r>
              <a:rPr lang="en-US" altLang="en-US" sz="2400">
                <a:ea typeface="ＭＳ Ｐゴシック" pitchFamily="34" charset="-128"/>
              </a:rPr>
              <a:t>arbitrary end systems directly communicate</a:t>
            </a:r>
          </a:p>
          <a:p>
            <a:r>
              <a:rPr lang="en-US" altLang="en-US" sz="2400">
                <a:ea typeface="ＭＳ Ｐゴシック" pitchFamily="34" charset="-128"/>
              </a:rPr>
              <a:t>peers request service from other peers, provide service in return to other peers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self scalability</a:t>
            </a: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 – new peers bring new service capacity, as well as new service demands</a:t>
            </a:r>
          </a:p>
          <a:p>
            <a:r>
              <a:rPr lang="en-US" altLang="en-US" sz="2400">
                <a:ea typeface="ＭＳ Ｐゴシック" pitchFamily="34" charset="-128"/>
              </a:rPr>
              <a:t>peers are intermittently connected and change IP addresses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complex management</a:t>
            </a:r>
          </a:p>
          <a:p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endParaRPr lang="en-US" altLang="en-US">
              <a:ea typeface="ＭＳ Ｐゴシック" pitchFamily="34" charset="-128"/>
            </a:endParaRPr>
          </a:p>
        </p:txBody>
      </p:sp>
      <p:pic>
        <p:nvPicPr>
          <p:cNvPr id="46086" name="Picture 351" descr="underline_base"/>
          <p:cNvPicPr>
            <a:picLocks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113" y="873126"/>
            <a:ext cx="4345914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7" name="Line 1034"/>
          <p:cNvSpPr>
            <a:spLocks noChangeShapeType="1"/>
          </p:cNvSpPr>
          <p:nvPr/>
        </p:nvSpPr>
        <p:spPr bwMode="auto">
          <a:xfrm flipH="1">
            <a:off x="6739865" y="1852613"/>
            <a:ext cx="545173" cy="138906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8" name="Line 1035"/>
          <p:cNvSpPr>
            <a:spLocks noChangeShapeType="1"/>
          </p:cNvSpPr>
          <p:nvPr/>
        </p:nvSpPr>
        <p:spPr bwMode="auto">
          <a:xfrm>
            <a:off x="6029590" y="2438401"/>
            <a:ext cx="257969" cy="25685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9" name="Line 1036"/>
          <p:cNvSpPr>
            <a:spLocks noChangeShapeType="1"/>
          </p:cNvSpPr>
          <p:nvPr/>
        </p:nvSpPr>
        <p:spPr bwMode="auto">
          <a:xfrm>
            <a:off x="6798337" y="3581401"/>
            <a:ext cx="1298442" cy="19970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0" name="Text Box 1037"/>
          <p:cNvSpPr txBox="1">
            <a:spLocks noChangeArrowheads="1"/>
          </p:cNvSpPr>
          <p:nvPr/>
        </p:nvSpPr>
        <p:spPr bwMode="auto">
          <a:xfrm>
            <a:off x="7842250" y="1373189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peer-peer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30D84522-B3F1-461D-968F-76B6E37975AD}" type="slidenum">
              <a:rPr lang="en-US" altLang="en-US" smtClean="0"/>
              <a:pPr/>
              <a:t>8</a:t>
            </a:fld>
            <a:endParaRPr lang="en-US" alt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1" name="Rectangle 2"/>
          <p:cNvSpPr>
            <a:spLocks noGrp="1" noChangeArrowheads="1"/>
          </p:cNvSpPr>
          <p:nvPr>
            <p:ph type="title"/>
          </p:nvPr>
        </p:nvSpPr>
        <p:spPr>
          <a:xfrm>
            <a:off x="433388" y="185738"/>
            <a:ext cx="8420100" cy="8636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Processes communicating</a:t>
            </a:r>
          </a:p>
        </p:txBody>
      </p:sp>
      <p:sp>
        <p:nvSpPr>
          <p:cNvPr id="4813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544638"/>
            <a:ext cx="4321837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process:</a:t>
            </a:r>
            <a:r>
              <a:rPr lang="en-US" altLang="en-US">
                <a:ea typeface="ＭＳ Ｐゴシック" pitchFamily="34" charset="-128"/>
              </a:rPr>
              <a:t> program running within a host</a:t>
            </a:r>
          </a:p>
          <a:p>
            <a:r>
              <a:rPr lang="en-US" altLang="en-US" sz="2400">
                <a:ea typeface="ＭＳ Ｐゴシック" pitchFamily="34" charset="-128"/>
              </a:rPr>
              <a:t>within same host, two processes communicate using  </a:t>
            </a:r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inter-process communication</a:t>
            </a:r>
            <a:r>
              <a:rPr lang="en-US" altLang="en-US" sz="2400">
                <a:ea typeface="ＭＳ Ｐゴシック" pitchFamily="34" charset="-128"/>
              </a:rPr>
              <a:t> (defined by OS)</a:t>
            </a:r>
          </a:p>
          <a:p>
            <a:r>
              <a:rPr lang="en-US" altLang="en-US" sz="2400">
                <a:ea typeface="ＭＳ Ｐゴシック" pitchFamily="34" charset="-128"/>
              </a:rPr>
              <a:t>processes in different hosts communicate by exchanging </a:t>
            </a:r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messages</a:t>
            </a:r>
          </a:p>
        </p:txBody>
      </p:sp>
      <p:sp>
        <p:nvSpPr>
          <p:cNvPr id="48133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312437" y="1979614"/>
            <a:ext cx="4127500" cy="2033587"/>
          </a:xfrm>
          <a:noFill/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client process:</a:t>
            </a:r>
            <a:r>
              <a:rPr lang="en-US" altLang="en-US"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process that initiates communication</a:t>
            </a:r>
          </a:p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server process:</a:t>
            </a:r>
            <a:r>
              <a:rPr lang="en-US" altLang="en-US"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process that waits to be contacted</a:t>
            </a:r>
            <a:endParaRPr lang="en-US" altLang="en-US">
              <a:ea typeface="ＭＳ Ｐゴシック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48134" name="Rectangle 7"/>
          <p:cNvSpPr>
            <a:spLocks noChangeArrowheads="1"/>
          </p:cNvSpPr>
          <p:nvPr/>
        </p:nvSpPr>
        <p:spPr bwMode="auto">
          <a:xfrm>
            <a:off x="5081985" y="4238626"/>
            <a:ext cx="4321836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aside: applications with P2P architectures have client processes &amp; server processes</a:t>
            </a:r>
          </a:p>
        </p:txBody>
      </p:sp>
      <p:pic>
        <p:nvPicPr>
          <p:cNvPr id="48135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223" y="866775"/>
            <a:ext cx="69324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6" name="Rectangle 13"/>
          <p:cNvSpPr>
            <a:spLocks noChangeArrowheads="1"/>
          </p:cNvSpPr>
          <p:nvPr/>
        </p:nvSpPr>
        <p:spPr bwMode="auto">
          <a:xfrm>
            <a:off x="5145617" y="1762126"/>
            <a:ext cx="4433623" cy="2062163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8137" name="Text Box 14"/>
          <p:cNvSpPr txBox="1">
            <a:spLocks noChangeArrowheads="1"/>
          </p:cNvSpPr>
          <p:nvPr/>
        </p:nvSpPr>
        <p:spPr bwMode="auto">
          <a:xfrm>
            <a:off x="5276321" y="1463676"/>
            <a:ext cx="2314673" cy="52322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>
                <a:latin typeface="Gill Sans MT" pitchFamily="34" charset="0"/>
              </a:rPr>
              <a:t>clients, servers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9</a:t>
            </a:fld>
            <a:endParaRPr lang="en-US" altLang="en-US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9" name="Rectangle 2"/>
          <p:cNvSpPr>
            <a:spLocks noGrp="1" noChangeArrowheads="1"/>
          </p:cNvSpPr>
          <p:nvPr>
            <p:ph type="title"/>
          </p:nvPr>
        </p:nvSpPr>
        <p:spPr>
          <a:xfrm>
            <a:off x="433388" y="123825"/>
            <a:ext cx="8750300" cy="896938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Sockets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78355" y="1208088"/>
            <a:ext cx="8918840" cy="2328862"/>
          </a:xfrm>
        </p:spPr>
        <p:txBody>
          <a:bodyPr/>
          <a:lstStyle/>
          <a:p>
            <a:r>
              <a:rPr lang="en-US" altLang="en-US" sz="2400" dirty="0">
                <a:ea typeface="ＭＳ Ｐゴシック" pitchFamily="34" charset="-128"/>
              </a:rPr>
              <a:t>process sends/receives messages to/from its </a:t>
            </a:r>
            <a:r>
              <a:rPr lang="en-US" altLang="en-US" sz="2400" dirty="0">
                <a:solidFill>
                  <a:srgbClr val="CC0000"/>
                </a:solidFill>
                <a:ea typeface="ＭＳ Ｐゴシック" pitchFamily="34" charset="-128"/>
              </a:rPr>
              <a:t>socket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socket analogous to door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sending process shoves message out door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sending process relies on transport infrastructure on other side of door to deliver message to socket at receiving process</a:t>
            </a:r>
          </a:p>
        </p:txBody>
      </p:sp>
      <p:pic>
        <p:nvPicPr>
          <p:cNvPr id="50181" name="Picture 43" descr="underline_base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581" y="800100"/>
            <a:ext cx="2075788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2" name="Freeform 66"/>
          <p:cNvSpPr>
            <a:spLocks/>
          </p:cNvSpPr>
          <p:nvPr/>
        </p:nvSpPr>
        <p:spPr bwMode="auto">
          <a:xfrm>
            <a:off x="7527529" y="3751263"/>
            <a:ext cx="797983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0183" name="Freeform 7"/>
          <p:cNvSpPr>
            <a:spLocks/>
          </p:cNvSpPr>
          <p:nvPr/>
        </p:nvSpPr>
        <p:spPr bwMode="auto">
          <a:xfrm>
            <a:off x="3936604" y="5048251"/>
            <a:ext cx="195884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84" name="Text Box 51"/>
          <p:cNvSpPr txBox="1">
            <a:spLocks noChangeArrowheads="1"/>
          </p:cNvSpPr>
          <p:nvPr/>
        </p:nvSpPr>
        <p:spPr bwMode="auto">
          <a:xfrm>
            <a:off x="4444082" y="5180013"/>
            <a:ext cx="8819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Internet</a:t>
            </a:r>
          </a:p>
        </p:txBody>
      </p:sp>
      <p:sp>
        <p:nvSpPr>
          <p:cNvPr id="50185" name="Line 52"/>
          <p:cNvSpPr>
            <a:spLocks noChangeShapeType="1"/>
          </p:cNvSpPr>
          <p:nvPr/>
        </p:nvSpPr>
        <p:spPr bwMode="auto">
          <a:xfrm>
            <a:off x="3675196" y="5591175"/>
            <a:ext cx="239566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86" name="Text Box 53"/>
          <p:cNvSpPr txBox="1">
            <a:spLocks noChangeArrowheads="1"/>
          </p:cNvSpPr>
          <p:nvPr/>
        </p:nvSpPr>
        <p:spPr bwMode="auto">
          <a:xfrm>
            <a:off x="8031428" y="4816475"/>
            <a:ext cx="107273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controlled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by OS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solidFill>
                <a:srgbClr val="CC0000"/>
              </a:solidFill>
              <a:latin typeface="Times New Roman" pitchFamily="18" charset="0"/>
            </a:endParaRPr>
          </a:p>
        </p:txBody>
      </p:sp>
      <p:sp>
        <p:nvSpPr>
          <p:cNvPr id="50187" name="Text Box 56"/>
          <p:cNvSpPr txBox="1">
            <a:spLocks noChangeArrowheads="1"/>
          </p:cNvSpPr>
          <p:nvPr/>
        </p:nvSpPr>
        <p:spPr bwMode="auto">
          <a:xfrm>
            <a:off x="8007351" y="3916363"/>
            <a:ext cx="148309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controlled by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app developer</a:t>
            </a:r>
          </a:p>
        </p:txBody>
      </p:sp>
      <p:sp>
        <p:nvSpPr>
          <p:cNvPr id="50188" name="Freeform 45"/>
          <p:cNvSpPr>
            <a:spLocks/>
          </p:cNvSpPr>
          <p:nvPr/>
        </p:nvSpPr>
        <p:spPr bwMode="auto">
          <a:xfrm>
            <a:off x="1308763" y="3814764"/>
            <a:ext cx="822060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0189" name="Rectangle 23"/>
          <p:cNvSpPr>
            <a:spLocks noChangeArrowheads="1"/>
          </p:cNvSpPr>
          <p:nvPr/>
        </p:nvSpPr>
        <p:spPr bwMode="auto">
          <a:xfrm>
            <a:off x="2178977" y="3770313"/>
            <a:ext cx="1405069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50190" name="Rectangle 24"/>
          <p:cNvSpPr>
            <a:spLocks noChangeArrowheads="1"/>
          </p:cNvSpPr>
          <p:nvPr/>
        </p:nvSpPr>
        <p:spPr bwMode="auto">
          <a:xfrm>
            <a:off x="2137702" y="3824288"/>
            <a:ext cx="1379273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50191" name="Line 25"/>
          <p:cNvSpPr>
            <a:spLocks noChangeShapeType="1"/>
          </p:cNvSpPr>
          <p:nvPr/>
        </p:nvSpPr>
        <p:spPr bwMode="auto">
          <a:xfrm>
            <a:off x="2148020" y="4584701"/>
            <a:ext cx="1368954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2" name="Text Box 26"/>
          <p:cNvSpPr txBox="1">
            <a:spLocks noChangeArrowheads="1"/>
          </p:cNvSpPr>
          <p:nvPr/>
        </p:nvSpPr>
        <p:spPr bwMode="auto">
          <a:xfrm>
            <a:off x="2101586" y="4567239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itchFamily="34" charset="0"/>
              </a:rPr>
              <a:t>transport</a:t>
            </a:r>
          </a:p>
        </p:txBody>
      </p:sp>
      <p:sp>
        <p:nvSpPr>
          <p:cNvPr id="50193" name="Line 27"/>
          <p:cNvSpPr>
            <a:spLocks noChangeShapeType="1"/>
          </p:cNvSpPr>
          <p:nvPr/>
        </p:nvSpPr>
        <p:spPr bwMode="auto">
          <a:xfrm>
            <a:off x="2156619" y="4905376"/>
            <a:ext cx="1368954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4" name="Line 28"/>
          <p:cNvSpPr>
            <a:spLocks noChangeShapeType="1"/>
          </p:cNvSpPr>
          <p:nvPr/>
        </p:nvSpPr>
        <p:spPr bwMode="auto">
          <a:xfrm>
            <a:off x="2141141" y="5214939"/>
            <a:ext cx="1368954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5" name="Line 29"/>
          <p:cNvSpPr>
            <a:spLocks noChangeShapeType="1"/>
          </p:cNvSpPr>
          <p:nvPr/>
        </p:nvSpPr>
        <p:spPr bwMode="auto">
          <a:xfrm>
            <a:off x="2141141" y="5500689"/>
            <a:ext cx="1368954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196" name="Text Box 26"/>
          <p:cNvSpPr txBox="1">
            <a:spLocks noChangeArrowheads="1"/>
          </p:cNvSpPr>
          <p:nvPr/>
        </p:nvSpPr>
        <p:spPr bwMode="auto">
          <a:xfrm>
            <a:off x="2139421" y="3814764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itchFamily="34" charset="0"/>
              </a:rPr>
              <a:t>application</a:t>
            </a:r>
          </a:p>
        </p:txBody>
      </p:sp>
      <p:sp>
        <p:nvSpPr>
          <p:cNvPr id="50197" name="Text Box 26"/>
          <p:cNvSpPr txBox="1">
            <a:spLocks noChangeArrowheads="1"/>
          </p:cNvSpPr>
          <p:nvPr/>
        </p:nvSpPr>
        <p:spPr bwMode="auto">
          <a:xfrm>
            <a:off x="2091267" y="5472114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itchFamily="34" charset="0"/>
              </a:rPr>
              <a:t>physical</a:t>
            </a:r>
          </a:p>
        </p:txBody>
      </p:sp>
      <p:sp>
        <p:nvSpPr>
          <p:cNvPr id="50198" name="Text Box 26"/>
          <p:cNvSpPr txBox="1">
            <a:spLocks noChangeArrowheads="1"/>
          </p:cNvSpPr>
          <p:nvPr/>
        </p:nvSpPr>
        <p:spPr bwMode="auto">
          <a:xfrm>
            <a:off x="2111905" y="5186364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itchFamily="34" charset="0"/>
              </a:rPr>
              <a:t>link</a:t>
            </a:r>
          </a:p>
        </p:txBody>
      </p:sp>
      <p:sp>
        <p:nvSpPr>
          <p:cNvPr id="50199" name="Text Box 26"/>
          <p:cNvSpPr txBox="1">
            <a:spLocks noChangeArrowheads="1"/>
          </p:cNvSpPr>
          <p:nvPr/>
        </p:nvSpPr>
        <p:spPr bwMode="auto">
          <a:xfrm>
            <a:off x="2101586" y="4891089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itchFamily="34" charset="0"/>
              </a:rPr>
              <a:t>network</a:t>
            </a:r>
          </a:p>
        </p:txBody>
      </p:sp>
      <p:sp>
        <p:nvSpPr>
          <p:cNvPr id="50200" name="Oval 57"/>
          <p:cNvSpPr>
            <a:spLocks noChangeArrowheads="1"/>
          </p:cNvSpPr>
          <p:nvPr/>
        </p:nvSpPr>
        <p:spPr bwMode="auto">
          <a:xfrm>
            <a:off x="2283883" y="4089400"/>
            <a:ext cx="107315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process</a:t>
            </a:r>
          </a:p>
        </p:txBody>
      </p:sp>
      <p:grpSp>
        <p:nvGrpSpPr>
          <p:cNvPr id="50201" name="Group 58"/>
          <p:cNvGrpSpPr>
            <a:grpSpLocks/>
          </p:cNvGrpSpPr>
          <p:nvPr/>
        </p:nvGrpSpPr>
        <p:grpSpPr bwMode="auto">
          <a:xfrm>
            <a:off x="2552171" y="4449764"/>
            <a:ext cx="591608" cy="225425"/>
            <a:chOff x="1287" y="2524"/>
            <a:chExt cx="260" cy="100"/>
          </a:xfrm>
        </p:grpSpPr>
        <p:sp>
          <p:nvSpPr>
            <p:cNvPr id="50231" name="Rectangle 59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2" name="Rectangle 60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3" name="Rectangle 61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4" name="Rectangle 62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50202" name="Rectangle 23"/>
          <p:cNvSpPr>
            <a:spLocks noChangeArrowheads="1"/>
          </p:cNvSpPr>
          <p:nvPr/>
        </p:nvSpPr>
        <p:spPr bwMode="auto">
          <a:xfrm>
            <a:off x="6146536" y="3741738"/>
            <a:ext cx="1405070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50203" name="Rectangle 24"/>
          <p:cNvSpPr>
            <a:spLocks noChangeArrowheads="1"/>
          </p:cNvSpPr>
          <p:nvPr/>
        </p:nvSpPr>
        <p:spPr bwMode="auto">
          <a:xfrm>
            <a:off x="6105261" y="3795713"/>
            <a:ext cx="1379273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50204" name="Line 25"/>
          <p:cNvSpPr>
            <a:spLocks noChangeShapeType="1"/>
          </p:cNvSpPr>
          <p:nvPr/>
        </p:nvSpPr>
        <p:spPr bwMode="auto">
          <a:xfrm>
            <a:off x="6115579" y="4556126"/>
            <a:ext cx="1368954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5" name="Text Box 26"/>
          <p:cNvSpPr txBox="1">
            <a:spLocks noChangeArrowheads="1"/>
          </p:cNvSpPr>
          <p:nvPr/>
        </p:nvSpPr>
        <p:spPr bwMode="auto">
          <a:xfrm>
            <a:off x="6069146" y="4538664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itchFamily="34" charset="0"/>
              </a:rPr>
              <a:t>transport</a:t>
            </a:r>
          </a:p>
        </p:txBody>
      </p:sp>
      <p:sp>
        <p:nvSpPr>
          <p:cNvPr id="50206" name="Line 27"/>
          <p:cNvSpPr>
            <a:spLocks noChangeShapeType="1"/>
          </p:cNvSpPr>
          <p:nvPr/>
        </p:nvSpPr>
        <p:spPr bwMode="auto">
          <a:xfrm>
            <a:off x="6124179" y="4876801"/>
            <a:ext cx="1368954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7" name="Line 28"/>
          <p:cNvSpPr>
            <a:spLocks noChangeShapeType="1"/>
          </p:cNvSpPr>
          <p:nvPr/>
        </p:nvSpPr>
        <p:spPr bwMode="auto">
          <a:xfrm>
            <a:off x="6108700" y="5186364"/>
            <a:ext cx="1368954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8" name="Line 29"/>
          <p:cNvSpPr>
            <a:spLocks noChangeShapeType="1"/>
          </p:cNvSpPr>
          <p:nvPr/>
        </p:nvSpPr>
        <p:spPr bwMode="auto">
          <a:xfrm>
            <a:off x="6108700" y="5472114"/>
            <a:ext cx="1368954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0209" name="Text Box 26"/>
          <p:cNvSpPr txBox="1">
            <a:spLocks noChangeArrowheads="1"/>
          </p:cNvSpPr>
          <p:nvPr/>
        </p:nvSpPr>
        <p:spPr bwMode="auto">
          <a:xfrm>
            <a:off x="6106981" y="3786189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itchFamily="34" charset="0"/>
              </a:rPr>
              <a:t>application</a:t>
            </a:r>
          </a:p>
        </p:txBody>
      </p:sp>
      <p:sp>
        <p:nvSpPr>
          <p:cNvPr id="50210" name="Text Box 26"/>
          <p:cNvSpPr txBox="1">
            <a:spLocks noChangeArrowheads="1"/>
          </p:cNvSpPr>
          <p:nvPr/>
        </p:nvSpPr>
        <p:spPr bwMode="auto">
          <a:xfrm>
            <a:off x="6058827" y="5443539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itchFamily="34" charset="0"/>
              </a:rPr>
              <a:t>physical</a:t>
            </a:r>
          </a:p>
        </p:txBody>
      </p:sp>
      <p:sp>
        <p:nvSpPr>
          <p:cNvPr id="50211" name="Text Box 26"/>
          <p:cNvSpPr txBox="1">
            <a:spLocks noChangeArrowheads="1"/>
          </p:cNvSpPr>
          <p:nvPr/>
        </p:nvSpPr>
        <p:spPr bwMode="auto">
          <a:xfrm>
            <a:off x="6079465" y="5157789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itchFamily="34" charset="0"/>
              </a:rPr>
              <a:t>link</a:t>
            </a:r>
          </a:p>
        </p:txBody>
      </p:sp>
      <p:sp>
        <p:nvSpPr>
          <p:cNvPr id="50212" name="Text Box 26"/>
          <p:cNvSpPr txBox="1">
            <a:spLocks noChangeArrowheads="1"/>
          </p:cNvSpPr>
          <p:nvPr/>
        </p:nvSpPr>
        <p:spPr bwMode="auto">
          <a:xfrm>
            <a:off x="6069146" y="4862514"/>
            <a:ext cx="1427427" cy="32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itchFamily="34" charset="0"/>
              </a:rPr>
              <a:t>network</a:t>
            </a:r>
          </a:p>
        </p:txBody>
      </p:sp>
      <p:sp>
        <p:nvSpPr>
          <p:cNvPr id="50213" name="Oval 78"/>
          <p:cNvSpPr>
            <a:spLocks noChangeArrowheads="1"/>
          </p:cNvSpPr>
          <p:nvPr/>
        </p:nvSpPr>
        <p:spPr bwMode="auto">
          <a:xfrm>
            <a:off x="6251443" y="4060825"/>
            <a:ext cx="107315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process</a:t>
            </a:r>
          </a:p>
        </p:txBody>
      </p:sp>
      <p:grpSp>
        <p:nvGrpSpPr>
          <p:cNvPr id="50214" name="Group 79"/>
          <p:cNvGrpSpPr>
            <a:grpSpLocks/>
          </p:cNvGrpSpPr>
          <p:nvPr/>
        </p:nvGrpSpPr>
        <p:grpSpPr bwMode="auto">
          <a:xfrm>
            <a:off x="6519731" y="4421189"/>
            <a:ext cx="591608" cy="225425"/>
            <a:chOff x="1287" y="2524"/>
            <a:chExt cx="260" cy="100"/>
          </a:xfrm>
        </p:grpSpPr>
        <p:sp>
          <p:nvSpPr>
            <p:cNvPr id="50227" name="Rectangle 80"/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28" name="Rectangle 81"/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29" name="Rectangle 82"/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0230" name="Rectangle 83"/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50215" name="Line 88"/>
          <p:cNvSpPr>
            <a:spLocks noChangeShapeType="1"/>
          </p:cNvSpPr>
          <p:nvPr/>
        </p:nvSpPr>
        <p:spPr bwMode="auto">
          <a:xfrm flipH="1">
            <a:off x="7396825" y="4192588"/>
            <a:ext cx="6604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6" name="Line 89"/>
          <p:cNvSpPr>
            <a:spLocks noChangeShapeType="1"/>
          </p:cNvSpPr>
          <p:nvPr/>
        </p:nvSpPr>
        <p:spPr bwMode="auto">
          <a:xfrm>
            <a:off x="7641035" y="4618038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7" name="Line 90"/>
          <p:cNvSpPr>
            <a:spLocks noChangeShapeType="1"/>
          </p:cNvSpPr>
          <p:nvPr/>
        </p:nvSpPr>
        <p:spPr bwMode="auto">
          <a:xfrm flipH="1">
            <a:off x="7666831" y="5118100"/>
            <a:ext cx="6604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18" name="Text Box 56"/>
          <p:cNvSpPr txBox="1">
            <a:spLocks noChangeArrowheads="1"/>
          </p:cNvSpPr>
          <p:nvPr/>
        </p:nvSpPr>
        <p:spPr bwMode="auto">
          <a:xfrm>
            <a:off x="4323557" y="3873500"/>
            <a:ext cx="92525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socket</a:t>
            </a:r>
          </a:p>
        </p:txBody>
      </p:sp>
      <p:sp>
        <p:nvSpPr>
          <p:cNvPr id="50219" name="Line 92"/>
          <p:cNvSpPr>
            <a:spLocks noChangeShapeType="1"/>
          </p:cNvSpPr>
          <p:nvPr/>
        </p:nvSpPr>
        <p:spPr bwMode="auto">
          <a:xfrm flipV="1">
            <a:off x="3243528" y="4073526"/>
            <a:ext cx="1049073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20" name="Line 93"/>
          <p:cNvSpPr>
            <a:spLocks noChangeShapeType="1"/>
          </p:cNvSpPr>
          <p:nvPr/>
        </p:nvSpPr>
        <p:spPr bwMode="auto">
          <a:xfrm flipH="1" flipV="1">
            <a:off x="5339954" y="4062414"/>
            <a:ext cx="1049073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221" name="Group 96"/>
          <p:cNvGrpSpPr>
            <a:grpSpLocks/>
          </p:cNvGrpSpPr>
          <p:nvPr/>
        </p:nvGrpSpPr>
        <p:grpSpPr bwMode="auto">
          <a:xfrm>
            <a:off x="849577" y="5127626"/>
            <a:ext cx="779066" cy="773113"/>
            <a:chOff x="-44" y="1473"/>
            <a:chExt cx="981" cy="1105"/>
          </a:xfrm>
        </p:grpSpPr>
        <p:pic>
          <p:nvPicPr>
            <p:cNvPr id="50225" name="Picture 9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226" name="Freeform 9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0222" name="Group 99"/>
          <p:cNvGrpSpPr>
            <a:grpSpLocks/>
          </p:cNvGrpSpPr>
          <p:nvPr/>
        </p:nvGrpSpPr>
        <p:grpSpPr bwMode="auto">
          <a:xfrm flipH="1">
            <a:off x="8103658" y="5322888"/>
            <a:ext cx="779066" cy="773112"/>
            <a:chOff x="-44" y="1473"/>
            <a:chExt cx="981" cy="1105"/>
          </a:xfrm>
        </p:grpSpPr>
        <p:pic>
          <p:nvPicPr>
            <p:cNvPr id="50223" name="Picture 10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224" name="Freeform 10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30D84522-B3F1-461D-968F-76B6E37975AD}" type="slidenum">
              <a:rPr lang="en-US" altLang="en-US" smtClean="0"/>
              <a:pPr/>
              <a:t>10</a:t>
            </a:fld>
            <a:endParaRPr lang="en-US" altLang="en-US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7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404" y="871538"/>
            <a:ext cx="4555728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28" name="Rectangle 2"/>
          <p:cNvSpPr>
            <a:spLocks noGrp="1" noChangeArrowheads="1"/>
          </p:cNvSpPr>
          <p:nvPr>
            <p:ph type="title"/>
          </p:nvPr>
        </p:nvSpPr>
        <p:spPr>
          <a:xfrm>
            <a:off x="295804" y="238125"/>
            <a:ext cx="8420100" cy="871538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Addressing processes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5222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540015" y="1365250"/>
            <a:ext cx="4356233" cy="4648200"/>
          </a:xfrm>
        </p:spPr>
        <p:txBody>
          <a:bodyPr/>
          <a:lstStyle/>
          <a:p>
            <a:r>
              <a:rPr lang="en-US" altLang="en-US" sz="2400">
                <a:ea typeface="ＭＳ Ｐゴシック" pitchFamily="34" charset="-128"/>
              </a:rPr>
              <a:t>to receive messages, process  must have </a:t>
            </a: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identifier</a:t>
            </a:r>
          </a:p>
          <a:p>
            <a:r>
              <a:rPr lang="en-US" altLang="en-US" sz="2400">
                <a:ea typeface="ＭＳ Ｐゴシック" pitchFamily="34" charset="-128"/>
              </a:rPr>
              <a:t>host device has unique 32-bit IP address</a:t>
            </a:r>
          </a:p>
          <a:p>
            <a:r>
              <a:rPr lang="en-US" altLang="en-US" sz="2400" i="1" u="sng">
                <a:solidFill>
                  <a:srgbClr val="CC0000"/>
                </a:solidFill>
                <a:ea typeface="ＭＳ Ｐゴシック" pitchFamily="34" charset="-128"/>
              </a:rPr>
              <a:t>Q:</a:t>
            </a:r>
            <a:r>
              <a:rPr lang="en-US" altLang="en-US" sz="2400">
                <a:ea typeface="ＭＳ Ｐゴシック" pitchFamily="34" charset="-128"/>
              </a:rPr>
              <a:t> does  IP address of host on which process runs suffice for identifying the process?</a:t>
            </a:r>
          </a:p>
        </p:txBody>
      </p:sp>
      <p:sp>
        <p:nvSpPr>
          <p:cNvPr id="237572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5112941" y="1357313"/>
            <a:ext cx="4469738" cy="5218112"/>
          </a:xfrm>
          <a:noFill/>
        </p:spPr>
        <p:txBody>
          <a:bodyPr/>
          <a:lstStyle/>
          <a:p>
            <a:r>
              <a:rPr lang="en-US" altLang="en-US" sz="2400" i="1" dirty="0">
                <a:solidFill>
                  <a:srgbClr val="CC0000"/>
                </a:solidFill>
                <a:ea typeface="ＭＳ Ｐゴシック" pitchFamily="34" charset="-128"/>
              </a:rPr>
              <a:t>identifier</a:t>
            </a:r>
            <a:r>
              <a:rPr lang="en-US" altLang="en-US" sz="2400" dirty="0">
                <a:solidFill>
                  <a:srgbClr val="FF0000"/>
                </a:solidFill>
                <a:ea typeface="ＭＳ Ｐゴシック" pitchFamily="34" charset="-128"/>
              </a:rPr>
              <a:t> </a:t>
            </a:r>
            <a:r>
              <a:rPr lang="en-US" altLang="en-US" sz="2400" dirty="0">
                <a:ea typeface="ＭＳ Ｐゴシック" pitchFamily="34" charset="-128"/>
              </a:rPr>
              <a:t>includes both </a:t>
            </a:r>
            <a:r>
              <a:rPr lang="en-US" altLang="en-US" sz="2400" dirty="0">
                <a:solidFill>
                  <a:srgbClr val="CC0000"/>
                </a:solidFill>
                <a:ea typeface="ＭＳ Ｐゴシック" pitchFamily="34" charset="-128"/>
              </a:rPr>
              <a:t>IP address</a:t>
            </a:r>
            <a:r>
              <a:rPr lang="en-US" altLang="en-US" sz="2400" dirty="0">
                <a:ea typeface="ＭＳ Ｐゴシック" pitchFamily="34" charset="-128"/>
              </a:rPr>
              <a:t> and </a:t>
            </a:r>
            <a:r>
              <a:rPr lang="en-US" altLang="en-US" sz="2400" dirty="0">
                <a:solidFill>
                  <a:srgbClr val="CC0000"/>
                </a:solidFill>
                <a:ea typeface="ＭＳ Ｐゴシック" pitchFamily="34" charset="-128"/>
              </a:rPr>
              <a:t>port numbers</a:t>
            </a:r>
            <a:r>
              <a:rPr lang="en-US" altLang="en-US" sz="2400" dirty="0">
                <a:ea typeface="ＭＳ Ｐゴシック" pitchFamily="34" charset="-128"/>
              </a:rPr>
              <a:t> associated with process on host.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example port numbers:</a:t>
            </a:r>
          </a:p>
          <a:p>
            <a:pPr lvl="1"/>
            <a:r>
              <a:rPr lang="en-US" altLang="en-US" sz="2000" dirty="0">
                <a:solidFill>
                  <a:srgbClr val="000099"/>
                </a:solidFill>
                <a:ea typeface="ＭＳ Ｐゴシック" pitchFamily="34" charset="-128"/>
              </a:rPr>
              <a:t>HTTP server: 80</a:t>
            </a:r>
          </a:p>
          <a:p>
            <a:pPr lvl="1"/>
            <a:r>
              <a:rPr lang="en-US" altLang="en-US" sz="2000" dirty="0">
                <a:solidFill>
                  <a:srgbClr val="000099"/>
                </a:solidFill>
                <a:ea typeface="ＭＳ Ｐゴシック" pitchFamily="34" charset="-128"/>
              </a:rPr>
              <a:t>mail server: 25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to send HTTP message to </a:t>
            </a:r>
            <a:r>
              <a:rPr lang="en-US" altLang="en-US" sz="2400" dirty="0" err="1">
                <a:ea typeface="ＭＳ Ｐゴシック" pitchFamily="34" charset="-128"/>
              </a:rPr>
              <a:t>gaia.cs.umass.edu</a:t>
            </a:r>
            <a:r>
              <a:rPr lang="en-US" altLang="en-US" sz="2400" dirty="0">
                <a:ea typeface="ＭＳ Ｐゴシック" pitchFamily="34" charset="-128"/>
              </a:rPr>
              <a:t> web server:</a:t>
            </a:r>
          </a:p>
          <a:p>
            <a:pPr lvl="1"/>
            <a:r>
              <a:rPr lang="en-US" altLang="en-US" sz="2000" dirty="0">
                <a:solidFill>
                  <a:srgbClr val="CC0000"/>
                </a:solidFill>
                <a:ea typeface="ＭＳ Ｐゴシック" pitchFamily="34" charset="-128"/>
              </a:rPr>
              <a:t>IP address:</a:t>
            </a:r>
            <a:r>
              <a:rPr lang="en-US" altLang="en-US" sz="2000" dirty="0">
                <a:solidFill>
                  <a:schemeClr val="accent2"/>
                </a:solidFill>
                <a:ea typeface="ＭＳ Ｐゴシック" pitchFamily="34" charset="-128"/>
              </a:rPr>
              <a:t> </a:t>
            </a:r>
            <a:r>
              <a:rPr lang="en-US" altLang="en-US" sz="2000" dirty="0">
                <a:ea typeface="ＭＳ Ｐゴシック" pitchFamily="34" charset="-128"/>
              </a:rPr>
              <a:t>128.119.245.12</a:t>
            </a:r>
          </a:p>
          <a:p>
            <a:pPr lvl="1"/>
            <a:r>
              <a:rPr lang="en-US" altLang="en-US" sz="2000" dirty="0">
                <a:solidFill>
                  <a:srgbClr val="CC0000"/>
                </a:solidFill>
                <a:ea typeface="ＭＳ Ｐゴシック" pitchFamily="34" charset="-128"/>
              </a:rPr>
              <a:t>port number:</a:t>
            </a:r>
            <a:r>
              <a:rPr lang="en-US" altLang="en-US" sz="2000" dirty="0">
                <a:solidFill>
                  <a:schemeClr val="accent2"/>
                </a:solidFill>
                <a:ea typeface="ＭＳ Ｐゴシック" pitchFamily="34" charset="-128"/>
              </a:rPr>
              <a:t> </a:t>
            </a:r>
            <a:r>
              <a:rPr lang="en-US" altLang="en-US" sz="2000" dirty="0">
                <a:ea typeface="ＭＳ Ｐゴシック" pitchFamily="34" charset="-128"/>
              </a:rPr>
              <a:t>80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more shortly…</a:t>
            </a:r>
          </a:p>
        </p:txBody>
      </p:sp>
      <p:sp>
        <p:nvSpPr>
          <p:cNvPr id="43020" name="Rectangle 3"/>
          <p:cNvSpPr>
            <a:spLocks noChangeArrowheads="1"/>
          </p:cNvSpPr>
          <p:nvPr/>
        </p:nvSpPr>
        <p:spPr bwMode="auto">
          <a:xfrm>
            <a:off x="595048" y="4021138"/>
            <a:ext cx="435623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i="1" u="sng">
                <a:solidFill>
                  <a:srgbClr val="CC0000"/>
                </a:solidFill>
                <a:latin typeface="Gill Sans MT" pitchFamily="34" charset="0"/>
              </a:rPr>
              <a:t>A:</a:t>
            </a:r>
            <a:r>
              <a:rPr lang="en-US" altLang="en-US" sz="2400">
                <a:latin typeface="Gill Sans MT" pitchFamily="34" charset="0"/>
              </a:rPr>
              <a:t> no, </a:t>
            </a:r>
            <a:r>
              <a:rPr lang="en-US" altLang="en-US" sz="2400" i="1">
                <a:latin typeface="Gill Sans MT" pitchFamily="34" charset="0"/>
              </a:rPr>
              <a:t>many</a:t>
            </a:r>
            <a:r>
              <a:rPr lang="en-US" altLang="en-US" sz="2400">
                <a:latin typeface="Gill Sans MT" pitchFamily="34" charset="0"/>
              </a:rPr>
              <a:t> processes can be running on same host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11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7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75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794" y="911225"/>
            <a:ext cx="69324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6" name="Rectangle 2"/>
          <p:cNvSpPr>
            <a:spLocks noGrp="1" noChangeArrowheads="1"/>
          </p:cNvSpPr>
          <p:nvPr>
            <p:ph type="title"/>
          </p:nvPr>
        </p:nvSpPr>
        <p:spPr>
          <a:xfrm>
            <a:off x="364596" y="239714"/>
            <a:ext cx="8420100" cy="860425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App-layer protocol defines</a:t>
            </a:r>
          </a:p>
        </p:txBody>
      </p:sp>
      <p:sp>
        <p:nvSpPr>
          <p:cNvPr id="542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43455" y="1393825"/>
            <a:ext cx="4304639" cy="4648200"/>
          </a:xfrm>
        </p:spPr>
        <p:txBody>
          <a:bodyPr/>
          <a:lstStyle/>
          <a:p>
            <a:r>
              <a:rPr lang="en-US" altLang="en-US" sz="2400" dirty="0">
                <a:solidFill>
                  <a:srgbClr val="CC0000"/>
                </a:solidFill>
                <a:ea typeface="ＭＳ Ｐゴシック" pitchFamily="34" charset="-128"/>
              </a:rPr>
              <a:t>types of messages exchanged,</a:t>
            </a:r>
            <a:r>
              <a:rPr lang="en-US" altLang="en-US" sz="2400" dirty="0">
                <a:ea typeface="ＭＳ Ｐゴシック" pitchFamily="34" charset="-128"/>
              </a:rPr>
              <a:t> 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e.g., request, response </a:t>
            </a:r>
          </a:p>
          <a:p>
            <a:r>
              <a:rPr lang="en-US" altLang="en-US" sz="2400" dirty="0">
                <a:solidFill>
                  <a:srgbClr val="CC0000"/>
                </a:solidFill>
                <a:ea typeface="ＭＳ Ｐゴシック" pitchFamily="34" charset="-128"/>
              </a:rPr>
              <a:t>message syntax: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what fields in messages &amp; how fields are delineated</a:t>
            </a:r>
          </a:p>
          <a:p>
            <a:r>
              <a:rPr lang="en-US" altLang="en-US" sz="2400" dirty="0">
                <a:solidFill>
                  <a:srgbClr val="CC0000"/>
                </a:solidFill>
                <a:ea typeface="ＭＳ Ｐゴシック" pitchFamily="34" charset="-128"/>
              </a:rPr>
              <a:t>message semantics</a:t>
            </a:r>
            <a:r>
              <a:rPr lang="en-US" altLang="en-US" sz="2400" dirty="0">
                <a:ea typeface="ＭＳ Ｐゴシック" pitchFamily="34" charset="-128"/>
              </a:rPr>
              <a:t> 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meaning of information in fields</a:t>
            </a:r>
          </a:p>
          <a:p>
            <a:r>
              <a:rPr lang="en-US" altLang="en-US" sz="2400" dirty="0">
                <a:solidFill>
                  <a:srgbClr val="CC0000"/>
                </a:solidFill>
                <a:ea typeface="ＭＳ Ｐゴシック" pitchFamily="34" charset="-128"/>
              </a:rPr>
              <a:t>rules</a:t>
            </a:r>
            <a:r>
              <a:rPr lang="en-US" altLang="en-US" sz="2400" dirty="0">
                <a:ea typeface="ＭＳ Ｐゴシック" pitchFamily="34" charset="-128"/>
              </a:rPr>
              <a:t> for when and how processes send &amp; respond to messages</a:t>
            </a:r>
          </a:p>
        </p:txBody>
      </p:sp>
      <p:sp>
        <p:nvSpPr>
          <p:cNvPr id="4403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262563" y="1408113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400" dirty="0">
                <a:solidFill>
                  <a:srgbClr val="FF0000"/>
                </a:solidFill>
                <a:ea typeface="ＭＳ Ｐゴシック" pitchFamily="34" charset="-128"/>
              </a:rPr>
              <a:t>open protocols: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defined in RFCs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allows for interoperability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e.g., HTTP, SMTP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solidFill>
                  <a:srgbClr val="FF0000"/>
                </a:solidFill>
                <a:ea typeface="ＭＳ Ｐゴシック" pitchFamily="34" charset="-128"/>
              </a:rPr>
              <a:t>proprietary protocols:</a:t>
            </a:r>
          </a:p>
          <a:p>
            <a:r>
              <a:rPr lang="en-US" altLang="en-US" sz="2400" dirty="0">
                <a:ea typeface="ＭＳ Ｐゴシック" pitchFamily="34" charset="-128"/>
              </a:rPr>
              <a:t>e.g., Skype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12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3" name="Rectangle 2"/>
          <p:cNvSpPr>
            <a:spLocks noGrp="1" noChangeArrowheads="1"/>
          </p:cNvSpPr>
          <p:nvPr>
            <p:ph type="title"/>
          </p:nvPr>
        </p:nvSpPr>
        <p:spPr>
          <a:xfrm>
            <a:off x="409310" y="-11113"/>
            <a:ext cx="8997950" cy="1143001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What transport service does an app need?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270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722313" y="1141414"/>
            <a:ext cx="4676114" cy="2797175"/>
          </a:xfrm>
        </p:spPr>
        <p:txBody>
          <a:bodyPr/>
          <a:lstStyle/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</a:rPr>
              <a:t>data integrity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some apps (e.g., file transfer, web transactions) require 100% </a:t>
            </a:r>
            <a:r>
              <a:rPr lang="en-US" sz="2400" dirty="0">
                <a:solidFill>
                  <a:srgbClr val="000099"/>
                </a:solidFill>
                <a:latin typeface="Gill Sans MT" charset="0"/>
              </a:rPr>
              <a:t>reliable</a:t>
            </a:r>
            <a:r>
              <a:rPr lang="en-US" sz="2400" dirty="0">
                <a:latin typeface="Gill Sans MT" charset="0"/>
              </a:rPr>
              <a:t> data transfer</a:t>
            </a:r>
            <a:r>
              <a:rPr lang="en-US" dirty="0">
                <a:latin typeface="Gill Sans MT" charset="0"/>
              </a:rPr>
              <a:t>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other apps (e.g., audio) can tolerate some loss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endParaRPr lang="en-US" dirty="0">
              <a:latin typeface="Gill Sans MT" charset="0"/>
            </a:endParaRPr>
          </a:p>
        </p:txBody>
      </p:sp>
      <p:sp>
        <p:nvSpPr>
          <p:cNvPr id="4506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749829" y="3724276"/>
            <a:ext cx="4127500" cy="2443163"/>
          </a:xfrm>
        </p:spPr>
        <p:txBody>
          <a:bodyPr/>
          <a:lstStyle/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itchFamily="34" charset="-128"/>
              </a:rPr>
              <a:t>timing</a:t>
            </a:r>
          </a:p>
          <a:p>
            <a:pPr>
              <a:lnSpc>
                <a:spcPct val="100000"/>
              </a:lnSpc>
            </a:pPr>
            <a:r>
              <a:rPr lang="en-US" altLang="en-US" sz="2400" dirty="0">
                <a:ea typeface="ＭＳ Ｐゴシック" pitchFamily="34" charset="-128"/>
              </a:rPr>
              <a:t>some apps (e.g., Internet telephony, interactive games) require </a:t>
            </a:r>
            <a:r>
              <a:rPr lang="en-US" altLang="en-US" sz="2400" dirty="0">
                <a:solidFill>
                  <a:srgbClr val="000099"/>
                </a:solidFill>
                <a:ea typeface="ＭＳ Ｐゴシック" pitchFamily="34" charset="-128"/>
              </a:rPr>
              <a:t>low delay </a:t>
            </a:r>
            <a:r>
              <a:rPr lang="en-US" altLang="en-US" sz="2400" dirty="0">
                <a:ea typeface="ＭＳ Ｐゴシック" pitchFamily="34" charset="-128"/>
              </a:rPr>
              <a:t>to be </a:t>
            </a:r>
            <a:r>
              <a:rPr lang="ja-JP" altLang="en-US" sz="2400">
                <a:ea typeface="ＭＳ Ｐゴシック" pitchFamily="34" charset="-128"/>
              </a:rPr>
              <a:t>“</a:t>
            </a:r>
            <a:r>
              <a:rPr lang="en-US" altLang="ja-JP" sz="2400" dirty="0">
                <a:ea typeface="ＭＳ Ｐゴシック" pitchFamily="34" charset="-128"/>
              </a:rPr>
              <a:t>effective</a:t>
            </a:r>
            <a:r>
              <a:rPr lang="ja-JP" altLang="en-US" sz="2400">
                <a:ea typeface="ＭＳ Ｐゴシック" pitchFamily="34" charset="-128"/>
              </a:rPr>
              <a:t>”</a:t>
            </a:r>
            <a:endParaRPr lang="en-US" altLang="en-US" sz="2400" dirty="0">
              <a:ea typeface="ＭＳ Ｐゴシック" pitchFamily="34" charset="-128"/>
            </a:endParaRPr>
          </a:p>
        </p:txBody>
      </p:sp>
      <p:sp>
        <p:nvSpPr>
          <p:cNvPr id="45063" name="Rectangle 5"/>
          <p:cNvSpPr>
            <a:spLocks noChangeArrowheads="1"/>
          </p:cNvSpPr>
          <p:nvPr/>
        </p:nvSpPr>
        <p:spPr bwMode="auto">
          <a:xfrm>
            <a:off x="5314157" y="1101726"/>
            <a:ext cx="4263364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CC0000"/>
                </a:solidFill>
                <a:latin typeface="Gill Sans MT" pitchFamily="34" charset="0"/>
              </a:rPr>
              <a:t>throughput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Gill Sans MT" pitchFamily="34" charset="0"/>
              </a:rPr>
              <a:t>some apps (e.g., multimedia) </a:t>
            </a:r>
            <a:r>
              <a:rPr lang="en-US" altLang="en-US" sz="2400" dirty="0">
                <a:solidFill>
                  <a:srgbClr val="000099"/>
                </a:solidFill>
                <a:latin typeface="Gill Sans MT" pitchFamily="34" charset="0"/>
              </a:rPr>
              <a:t>require</a:t>
            </a:r>
            <a:r>
              <a:rPr lang="en-US" altLang="en-US" sz="2400" dirty="0">
                <a:latin typeface="Gill Sans MT" pitchFamily="34" charset="0"/>
              </a:rPr>
              <a:t> </a:t>
            </a:r>
            <a:r>
              <a:rPr lang="en-US" altLang="en-US" sz="2400" dirty="0">
                <a:solidFill>
                  <a:srgbClr val="000099"/>
                </a:solidFill>
                <a:latin typeface="Gill Sans MT" pitchFamily="34" charset="0"/>
              </a:rPr>
              <a:t>minimum</a:t>
            </a:r>
            <a:r>
              <a:rPr lang="en-US" altLang="en-US" sz="2400" dirty="0">
                <a:latin typeface="Gill Sans MT" pitchFamily="34" charset="0"/>
              </a:rPr>
              <a:t> amount of throughput to be </a:t>
            </a:r>
            <a:r>
              <a:rPr lang="ja-JP" altLang="en-US" sz="2400">
                <a:latin typeface="Gill Sans MT" pitchFamily="34" charset="0"/>
              </a:rPr>
              <a:t>“</a:t>
            </a:r>
            <a:r>
              <a:rPr lang="en-US" altLang="ja-JP" sz="2400" dirty="0">
                <a:latin typeface="Gill Sans MT" pitchFamily="34" charset="0"/>
              </a:rPr>
              <a:t>effective</a:t>
            </a:r>
            <a:r>
              <a:rPr lang="ja-JP" altLang="en-US" sz="2400">
                <a:latin typeface="Gill Sans MT" pitchFamily="34" charset="0"/>
              </a:rPr>
              <a:t>”</a:t>
            </a:r>
            <a:endParaRPr lang="en-US" altLang="ja-JP" sz="2400" dirty="0">
              <a:latin typeface="Gill Sans MT" pitchFamily="34" charset="0"/>
            </a:endParaRP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Gill Sans MT" pitchFamily="34" charset="0"/>
              </a:rPr>
              <a:t>other apps (</a:t>
            </a:r>
            <a:r>
              <a:rPr lang="ja-JP" altLang="en-US" sz="2400">
                <a:latin typeface="Gill Sans MT" pitchFamily="34" charset="0"/>
              </a:rPr>
              <a:t>“</a:t>
            </a:r>
            <a:r>
              <a:rPr lang="en-US" altLang="ja-JP" sz="2400" dirty="0">
                <a:solidFill>
                  <a:srgbClr val="000099"/>
                </a:solidFill>
                <a:latin typeface="Gill Sans MT" pitchFamily="34" charset="0"/>
              </a:rPr>
              <a:t>elastic</a:t>
            </a:r>
            <a:r>
              <a:rPr lang="en-US" altLang="ja-JP" sz="2400" dirty="0">
                <a:latin typeface="Gill Sans MT" pitchFamily="34" charset="0"/>
              </a:rPr>
              <a:t> apps</a:t>
            </a:r>
            <a:r>
              <a:rPr lang="ja-JP" altLang="en-US" sz="2400">
                <a:latin typeface="Gill Sans MT" pitchFamily="34" charset="0"/>
              </a:rPr>
              <a:t>”</a:t>
            </a:r>
            <a:r>
              <a:rPr lang="en-US" altLang="ja-JP" sz="2400" dirty="0">
                <a:latin typeface="Gill Sans MT" pitchFamily="34" charset="0"/>
              </a:rPr>
              <a:t>) make use of whatever throughput they get </a:t>
            </a:r>
            <a:endParaRPr lang="en-US" altLang="en-US" sz="2400" dirty="0">
              <a:latin typeface="Gill Sans MT" pitchFamily="34" charset="0"/>
            </a:endParaRPr>
          </a:p>
        </p:txBody>
      </p:sp>
      <p:pic>
        <p:nvPicPr>
          <p:cNvPr id="56327" name="Picture 13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894" y="763589"/>
            <a:ext cx="89136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70" name="Rectangle 5"/>
          <p:cNvSpPr>
            <a:spLocks noChangeArrowheads="1"/>
          </p:cNvSpPr>
          <p:nvPr/>
        </p:nvSpPr>
        <p:spPr bwMode="auto">
          <a:xfrm>
            <a:off x="5372630" y="4554539"/>
            <a:ext cx="4263364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>
                <a:solidFill>
                  <a:srgbClr val="CC0000"/>
                </a:solidFill>
                <a:latin typeface="Gill Sans MT" pitchFamily="34" charset="0"/>
              </a:rPr>
              <a:t>security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encryption, data integrity, …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13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5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71" name="Picture 20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558" y="806450"/>
            <a:ext cx="89136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372" name="Rectangle 2"/>
          <p:cNvSpPr>
            <a:spLocks noGrp="1" noChangeArrowheads="1"/>
          </p:cNvSpPr>
          <p:nvPr>
            <p:ph type="title"/>
          </p:nvPr>
        </p:nvSpPr>
        <p:spPr>
          <a:xfrm>
            <a:off x="342240" y="227014"/>
            <a:ext cx="8884444" cy="815975"/>
          </a:xfrm>
        </p:spPr>
        <p:txBody>
          <a:bodyPr/>
          <a:lstStyle/>
          <a:p>
            <a:r>
              <a:rPr lang="en-US" altLang="en-US" sz="3200">
                <a:ea typeface="ＭＳ Ｐゴシック" pitchFamily="34" charset="-128"/>
              </a:rPr>
              <a:t>Transport service requirements: common apps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58373" name="Text Box 3"/>
          <p:cNvSpPr txBox="1">
            <a:spLocks noChangeArrowheads="1"/>
          </p:cNvSpPr>
          <p:nvPr/>
        </p:nvSpPr>
        <p:spPr bwMode="auto">
          <a:xfrm>
            <a:off x="373936" y="1749426"/>
            <a:ext cx="2565189" cy="3170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application</a:t>
            </a: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file transfer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e-mail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Web documents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real-time audio/video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stored audio/video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interactive games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text messaging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58374" name="Text Box 4"/>
          <p:cNvSpPr txBox="1">
            <a:spLocks noChangeArrowheads="1"/>
          </p:cNvSpPr>
          <p:nvPr/>
        </p:nvSpPr>
        <p:spPr bwMode="auto">
          <a:xfrm>
            <a:off x="3050911" y="1752601"/>
            <a:ext cx="1580882" cy="3170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data loss</a:t>
            </a: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 loss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loss-tolerant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 loss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58375" name="Text Box 5"/>
          <p:cNvSpPr txBox="1">
            <a:spLocks noChangeArrowheads="1"/>
          </p:cNvSpPr>
          <p:nvPr/>
        </p:nvSpPr>
        <p:spPr bwMode="auto">
          <a:xfrm>
            <a:off x="4913446" y="1751014"/>
            <a:ext cx="2789502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throughput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elastic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audio: 5kbps-1Mbps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video:10kbps-5Mbps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same as above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few kbps up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elastic</a:t>
            </a:r>
          </a:p>
        </p:txBody>
      </p:sp>
      <p:sp>
        <p:nvSpPr>
          <p:cNvPr id="58376" name="Text Box 6"/>
          <p:cNvSpPr txBox="1">
            <a:spLocks noChangeArrowheads="1"/>
          </p:cNvSpPr>
          <p:nvPr/>
        </p:nvSpPr>
        <p:spPr bwMode="auto">
          <a:xfrm>
            <a:off x="7513770" y="1752601"/>
            <a:ext cx="2234009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time sensitive</a:t>
            </a: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no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yes, 100</a:t>
            </a:r>
            <a:r>
              <a:rPr lang="ja-JP" altLang="en-US"/>
              <a:t>’</a:t>
            </a:r>
            <a:r>
              <a:rPr lang="en-US" altLang="ja-JP"/>
              <a:t>s msec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yes, few secs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yes, 100</a:t>
            </a:r>
            <a:r>
              <a:rPr lang="ja-JP" altLang="en-US"/>
              <a:t>’</a:t>
            </a:r>
            <a:r>
              <a:rPr lang="en-US" altLang="ja-JP"/>
              <a:t>s msec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yes and no</a:t>
            </a:r>
          </a:p>
        </p:txBody>
      </p:sp>
      <p:sp>
        <p:nvSpPr>
          <p:cNvPr id="58377" name="Line 7"/>
          <p:cNvSpPr>
            <a:spLocks noChangeShapeType="1"/>
          </p:cNvSpPr>
          <p:nvPr/>
        </p:nvSpPr>
        <p:spPr bwMode="auto">
          <a:xfrm flipV="1">
            <a:off x="957924" y="2133601"/>
            <a:ext cx="8193088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8" name="Line 8"/>
          <p:cNvSpPr>
            <a:spLocks noChangeShapeType="1"/>
          </p:cNvSpPr>
          <p:nvPr/>
        </p:nvSpPr>
        <p:spPr bwMode="auto">
          <a:xfrm flipV="1">
            <a:off x="918369" y="2733675"/>
            <a:ext cx="8265319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9" name="Line 9"/>
          <p:cNvSpPr>
            <a:spLocks noChangeShapeType="1"/>
          </p:cNvSpPr>
          <p:nvPr/>
        </p:nvSpPr>
        <p:spPr bwMode="auto">
          <a:xfrm flipV="1">
            <a:off x="928688" y="3028950"/>
            <a:ext cx="8265319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0" name="Line 10"/>
          <p:cNvSpPr>
            <a:spLocks noChangeShapeType="1"/>
          </p:cNvSpPr>
          <p:nvPr/>
        </p:nvSpPr>
        <p:spPr bwMode="auto">
          <a:xfrm flipV="1">
            <a:off x="939007" y="3324225"/>
            <a:ext cx="8265319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1" name="Line 11"/>
          <p:cNvSpPr>
            <a:spLocks noChangeShapeType="1"/>
          </p:cNvSpPr>
          <p:nvPr/>
        </p:nvSpPr>
        <p:spPr bwMode="auto">
          <a:xfrm flipV="1">
            <a:off x="959644" y="3933825"/>
            <a:ext cx="8265319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2" name="Line 12"/>
          <p:cNvSpPr>
            <a:spLocks noChangeShapeType="1"/>
          </p:cNvSpPr>
          <p:nvPr/>
        </p:nvSpPr>
        <p:spPr bwMode="auto">
          <a:xfrm flipV="1">
            <a:off x="908050" y="4248150"/>
            <a:ext cx="8265319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3" name="Line 13"/>
          <p:cNvSpPr>
            <a:spLocks noChangeShapeType="1"/>
          </p:cNvSpPr>
          <p:nvPr/>
        </p:nvSpPr>
        <p:spPr bwMode="auto">
          <a:xfrm flipV="1">
            <a:off x="908050" y="4572000"/>
            <a:ext cx="8265319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4" name="Line 14"/>
          <p:cNvSpPr>
            <a:spLocks noChangeShapeType="1"/>
          </p:cNvSpPr>
          <p:nvPr/>
        </p:nvSpPr>
        <p:spPr bwMode="auto">
          <a:xfrm flipV="1">
            <a:off x="866775" y="4883150"/>
            <a:ext cx="8265319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5410F183-BC0A-4CBF-B733-271855D62A2D}" type="slidenum">
              <a:rPr lang="en-US" altLang="en-US" smtClean="0"/>
              <a:pPr/>
              <a:t>14</a:t>
            </a:fld>
            <a:endParaRPr lang="en-US" alt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9" name="Rectangle 2"/>
          <p:cNvSpPr>
            <a:spLocks noGrp="1" noChangeArrowheads="1"/>
          </p:cNvSpPr>
          <p:nvPr>
            <p:ph type="title"/>
          </p:nvPr>
        </p:nvSpPr>
        <p:spPr>
          <a:xfrm>
            <a:off x="373195" y="268289"/>
            <a:ext cx="8420100" cy="858837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Internet transport protocols services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680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366838"/>
            <a:ext cx="4437063" cy="49530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TCP service:</a:t>
            </a:r>
          </a:p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reliable transport</a:t>
            </a:r>
            <a:r>
              <a:rPr lang="en-US" altLang="en-US" sz="2400" i="1">
                <a:solidFill>
                  <a:schemeClr val="accent2"/>
                </a:solidFill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between sending and receiving process</a:t>
            </a:r>
            <a:endParaRPr lang="en-US" altLang="en-US" sz="2400">
              <a:solidFill>
                <a:schemeClr val="accent2"/>
              </a:solidFill>
              <a:ea typeface="ＭＳ Ｐゴシック" pitchFamily="34" charset="-128"/>
            </a:endParaRPr>
          </a:p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flow control:</a:t>
            </a:r>
            <a:r>
              <a:rPr lang="en-US" altLang="en-US" sz="2400">
                <a:ea typeface="ＭＳ Ｐゴシック" pitchFamily="34" charset="-128"/>
              </a:rPr>
              <a:t> sender won</a:t>
            </a:r>
            <a:r>
              <a:rPr lang="ja-JP" altLang="en-US" sz="2400">
                <a:ea typeface="ＭＳ Ｐゴシック" pitchFamily="34" charset="-128"/>
              </a:rPr>
              <a:t>’</a:t>
            </a:r>
            <a:r>
              <a:rPr lang="en-US" altLang="ja-JP" sz="2400">
                <a:ea typeface="ＭＳ Ｐゴシック" pitchFamily="34" charset="-128"/>
              </a:rPr>
              <a:t>t overwhelm receiver </a:t>
            </a:r>
          </a:p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congestion control:</a:t>
            </a:r>
            <a:r>
              <a:rPr lang="en-US" altLang="en-US" sz="2400">
                <a:ea typeface="ＭＳ Ｐゴシック" pitchFamily="34" charset="-128"/>
              </a:rPr>
              <a:t> throttle sender when network overloaded</a:t>
            </a:r>
          </a:p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does not provide:</a:t>
            </a:r>
            <a:r>
              <a:rPr lang="en-US" altLang="en-US" sz="2400">
                <a:ea typeface="ＭＳ Ｐゴシック" pitchFamily="34" charset="-128"/>
              </a:rPr>
              <a:t> timing, minimum throughput guarantee, security</a:t>
            </a:r>
          </a:p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connection-oriented:</a:t>
            </a:r>
            <a:r>
              <a:rPr lang="en-US" altLang="en-US" sz="2400">
                <a:ea typeface="ＭＳ Ｐゴシック" pitchFamily="34" charset="-128"/>
              </a:rPr>
              <a:t> setup required between client and server processes</a:t>
            </a:r>
          </a:p>
          <a:p>
            <a:pPr>
              <a:lnSpc>
                <a:spcPct val="75000"/>
              </a:lnSpc>
            </a:pP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6805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128419" y="1484313"/>
            <a:ext cx="3972719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000099"/>
                </a:solidFill>
                <a:latin typeface="Gill Sans MT" charset="0"/>
              </a:rPr>
              <a:t>UDP service: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</a:rPr>
              <a:t>unreliable data transfer</a:t>
            </a:r>
            <a:r>
              <a:rPr lang="en-US" sz="2400" dirty="0">
                <a:latin typeface="Gill Sans MT" charset="0"/>
              </a:rPr>
              <a:t> between sending and receiving process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</a:rPr>
              <a:t>does not provide:</a:t>
            </a:r>
            <a:r>
              <a:rPr lang="en-US" sz="2400" dirty="0">
                <a:latin typeface="Gill Sans MT" charset="0"/>
              </a:rPr>
              <a:t> reliability, flow control, congestion control, timing, throughput guarantee, security, or connection setup, </a:t>
            </a:r>
          </a:p>
          <a:p>
            <a:pPr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sz="2400" u="sng" dirty="0">
                <a:solidFill>
                  <a:srgbClr val="CC0000"/>
                </a:solidFill>
                <a:latin typeface="Gill Sans MT" charset="0"/>
              </a:rPr>
              <a:t>Q:</a:t>
            </a:r>
            <a:r>
              <a:rPr lang="en-US" sz="2400" dirty="0">
                <a:latin typeface="Gill Sans MT" charset="0"/>
              </a:rPr>
              <a:t> why bother?  Why is there a UDP?</a:t>
            </a:r>
          </a:p>
        </p:txBody>
      </p:sp>
      <p:pic>
        <p:nvPicPr>
          <p:cNvPr id="60422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108" y="944564"/>
            <a:ext cx="79230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15</a:t>
            </a:fld>
            <a:endParaRPr lang="en-US" altLang="en-US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467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365" y="876300"/>
            <a:ext cx="841666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8" name="Rectangle 2"/>
          <p:cNvSpPr>
            <a:spLocks noGrp="1" noChangeArrowheads="1"/>
          </p:cNvSpPr>
          <p:nvPr>
            <p:ph type="title"/>
          </p:nvPr>
        </p:nvSpPr>
        <p:spPr>
          <a:xfrm>
            <a:off x="233892" y="261938"/>
            <a:ext cx="9476052" cy="838200"/>
          </a:xfrm>
        </p:spPr>
        <p:txBody>
          <a:bodyPr/>
          <a:lstStyle/>
          <a:p>
            <a:r>
              <a:rPr lang="en-US" altLang="en-US" sz="3200">
                <a:ea typeface="ＭＳ Ｐゴシック" pitchFamily="34" charset="-128"/>
              </a:rPr>
              <a:t>Internet apps:  application, transport protocols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62469" name="Text Box 3"/>
          <p:cNvSpPr txBox="1">
            <a:spLocks noChangeArrowheads="1"/>
          </p:cNvSpPr>
          <p:nvPr/>
        </p:nvSpPr>
        <p:spPr bwMode="auto">
          <a:xfrm>
            <a:off x="441593" y="1773238"/>
            <a:ext cx="2832891" cy="32316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application</a:t>
            </a: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e-mail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remote terminal access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Web 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file transfer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streaming multimedia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Internet telephony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62470" name="Text Box 4"/>
          <p:cNvSpPr txBox="1">
            <a:spLocks noChangeArrowheads="1"/>
          </p:cNvSpPr>
          <p:nvPr/>
        </p:nvSpPr>
        <p:spPr bwMode="auto">
          <a:xfrm>
            <a:off x="3468821" y="1458914"/>
            <a:ext cx="2804999" cy="3477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application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layer protocol</a:t>
            </a: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SMTP [RFC 2821]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Telnet [RFC 854]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HTTP [RFC 2616]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FTP [RFC 959]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HTTP (e.g., YouTube), </a:t>
            </a:r>
            <a:br>
              <a:rPr lang="en-US" altLang="en-US"/>
            </a:br>
            <a:r>
              <a:rPr lang="en-US" altLang="en-US"/>
              <a:t>RTP [RFC 1889]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SIP, RTP, proprietary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(e.g., Skype)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62471" name="Text Box 5"/>
          <p:cNvSpPr txBox="1">
            <a:spLocks noChangeArrowheads="1"/>
          </p:cNvSpPr>
          <p:nvPr/>
        </p:nvSpPr>
        <p:spPr bwMode="auto">
          <a:xfrm>
            <a:off x="6533490" y="1477964"/>
            <a:ext cx="2842815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underlying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transport protocol</a:t>
            </a: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 or UDP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/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TCP or UDP</a:t>
            </a:r>
          </a:p>
        </p:txBody>
      </p:sp>
      <p:sp>
        <p:nvSpPr>
          <p:cNvPr id="62472" name="Line 7"/>
          <p:cNvSpPr>
            <a:spLocks noChangeShapeType="1"/>
          </p:cNvSpPr>
          <p:nvPr/>
        </p:nvSpPr>
        <p:spPr bwMode="auto">
          <a:xfrm>
            <a:off x="1160860" y="2152651"/>
            <a:ext cx="7945438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3" name="Line 8"/>
          <p:cNvSpPr>
            <a:spLocks noChangeShapeType="1"/>
          </p:cNvSpPr>
          <p:nvPr/>
        </p:nvSpPr>
        <p:spPr bwMode="auto">
          <a:xfrm flipV="1">
            <a:off x="1109267" y="2743200"/>
            <a:ext cx="7935119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4" name="Line 9"/>
          <p:cNvSpPr>
            <a:spLocks noChangeShapeType="1"/>
          </p:cNvSpPr>
          <p:nvPr/>
        </p:nvSpPr>
        <p:spPr bwMode="auto">
          <a:xfrm flipV="1">
            <a:off x="1131623" y="3038475"/>
            <a:ext cx="7904163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5" name="Line 10"/>
          <p:cNvSpPr>
            <a:spLocks noChangeShapeType="1"/>
          </p:cNvSpPr>
          <p:nvPr/>
        </p:nvSpPr>
        <p:spPr bwMode="auto">
          <a:xfrm flipV="1">
            <a:off x="1129904" y="3333750"/>
            <a:ext cx="7883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6" name="Line 11"/>
          <p:cNvSpPr>
            <a:spLocks noChangeShapeType="1"/>
          </p:cNvSpPr>
          <p:nvPr/>
        </p:nvSpPr>
        <p:spPr bwMode="auto">
          <a:xfrm flipV="1">
            <a:off x="1162579" y="3657601"/>
            <a:ext cx="7862888" cy="95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7" name="Line 12"/>
          <p:cNvSpPr>
            <a:spLocks noChangeShapeType="1"/>
          </p:cNvSpPr>
          <p:nvPr/>
        </p:nvSpPr>
        <p:spPr bwMode="auto">
          <a:xfrm flipV="1">
            <a:off x="1098947" y="4257675"/>
            <a:ext cx="79248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8" name="Line 14"/>
          <p:cNvSpPr>
            <a:spLocks noChangeShapeType="1"/>
          </p:cNvSpPr>
          <p:nvPr/>
        </p:nvSpPr>
        <p:spPr bwMode="auto">
          <a:xfrm flipV="1">
            <a:off x="909771" y="4881563"/>
            <a:ext cx="7955756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5410F183-BC0A-4CBF-B733-271855D62A2D}" type="slidenum">
              <a:rPr lang="en-US" altLang="en-US" smtClean="0"/>
              <a:pPr/>
              <a:t>16</a:t>
            </a:fld>
            <a:endParaRPr lang="en-US" alt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Securing TCP</a:t>
            </a:r>
          </a:p>
        </p:txBody>
      </p:sp>
      <p:sp>
        <p:nvSpPr>
          <p:cNvPr id="7" name="Content Placeholder 6"/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>
              <a:buFont typeface="Wingdings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TCP &amp; UDP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/>
              <a:t>no encryption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/>
              <a:t>cleartext passwds sent into socket traverse Internet  in cleartext</a:t>
            </a:r>
          </a:p>
          <a:p>
            <a:pPr marL="0" indent="0">
              <a:buFont typeface="Wingdings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SSL</a:t>
            </a:r>
            <a:r>
              <a:rPr lang="en-US" dirty="0"/>
              <a:t>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/>
              <a:t>provides encrypted TCP connection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/>
              <a:t>data integrity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/>
              <a:t>end-point authentication</a:t>
            </a:r>
          </a:p>
        </p:txBody>
      </p:sp>
      <p:sp>
        <p:nvSpPr>
          <p:cNvPr id="80899" name="Content Placeholder 7"/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>
                <a:solidFill>
                  <a:srgbClr val="22228B"/>
                </a:solidFill>
                <a:ea typeface="ＭＳ Ｐゴシック" pitchFamily="34" charset="-128"/>
              </a:rPr>
              <a:t>SSL is at app layer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ea typeface="ＭＳ Ｐゴシック" pitchFamily="34" charset="-128"/>
              </a:rPr>
              <a:t>apps use SSL libraries, that </a:t>
            </a:r>
            <a:r>
              <a:rPr lang="ja-JP" altLang="en-US" sz="2400">
                <a:ea typeface="ＭＳ Ｐゴシック" pitchFamily="34" charset="-128"/>
              </a:rPr>
              <a:t>“</a:t>
            </a:r>
            <a:r>
              <a:rPr lang="en-US" altLang="ja-JP" sz="2400">
                <a:ea typeface="ＭＳ Ｐゴシック" pitchFamily="34" charset="-128"/>
              </a:rPr>
              <a:t>talk</a:t>
            </a:r>
            <a:r>
              <a:rPr lang="ja-JP" altLang="en-US" sz="2400">
                <a:ea typeface="ＭＳ Ｐゴシック" pitchFamily="34" charset="-128"/>
              </a:rPr>
              <a:t>”</a:t>
            </a:r>
            <a:r>
              <a:rPr lang="en-US" altLang="ja-JP" sz="2400">
                <a:ea typeface="ＭＳ Ｐゴシック" pitchFamily="34" charset="-128"/>
              </a:rPr>
              <a:t> to TCP</a:t>
            </a:r>
          </a:p>
          <a:p>
            <a:pPr>
              <a:buFont typeface="Wingdings" pitchFamily="2" charset="2"/>
              <a:buNone/>
            </a:pPr>
            <a:r>
              <a:rPr lang="en-US" altLang="en-US">
                <a:solidFill>
                  <a:srgbClr val="22228B"/>
                </a:solidFill>
                <a:ea typeface="ＭＳ Ｐゴシック" pitchFamily="34" charset="-128"/>
              </a:rPr>
              <a:t>SSL socket API</a:t>
            </a:r>
          </a:p>
          <a:p>
            <a:pPr marL="233363" lvl="1" indent="-233363">
              <a:lnSpc>
                <a:spcPct val="100000"/>
              </a:lnSpc>
              <a:buFont typeface="Wingdings" pitchFamily="2" charset="2"/>
              <a:buChar char="§"/>
            </a:pPr>
            <a:r>
              <a:rPr lang="en-US" altLang="en-US">
                <a:ea typeface="ＭＳ Ｐゴシック" pitchFamily="34" charset="-128"/>
              </a:rPr>
              <a:t>cleartext passwords sent into socket traverse Internet  encrypted </a:t>
            </a:r>
          </a:p>
          <a:p>
            <a:pPr marL="233363" lvl="1" indent="-233363">
              <a:lnSpc>
                <a:spcPct val="100000"/>
              </a:lnSpc>
              <a:buFont typeface="Wingdings" pitchFamily="2" charset="2"/>
              <a:buChar char="§"/>
            </a:pPr>
            <a:r>
              <a:rPr lang="en-US" altLang="en-US">
                <a:ea typeface="ＭＳ Ｐゴシック" pitchFamily="34" charset="-128"/>
              </a:rPr>
              <a:t>see Chapter 8</a:t>
            </a:r>
          </a:p>
          <a:p>
            <a:pPr marL="233363" lvl="1" indent="-233363"/>
            <a:endParaRPr lang="en-US" altLang="en-US">
              <a:ea typeface="ＭＳ Ｐゴシック" pitchFamily="34" charset="-128"/>
            </a:endParaRPr>
          </a:p>
          <a:p>
            <a:endParaRPr lang="en-US" altLang="en-US">
              <a:ea typeface="ＭＳ Ｐゴシック" pitchFamily="34" charset="-128"/>
            </a:endParaRPr>
          </a:p>
        </p:txBody>
      </p:sp>
      <p:pic>
        <p:nvPicPr>
          <p:cNvPr id="64518" name="Picture 35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966" y="1030288"/>
            <a:ext cx="3061229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17</a:t>
            </a:fld>
            <a:endParaRPr lang="en-US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1068389"/>
            <a:ext cx="44559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outline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FTP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2.5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433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63067" y="1600200"/>
            <a:ext cx="4199731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2.6 P2P applications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2.7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2.8 socket programming with UDP and TCP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18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9209504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7" name="Rectangle 2"/>
          <p:cNvSpPr>
            <a:spLocks noGrp="1" noChangeArrowheads="1"/>
          </p:cNvSpPr>
          <p:nvPr>
            <p:ph type="title"/>
          </p:nvPr>
        </p:nvSpPr>
        <p:spPr>
          <a:xfrm>
            <a:off x="433388" y="201614"/>
            <a:ext cx="8420100" cy="892175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Web and HTTP</a:t>
            </a:r>
          </a:p>
        </p:txBody>
      </p:sp>
      <p:sp>
        <p:nvSpPr>
          <p:cNvPr id="675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77850" y="1360488"/>
            <a:ext cx="84201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3200" i="1">
                <a:ea typeface="ＭＳ Ｐゴシック" pitchFamily="34" charset="-128"/>
              </a:rPr>
              <a:t>First, a review…</a:t>
            </a:r>
          </a:p>
          <a:p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web page</a:t>
            </a:r>
            <a:r>
              <a:rPr lang="en-US" altLang="en-US">
                <a:ea typeface="ＭＳ Ｐゴシック" pitchFamily="34" charset="-128"/>
              </a:rPr>
              <a:t> consists of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objects</a:t>
            </a:r>
          </a:p>
          <a:p>
            <a:r>
              <a:rPr lang="en-US" altLang="en-US">
                <a:ea typeface="ＭＳ Ｐゴシック" pitchFamily="34" charset="-128"/>
              </a:rPr>
              <a:t>object can be HTML file, JPEG image, Java applet, audio file,…</a:t>
            </a:r>
          </a:p>
          <a:p>
            <a:r>
              <a:rPr lang="en-US" altLang="en-US">
                <a:ea typeface="ＭＳ Ｐゴシック" pitchFamily="34" charset="-128"/>
              </a:rPr>
              <a:t>web page consists of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base HTML-file</a:t>
            </a:r>
            <a:r>
              <a:rPr lang="en-US" altLang="en-US">
                <a:ea typeface="ＭＳ Ｐゴシック" pitchFamily="34" charset="-128"/>
              </a:rPr>
              <a:t> which includes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several referenced objects</a:t>
            </a:r>
          </a:p>
          <a:p>
            <a:r>
              <a:rPr lang="en-US" altLang="en-US">
                <a:ea typeface="ＭＳ Ｐゴシック" pitchFamily="34" charset="-128"/>
              </a:rPr>
              <a:t>each object is addressable by a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URL, </a:t>
            </a:r>
            <a:r>
              <a:rPr lang="en-US" altLang="en-US">
                <a:ea typeface="ＭＳ Ｐゴシック" pitchFamily="34" charset="-128"/>
              </a:rPr>
              <a:t>e.g.,</a:t>
            </a:r>
          </a:p>
          <a:p>
            <a:pPr>
              <a:buFont typeface="Wingdings" pitchFamily="2" charset="2"/>
              <a:buNone/>
            </a:pPr>
            <a:endParaRPr lang="en-US" altLang="en-US">
              <a:ea typeface="ＭＳ Ｐゴシック" pitchFamily="34" charset="-128"/>
            </a:endParaRPr>
          </a:p>
        </p:txBody>
      </p:sp>
      <p:grpSp>
        <p:nvGrpSpPr>
          <p:cNvPr id="67589" name="Group 10"/>
          <p:cNvGrpSpPr>
            <a:grpSpLocks/>
          </p:cNvGrpSpPr>
          <p:nvPr/>
        </p:nvGrpSpPr>
        <p:grpSpPr bwMode="auto">
          <a:xfrm>
            <a:off x="1301883" y="4486277"/>
            <a:ext cx="7405423" cy="1149351"/>
            <a:chOff x="788" y="2955"/>
            <a:chExt cx="4306" cy="724"/>
          </a:xfrm>
        </p:grpSpPr>
        <p:sp>
          <p:nvSpPr>
            <p:cNvPr id="67591" name="Text Box 5"/>
            <p:cNvSpPr txBox="1">
              <a:spLocks noChangeArrowheads="1"/>
            </p:cNvSpPr>
            <p:nvPr/>
          </p:nvSpPr>
          <p:spPr bwMode="auto">
            <a:xfrm>
              <a:off x="788" y="2955"/>
              <a:ext cx="3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Courier New" pitchFamily="49" charset="0"/>
                </a:rPr>
                <a:t>www.someschool.edu/someDept/pic.gif</a:t>
              </a:r>
            </a:p>
          </p:txBody>
        </p:sp>
        <p:sp>
          <p:nvSpPr>
            <p:cNvPr id="67592" name="AutoShape 6"/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67593" name="AutoShape 7"/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67594" name="Text Box 8"/>
            <p:cNvSpPr txBox="1">
              <a:spLocks noChangeArrowheads="1"/>
            </p:cNvSpPr>
            <p:nvPr/>
          </p:nvSpPr>
          <p:spPr bwMode="auto">
            <a:xfrm>
              <a:off x="1389" y="3388"/>
              <a:ext cx="943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host name</a:t>
              </a:r>
            </a:p>
          </p:txBody>
        </p:sp>
        <p:sp>
          <p:nvSpPr>
            <p:cNvPr id="67595" name="Text Box 9"/>
            <p:cNvSpPr txBox="1">
              <a:spLocks noChangeArrowheads="1"/>
            </p:cNvSpPr>
            <p:nvPr/>
          </p:nvSpPr>
          <p:spPr bwMode="auto">
            <a:xfrm>
              <a:off x="3485" y="3338"/>
              <a:ext cx="957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path</a:t>
              </a:r>
              <a:r>
                <a:rPr lang="en-US" altLang="en-US" sz="2400">
                  <a:latin typeface="Comic Sans MS" pitchFamily="66" charset="0"/>
                </a:rPr>
                <a:t> </a:t>
              </a:r>
              <a:r>
                <a:rPr lang="en-US" altLang="en-US" sz="2400"/>
                <a:t>name</a:t>
              </a:r>
            </a:p>
          </p:txBody>
        </p:sp>
      </p:grpSp>
      <p:pic>
        <p:nvPicPr>
          <p:cNvPr id="67590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339" y="895350"/>
            <a:ext cx="44559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19</a:t>
            </a:fld>
            <a:endParaRPr lang="en-US" altLang="en-US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5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309564"/>
            <a:ext cx="8420100" cy="795337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HTTP overview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8602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489075"/>
            <a:ext cx="4127500" cy="46482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HTTP: hypertext transfer protocol</a:t>
            </a:r>
          </a:p>
          <a:p>
            <a:pPr>
              <a:lnSpc>
                <a:spcPct val="75000"/>
              </a:lnSpc>
            </a:pPr>
            <a:r>
              <a:rPr lang="en-US" altLang="en-US" sz="2400">
                <a:ea typeface="ＭＳ Ｐゴシック" pitchFamily="34" charset="-128"/>
              </a:rPr>
              <a:t>Web</a:t>
            </a:r>
            <a:r>
              <a:rPr lang="ja-JP" altLang="en-US" sz="2400">
                <a:ea typeface="ＭＳ Ｐゴシック" pitchFamily="34" charset="-128"/>
              </a:rPr>
              <a:t>’</a:t>
            </a:r>
            <a:r>
              <a:rPr lang="en-US" altLang="ja-JP" sz="2400">
                <a:ea typeface="ＭＳ Ｐゴシック" pitchFamily="34" charset="-128"/>
              </a:rPr>
              <a:t>s application layer protocol</a:t>
            </a:r>
          </a:p>
          <a:p>
            <a:pPr>
              <a:lnSpc>
                <a:spcPct val="75000"/>
              </a:lnSpc>
            </a:pPr>
            <a:r>
              <a:rPr lang="en-US" altLang="en-US" sz="2400">
                <a:ea typeface="ＭＳ Ｐゴシック" pitchFamily="34" charset="-128"/>
              </a:rPr>
              <a:t>client/server model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client</a:t>
            </a:r>
            <a:r>
              <a:rPr lang="en-US" altLang="en-US" i="1">
                <a:solidFill>
                  <a:srgbClr val="FF0000"/>
                </a:solidFill>
                <a:ea typeface="ＭＳ Ｐゴシック" pitchFamily="34" charset="-128"/>
              </a:rPr>
              <a:t>:</a:t>
            </a:r>
            <a:r>
              <a:rPr lang="en-US" altLang="en-US">
                <a:ea typeface="ＭＳ Ｐゴシック" pitchFamily="34" charset="-128"/>
              </a:rPr>
              <a:t> browser that requests, receives, (using HTTP protocol) and </a:t>
            </a:r>
            <a:r>
              <a:rPr lang="ja-JP" altLang="en-US">
                <a:ea typeface="ＭＳ Ｐゴシック" pitchFamily="34" charset="-128"/>
              </a:rPr>
              <a:t>“</a:t>
            </a:r>
            <a:r>
              <a:rPr lang="en-US" altLang="ja-JP">
                <a:ea typeface="ＭＳ Ｐゴシック" pitchFamily="34" charset="-128"/>
              </a:rPr>
              <a:t>displays</a:t>
            </a:r>
            <a:r>
              <a:rPr lang="ja-JP" altLang="en-US">
                <a:ea typeface="ＭＳ Ｐゴシック" pitchFamily="34" charset="-128"/>
              </a:rPr>
              <a:t>”</a:t>
            </a:r>
            <a:r>
              <a:rPr lang="en-US" altLang="ja-JP">
                <a:ea typeface="ＭＳ Ｐゴシック" pitchFamily="34" charset="-128"/>
              </a:rPr>
              <a:t> Web objects 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server:</a:t>
            </a:r>
            <a:r>
              <a:rPr lang="en-US" altLang="en-US">
                <a:ea typeface="ＭＳ Ｐゴシック" pitchFamily="34" charset="-128"/>
              </a:rPr>
              <a:t> Web server sends (using HTTP protocol) objects in response to requests</a:t>
            </a:r>
          </a:p>
          <a:p>
            <a:pPr>
              <a:lnSpc>
                <a:spcPct val="75000"/>
              </a:lnSpc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</p:txBody>
      </p:sp>
      <p:sp>
        <p:nvSpPr>
          <p:cNvPr id="69637" name="Text Box 7"/>
          <p:cNvSpPr txBox="1">
            <a:spLocks noChangeArrowheads="1"/>
          </p:cNvSpPr>
          <p:nvPr/>
        </p:nvSpPr>
        <p:spPr bwMode="auto">
          <a:xfrm>
            <a:off x="5005039" y="2455864"/>
            <a:ext cx="159851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PC 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Firefox browser</a:t>
            </a:r>
            <a:endParaRPr lang="en-US" altLang="en-US" sz="2400"/>
          </a:p>
        </p:txBody>
      </p:sp>
      <p:sp>
        <p:nvSpPr>
          <p:cNvPr id="69638" name="Text Box 9"/>
          <p:cNvSpPr txBox="1">
            <a:spLocks noChangeArrowheads="1"/>
          </p:cNvSpPr>
          <p:nvPr/>
        </p:nvSpPr>
        <p:spPr bwMode="auto">
          <a:xfrm>
            <a:off x="8186634" y="3836989"/>
            <a:ext cx="1354345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Apache Web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69639" name="Text Box 23"/>
          <p:cNvSpPr txBox="1">
            <a:spLocks noChangeArrowheads="1"/>
          </p:cNvSpPr>
          <p:nvPr/>
        </p:nvSpPr>
        <p:spPr bwMode="auto">
          <a:xfrm>
            <a:off x="5266824" y="5218113"/>
            <a:ext cx="156164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iPhone running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Safari browser</a:t>
            </a:r>
            <a:endParaRPr lang="en-US" altLang="en-US" sz="2400"/>
          </a:p>
        </p:txBody>
      </p:sp>
      <p:grpSp>
        <p:nvGrpSpPr>
          <p:cNvPr id="2" name="Group 35"/>
          <p:cNvGrpSpPr>
            <a:grpSpLocks/>
          </p:cNvGrpSpPr>
          <p:nvPr/>
        </p:nvGrpSpPr>
        <p:grpSpPr bwMode="auto">
          <a:xfrm>
            <a:off x="6260042" y="2136775"/>
            <a:ext cx="2277004" cy="946150"/>
            <a:chOff x="3640" y="1346"/>
            <a:chExt cx="1324" cy="596"/>
          </a:xfrm>
        </p:grpSpPr>
        <p:sp>
          <p:nvSpPr>
            <p:cNvPr id="69688" name="Line 19"/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9" name="Text Box 24"/>
            <p:cNvSpPr txBox="1">
              <a:spLocks noChangeArrowheads="1"/>
            </p:cNvSpPr>
            <p:nvPr/>
          </p:nvSpPr>
          <p:spPr bwMode="auto">
            <a:xfrm rot="1422049">
              <a:off x="3892" y="1444"/>
              <a:ext cx="84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3" name="Group 36"/>
          <p:cNvGrpSpPr>
            <a:grpSpLocks/>
          </p:cNvGrpSpPr>
          <p:nvPr/>
        </p:nvGrpSpPr>
        <p:grpSpPr bwMode="auto">
          <a:xfrm>
            <a:off x="6380428" y="2344739"/>
            <a:ext cx="2135981" cy="904875"/>
            <a:chOff x="4141" y="394"/>
            <a:chExt cx="1242" cy="570"/>
          </a:xfrm>
        </p:grpSpPr>
        <p:sp>
          <p:nvSpPr>
            <p:cNvPr id="69686" name="Line 20"/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7" name="Text Box 26"/>
            <p:cNvSpPr txBox="1">
              <a:spLocks noChangeArrowheads="1"/>
            </p:cNvSpPr>
            <p:nvPr/>
          </p:nvSpPr>
          <p:spPr bwMode="auto">
            <a:xfrm rot="1411598">
              <a:off x="4340" y="705"/>
              <a:ext cx="93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pic>
        <p:nvPicPr>
          <p:cNvPr id="69642" name="Picture 3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2439" y="919163"/>
            <a:ext cx="3618442" cy="169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37"/>
          <p:cNvGrpSpPr>
            <a:grpSpLocks/>
          </p:cNvGrpSpPr>
          <p:nvPr/>
        </p:nvGrpSpPr>
        <p:grpSpPr bwMode="auto">
          <a:xfrm rot="18416944">
            <a:off x="6321822" y="3591190"/>
            <a:ext cx="2101850" cy="1024996"/>
            <a:chOff x="3640" y="1346"/>
            <a:chExt cx="1324" cy="596"/>
          </a:xfrm>
        </p:grpSpPr>
        <p:sp>
          <p:nvSpPr>
            <p:cNvPr id="69684" name="Line 19"/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5" name="Text Box 24"/>
            <p:cNvSpPr txBox="1">
              <a:spLocks noChangeArrowheads="1"/>
            </p:cNvSpPr>
            <p:nvPr/>
          </p:nvSpPr>
          <p:spPr bwMode="auto">
            <a:xfrm rot="1422049">
              <a:off x="3857" y="1453"/>
              <a:ext cx="918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5" name="Group 40"/>
          <p:cNvGrpSpPr>
            <a:grpSpLocks/>
          </p:cNvGrpSpPr>
          <p:nvPr/>
        </p:nvGrpSpPr>
        <p:grpSpPr bwMode="auto">
          <a:xfrm rot="18335063">
            <a:off x="6366272" y="3832623"/>
            <a:ext cx="1971675" cy="980281"/>
            <a:chOff x="4141" y="394"/>
            <a:chExt cx="1242" cy="570"/>
          </a:xfrm>
        </p:grpSpPr>
        <p:sp>
          <p:nvSpPr>
            <p:cNvPr id="69682" name="Line 20"/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83" name="Text Box 26"/>
            <p:cNvSpPr txBox="1">
              <a:spLocks noChangeArrowheads="1"/>
            </p:cNvSpPr>
            <p:nvPr/>
          </p:nvSpPr>
          <p:spPr bwMode="auto">
            <a:xfrm rot="1411598">
              <a:off x="4301" y="714"/>
              <a:ext cx="1018" cy="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pic>
        <p:nvPicPr>
          <p:cNvPr id="69645" name="Picture 43" descr="iphone_stylized_small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3786" y="4286251"/>
            <a:ext cx="414470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9646" name="Group 44"/>
          <p:cNvGrpSpPr>
            <a:grpSpLocks/>
          </p:cNvGrpSpPr>
          <p:nvPr/>
        </p:nvGrpSpPr>
        <p:grpSpPr bwMode="auto">
          <a:xfrm>
            <a:off x="5154216" y="1468438"/>
            <a:ext cx="1155700" cy="1079500"/>
            <a:chOff x="-44" y="1473"/>
            <a:chExt cx="981" cy="1105"/>
          </a:xfrm>
        </p:grpSpPr>
        <p:pic>
          <p:nvPicPr>
            <p:cNvPr id="69680" name="Picture 45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681" name="Freeform 4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9647" name="Group 47"/>
          <p:cNvGrpSpPr>
            <a:grpSpLocks/>
          </p:cNvGrpSpPr>
          <p:nvPr/>
        </p:nvGrpSpPr>
        <p:grpSpPr bwMode="auto">
          <a:xfrm>
            <a:off x="8535327" y="2633663"/>
            <a:ext cx="753269" cy="1282700"/>
            <a:chOff x="4140" y="429"/>
            <a:chExt cx="1425" cy="2396"/>
          </a:xfrm>
        </p:grpSpPr>
        <p:sp>
          <p:nvSpPr>
            <p:cNvPr id="69648" name="Freeform 4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9" name="Rectangle 49"/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50" name="Freeform 5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1" name="Freeform 5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2" name="Rectangle 52"/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3" name="Group 5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678" name="AutoShape 54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9" name="AutoShape 55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4" name="Rectangle 56"/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5" name="Group 5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676" name="AutoShape 58"/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7" name="AutoShape 59"/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6" name="Rectangle 60"/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57" name="Rectangle 61"/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69658" name="Group 6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9674" name="AutoShape 6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5" name="AutoShape 64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59" name="Freeform 6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9660" name="Group 6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9672" name="AutoShape 6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69673" name="AutoShape 68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69661" name="Rectangle 69"/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2" name="Freeform 7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3" name="Freeform 7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4" name="Oval 72"/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5" name="Freeform 7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6" name="AutoShape 74"/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7" name="AutoShape 75"/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8" name="Oval 76"/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69" name="Oval 77"/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69670" name="Oval 78"/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9671" name="Rectangle 79"/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20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3" name="Rectangle 7"/>
          <p:cNvSpPr>
            <a:spLocks noChangeArrowheads="1"/>
          </p:cNvSpPr>
          <p:nvPr/>
        </p:nvSpPr>
        <p:spPr bwMode="auto">
          <a:xfrm>
            <a:off x="5180012" y="3400425"/>
            <a:ext cx="4405051" cy="2711450"/>
          </a:xfrm>
          <a:prstGeom prst="rect">
            <a:avLst/>
          </a:prstGeom>
          <a:solidFill>
            <a:srgbClr val="FFFFFF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sp>
        <p:nvSpPr>
          <p:cNvPr id="71684" name="Rectangle 9"/>
          <p:cNvSpPr>
            <a:spLocks noChangeArrowheads="1"/>
          </p:cNvSpPr>
          <p:nvPr/>
        </p:nvSpPr>
        <p:spPr bwMode="auto">
          <a:xfrm>
            <a:off x="8306594" y="3238501"/>
            <a:ext cx="897731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sp>
        <p:nvSpPr>
          <p:cNvPr id="71685" name="Rectangle 2"/>
          <p:cNvSpPr>
            <a:spLocks noGrp="1" noChangeArrowheads="1"/>
          </p:cNvSpPr>
          <p:nvPr>
            <p:ph type="title"/>
          </p:nvPr>
        </p:nvSpPr>
        <p:spPr>
          <a:xfrm>
            <a:off x="459185" y="347664"/>
            <a:ext cx="8420100" cy="795337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HTTP overview (continued)</a:t>
            </a:r>
          </a:p>
        </p:txBody>
      </p:sp>
      <p:sp>
        <p:nvSpPr>
          <p:cNvPr id="8807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89890" y="1511300"/>
            <a:ext cx="4302919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</a:rPr>
              <a:t>uses TCP: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client initiates TCP connection (creates socket) to server,  port 80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server accepts TCP connection from client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HTTP messages (application-layer protocol messages) exchanged between browser (HTTP client) and Web server (HTTP server)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TCP connection closed</a:t>
            </a:r>
            <a:endParaRPr lang="en-US" dirty="0">
              <a:latin typeface="Gill Sans MT" charset="0"/>
            </a:endParaRPr>
          </a:p>
        </p:txBody>
      </p:sp>
      <p:sp>
        <p:nvSpPr>
          <p:cNvPr id="88071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448300" y="1566863"/>
            <a:ext cx="3467100" cy="14478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HTTP is </a:t>
            </a:r>
            <a:r>
              <a:rPr lang="ja-JP" altLang="en-US" i="1">
                <a:solidFill>
                  <a:srgbClr val="CC0000"/>
                </a:solidFill>
                <a:ea typeface="ＭＳ Ｐゴシック" pitchFamily="34" charset="-128"/>
              </a:rPr>
              <a:t>“</a:t>
            </a:r>
            <a:r>
              <a:rPr lang="en-US" altLang="ja-JP" i="1">
                <a:solidFill>
                  <a:srgbClr val="CC0000"/>
                </a:solidFill>
                <a:ea typeface="ＭＳ Ｐゴシック" pitchFamily="34" charset="-128"/>
              </a:rPr>
              <a:t>stateless</a:t>
            </a:r>
            <a:r>
              <a:rPr lang="ja-JP" altLang="en-US" i="1">
                <a:solidFill>
                  <a:srgbClr val="CC0000"/>
                </a:solidFill>
                <a:ea typeface="ＭＳ Ｐゴシック" pitchFamily="34" charset="-128"/>
              </a:rPr>
              <a:t>”</a:t>
            </a:r>
            <a:endParaRPr lang="en-US" altLang="ja-JP" i="1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lnSpc>
                <a:spcPct val="75000"/>
              </a:lnSpc>
            </a:pPr>
            <a:r>
              <a:rPr lang="en-US" altLang="en-US" sz="2400">
                <a:ea typeface="ＭＳ Ｐゴシック" pitchFamily="34" charset="-128"/>
              </a:rPr>
              <a:t>server maintains no information about past client requests</a:t>
            </a:r>
          </a:p>
        </p:txBody>
      </p:sp>
      <p:sp>
        <p:nvSpPr>
          <p:cNvPr id="88072" name="Rectangle 6"/>
          <p:cNvSpPr>
            <a:spLocks noChangeArrowheads="1"/>
          </p:cNvSpPr>
          <p:nvPr/>
        </p:nvSpPr>
        <p:spPr bwMode="auto">
          <a:xfrm>
            <a:off x="5257402" y="3614739"/>
            <a:ext cx="4493817" cy="284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400" dirty="0">
                <a:solidFill>
                  <a:srgbClr val="000099"/>
                </a:solidFill>
                <a:latin typeface="Gill Sans MT" pitchFamily="34" charset="0"/>
              </a:rPr>
              <a:t>protocols that maintain </a:t>
            </a:r>
            <a:r>
              <a:rPr lang="ja-JP" altLang="en-US" sz="2400">
                <a:solidFill>
                  <a:srgbClr val="000099"/>
                </a:solidFill>
                <a:latin typeface="Gill Sans MT" pitchFamily="34" charset="0"/>
              </a:rPr>
              <a:t>“</a:t>
            </a:r>
            <a:r>
              <a:rPr lang="en-US" altLang="ja-JP" sz="2400" dirty="0">
                <a:solidFill>
                  <a:srgbClr val="000099"/>
                </a:solidFill>
                <a:latin typeface="Gill Sans MT" pitchFamily="34" charset="0"/>
              </a:rPr>
              <a:t>stateful</a:t>
            </a:r>
            <a:r>
              <a:rPr lang="ja-JP" altLang="en-US" sz="2400">
                <a:solidFill>
                  <a:srgbClr val="000099"/>
                </a:solidFill>
                <a:latin typeface="Gill Sans MT" pitchFamily="34" charset="0"/>
              </a:rPr>
              <a:t>”</a:t>
            </a:r>
            <a:r>
              <a:rPr lang="en-US" altLang="ja-JP" sz="2400" dirty="0">
                <a:solidFill>
                  <a:srgbClr val="000099"/>
                </a:solidFill>
                <a:latin typeface="Gill Sans MT" pitchFamily="34" charset="0"/>
              </a:rPr>
              <a:t> are complex!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Gill Sans MT" pitchFamily="34" charset="0"/>
              </a:rPr>
              <a:t>past history (state) must be maintained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Gill Sans MT" pitchFamily="34" charset="0"/>
              </a:rPr>
              <a:t>if server/client crashes, their views of </a:t>
            </a:r>
            <a:r>
              <a:rPr lang="ja-JP" altLang="en-US">
                <a:latin typeface="Gill Sans MT" pitchFamily="34" charset="0"/>
              </a:rPr>
              <a:t>“</a:t>
            </a:r>
            <a:r>
              <a:rPr lang="en-US" altLang="ja-JP" dirty="0">
                <a:latin typeface="Gill Sans MT" pitchFamily="34" charset="0"/>
              </a:rPr>
              <a:t>state</a:t>
            </a:r>
            <a:r>
              <a:rPr lang="ja-JP" altLang="en-US">
                <a:latin typeface="Gill Sans MT" pitchFamily="34" charset="0"/>
              </a:rPr>
              <a:t>”</a:t>
            </a:r>
            <a:r>
              <a:rPr lang="en-US" altLang="ja-JP" dirty="0">
                <a:latin typeface="Gill Sans MT" pitchFamily="34" charset="0"/>
              </a:rPr>
              <a:t> may be inconsistent, must be reconciled</a:t>
            </a:r>
          </a:p>
          <a:p>
            <a:pPr>
              <a:buFont typeface="ZapfDingbats" charset="2"/>
              <a:buChar char="r"/>
            </a:pPr>
            <a:endParaRPr lang="en-US" altLang="en-US" dirty="0">
              <a:latin typeface="Gill Sans MT" pitchFamily="34" charset="0"/>
            </a:endParaRPr>
          </a:p>
        </p:txBody>
      </p:sp>
      <p:sp>
        <p:nvSpPr>
          <p:cNvPr id="71689" name="Text Box 8"/>
          <p:cNvSpPr txBox="1">
            <a:spLocks noChangeArrowheads="1"/>
          </p:cNvSpPr>
          <p:nvPr/>
        </p:nvSpPr>
        <p:spPr bwMode="auto">
          <a:xfrm>
            <a:off x="8345817" y="3160713"/>
            <a:ext cx="7745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 dirty="0">
                <a:solidFill>
                  <a:srgbClr val="CC0000"/>
                </a:solidFill>
                <a:latin typeface="Gill Sans MT" pitchFamily="34" charset="0"/>
              </a:rPr>
              <a:t>aside</a:t>
            </a:r>
          </a:p>
        </p:txBody>
      </p:sp>
      <p:pic>
        <p:nvPicPr>
          <p:cNvPr id="71690" name="Picture 1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740" y="1020764"/>
            <a:ext cx="69324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21</a:t>
            </a:fld>
            <a:endParaRPr lang="en-US" altLang="en-US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HTTP connections</a:t>
            </a:r>
          </a:p>
        </p:txBody>
      </p:sp>
      <p:sp>
        <p:nvSpPr>
          <p:cNvPr id="7373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non-persistent HTTP</a:t>
            </a:r>
          </a:p>
          <a:p>
            <a:r>
              <a:rPr lang="en-US" altLang="en-US">
                <a:ea typeface="ＭＳ Ｐゴシック" pitchFamily="34" charset="-128"/>
              </a:rPr>
              <a:t>at most one object sent over TCP connection</a:t>
            </a:r>
          </a:p>
          <a:p>
            <a:pPr lvl="1"/>
            <a:r>
              <a:rPr lang="en-US" altLang="en-US" sz="2800">
                <a:ea typeface="ＭＳ Ｐゴシック" pitchFamily="34" charset="-128"/>
              </a:rPr>
              <a:t>connection then closed</a:t>
            </a:r>
          </a:p>
          <a:p>
            <a:r>
              <a:rPr lang="en-US" altLang="en-US">
                <a:ea typeface="ＭＳ Ｐゴシック" pitchFamily="34" charset="-128"/>
              </a:rPr>
              <a:t>downloading multiple objects required multiple connections</a:t>
            </a:r>
          </a:p>
          <a:p>
            <a:pPr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</p:txBody>
      </p:sp>
      <p:sp>
        <p:nvSpPr>
          <p:cNvPr id="73733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70450" y="1611313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persistent HTTP</a:t>
            </a:r>
          </a:p>
          <a:p>
            <a:r>
              <a:rPr lang="en-US" altLang="en-US">
                <a:ea typeface="ＭＳ Ｐゴシック" pitchFamily="34" charset="-128"/>
              </a:rPr>
              <a:t>multiple objects can be sent over single TCP connection between client, server</a:t>
            </a:r>
          </a:p>
          <a:p>
            <a:pPr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</p:txBody>
      </p:sp>
      <p:pic>
        <p:nvPicPr>
          <p:cNvPr id="73734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565" y="1031875"/>
            <a:ext cx="49512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22</a:t>
            </a:fld>
            <a:endParaRPr lang="en-US" altLang="en-US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9" name="Picture 2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938" y="842963"/>
            <a:ext cx="54465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80" name="Line 11"/>
          <p:cNvSpPr>
            <a:spLocks noChangeShapeType="1"/>
          </p:cNvSpPr>
          <p:nvPr/>
        </p:nvSpPr>
        <p:spPr bwMode="auto">
          <a:xfrm>
            <a:off x="515938" y="2095500"/>
            <a:ext cx="0" cy="449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1" name="Rectangle 13"/>
          <p:cNvSpPr>
            <a:spLocks noChangeArrowheads="1"/>
          </p:cNvSpPr>
          <p:nvPr/>
        </p:nvSpPr>
        <p:spPr bwMode="auto">
          <a:xfrm>
            <a:off x="257969" y="6019801"/>
            <a:ext cx="711994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sp>
        <p:nvSpPr>
          <p:cNvPr id="75782" name="Rectangle 2"/>
          <p:cNvSpPr>
            <a:spLocks noGrp="1" noChangeArrowheads="1"/>
          </p:cNvSpPr>
          <p:nvPr>
            <p:ph type="title"/>
          </p:nvPr>
        </p:nvSpPr>
        <p:spPr>
          <a:xfrm>
            <a:off x="540015" y="190501"/>
            <a:ext cx="8420100" cy="8667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Non-persistent HTTP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757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35108" y="1114426"/>
            <a:ext cx="8604117" cy="466725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400">
                <a:ea typeface="ＭＳ Ｐゴシック" pitchFamily="34" charset="-128"/>
              </a:rPr>
              <a:t>suppose user enters URL:</a:t>
            </a:r>
          </a:p>
        </p:txBody>
      </p:sp>
      <p:sp>
        <p:nvSpPr>
          <p:cNvPr id="5325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711994" y="2106613"/>
            <a:ext cx="4271963" cy="19050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000">
                <a:solidFill>
                  <a:srgbClr val="CC0000"/>
                </a:solidFill>
                <a:ea typeface="ＭＳ Ｐゴシック" pitchFamily="34" charset="-128"/>
              </a:rPr>
              <a:t>1a</a:t>
            </a:r>
            <a:r>
              <a:rPr lang="en-US" altLang="en-US" sz="2000">
                <a:solidFill>
                  <a:srgbClr val="FF0000"/>
                </a:solidFill>
                <a:ea typeface="ＭＳ Ｐゴシック" pitchFamily="34" charset="-128"/>
              </a:rPr>
              <a:t>.</a:t>
            </a:r>
            <a:r>
              <a:rPr lang="en-US" altLang="en-US" sz="2000">
                <a:ea typeface="ＭＳ Ｐゴシック" pitchFamily="34" charset="-128"/>
              </a:rPr>
              <a:t> HTTP client initiates TCP connection to HTTP server (process) at www.someSchool.edu on port 80</a:t>
            </a:r>
          </a:p>
        </p:txBody>
      </p:sp>
      <p:sp>
        <p:nvSpPr>
          <p:cNvPr id="53257" name="Rectangle 5"/>
          <p:cNvSpPr>
            <a:spLocks noChangeArrowheads="1"/>
          </p:cNvSpPr>
          <p:nvPr/>
        </p:nvSpPr>
        <p:spPr bwMode="auto">
          <a:xfrm>
            <a:off x="763588" y="3829051"/>
            <a:ext cx="4127500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itchFamily="34" charset="0"/>
              </a:rPr>
              <a:t>2</a:t>
            </a:r>
            <a:r>
              <a:rPr lang="en-US" altLang="en-US">
                <a:solidFill>
                  <a:srgbClr val="FF0000"/>
                </a:solidFill>
                <a:latin typeface="Gill Sans MT" pitchFamily="34" charset="0"/>
              </a:rPr>
              <a:t>.</a:t>
            </a:r>
            <a:r>
              <a:rPr lang="en-US" altLang="en-US">
                <a:latin typeface="Gill Sans MT" pitchFamily="34" charset="0"/>
              </a:rPr>
              <a:t> HTTP client sends HTTP </a:t>
            </a:r>
            <a:r>
              <a:rPr lang="en-US" altLang="en-US" i="1">
                <a:solidFill>
                  <a:srgbClr val="000099"/>
                </a:solidFill>
                <a:latin typeface="Gill Sans MT" pitchFamily="34" charset="0"/>
              </a:rPr>
              <a:t>request message</a:t>
            </a:r>
            <a:r>
              <a:rPr lang="en-US" altLang="en-US">
                <a:latin typeface="Gill Sans MT" pitchFamily="34" charset="0"/>
              </a:rPr>
              <a:t> (containing URL) into TCP connection socket. Message indicates that client wants object someDepartment/home.index</a:t>
            </a:r>
          </a:p>
        </p:txBody>
      </p:sp>
      <p:sp>
        <p:nvSpPr>
          <p:cNvPr id="53258" name="Rectangle 6"/>
          <p:cNvSpPr>
            <a:spLocks noChangeArrowheads="1"/>
          </p:cNvSpPr>
          <p:nvPr/>
        </p:nvSpPr>
        <p:spPr bwMode="auto">
          <a:xfrm>
            <a:off x="5180013" y="2524125"/>
            <a:ext cx="4127500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itchFamily="34" charset="0"/>
              </a:rPr>
              <a:t>1b</a:t>
            </a:r>
            <a:r>
              <a:rPr lang="en-US" altLang="en-US">
                <a:solidFill>
                  <a:srgbClr val="FF0000"/>
                </a:solidFill>
                <a:latin typeface="Gill Sans MT" pitchFamily="34" charset="0"/>
              </a:rPr>
              <a:t>.</a:t>
            </a:r>
            <a:r>
              <a:rPr lang="en-US" altLang="en-US">
                <a:latin typeface="Gill Sans MT" pitchFamily="34" charset="0"/>
              </a:rPr>
              <a:t> HTTP server at host www.someSchool.edu waiting for TCP connection at port 80.  </a:t>
            </a:r>
            <a:r>
              <a:rPr lang="ja-JP" altLang="en-US">
                <a:latin typeface="Gill Sans MT" pitchFamily="34" charset="0"/>
              </a:rPr>
              <a:t>“</a:t>
            </a:r>
            <a:r>
              <a:rPr lang="en-US" altLang="ja-JP">
                <a:latin typeface="Gill Sans MT" pitchFamily="34" charset="0"/>
              </a:rPr>
              <a:t>accepts</a:t>
            </a:r>
            <a:r>
              <a:rPr lang="ja-JP" altLang="en-US">
                <a:latin typeface="Gill Sans MT" pitchFamily="34" charset="0"/>
              </a:rPr>
              <a:t>”</a:t>
            </a:r>
            <a:r>
              <a:rPr lang="en-US" altLang="ja-JP">
                <a:latin typeface="Gill Sans MT" pitchFamily="34" charset="0"/>
              </a:rPr>
              <a:t> connection, notifying client</a:t>
            </a:r>
            <a:endParaRPr lang="en-US" altLang="en-US">
              <a:latin typeface="Gill Sans MT" pitchFamily="34" charset="0"/>
            </a:endParaRPr>
          </a:p>
        </p:txBody>
      </p:sp>
      <p:sp>
        <p:nvSpPr>
          <p:cNvPr id="53259" name="Rectangle 7"/>
          <p:cNvSpPr>
            <a:spLocks noChangeArrowheads="1"/>
          </p:cNvSpPr>
          <p:nvPr/>
        </p:nvSpPr>
        <p:spPr bwMode="auto">
          <a:xfrm>
            <a:off x="5118100" y="4381501"/>
            <a:ext cx="412750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itchFamily="34" charset="0"/>
              </a:rPr>
              <a:t>3</a:t>
            </a:r>
            <a:r>
              <a:rPr lang="en-US" altLang="en-US">
                <a:solidFill>
                  <a:srgbClr val="FF0000"/>
                </a:solidFill>
                <a:latin typeface="Gill Sans MT" pitchFamily="34" charset="0"/>
              </a:rPr>
              <a:t>.</a:t>
            </a:r>
            <a:r>
              <a:rPr lang="en-US" altLang="en-US">
                <a:latin typeface="Gill Sans MT" pitchFamily="34" charset="0"/>
              </a:rPr>
              <a:t> HTTP server receives request message, forms </a:t>
            </a:r>
            <a:r>
              <a:rPr lang="en-US" altLang="en-US" i="1">
                <a:solidFill>
                  <a:srgbClr val="000099"/>
                </a:solidFill>
                <a:latin typeface="Gill Sans MT" pitchFamily="34" charset="0"/>
              </a:rPr>
              <a:t>response message</a:t>
            </a:r>
            <a:r>
              <a:rPr lang="en-US" altLang="en-US">
                <a:latin typeface="Gill Sans MT" pitchFamily="34" charset="0"/>
              </a:rPr>
              <a:t> containing requested object, and sends message into its socket</a:t>
            </a:r>
          </a:p>
        </p:txBody>
      </p:sp>
      <p:sp>
        <p:nvSpPr>
          <p:cNvPr id="53261" name="Line 9"/>
          <p:cNvSpPr>
            <a:spLocks noChangeShapeType="1"/>
          </p:cNvSpPr>
          <p:nvPr/>
        </p:nvSpPr>
        <p:spPr bwMode="auto">
          <a:xfrm>
            <a:off x="4220369" y="4591051"/>
            <a:ext cx="1186656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2" name="Line 10"/>
          <p:cNvSpPr>
            <a:spLocks noChangeShapeType="1"/>
          </p:cNvSpPr>
          <p:nvPr/>
        </p:nvSpPr>
        <p:spPr bwMode="auto">
          <a:xfrm flipH="1">
            <a:off x="4271963" y="5200651"/>
            <a:ext cx="1092068" cy="10255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90" name="Text Box 12"/>
          <p:cNvSpPr txBox="1">
            <a:spLocks noChangeArrowheads="1"/>
          </p:cNvSpPr>
          <p:nvPr/>
        </p:nvSpPr>
        <p:spPr bwMode="auto">
          <a:xfrm>
            <a:off x="298496" y="5942013"/>
            <a:ext cx="668773" cy="40011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chemeClr val="bg2"/>
                </a:solidFill>
              </a:rPr>
              <a:t>time</a:t>
            </a:r>
          </a:p>
        </p:txBody>
      </p:sp>
      <p:sp>
        <p:nvSpPr>
          <p:cNvPr id="53260" name="Line 8"/>
          <p:cNvSpPr>
            <a:spLocks noChangeShapeType="1"/>
          </p:cNvSpPr>
          <p:nvPr/>
        </p:nvSpPr>
        <p:spPr bwMode="auto">
          <a:xfrm>
            <a:off x="4385469" y="2647951"/>
            <a:ext cx="1186656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4" name="Line 14"/>
          <p:cNvSpPr>
            <a:spLocks noChangeShapeType="1"/>
          </p:cNvSpPr>
          <p:nvPr/>
        </p:nvSpPr>
        <p:spPr bwMode="auto">
          <a:xfrm flipH="1">
            <a:off x="4284002" y="3259139"/>
            <a:ext cx="1186656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93" name="Text Box 15"/>
          <p:cNvSpPr txBox="1">
            <a:spLocks noChangeArrowheads="1"/>
          </p:cNvSpPr>
          <p:nvPr/>
        </p:nvSpPr>
        <p:spPr bwMode="auto">
          <a:xfrm>
            <a:off x="7307364" y="1123950"/>
            <a:ext cx="1915909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(contains text,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references to 10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jpeg images)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75794" name="Rectangle 3"/>
          <p:cNvSpPr>
            <a:spLocks noChangeArrowheads="1"/>
          </p:cNvSpPr>
          <p:nvPr/>
        </p:nvSpPr>
        <p:spPr bwMode="auto">
          <a:xfrm>
            <a:off x="443707" y="1450976"/>
            <a:ext cx="8604118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sz="1800" b="1">
                <a:latin typeface="Courier New" pitchFamily="49" charset="0"/>
              </a:rPr>
              <a:t>www.someSchool.edu/someDepartment/home.index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23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3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3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3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53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53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6" grpId="0" build="p"/>
      <p:bldP spid="53257" grpId="0"/>
      <p:bldP spid="53258" grpId="0"/>
      <p:bldP spid="53259" grpId="0"/>
      <p:bldP spid="53261" grpId="0" animBg="1"/>
      <p:bldP spid="53262" grpId="0" animBg="1"/>
      <p:bldP spid="53260" grpId="0" animBg="1"/>
      <p:bldP spid="53264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7" name="Picture 1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889000"/>
            <a:ext cx="69324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28" name="Rectangle 4"/>
          <p:cNvSpPr>
            <a:spLocks noGrp="1" noChangeArrowheads="1"/>
          </p:cNvSpPr>
          <p:nvPr>
            <p:ph type="title"/>
          </p:nvPr>
        </p:nvSpPr>
        <p:spPr>
          <a:xfrm>
            <a:off x="588169" y="257176"/>
            <a:ext cx="8420100" cy="8667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Non-persistent HTTP (cont.)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54277" name="Rectangle 6"/>
          <p:cNvSpPr>
            <a:spLocks noGrp="1" noChangeArrowheads="1"/>
          </p:cNvSpPr>
          <p:nvPr>
            <p:ph type="body" sz="half" idx="2"/>
          </p:nvPr>
        </p:nvSpPr>
        <p:spPr>
          <a:xfrm>
            <a:off x="1186656" y="2058989"/>
            <a:ext cx="4127500" cy="1533525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000">
                <a:solidFill>
                  <a:srgbClr val="CC0000"/>
                </a:solidFill>
                <a:ea typeface="ＭＳ Ｐゴシック" pitchFamily="34" charset="-128"/>
              </a:rPr>
              <a:t>5</a:t>
            </a:r>
            <a:r>
              <a:rPr lang="en-US" altLang="en-US" sz="1800">
                <a:solidFill>
                  <a:srgbClr val="CC0000"/>
                </a:solidFill>
                <a:ea typeface="ＭＳ Ｐゴシック" pitchFamily="34" charset="-128"/>
              </a:rPr>
              <a:t>.</a:t>
            </a:r>
            <a:r>
              <a:rPr lang="en-US" altLang="en-US" sz="1800">
                <a:ea typeface="ＭＳ Ｐゴシック" pitchFamily="34" charset="-128"/>
              </a:rPr>
              <a:t> HTTP client receives response message containing html file, displays html.  Parsing html file, finds 10 referenced jpeg  objects</a:t>
            </a:r>
            <a:endParaRPr lang="en-US" altLang="en-US" sz="2000">
              <a:ea typeface="ＭＳ Ｐゴシック" pitchFamily="34" charset="-128"/>
            </a:endParaRPr>
          </a:p>
        </p:txBody>
      </p:sp>
      <p:sp>
        <p:nvSpPr>
          <p:cNvPr id="54278" name="Rectangle 7"/>
          <p:cNvSpPr>
            <a:spLocks noChangeArrowheads="1"/>
          </p:cNvSpPr>
          <p:nvPr/>
        </p:nvSpPr>
        <p:spPr bwMode="auto">
          <a:xfrm>
            <a:off x="1176338" y="3568700"/>
            <a:ext cx="41275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itchFamily="34" charset="0"/>
              </a:rPr>
              <a:t>6.</a:t>
            </a:r>
            <a:r>
              <a:rPr lang="en-US" altLang="en-US">
                <a:latin typeface="Gill Sans MT" pitchFamily="34" charset="0"/>
              </a:rPr>
              <a:t> Steps 1-5 repeated for each of 10 jpeg objects</a:t>
            </a:r>
          </a:p>
        </p:txBody>
      </p:sp>
      <p:sp>
        <p:nvSpPr>
          <p:cNvPr id="54279" name="Rectangle 8"/>
          <p:cNvSpPr>
            <a:spLocks noChangeArrowheads="1"/>
          </p:cNvSpPr>
          <p:nvPr/>
        </p:nvSpPr>
        <p:spPr bwMode="auto">
          <a:xfrm>
            <a:off x="5451740" y="1492251"/>
            <a:ext cx="41275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CC0000"/>
                </a:solidFill>
                <a:latin typeface="Gill Sans MT" pitchFamily="34" charset="0"/>
              </a:rPr>
              <a:t>4.</a:t>
            </a:r>
            <a:r>
              <a:rPr lang="en-US" altLang="en-US">
                <a:latin typeface="Gill Sans MT" pitchFamily="34" charset="0"/>
              </a:rPr>
              <a:t> HTTP server closes TCP connection. </a:t>
            </a:r>
          </a:p>
        </p:txBody>
      </p:sp>
      <p:sp>
        <p:nvSpPr>
          <p:cNvPr id="77832" name="Line 2"/>
          <p:cNvSpPr>
            <a:spLocks noChangeShapeType="1"/>
          </p:cNvSpPr>
          <p:nvPr/>
        </p:nvSpPr>
        <p:spPr bwMode="auto">
          <a:xfrm>
            <a:off x="588169" y="1519238"/>
            <a:ext cx="0" cy="2571750"/>
          </a:xfrm>
          <a:prstGeom prst="line">
            <a:avLst/>
          </a:prstGeom>
          <a:noFill/>
          <a:ln w="19050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7833" name="Rectangle 3"/>
          <p:cNvSpPr>
            <a:spLocks noChangeArrowheads="1"/>
          </p:cNvSpPr>
          <p:nvPr/>
        </p:nvSpPr>
        <p:spPr bwMode="auto">
          <a:xfrm>
            <a:off x="330200" y="3519489"/>
            <a:ext cx="37147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sp>
        <p:nvSpPr>
          <p:cNvPr id="77834" name="Text Box 13"/>
          <p:cNvSpPr txBox="1">
            <a:spLocks noChangeArrowheads="1"/>
          </p:cNvSpPr>
          <p:nvPr/>
        </p:nvSpPr>
        <p:spPr bwMode="auto">
          <a:xfrm>
            <a:off x="280481" y="3382964"/>
            <a:ext cx="6463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chemeClr val="bg2"/>
                </a:solidFill>
                <a:latin typeface="Gill Sans MT" pitchFamily="34" charset="0"/>
              </a:rPr>
              <a:t>time</a:t>
            </a:r>
          </a:p>
        </p:txBody>
      </p:sp>
      <p:sp>
        <p:nvSpPr>
          <p:cNvPr id="54283" name="Line 17"/>
          <p:cNvSpPr>
            <a:spLocks noChangeShapeType="1"/>
          </p:cNvSpPr>
          <p:nvPr/>
        </p:nvSpPr>
        <p:spPr bwMode="auto">
          <a:xfrm flipH="1">
            <a:off x="4075907" y="1449389"/>
            <a:ext cx="1186656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24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4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4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7" grpId="0" build="p"/>
      <p:bldP spid="54279" grpId="0"/>
      <p:bldP spid="54283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5" name="Picture 4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6124" y="668338"/>
            <a:ext cx="7591160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6" name="Rectangle 2"/>
          <p:cNvSpPr>
            <a:spLocks noGrp="1" noChangeArrowheads="1"/>
          </p:cNvSpPr>
          <p:nvPr>
            <p:ph type="title"/>
          </p:nvPr>
        </p:nvSpPr>
        <p:spPr>
          <a:xfrm>
            <a:off x="263129" y="1"/>
            <a:ext cx="8908521" cy="925513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Non-persistent HTTP: response time</a:t>
            </a:r>
          </a:p>
        </p:txBody>
      </p:sp>
      <p:sp>
        <p:nvSpPr>
          <p:cNvPr id="798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258888"/>
            <a:ext cx="4431904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RTT (definition):</a:t>
            </a:r>
            <a:r>
              <a:rPr lang="en-US" altLang="en-US" sz="2400">
                <a:ea typeface="ＭＳ Ｐゴシック" pitchFamily="34" charset="-128"/>
              </a:rPr>
              <a:t> time for a small packet to travel from client to server and back</a:t>
            </a:r>
          </a:p>
          <a:p>
            <a:pPr>
              <a:buFont typeface="Wingdings" pitchFamily="2" charset="2"/>
              <a:buNone/>
            </a:pPr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HTTP response time:</a:t>
            </a:r>
          </a:p>
          <a:p>
            <a:r>
              <a:rPr lang="en-US" altLang="en-US" sz="2400">
                <a:ea typeface="ＭＳ Ｐゴシック" pitchFamily="34" charset="-128"/>
              </a:rPr>
              <a:t>one RTT to initiate TCP connection</a:t>
            </a:r>
          </a:p>
          <a:p>
            <a:r>
              <a:rPr lang="en-US" altLang="en-US" sz="2400">
                <a:ea typeface="ＭＳ Ｐゴシック" pitchFamily="34" charset="-128"/>
              </a:rPr>
              <a:t>one RTT for HTTP request and first few bytes of HTTP response to return</a:t>
            </a:r>
          </a:p>
          <a:p>
            <a:r>
              <a:rPr lang="en-US" altLang="en-US" sz="2400">
                <a:ea typeface="ＭＳ Ｐゴシック" pitchFamily="34" charset="-128"/>
              </a:rPr>
              <a:t>file transmission time</a:t>
            </a:r>
          </a:p>
          <a:p>
            <a:r>
              <a:rPr lang="en-US" altLang="en-US" sz="2400">
                <a:ea typeface="ＭＳ Ｐゴシック" pitchFamily="34" charset="-128"/>
              </a:rPr>
              <a:t>non-persistent HTTP response time =   	</a:t>
            </a:r>
          </a:p>
          <a:p>
            <a:pPr lvl="1">
              <a:buFont typeface="Wingdings" pitchFamily="2" charset="2"/>
              <a:buNone/>
            </a:pPr>
            <a:r>
              <a:rPr lang="en-US" altLang="en-US">
                <a:ea typeface="ＭＳ Ｐゴシック" pitchFamily="34" charset="-128"/>
              </a:rPr>
              <a:t>   2RTT+ file transmission  time</a:t>
            </a:r>
          </a:p>
          <a:p>
            <a:pPr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</p:txBody>
      </p:sp>
      <p:sp>
        <p:nvSpPr>
          <p:cNvPr id="79878" name="Line 15"/>
          <p:cNvSpPr>
            <a:spLocks noChangeShapeType="1"/>
          </p:cNvSpPr>
          <p:nvPr/>
        </p:nvSpPr>
        <p:spPr bwMode="auto">
          <a:xfrm>
            <a:off x="6626358" y="2490788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79" name="Line 16"/>
          <p:cNvSpPr>
            <a:spLocks noChangeShapeType="1"/>
          </p:cNvSpPr>
          <p:nvPr/>
        </p:nvSpPr>
        <p:spPr bwMode="auto">
          <a:xfrm>
            <a:off x="8457935" y="2484438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0" name="Line 17"/>
          <p:cNvSpPr>
            <a:spLocks noChangeShapeType="1"/>
          </p:cNvSpPr>
          <p:nvPr/>
        </p:nvSpPr>
        <p:spPr bwMode="auto">
          <a:xfrm>
            <a:off x="6641835" y="2722564"/>
            <a:ext cx="1824700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1" name="Line 18"/>
          <p:cNvSpPr>
            <a:spLocks noChangeShapeType="1"/>
          </p:cNvSpPr>
          <p:nvPr/>
        </p:nvSpPr>
        <p:spPr bwMode="auto">
          <a:xfrm flipH="1">
            <a:off x="6626359" y="3160714"/>
            <a:ext cx="1812660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2" name="Line 19"/>
          <p:cNvSpPr>
            <a:spLocks noChangeShapeType="1"/>
          </p:cNvSpPr>
          <p:nvPr/>
        </p:nvSpPr>
        <p:spPr bwMode="auto">
          <a:xfrm>
            <a:off x="6634956" y="3668713"/>
            <a:ext cx="1824700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3" name="Line 20"/>
          <p:cNvSpPr>
            <a:spLocks noChangeShapeType="1"/>
          </p:cNvSpPr>
          <p:nvPr/>
        </p:nvSpPr>
        <p:spPr bwMode="auto">
          <a:xfrm flipH="1">
            <a:off x="6652155" y="4151313"/>
            <a:ext cx="1812660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4" name="AutoShape 21"/>
          <p:cNvSpPr>
            <a:spLocks/>
          </p:cNvSpPr>
          <p:nvPr/>
        </p:nvSpPr>
        <p:spPr bwMode="auto">
          <a:xfrm>
            <a:off x="8543925" y="4067176"/>
            <a:ext cx="80831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79885" name="Text Box 22"/>
          <p:cNvSpPr txBox="1">
            <a:spLocks noChangeArrowheads="1"/>
          </p:cNvSpPr>
          <p:nvPr/>
        </p:nvSpPr>
        <p:spPr bwMode="auto">
          <a:xfrm>
            <a:off x="8576602" y="3763963"/>
            <a:ext cx="973343" cy="72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time to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transmit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79886" name="Line 23"/>
          <p:cNvSpPr>
            <a:spLocks noChangeShapeType="1"/>
          </p:cNvSpPr>
          <p:nvPr/>
        </p:nvSpPr>
        <p:spPr bwMode="auto">
          <a:xfrm>
            <a:off x="6203290" y="2697164"/>
            <a:ext cx="423069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87" name="Text Box 24"/>
          <p:cNvSpPr txBox="1">
            <a:spLocks noChangeArrowheads="1"/>
          </p:cNvSpPr>
          <p:nvPr/>
        </p:nvSpPr>
        <p:spPr bwMode="auto">
          <a:xfrm>
            <a:off x="4978798" y="2409825"/>
            <a:ext cx="1238929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initiate TCP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connection</a:t>
            </a:r>
          </a:p>
        </p:txBody>
      </p:sp>
      <p:sp>
        <p:nvSpPr>
          <p:cNvPr id="79888" name="AutoShape 25"/>
          <p:cNvSpPr>
            <a:spLocks/>
          </p:cNvSpPr>
          <p:nvPr/>
        </p:nvSpPr>
        <p:spPr bwMode="auto">
          <a:xfrm>
            <a:off x="6349471" y="2747964"/>
            <a:ext cx="139304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79889" name="Text Box 26"/>
          <p:cNvSpPr txBox="1">
            <a:spLocks noChangeArrowheads="1"/>
          </p:cNvSpPr>
          <p:nvPr/>
        </p:nvSpPr>
        <p:spPr bwMode="auto">
          <a:xfrm>
            <a:off x="5826654" y="2959100"/>
            <a:ext cx="578492" cy="3016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79890" name="Line 27"/>
          <p:cNvSpPr>
            <a:spLocks noChangeShapeType="1"/>
          </p:cNvSpPr>
          <p:nvPr/>
        </p:nvSpPr>
        <p:spPr bwMode="auto">
          <a:xfrm>
            <a:off x="6256603" y="3602038"/>
            <a:ext cx="38351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91" name="Text Box 28"/>
          <p:cNvSpPr txBox="1">
            <a:spLocks noChangeArrowheads="1"/>
          </p:cNvSpPr>
          <p:nvPr/>
        </p:nvSpPr>
        <p:spPr bwMode="auto">
          <a:xfrm>
            <a:off x="5443141" y="3302000"/>
            <a:ext cx="869149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request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file</a:t>
            </a:r>
          </a:p>
        </p:txBody>
      </p:sp>
      <p:sp>
        <p:nvSpPr>
          <p:cNvPr id="79892" name="AutoShape 29"/>
          <p:cNvSpPr>
            <a:spLocks/>
          </p:cNvSpPr>
          <p:nvPr/>
        </p:nvSpPr>
        <p:spPr bwMode="auto">
          <a:xfrm>
            <a:off x="6356350" y="3657600"/>
            <a:ext cx="139304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2400"/>
          </a:p>
        </p:txBody>
      </p:sp>
      <p:sp>
        <p:nvSpPr>
          <p:cNvPr id="79893" name="Text Box 30"/>
          <p:cNvSpPr txBox="1">
            <a:spLocks noChangeArrowheads="1"/>
          </p:cNvSpPr>
          <p:nvPr/>
        </p:nvSpPr>
        <p:spPr bwMode="auto">
          <a:xfrm>
            <a:off x="5847292" y="3881439"/>
            <a:ext cx="578492" cy="3016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RTT</a:t>
            </a:r>
          </a:p>
        </p:txBody>
      </p:sp>
      <p:sp>
        <p:nvSpPr>
          <p:cNvPr id="79894" name="Line 35"/>
          <p:cNvSpPr>
            <a:spLocks noChangeShapeType="1"/>
          </p:cNvSpPr>
          <p:nvPr/>
        </p:nvSpPr>
        <p:spPr bwMode="auto">
          <a:xfrm flipH="1">
            <a:off x="6268641" y="4591050"/>
            <a:ext cx="37147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9895" name="Text Box 36"/>
          <p:cNvSpPr txBox="1">
            <a:spLocks noChangeArrowheads="1"/>
          </p:cNvSpPr>
          <p:nvPr/>
        </p:nvSpPr>
        <p:spPr bwMode="auto">
          <a:xfrm>
            <a:off x="5680472" y="4438650"/>
            <a:ext cx="958917" cy="510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file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received</a:t>
            </a:r>
          </a:p>
        </p:txBody>
      </p:sp>
      <p:sp>
        <p:nvSpPr>
          <p:cNvPr id="79896" name="Text Box 37"/>
          <p:cNvSpPr txBox="1">
            <a:spLocks noChangeArrowheads="1"/>
          </p:cNvSpPr>
          <p:nvPr/>
        </p:nvSpPr>
        <p:spPr bwMode="auto">
          <a:xfrm>
            <a:off x="6382148" y="5337175"/>
            <a:ext cx="572593" cy="3016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time</a:t>
            </a:r>
          </a:p>
        </p:txBody>
      </p:sp>
      <p:sp>
        <p:nvSpPr>
          <p:cNvPr id="79897" name="Text Box 38"/>
          <p:cNvSpPr txBox="1">
            <a:spLocks noChangeArrowheads="1"/>
          </p:cNvSpPr>
          <p:nvPr/>
        </p:nvSpPr>
        <p:spPr bwMode="auto">
          <a:xfrm>
            <a:off x="8199967" y="5319713"/>
            <a:ext cx="57259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time</a:t>
            </a:r>
          </a:p>
        </p:txBody>
      </p:sp>
      <p:grpSp>
        <p:nvGrpSpPr>
          <p:cNvPr id="79898" name="Group 43"/>
          <p:cNvGrpSpPr>
            <a:grpSpLocks/>
          </p:cNvGrpSpPr>
          <p:nvPr/>
        </p:nvGrpSpPr>
        <p:grpSpPr bwMode="auto">
          <a:xfrm>
            <a:off x="8241242" y="1717675"/>
            <a:ext cx="459185" cy="684213"/>
            <a:chOff x="4140" y="429"/>
            <a:chExt cx="1425" cy="2396"/>
          </a:xfrm>
        </p:grpSpPr>
        <p:sp>
          <p:nvSpPr>
            <p:cNvPr id="79902" name="Freeform 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3" name="Rectangle 45"/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04" name="Freeform 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5" name="Freeform 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6" name="Rectangle 48"/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07" name="Group 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932" name="AutoShape 50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33" name="AutoShape 51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08" name="Rectangle 52"/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09" name="Group 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9930" name="AutoShape 54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31" name="AutoShape 55"/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0" name="Rectangle 56"/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1" name="Rectangle 57"/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79912" name="Group 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9928" name="AutoShape 59"/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29" name="AutoShape 60"/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3" name="Freeform 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9914" name="Group 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9926" name="AutoShape 63"/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79927" name="AutoShape 64"/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79915" name="Rectangle 65"/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6" name="Freeform 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7" name="Freeform 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8" name="Oval 68"/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19" name="Freeform 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0" name="AutoShape 70"/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1" name="AutoShape 71"/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2" name="Oval 72"/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3" name="Oval 73"/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79924" name="Oval 74"/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9925" name="Rectangle 75"/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79899" name="Group 76"/>
          <p:cNvGrpSpPr>
            <a:grpSpLocks/>
          </p:cNvGrpSpPr>
          <p:nvPr/>
        </p:nvGrpSpPr>
        <p:grpSpPr bwMode="auto">
          <a:xfrm>
            <a:off x="6072585" y="1739900"/>
            <a:ext cx="756708" cy="709613"/>
            <a:chOff x="-44" y="1473"/>
            <a:chExt cx="981" cy="1105"/>
          </a:xfrm>
        </p:grpSpPr>
        <p:pic>
          <p:nvPicPr>
            <p:cNvPr id="79900" name="Picture 7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01" name="Freeform 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B686AC9-7250-489C-8F19-E4A0C652D28F}" type="slidenum">
              <a:rPr lang="en-US" altLang="en-US" smtClean="0"/>
              <a:pPr/>
              <a:t>25</a:t>
            </a:fld>
            <a:endParaRPr lang="en-US" altLang="en-US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3" name="Rectangle 2"/>
          <p:cNvSpPr>
            <a:spLocks noGrp="1" noChangeArrowheads="1"/>
          </p:cNvSpPr>
          <p:nvPr>
            <p:ph type="title"/>
          </p:nvPr>
        </p:nvSpPr>
        <p:spPr>
          <a:xfrm>
            <a:off x="490141" y="173038"/>
            <a:ext cx="8420100" cy="838200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Persistent HTTP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830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1223" y="1414463"/>
            <a:ext cx="4261644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</a:rPr>
              <a:t>non-persistent HTTP issues: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requires 2 RTTs per object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OS overhead for </a:t>
            </a:r>
            <a:r>
              <a:rPr lang="en-US" sz="2400" i="1" dirty="0">
                <a:latin typeface="Gill Sans MT" charset="0"/>
              </a:rPr>
              <a:t>each</a:t>
            </a:r>
            <a:r>
              <a:rPr lang="en-US" sz="2400" dirty="0">
                <a:latin typeface="Gill Sans MT" charset="0"/>
              </a:rPr>
              <a:t> TCP connection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browsers often open parallel TCP connections to fetch referenced objects</a:t>
            </a: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Gill Sans MT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</a:endParaRPr>
          </a:p>
        </p:txBody>
      </p:sp>
      <p:sp>
        <p:nvSpPr>
          <p:cNvPr id="98309" name="Rectangle 10"/>
          <p:cNvSpPr>
            <a:spLocks noGrp="1" noChangeArrowheads="1"/>
          </p:cNvSpPr>
          <p:nvPr>
            <p:ph type="body" sz="half" idx="2"/>
          </p:nvPr>
        </p:nvSpPr>
        <p:spPr>
          <a:xfrm>
            <a:off x="5095743" y="1438275"/>
            <a:ext cx="41275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</a:rPr>
              <a:t>persistent  HTTP: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server leaves connection open after sending response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subsequent HTTP messages  between same client/server sent over open connection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client sends requests as soon as it encounters a referenced object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as little as one RTT for all the referenced objects</a:t>
            </a:r>
          </a:p>
        </p:txBody>
      </p:sp>
      <p:pic>
        <p:nvPicPr>
          <p:cNvPr id="81926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058" y="796925"/>
            <a:ext cx="3578887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26</a:t>
            </a:fld>
            <a:endParaRPr lang="en-US" alt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1" name="Picture 2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691" y="908050"/>
            <a:ext cx="54465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2" name="Rectangle 2"/>
          <p:cNvSpPr>
            <a:spLocks noGrp="1" noChangeArrowheads="1"/>
          </p:cNvSpPr>
          <p:nvPr>
            <p:ph type="title"/>
          </p:nvPr>
        </p:nvSpPr>
        <p:spPr>
          <a:xfrm>
            <a:off x="517658" y="234950"/>
            <a:ext cx="8420100" cy="9144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HTTP request message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8397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77850" y="1444625"/>
            <a:ext cx="8420100" cy="4648200"/>
          </a:xfrm>
        </p:spPr>
        <p:txBody>
          <a:bodyPr/>
          <a:lstStyle/>
          <a:p>
            <a:pPr marL="233363" indent="-233363"/>
            <a:r>
              <a:rPr lang="en-US" altLang="en-US" sz="2400">
                <a:ea typeface="ＭＳ Ｐゴシック" pitchFamily="34" charset="-128"/>
              </a:rPr>
              <a:t>two types of HTTP messages: </a:t>
            </a: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request</a:t>
            </a:r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, </a:t>
            </a: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response</a:t>
            </a:r>
          </a:p>
          <a:p>
            <a:pPr marL="233363" indent="-233363"/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HTTP request message:</a:t>
            </a:r>
          </a:p>
          <a:p>
            <a:pPr marL="685800" lvl="1" indent="-228600"/>
            <a:r>
              <a:rPr lang="en-US" altLang="en-US" sz="2000">
                <a:ea typeface="ＭＳ Ｐゴシック" pitchFamily="34" charset="-128"/>
              </a:rPr>
              <a:t>ASCII (human-readable format)</a:t>
            </a:r>
            <a:endParaRPr lang="en-US" altLang="en-US">
              <a:solidFill>
                <a:schemeClr val="accent2"/>
              </a:solidFill>
              <a:ea typeface="ＭＳ Ｐゴシック" pitchFamily="34" charset="-128"/>
            </a:endParaRPr>
          </a:p>
        </p:txBody>
      </p:sp>
      <p:sp>
        <p:nvSpPr>
          <p:cNvPr id="83974" name="Text Box 5"/>
          <p:cNvSpPr txBox="1">
            <a:spLocks noChangeArrowheads="1"/>
          </p:cNvSpPr>
          <p:nvPr/>
        </p:nvSpPr>
        <p:spPr bwMode="auto">
          <a:xfrm>
            <a:off x="240771" y="2870201"/>
            <a:ext cx="2307042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request line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(GET, POST,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HEAD commands</a:t>
            </a:r>
            <a:r>
              <a:rPr lang="en-US" altLang="en-US">
                <a:solidFill>
                  <a:srgbClr val="000099"/>
                </a:solidFill>
                <a:latin typeface="Gill Sans MT" pitchFamily="34" charset="0"/>
              </a:rPr>
              <a:t>)</a:t>
            </a:r>
            <a:endParaRPr lang="en-US" altLang="en-US" sz="2400">
              <a:solidFill>
                <a:srgbClr val="000099"/>
              </a:solidFill>
              <a:latin typeface="Gill Sans MT" pitchFamily="34" charset="0"/>
            </a:endParaRPr>
          </a:p>
        </p:txBody>
      </p:sp>
      <p:sp>
        <p:nvSpPr>
          <p:cNvPr id="83975" name="Line 6"/>
          <p:cNvSpPr>
            <a:spLocks noChangeShapeType="1"/>
          </p:cNvSpPr>
          <p:nvPr/>
        </p:nvSpPr>
        <p:spPr bwMode="auto">
          <a:xfrm>
            <a:off x="2086108" y="3201988"/>
            <a:ext cx="940726" cy="14605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6" name="Freeform 7"/>
          <p:cNvSpPr>
            <a:spLocks/>
          </p:cNvSpPr>
          <p:nvPr/>
        </p:nvSpPr>
        <p:spPr bwMode="auto">
          <a:xfrm>
            <a:off x="3007917" y="3538539"/>
            <a:ext cx="161660" cy="1957387"/>
          </a:xfrm>
          <a:custGeom>
            <a:avLst/>
            <a:gdLst>
              <a:gd name="T0" fmla="*/ 2147483647 w 150"/>
              <a:gd name="T1" fmla="*/ 2147483647 h 924"/>
              <a:gd name="T2" fmla="*/ 0 w 150"/>
              <a:gd name="T3" fmla="*/ 0 h 924"/>
              <a:gd name="T4" fmla="*/ 0 w 150"/>
              <a:gd name="T5" fmla="*/ 2147483647 h 924"/>
              <a:gd name="T6" fmla="*/ 2147483647 w 150"/>
              <a:gd name="T7" fmla="*/ 2147483647 h 924"/>
              <a:gd name="T8" fmla="*/ 0 60000 65536"/>
              <a:gd name="T9" fmla="*/ 0 60000 65536"/>
              <a:gd name="T10" fmla="*/ 0 60000 65536"/>
              <a:gd name="T11" fmla="*/ 0 60000 65536"/>
              <a:gd name="T12" fmla="*/ 0 w 150"/>
              <a:gd name="T13" fmla="*/ 0 h 924"/>
              <a:gd name="T14" fmla="*/ 150 w 150"/>
              <a:gd name="T15" fmla="*/ 924 h 92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0" h="924">
                <a:moveTo>
                  <a:pt x="122" y="6"/>
                </a:moveTo>
                <a:lnTo>
                  <a:pt x="0" y="0"/>
                </a:lnTo>
                <a:lnTo>
                  <a:pt x="0" y="924"/>
                </a:lnTo>
                <a:lnTo>
                  <a:pt x="150" y="918"/>
                </a:lnTo>
              </a:path>
            </a:pathLst>
          </a:cu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7" name="Text Box 8"/>
          <p:cNvSpPr txBox="1">
            <a:spLocks noChangeArrowheads="1"/>
          </p:cNvSpPr>
          <p:nvPr/>
        </p:nvSpPr>
        <p:spPr bwMode="auto">
          <a:xfrm>
            <a:off x="1957883" y="4056064"/>
            <a:ext cx="982961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header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 lines</a:t>
            </a:r>
            <a:endParaRPr lang="en-US" altLang="en-US" sz="2400">
              <a:solidFill>
                <a:srgbClr val="000099"/>
              </a:solidFill>
            </a:endParaRPr>
          </a:p>
        </p:txBody>
      </p:sp>
      <p:sp>
        <p:nvSpPr>
          <p:cNvPr id="83978" name="Line 10"/>
          <p:cNvSpPr>
            <a:spLocks noChangeShapeType="1"/>
          </p:cNvSpPr>
          <p:nvPr/>
        </p:nvSpPr>
        <p:spPr bwMode="auto">
          <a:xfrm>
            <a:off x="2502298" y="5622925"/>
            <a:ext cx="553773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3979" name="Text Box 11"/>
          <p:cNvSpPr txBox="1">
            <a:spLocks noChangeArrowheads="1"/>
          </p:cNvSpPr>
          <p:nvPr/>
        </p:nvSpPr>
        <p:spPr bwMode="auto">
          <a:xfrm>
            <a:off x="295805" y="4719638"/>
            <a:ext cx="2364750" cy="12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carriage return,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line feed at start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of line indicates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99"/>
                </a:solidFill>
              </a:rPr>
              <a:t>end of header lines</a:t>
            </a:r>
            <a:endParaRPr lang="en-US" altLang="en-US" sz="2400">
              <a:solidFill>
                <a:srgbClr val="000099"/>
              </a:solidFill>
            </a:endParaRPr>
          </a:p>
        </p:txBody>
      </p:sp>
      <p:sp>
        <p:nvSpPr>
          <p:cNvPr id="83980" name="Text Box 16"/>
          <p:cNvSpPr txBox="1">
            <a:spLocks noChangeArrowheads="1"/>
          </p:cNvSpPr>
          <p:nvPr/>
        </p:nvSpPr>
        <p:spPr bwMode="auto">
          <a:xfrm>
            <a:off x="3044031" y="3236913"/>
            <a:ext cx="6112571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GET /index.html HTTP/1.1\r\n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Host: www-net.cs.umass.edu\r\n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User-Agent: Firefox/3.6.10\r\n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Accept: text/html,application/xhtml+xml\r\n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Accept-Language: en-us,en;q=0.5\r\n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Accept-Encoding: gzip,deflate\r\n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Accept-Charset: ISO-8859-1,utf-8;q=0.7\r\n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Keep-Alive: 115\r\n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\r\n</a:t>
            </a:r>
          </a:p>
        </p:txBody>
      </p:sp>
      <p:sp>
        <p:nvSpPr>
          <p:cNvPr id="83981" name="Line 17"/>
          <p:cNvSpPr>
            <a:spLocks noChangeShapeType="1"/>
          </p:cNvSpPr>
          <p:nvPr/>
        </p:nvSpPr>
        <p:spPr bwMode="auto">
          <a:xfrm flipH="1">
            <a:off x="6861969" y="2754313"/>
            <a:ext cx="180579" cy="514350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982" name="Text Box 18"/>
          <p:cNvSpPr txBox="1">
            <a:spLocks noChangeArrowheads="1"/>
          </p:cNvSpPr>
          <p:nvPr/>
        </p:nvSpPr>
        <p:spPr bwMode="auto">
          <a:xfrm>
            <a:off x="6917003" y="2466975"/>
            <a:ext cx="243368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600"/>
              <a:t>carriage return character</a:t>
            </a:r>
          </a:p>
        </p:txBody>
      </p:sp>
      <p:sp>
        <p:nvSpPr>
          <p:cNvPr id="83983" name="Text Box 19"/>
          <p:cNvSpPr txBox="1">
            <a:spLocks noChangeArrowheads="1"/>
          </p:cNvSpPr>
          <p:nvPr/>
        </p:nvSpPr>
        <p:spPr bwMode="auto">
          <a:xfrm>
            <a:off x="7082102" y="2763838"/>
            <a:ext cx="188384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600"/>
              <a:t>line-feed character</a:t>
            </a:r>
          </a:p>
        </p:txBody>
      </p:sp>
      <p:sp>
        <p:nvSpPr>
          <p:cNvPr id="83984" name="Line 20"/>
          <p:cNvSpPr>
            <a:spLocks noChangeShapeType="1"/>
          </p:cNvSpPr>
          <p:nvPr/>
        </p:nvSpPr>
        <p:spPr bwMode="auto">
          <a:xfrm flipH="1">
            <a:off x="7166372" y="3063876"/>
            <a:ext cx="87709" cy="25241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985" name="TextBox 1"/>
          <p:cNvSpPr txBox="1">
            <a:spLocks noChangeArrowheads="1"/>
          </p:cNvSpPr>
          <p:nvPr/>
        </p:nvSpPr>
        <p:spPr bwMode="auto">
          <a:xfrm>
            <a:off x="368036" y="6199189"/>
            <a:ext cx="4882489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400"/>
              <a:t>* Check out the online interactive exercises for more examples: h</a:t>
            </a:r>
            <a:r>
              <a:rPr lang="en-US" altLang="en-US" sz="1200"/>
              <a:t>ttp://gaia.cs.umass.edu/kurose_ross/interactive/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27</a:t>
            </a:fld>
            <a:endParaRPr lang="en-US" altLang="en-US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19" name="Picture 1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323" y="1001714"/>
            <a:ext cx="79230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2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HTTP request message: general format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86021" name="Text Box 9"/>
          <p:cNvSpPr txBox="1">
            <a:spLocks noChangeArrowheads="1"/>
          </p:cNvSpPr>
          <p:nvPr/>
        </p:nvSpPr>
        <p:spPr bwMode="auto">
          <a:xfrm>
            <a:off x="7548167" y="1662113"/>
            <a:ext cx="1039067" cy="646331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request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line</a:t>
            </a:r>
          </a:p>
        </p:txBody>
      </p:sp>
      <p:sp>
        <p:nvSpPr>
          <p:cNvPr id="86022" name="Text Box 11"/>
          <p:cNvSpPr txBox="1">
            <a:spLocks noChangeArrowheads="1"/>
          </p:cNvSpPr>
          <p:nvPr/>
        </p:nvSpPr>
        <p:spPr bwMode="auto">
          <a:xfrm>
            <a:off x="7543007" y="2678113"/>
            <a:ext cx="982961" cy="646331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header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lines</a:t>
            </a:r>
          </a:p>
        </p:txBody>
      </p:sp>
      <p:sp>
        <p:nvSpPr>
          <p:cNvPr id="86023" name="Rectangle 12"/>
          <p:cNvSpPr>
            <a:spLocks noChangeArrowheads="1"/>
          </p:cNvSpPr>
          <p:nvPr/>
        </p:nvSpPr>
        <p:spPr bwMode="auto">
          <a:xfrm>
            <a:off x="7126817" y="2247901"/>
            <a:ext cx="37491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24" name="Rectangle 13"/>
          <p:cNvSpPr>
            <a:spLocks noChangeArrowheads="1"/>
          </p:cNvSpPr>
          <p:nvPr/>
        </p:nvSpPr>
        <p:spPr bwMode="auto">
          <a:xfrm>
            <a:off x="6982355" y="2197101"/>
            <a:ext cx="314722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25" name="Rectangle 15"/>
          <p:cNvSpPr>
            <a:spLocks noChangeArrowheads="1"/>
          </p:cNvSpPr>
          <p:nvPr/>
        </p:nvSpPr>
        <p:spPr bwMode="auto">
          <a:xfrm>
            <a:off x="7381346" y="4303714"/>
            <a:ext cx="772187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26" name="Text Box 16"/>
          <p:cNvSpPr txBox="1">
            <a:spLocks noChangeArrowheads="1"/>
          </p:cNvSpPr>
          <p:nvPr/>
        </p:nvSpPr>
        <p:spPr bwMode="auto">
          <a:xfrm>
            <a:off x="7544727" y="4868863"/>
            <a:ext cx="740908" cy="36933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body</a:t>
            </a:r>
          </a:p>
        </p:txBody>
      </p:sp>
      <p:sp>
        <p:nvSpPr>
          <p:cNvPr id="86027" name="Rectangle 20"/>
          <p:cNvSpPr>
            <a:spLocks noChangeArrowheads="1"/>
          </p:cNvSpPr>
          <p:nvPr/>
        </p:nvSpPr>
        <p:spPr bwMode="auto">
          <a:xfrm>
            <a:off x="1238250" y="1698625"/>
            <a:ext cx="61087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28" name="Line 22"/>
          <p:cNvSpPr>
            <a:spLocks noChangeShapeType="1"/>
          </p:cNvSpPr>
          <p:nvPr/>
        </p:nvSpPr>
        <p:spPr bwMode="auto">
          <a:xfrm>
            <a:off x="2655358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9" name="Line 23"/>
          <p:cNvSpPr>
            <a:spLocks noChangeShapeType="1"/>
          </p:cNvSpPr>
          <p:nvPr/>
        </p:nvSpPr>
        <p:spPr bwMode="auto">
          <a:xfrm>
            <a:off x="31369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0" name="Line 24"/>
          <p:cNvSpPr>
            <a:spLocks noChangeShapeType="1"/>
          </p:cNvSpPr>
          <p:nvPr/>
        </p:nvSpPr>
        <p:spPr bwMode="auto">
          <a:xfrm>
            <a:off x="4554008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1" name="Line 25"/>
          <p:cNvSpPr>
            <a:spLocks noChangeShapeType="1"/>
          </p:cNvSpPr>
          <p:nvPr/>
        </p:nvSpPr>
        <p:spPr bwMode="auto">
          <a:xfrm>
            <a:off x="5014913" y="169545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2" name="Line 26"/>
          <p:cNvSpPr>
            <a:spLocks noChangeShapeType="1"/>
          </p:cNvSpPr>
          <p:nvPr/>
        </p:nvSpPr>
        <p:spPr bwMode="auto">
          <a:xfrm>
            <a:off x="6425142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3" name="Line 27"/>
          <p:cNvSpPr>
            <a:spLocks noChangeShapeType="1"/>
          </p:cNvSpPr>
          <p:nvPr/>
        </p:nvSpPr>
        <p:spPr bwMode="auto">
          <a:xfrm>
            <a:off x="6899804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4" name="Text Box 28"/>
          <p:cNvSpPr txBox="1">
            <a:spLocks noChangeArrowheads="1"/>
          </p:cNvSpPr>
          <p:nvPr/>
        </p:nvSpPr>
        <p:spPr bwMode="auto">
          <a:xfrm>
            <a:off x="1372394" y="1725614"/>
            <a:ext cx="10390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method</a:t>
            </a:r>
          </a:p>
        </p:txBody>
      </p:sp>
      <p:sp>
        <p:nvSpPr>
          <p:cNvPr id="86035" name="Text Box 29"/>
          <p:cNvSpPr txBox="1">
            <a:spLocks noChangeArrowheads="1"/>
          </p:cNvSpPr>
          <p:nvPr/>
        </p:nvSpPr>
        <p:spPr bwMode="auto">
          <a:xfrm>
            <a:off x="2631281" y="1706564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/>
              <a:t>sp</a:t>
            </a:r>
          </a:p>
        </p:txBody>
      </p:sp>
      <p:sp>
        <p:nvSpPr>
          <p:cNvPr id="86036" name="Text Box 30"/>
          <p:cNvSpPr txBox="1">
            <a:spLocks noChangeArrowheads="1"/>
          </p:cNvSpPr>
          <p:nvPr/>
        </p:nvSpPr>
        <p:spPr bwMode="auto">
          <a:xfrm>
            <a:off x="4543690" y="1712914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/>
              <a:t>sp</a:t>
            </a:r>
          </a:p>
        </p:txBody>
      </p:sp>
      <p:sp>
        <p:nvSpPr>
          <p:cNvPr id="86037" name="Text Box 31"/>
          <p:cNvSpPr txBox="1">
            <a:spLocks noChangeArrowheads="1"/>
          </p:cNvSpPr>
          <p:nvPr/>
        </p:nvSpPr>
        <p:spPr bwMode="auto">
          <a:xfrm>
            <a:off x="6442340" y="1719263"/>
            <a:ext cx="39786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/>
              <a:t>cr</a:t>
            </a:r>
          </a:p>
        </p:txBody>
      </p:sp>
      <p:sp>
        <p:nvSpPr>
          <p:cNvPr id="86038" name="Text Box 32"/>
          <p:cNvSpPr txBox="1">
            <a:spLocks noChangeArrowheads="1"/>
          </p:cNvSpPr>
          <p:nvPr/>
        </p:nvSpPr>
        <p:spPr bwMode="auto">
          <a:xfrm>
            <a:off x="6951398" y="1730376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/>
              <a:t>lf</a:t>
            </a:r>
          </a:p>
        </p:txBody>
      </p:sp>
      <p:sp>
        <p:nvSpPr>
          <p:cNvPr id="86039" name="Text Box 33"/>
          <p:cNvSpPr txBox="1">
            <a:spLocks noChangeArrowheads="1"/>
          </p:cNvSpPr>
          <p:nvPr/>
        </p:nvSpPr>
        <p:spPr bwMode="auto">
          <a:xfrm>
            <a:off x="5183452" y="1712914"/>
            <a:ext cx="101181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version</a:t>
            </a:r>
          </a:p>
        </p:txBody>
      </p:sp>
      <p:sp>
        <p:nvSpPr>
          <p:cNvPr id="86040" name="Text Box 34"/>
          <p:cNvSpPr txBox="1">
            <a:spLocks noChangeArrowheads="1"/>
          </p:cNvSpPr>
          <p:nvPr/>
        </p:nvSpPr>
        <p:spPr bwMode="auto">
          <a:xfrm>
            <a:off x="3422385" y="1725614"/>
            <a:ext cx="6992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URL</a:t>
            </a:r>
          </a:p>
        </p:txBody>
      </p:sp>
      <p:grpSp>
        <p:nvGrpSpPr>
          <p:cNvPr id="86041" name="Group 45"/>
          <p:cNvGrpSpPr>
            <a:grpSpLocks/>
          </p:cNvGrpSpPr>
          <p:nvPr/>
        </p:nvGrpSpPr>
        <p:grpSpPr bwMode="auto">
          <a:xfrm>
            <a:off x="1238250" y="2143125"/>
            <a:ext cx="4946121" cy="446088"/>
            <a:chOff x="192" y="1894"/>
            <a:chExt cx="2876" cy="281"/>
          </a:xfrm>
        </p:grpSpPr>
        <p:sp>
          <p:nvSpPr>
            <p:cNvPr id="86077" name="Rectangle 35"/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78" name="Line 36"/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9" name="Line 37"/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0" name="Line 39"/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1" name="Line 40"/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2" name="Text Box 41"/>
            <p:cNvSpPr txBox="1">
              <a:spLocks noChangeArrowheads="1"/>
            </p:cNvSpPr>
            <p:nvPr/>
          </p:nvSpPr>
          <p:spPr bwMode="auto">
            <a:xfrm>
              <a:off x="2538" y="1907"/>
              <a:ext cx="23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86083" name="Text Box 42"/>
            <p:cNvSpPr txBox="1">
              <a:spLocks noChangeArrowheads="1"/>
            </p:cNvSpPr>
            <p:nvPr/>
          </p:nvSpPr>
          <p:spPr bwMode="auto">
            <a:xfrm>
              <a:off x="2834" y="1914"/>
              <a:ext cx="1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  <p:sp>
          <p:nvSpPr>
            <p:cNvPr id="86084" name="Text Box 43"/>
            <p:cNvSpPr txBox="1">
              <a:spLocks noChangeArrowheads="1"/>
            </p:cNvSpPr>
            <p:nvPr/>
          </p:nvSpPr>
          <p:spPr bwMode="auto">
            <a:xfrm>
              <a:off x="1922" y="1895"/>
              <a:ext cx="46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value</a:t>
              </a:r>
            </a:p>
          </p:txBody>
        </p:sp>
        <p:sp>
          <p:nvSpPr>
            <p:cNvPr id="86085" name="Text Box 44"/>
            <p:cNvSpPr txBox="1">
              <a:spLocks noChangeArrowheads="1"/>
            </p:cNvSpPr>
            <p:nvPr/>
          </p:nvSpPr>
          <p:spPr bwMode="auto">
            <a:xfrm>
              <a:off x="246" y="1903"/>
              <a:ext cx="1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header field name</a:t>
              </a:r>
            </a:p>
          </p:txBody>
        </p:sp>
      </p:grpSp>
      <p:grpSp>
        <p:nvGrpSpPr>
          <p:cNvPr id="86042" name="Group 46"/>
          <p:cNvGrpSpPr>
            <a:grpSpLocks/>
          </p:cNvGrpSpPr>
          <p:nvPr/>
        </p:nvGrpSpPr>
        <p:grpSpPr bwMode="auto">
          <a:xfrm>
            <a:off x="1234810" y="3619500"/>
            <a:ext cx="4946121" cy="446088"/>
            <a:chOff x="192" y="1894"/>
            <a:chExt cx="2876" cy="281"/>
          </a:xfrm>
        </p:grpSpPr>
        <p:sp>
          <p:nvSpPr>
            <p:cNvPr id="86068" name="Rectangle 47"/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69" name="Line 48"/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0" name="Line 49"/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1" name="Line 50"/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2" name="Line 51"/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3" name="Text Box 52"/>
            <p:cNvSpPr txBox="1">
              <a:spLocks noChangeArrowheads="1"/>
            </p:cNvSpPr>
            <p:nvPr/>
          </p:nvSpPr>
          <p:spPr bwMode="auto">
            <a:xfrm>
              <a:off x="2538" y="1907"/>
              <a:ext cx="23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86074" name="Text Box 53"/>
            <p:cNvSpPr txBox="1">
              <a:spLocks noChangeArrowheads="1"/>
            </p:cNvSpPr>
            <p:nvPr/>
          </p:nvSpPr>
          <p:spPr bwMode="auto">
            <a:xfrm>
              <a:off x="2834" y="1914"/>
              <a:ext cx="1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  <p:sp>
          <p:nvSpPr>
            <p:cNvPr id="86075" name="Text Box 54"/>
            <p:cNvSpPr txBox="1">
              <a:spLocks noChangeArrowheads="1"/>
            </p:cNvSpPr>
            <p:nvPr/>
          </p:nvSpPr>
          <p:spPr bwMode="auto">
            <a:xfrm>
              <a:off x="1922" y="1895"/>
              <a:ext cx="46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value</a:t>
              </a:r>
            </a:p>
          </p:txBody>
        </p:sp>
        <p:sp>
          <p:nvSpPr>
            <p:cNvPr id="86076" name="Text Box 55"/>
            <p:cNvSpPr txBox="1">
              <a:spLocks noChangeArrowheads="1"/>
            </p:cNvSpPr>
            <p:nvPr/>
          </p:nvSpPr>
          <p:spPr bwMode="auto">
            <a:xfrm>
              <a:off x="246" y="1903"/>
              <a:ext cx="1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header field name</a:t>
              </a:r>
            </a:p>
          </p:txBody>
        </p:sp>
      </p:grpSp>
      <p:sp>
        <p:nvSpPr>
          <p:cNvPr id="86043" name="Line 56"/>
          <p:cNvSpPr>
            <a:spLocks noChangeShapeType="1"/>
          </p:cNvSpPr>
          <p:nvPr/>
        </p:nvSpPr>
        <p:spPr bwMode="auto">
          <a:xfrm>
            <a:off x="1238250" y="25908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44" name="Group 61"/>
          <p:cNvGrpSpPr>
            <a:grpSpLocks/>
          </p:cNvGrpSpPr>
          <p:nvPr/>
        </p:nvGrpSpPr>
        <p:grpSpPr bwMode="auto">
          <a:xfrm>
            <a:off x="1055952" y="2814638"/>
            <a:ext cx="333640" cy="465137"/>
            <a:chOff x="462" y="1727"/>
            <a:chExt cx="194" cy="293"/>
          </a:xfrm>
        </p:grpSpPr>
        <p:sp>
          <p:nvSpPr>
            <p:cNvPr id="86065" name="Rectangle 59"/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66" name="Text Box 57"/>
            <p:cNvSpPr txBox="1">
              <a:spLocks noChangeArrowheads="1"/>
            </p:cNvSpPr>
            <p:nvPr/>
          </p:nvSpPr>
          <p:spPr bwMode="auto">
            <a:xfrm>
              <a:off x="462" y="1727"/>
              <a:ext cx="1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067" name="Text Box 58"/>
            <p:cNvSpPr txBox="1">
              <a:spLocks noChangeArrowheads="1"/>
            </p:cNvSpPr>
            <p:nvPr/>
          </p:nvSpPr>
          <p:spPr bwMode="auto">
            <a:xfrm>
              <a:off x="462" y="1768"/>
              <a:ext cx="1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sp>
        <p:nvSpPr>
          <p:cNvPr id="86045" name="Line 62"/>
          <p:cNvSpPr>
            <a:spLocks noChangeShapeType="1"/>
          </p:cNvSpPr>
          <p:nvPr/>
        </p:nvSpPr>
        <p:spPr bwMode="auto">
          <a:xfrm>
            <a:off x="6182652" y="25781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46" name="Group 63"/>
          <p:cNvGrpSpPr>
            <a:grpSpLocks/>
          </p:cNvGrpSpPr>
          <p:nvPr/>
        </p:nvGrpSpPr>
        <p:grpSpPr bwMode="auto">
          <a:xfrm>
            <a:off x="6000354" y="2801938"/>
            <a:ext cx="333639" cy="465137"/>
            <a:chOff x="462" y="1727"/>
            <a:chExt cx="194" cy="293"/>
          </a:xfrm>
        </p:grpSpPr>
        <p:sp>
          <p:nvSpPr>
            <p:cNvPr id="86062" name="Rectangle 64"/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63" name="Text Box 65"/>
            <p:cNvSpPr txBox="1">
              <a:spLocks noChangeArrowheads="1"/>
            </p:cNvSpPr>
            <p:nvPr/>
          </p:nvSpPr>
          <p:spPr bwMode="auto">
            <a:xfrm>
              <a:off x="462" y="1727"/>
              <a:ext cx="1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064" name="Text Box 66"/>
            <p:cNvSpPr txBox="1">
              <a:spLocks noChangeArrowheads="1"/>
            </p:cNvSpPr>
            <p:nvPr/>
          </p:nvSpPr>
          <p:spPr bwMode="auto">
            <a:xfrm>
              <a:off x="462" y="1768"/>
              <a:ext cx="1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grpSp>
        <p:nvGrpSpPr>
          <p:cNvPr id="86047" name="Group 77"/>
          <p:cNvGrpSpPr>
            <a:grpSpLocks/>
          </p:cNvGrpSpPr>
          <p:nvPr/>
        </p:nvGrpSpPr>
        <p:grpSpPr bwMode="auto">
          <a:xfrm>
            <a:off x="1233091" y="4065589"/>
            <a:ext cx="1043913" cy="446087"/>
            <a:chOff x="3105" y="2650"/>
            <a:chExt cx="607" cy="281"/>
          </a:xfrm>
        </p:grpSpPr>
        <p:sp>
          <p:nvSpPr>
            <p:cNvPr id="86058" name="Rectangle 68"/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59" name="Line 72"/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0" name="Text Box 73"/>
            <p:cNvSpPr txBox="1">
              <a:spLocks noChangeArrowheads="1"/>
            </p:cNvSpPr>
            <p:nvPr/>
          </p:nvSpPr>
          <p:spPr bwMode="auto">
            <a:xfrm>
              <a:off x="3140" y="2663"/>
              <a:ext cx="23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86061" name="Text Box 74"/>
            <p:cNvSpPr txBox="1">
              <a:spLocks noChangeArrowheads="1"/>
            </p:cNvSpPr>
            <p:nvPr/>
          </p:nvSpPr>
          <p:spPr bwMode="auto">
            <a:xfrm>
              <a:off x="3436" y="2670"/>
              <a:ext cx="182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</p:grpSp>
      <p:sp>
        <p:nvSpPr>
          <p:cNvPr id="86048" name="Rectangle 78"/>
          <p:cNvSpPr>
            <a:spLocks noChangeArrowheads="1"/>
          </p:cNvSpPr>
          <p:nvPr/>
        </p:nvSpPr>
        <p:spPr bwMode="auto">
          <a:xfrm>
            <a:off x="1233092" y="4513264"/>
            <a:ext cx="5601361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6049" name="Text Box 80"/>
          <p:cNvSpPr txBox="1">
            <a:spLocks noChangeArrowheads="1"/>
          </p:cNvSpPr>
          <p:nvPr/>
        </p:nvSpPr>
        <p:spPr bwMode="auto">
          <a:xfrm>
            <a:off x="3331238" y="4837114"/>
            <a:ext cx="142378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entity body</a:t>
            </a:r>
          </a:p>
        </p:txBody>
      </p:sp>
      <p:grpSp>
        <p:nvGrpSpPr>
          <p:cNvPr id="86050" name="Group 81"/>
          <p:cNvGrpSpPr>
            <a:grpSpLocks/>
          </p:cNvGrpSpPr>
          <p:nvPr/>
        </p:nvGrpSpPr>
        <p:grpSpPr bwMode="auto">
          <a:xfrm>
            <a:off x="1055952" y="4851401"/>
            <a:ext cx="333640" cy="465138"/>
            <a:chOff x="462" y="1727"/>
            <a:chExt cx="194" cy="293"/>
          </a:xfrm>
        </p:grpSpPr>
        <p:sp>
          <p:nvSpPr>
            <p:cNvPr id="86055" name="Rectangle 82"/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56" name="Text Box 83"/>
            <p:cNvSpPr txBox="1">
              <a:spLocks noChangeArrowheads="1"/>
            </p:cNvSpPr>
            <p:nvPr/>
          </p:nvSpPr>
          <p:spPr bwMode="auto">
            <a:xfrm>
              <a:off x="462" y="1727"/>
              <a:ext cx="1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057" name="Text Box 84"/>
            <p:cNvSpPr txBox="1">
              <a:spLocks noChangeArrowheads="1"/>
            </p:cNvSpPr>
            <p:nvPr/>
          </p:nvSpPr>
          <p:spPr bwMode="auto">
            <a:xfrm>
              <a:off x="462" y="1768"/>
              <a:ext cx="1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grpSp>
        <p:nvGrpSpPr>
          <p:cNvPr id="86051" name="Group 85"/>
          <p:cNvGrpSpPr>
            <a:grpSpLocks/>
          </p:cNvGrpSpPr>
          <p:nvPr/>
        </p:nvGrpSpPr>
        <p:grpSpPr bwMode="auto">
          <a:xfrm>
            <a:off x="6645275" y="4841876"/>
            <a:ext cx="333640" cy="465138"/>
            <a:chOff x="462" y="1727"/>
            <a:chExt cx="194" cy="293"/>
          </a:xfrm>
        </p:grpSpPr>
        <p:sp>
          <p:nvSpPr>
            <p:cNvPr id="86052" name="Rectangle 86"/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6053" name="Text Box 87"/>
            <p:cNvSpPr txBox="1">
              <a:spLocks noChangeArrowheads="1"/>
            </p:cNvSpPr>
            <p:nvPr/>
          </p:nvSpPr>
          <p:spPr bwMode="auto">
            <a:xfrm>
              <a:off x="462" y="1727"/>
              <a:ext cx="1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054" name="Text Box 88"/>
            <p:cNvSpPr txBox="1">
              <a:spLocks noChangeArrowheads="1"/>
            </p:cNvSpPr>
            <p:nvPr/>
          </p:nvSpPr>
          <p:spPr bwMode="auto">
            <a:xfrm>
              <a:off x="462" y="1768"/>
              <a:ext cx="19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5410F183-BC0A-4CBF-B733-271855D62A2D}" type="slidenum">
              <a:rPr lang="en-US" altLang="en-US" smtClean="0"/>
              <a:pPr/>
              <a:t>28</a:t>
            </a:fld>
            <a:endParaRPr lang="en-US" alt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67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0015" y="904875"/>
            <a:ext cx="49512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68" name="Rectangle 2"/>
          <p:cNvSpPr>
            <a:spLocks noGrp="1" noChangeArrowheads="1"/>
          </p:cNvSpPr>
          <p:nvPr>
            <p:ph type="title"/>
          </p:nvPr>
        </p:nvSpPr>
        <p:spPr>
          <a:xfrm>
            <a:off x="483263" y="223839"/>
            <a:ext cx="8868965" cy="903287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Uploading form input</a:t>
            </a:r>
          </a:p>
        </p:txBody>
      </p:sp>
      <p:sp>
        <p:nvSpPr>
          <p:cNvPr id="10445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758429" y="1343025"/>
            <a:ext cx="4127500" cy="2662238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  <a:latin typeface="Gill Sans MT" charset="0"/>
              </a:rPr>
              <a:t>POST method:</a:t>
            </a:r>
            <a:endParaRPr lang="en-US" dirty="0">
              <a:solidFill>
                <a:srgbClr val="CC0000"/>
              </a:solidFill>
              <a:latin typeface="Gill Sans MT" charset="0"/>
            </a:endParaRP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web page often includes form input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input is uploaded to server in entity body</a:t>
            </a:r>
          </a:p>
        </p:txBody>
      </p:sp>
      <p:sp>
        <p:nvSpPr>
          <p:cNvPr id="104454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761868" y="3409951"/>
            <a:ext cx="4127500" cy="2206625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  <a:latin typeface="Gill Sans MT" charset="0"/>
              </a:rPr>
              <a:t>URL method: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uses GET method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input is uploaded in URL field of request line:</a:t>
            </a: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88071" name="Text Box 5"/>
          <p:cNvSpPr txBox="1">
            <a:spLocks noChangeArrowheads="1"/>
          </p:cNvSpPr>
          <p:nvPr/>
        </p:nvSpPr>
        <p:spPr bwMode="auto">
          <a:xfrm>
            <a:off x="1948524" y="5080000"/>
            <a:ext cx="62504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www.somesite.com/animalsearch?monkeys&amp;banana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29</a:t>
            </a:fld>
            <a:endParaRPr lang="en-US" altLang="en-US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5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813" y="1023939"/>
            <a:ext cx="3510094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16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228600"/>
            <a:ext cx="3769783" cy="11430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Method types</a:t>
            </a:r>
          </a:p>
        </p:txBody>
      </p:sp>
      <p:sp>
        <p:nvSpPr>
          <p:cNvPr id="9011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HTTP/1.0:</a:t>
            </a:r>
          </a:p>
          <a:p>
            <a:r>
              <a:rPr lang="en-US" altLang="en-US" sz="2400">
                <a:ea typeface="ＭＳ Ｐゴシック" pitchFamily="34" charset="-128"/>
              </a:rPr>
              <a:t>GET</a:t>
            </a:r>
          </a:p>
          <a:p>
            <a:r>
              <a:rPr lang="en-US" altLang="en-US" sz="2400">
                <a:ea typeface="ＭＳ Ｐゴシック" pitchFamily="34" charset="-128"/>
              </a:rPr>
              <a:t>POST</a:t>
            </a:r>
          </a:p>
          <a:p>
            <a:r>
              <a:rPr lang="en-US" altLang="en-US" sz="2400">
                <a:ea typeface="ＭＳ Ｐゴシック" pitchFamily="34" charset="-128"/>
              </a:rPr>
              <a:t>HEAD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asks server to leave requested object out of response</a:t>
            </a:r>
          </a:p>
        </p:txBody>
      </p:sp>
      <p:sp>
        <p:nvSpPr>
          <p:cNvPr id="9011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70450" y="1611313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HTTP/1.1:</a:t>
            </a:r>
          </a:p>
          <a:p>
            <a:r>
              <a:rPr lang="en-US" altLang="en-US" sz="2400">
                <a:ea typeface="ＭＳ Ｐゴシック" pitchFamily="34" charset="-128"/>
              </a:rPr>
              <a:t>GET, POST, HEAD</a:t>
            </a:r>
          </a:p>
          <a:p>
            <a:r>
              <a:rPr lang="en-US" altLang="en-US" sz="2400">
                <a:ea typeface="ＭＳ Ｐゴシック" pitchFamily="34" charset="-128"/>
              </a:rPr>
              <a:t>PUT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uploads file in entity body to path specified in URL field</a:t>
            </a:r>
          </a:p>
          <a:p>
            <a:r>
              <a:rPr lang="en-US" altLang="en-US" sz="2400">
                <a:ea typeface="ＭＳ Ｐゴシック" pitchFamily="34" charset="-128"/>
              </a:rPr>
              <a:t>DELETE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deletes file specified in the URL field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30</a:t>
            </a:fld>
            <a:endParaRPr lang="en-US" alt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3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7087" y="895350"/>
            <a:ext cx="59418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4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158750"/>
            <a:ext cx="8420100" cy="979488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HTTP response message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2165" name="Text Box 5"/>
          <p:cNvSpPr txBox="1">
            <a:spLocks noChangeArrowheads="1"/>
          </p:cNvSpPr>
          <p:nvPr/>
        </p:nvSpPr>
        <p:spPr bwMode="auto">
          <a:xfrm>
            <a:off x="151342" y="1397001"/>
            <a:ext cx="1806905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status line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(protocol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status code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status phrase)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92166" name="Line 6"/>
          <p:cNvSpPr>
            <a:spLocks noChangeShapeType="1"/>
          </p:cNvSpPr>
          <p:nvPr/>
        </p:nvSpPr>
        <p:spPr bwMode="auto">
          <a:xfrm>
            <a:off x="1472142" y="1914526"/>
            <a:ext cx="1000919" cy="2571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2167" name="Freeform 7"/>
          <p:cNvSpPr>
            <a:spLocks/>
          </p:cNvSpPr>
          <p:nvPr/>
        </p:nvSpPr>
        <p:spPr bwMode="auto">
          <a:xfrm>
            <a:off x="2228851" y="2305050"/>
            <a:ext cx="278606" cy="2941638"/>
          </a:xfrm>
          <a:custGeom>
            <a:avLst/>
            <a:gdLst>
              <a:gd name="T0" fmla="*/ 2147483647 w 162"/>
              <a:gd name="T1" fmla="*/ 2147483647 h 1428"/>
              <a:gd name="T2" fmla="*/ 0 w 162"/>
              <a:gd name="T3" fmla="*/ 0 h 1428"/>
              <a:gd name="T4" fmla="*/ 0 w 162"/>
              <a:gd name="T5" fmla="*/ 2147483647 h 1428"/>
              <a:gd name="T6" fmla="*/ 2147483647 w 162"/>
              <a:gd name="T7" fmla="*/ 2147483647 h 1428"/>
              <a:gd name="T8" fmla="*/ 0 60000 65536"/>
              <a:gd name="T9" fmla="*/ 0 60000 65536"/>
              <a:gd name="T10" fmla="*/ 0 60000 65536"/>
              <a:gd name="T11" fmla="*/ 0 60000 65536"/>
              <a:gd name="T12" fmla="*/ 0 w 162"/>
              <a:gd name="T13" fmla="*/ 0 h 1428"/>
              <a:gd name="T14" fmla="*/ 162 w 162"/>
              <a:gd name="T15" fmla="*/ 1428 h 14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2" h="1428">
                <a:moveTo>
                  <a:pt x="132" y="9"/>
                </a:moveTo>
                <a:lnTo>
                  <a:pt x="0" y="0"/>
                </a:lnTo>
                <a:lnTo>
                  <a:pt x="0" y="1428"/>
                </a:lnTo>
                <a:lnTo>
                  <a:pt x="162" y="1425"/>
                </a:ln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2168" name="Text Box 8"/>
          <p:cNvSpPr txBox="1">
            <a:spLocks noChangeArrowheads="1"/>
          </p:cNvSpPr>
          <p:nvPr/>
        </p:nvSpPr>
        <p:spPr bwMode="auto">
          <a:xfrm>
            <a:off x="1041235" y="3286126"/>
            <a:ext cx="982961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header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 lines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92169" name="Line 9"/>
          <p:cNvSpPr>
            <a:spLocks noChangeShapeType="1"/>
          </p:cNvSpPr>
          <p:nvPr/>
        </p:nvSpPr>
        <p:spPr bwMode="auto">
          <a:xfrm flipV="1">
            <a:off x="1671638" y="5418139"/>
            <a:ext cx="820341" cy="2127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2170" name="Text Box 10"/>
          <p:cNvSpPr txBox="1">
            <a:spLocks noChangeArrowheads="1"/>
          </p:cNvSpPr>
          <p:nvPr/>
        </p:nvSpPr>
        <p:spPr bwMode="auto">
          <a:xfrm>
            <a:off x="263129" y="4846639"/>
            <a:ext cx="139172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data, e.g.,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requested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HTML file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92171" name="Rectangle 15"/>
          <p:cNvSpPr>
            <a:spLocks noChangeArrowheads="1"/>
          </p:cNvSpPr>
          <p:nvPr/>
        </p:nvSpPr>
        <p:spPr bwMode="auto">
          <a:xfrm>
            <a:off x="2430066" y="2044701"/>
            <a:ext cx="6837892" cy="30839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HTTP/1.1 200 OK\r\n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Date: Sun, 26 Sep 2010 20:09:20 GMT\r\n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Server: Apache/2.0.52 (CentOS)\r\n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Last-Modified: Tue, 30 Oct 2007 17:00:02 GMT\r\n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ETag: "17dc6-a5c-bf716880"\r\n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Accept-Ranges: bytes\r\n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Content-Length: 2652\r\n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Keep-Alive: timeout=10, max=100\r\n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Content-Type: text/html; charset=ISO-8859-1\r\n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it-IT" altLang="en-US" sz="1800" b="1">
                <a:latin typeface="Courier New" pitchFamily="49" charset="0"/>
              </a:rPr>
              <a:t>data data data data data ... </a:t>
            </a:r>
            <a:endParaRPr lang="en-US" altLang="en-US" sz="1800" b="1">
              <a:latin typeface="Courier New" pitchFamily="49" charset="0"/>
            </a:endParaRPr>
          </a:p>
        </p:txBody>
      </p:sp>
      <p:sp>
        <p:nvSpPr>
          <p:cNvPr id="92172" name="TextBox 1"/>
          <p:cNvSpPr txBox="1">
            <a:spLocks noChangeArrowheads="1"/>
          </p:cNvSpPr>
          <p:nvPr/>
        </p:nvSpPr>
        <p:spPr bwMode="auto">
          <a:xfrm>
            <a:off x="368036" y="6199189"/>
            <a:ext cx="4882489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400"/>
              <a:t>* Check out the online interactive exercises for more examples: h</a:t>
            </a:r>
            <a:r>
              <a:rPr lang="en-US" altLang="en-US" sz="1200"/>
              <a:t>ttp://gaia.cs.umass.edu/kurose_ross/interactive/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31</a:t>
            </a:fld>
            <a:endParaRPr lang="en-US" alt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11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329" y="835025"/>
            <a:ext cx="656100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2" name="Rectangle 2"/>
          <p:cNvSpPr>
            <a:spLocks noGrp="1" noChangeArrowheads="1"/>
          </p:cNvSpPr>
          <p:nvPr>
            <p:ph type="title"/>
          </p:nvPr>
        </p:nvSpPr>
        <p:spPr>
          <a:xfrm>
            <a:off x="517658" y="147639"/>
            <a:ext cx="8420100" cy="979487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HTTP response status codes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421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963084" y="2554289"/>
            <a:ext cx="8748581" cy="4168775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  <a:buFont typeface="Wingdings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itchFamily="49" charset="0"/>
                <a:ea typeface="ＭＳ Ｐゴシック" pitchFamily="34" charset="-128"/>
              </a:rPr>
              <a:t>200 OK</a:t>
            </a:r>
            <a:endParaRPr lang="en-US" altLang="en-US" sz="2400">
              <a:solidFill>
                <a:srgbClr val="CC0000"/>
              </a:solidFill>
              <a:ea typeface="ＭＳ Ｐゴシック" pitchFamily="34" charset="-128"/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>
                <a:ea typeface="ＭＳ Ｐゴシック" pitchFamily="34" charset="-128"/>
              </a:rPr>
              <a:t>request succeeded, requested object later in this msg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itchFamily="49" charset="0"/>
                <a:ea typeface="ＭＳ Ｐゴシック" pitchFamily="34" charset="-128"/>
              </a:rPr>
              <a:t>301 Moved Permanently</a:t>
            </a:r>
            <a:endParaRPr lang="en-US" altLang="en-US" sz="2400">
              <a:solidFill>
                <a:srgbClr val="CC0000"/>
              </a:solidFill>
              <a:ea typeface="ＭＳ Ｐゴシック" pitchFamily="34" charset="-128"/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>
                <a:ea typeface="ＭＳ Ｐゴシック" pitchFamily="34" charset="-128"/>
              </a:rPr>
              <a:t>requested object moved, new location specified later in this msg (Location:)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itchFamily="49" charset="0"/>
                <a:ea typeface="ＭＳ Ｐゴシック" pitchFamily="34" charset="-128"/>
              </a:rPr>
              <a:t>400 Bad Request</a:t>
            </a:r>
            <a:endParaRPr lang="en-US" altLang="en-US" sz="2400">
              <a:solidFill>
                <a:srgbClr val="CC0000"/>
              </a:solidFill>
              <a:ea typeface="ＭＳ Ｐゴシック" pitchFamily="34" charset="-128"/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>
                <a:ea typeface="ＭＳ Ｐゴシック" pitchFamily="34" charset="-128"/>
              </a:rPr>
              <a:t>request msg not understood by server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itchFamily="49" charset="0"/>
                <a:ea typeface="ＭＳ Ｐゴシック" pitchFamily="34" charset="-128"/>
              </a:rPr>
              <a:t>404 Not Found</a:t>
            </a:r>
            <a:endParaRPr lang="en-US" altLang="en-US" sz="2400">
              <a:solidFill>
                <a:srgbClr val="CC0000"/>
              </a:solidFill>
              <a:ea typeface="ＭＳ Ｐゴシック" pitchFamily="34" charset="-128"/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>
                <a:ea typeface="ＭＳ Ｐゴシック" pitchFamily="34" charset="-128"/>
              </a:rPr>
              <a:t>requested document not found on this server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itchFamily="49" charset="0"/>
                <a:ea typeface="ＭＳ Ｐゴシック" pitchFamily="34" charset="-128"/>
              </a:rPr>
              <a:t>505 HTTP Version Not Supported</a:t>
            </a:r>
            <a:endParaRPr lang="en-US" altLang="en-US" sz="2400">
              <a:solidFill>
                <a:srgbClr val="CC0000"/>
              </a:solidFill>
              <a:ea typeface="ＭＳ Ｐゴシック" pitchFamily="34" charset="-128"/>
            </a:endParaRPr>
          </a:p>
        </p:txBody>
      </p:sp>
      <p:sp>
        <p:nvSpPr>
          <p:cNvPr id="94214" name="Rectangle 5"/>
          <p:cNvSpPr>
            <a:spLocks noChangeArrowheads="1"/>
          </p:cNvSpPr>
          <p:nvPr/>
        </p:nvSpPr>
        <p:spPr bwMode="auto">
          <a:xfrm>
            <a:off x="529697" y="1190625"/>
            <a:ext cx="878813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50838" indent="-3508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/>
              <a:t>status code appears in 1st line in server-to-client response message.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/>
              <a:t>some sample codes</a:t>
            </a:r>
            <a:r>
              <a:rPr lang="en-US" altLang="en-US" sz="2400">
                <a:latin typeface="Comic Sans MS" pitchFamily="66" charset="0"/>
              </a:rPr>
              <a:t>: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32</a:t>
            </a:fld>
            <a:endParaRPr lang="en-US" altLang="en-US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259" name="Picture 1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2054" y="879475"/>
            <a:ext cx="841666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6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465" y="192089"/>
            <a:ext cx="9159610" cy="979487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Trying out HTTP (client side) for yourself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9626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3069" y="1390651"/>
            <a:ext cx="8770938" cy="466725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400">
                <a:ea typeface="ＭＳ Ｐゴシック" pitchFamily="34" charset="-128"/>
              </a:rPr>
              <a:t>1. Telnet to your favorite Web server:</a:t>
            </a:r>
          </a:p>
          <a:p>
            <a:pPr lvl="2">
              <a:buFontTx/>
              <a:buNone/>
            </a:pPr>
            <a:endParaRPr lang="en-US" altLang="en-US" sz="1800">
              <a:ea typeface="ＭＳ Ｐゴシック" pitchFamily="34" charset="-128"/>
            </a:endParaRPr>
          </a:p>
        </p:txBody>
      </p:sp>
      <p:sp>
        <p:nvSpPr>
          <p:cNvPr id="96262" name="Text Box 5"/>
          <p:cNvSpPr txBox="1">
            <a:spLocks noChangeArrowheads="1"/>
          </p:cNvSpPr>
          <p:nvPr/>
        </p:nvSpPr>
        <p:spPr bwMode="auto">
          <a:xfrm>
            <a:off x="4853252" y="1884364"/>
            <a:ext cx="3724096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opens TCP connection to port 80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    (default HTTP server port)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     at gaia.cs.umass. edu.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anything typed in will be sent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     to port 80 at gaia.cs.umass.edu</a:t>
            </a:r>
            <a:endParaRPr lang="en-US" altLang="en-US" sz="2400"/>
          </a:p>
        </p:txBody>
      </p:sp>
      <p:sp>
        <p:nvSpPr>
          <p:cNvPr id="96263" name="Text Box 6"/>
          <p:cNvSpPr txBox="1">
            <a:spLocks noChangeArrowheads="1"/>
          </p:cNvSpPr>
          <p:nvPr/>
        </p:nvSpPr>
        <p:spPr bwMode="auto">
          <a:xfrm>
            <a:off x="621109" y="1933575"/>
            <a:ext cx="390683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dirty="0">
                <a:solidFill>
                  <a:srgbClr val="CC0000"/>
                </a:solidFill>
                <a:latin typeface="Courier New" pitchFamily="49" charset="0"/>
              </a:rPr>
              <a:t>telnet </a:t>
            </a:r>
            <a:r>
              <a:rPr lang="en-US" altLang="en-US" sz="1800" b="1" dirty="0" err="1">
                <a:solidFill>
                  <a:srgbClr val="CC0000"/>
                </a:solidFill>
                <a:latin typeface="Courier New" pitchFamily="49" charset="0"/>
              </a:rPr>
              <a:t>gaia.cs.umass.edu</a:t>
            </a:r>
            <a:r>
              <a:rPr lang="en-US" altLang="en-US" sz="1800" b="1" dirty="0">
                <a:solidFill>
                  <a:srgbClr val="CC0000"/>
                </a:solidFill>
                <a:latin typeface="Courier New" pitchFamily="49" charset="0"/>
              </a:rPr>
              <a:t> 80</a:t>
            </a:r>
            <a:endParaRPr lang="en-US" altLang="en-US" sz="2800" dirty="0">
              <a:solidFill>
                <a:srgbClr val="CC0000"/>
              </a:solidFill>
            </a:endParaRPr>
          </a:p>
        </p:txBody>
      </p:sp>
      <p:sp>
        <p:nvSpPr>
          <p:cNvPr id="96264" name="Rectangle 7"/>
          <p:cNvSpPr>
            <a:spLocks noChangeArrowheads="1"/>
          </p:cNvSpPr>
          <p:nvPr/>
        </p:nvSpPr>
        <p:spPr bwMode="auto">
          <a:xfrm>
            <a:off x="457464" y="3463926"/>
            <a:ext cx="8770938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/>
              <a:t>2. type in a GET HTTP request:</a:t>
            </a:r>
          </a:p>
          <a:p>
            <a:pPr lvl="2">
              <a:buClrTx/>
              <a:buSzTx/>
              <a:buFontTx/>
              <a:buNone/>
            </a:pPr>
            <a:endParaRPr lang="en-US" altLang="en-US" sz="1800">
              <a:latin typeface="Comic Sans MS" pitchFamily="66" charset="0"/>
            </a:endParaRPr>
          </a:p>
        </p:txBody>
      </p:sp>
      <p:sp>
        <p:nvSpPr>
          <p:cNvPr id="96265" name="Text Box 8"/>
          <p:cNvSpPr txBox="1">
            <a:spLocks noChangeArrowheads="1"/>
          </p:cNvSpPr>
          <p:nvPr/>
        </p:nvSpPr>
        <p:spPr bwMode="auto">
          <a:xfrm>
            <a:off x="727473" y="3987801"/>
            <a:ext cx="666400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CC0000"/>
                </a:solidFill>
                <a:latin typeface="Courier New" pitchFamily="49" charset="0"/>
              </a:rPr>
              <a:t>GET /kurose_ross/interactive/index.php HTTP/1.1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CC0000"/>
                </a:solidFill>
                <a:latin typeface="Courier New" pitchFamily="49" charset="0"/>
              </a:rPr>
              <a:t>Host: gaia.cs.umass.edu</a:t>
            </a:r>
            <a:endParaRPr lang="en-US" altLang="en-US" sz="1800">
              <a:solidFill>
                <a:srgbClr val="CC0000"/>
              </a:solidFill>
              <a:latin typeface="Courier New" pitchFamily="49" charset="0"/>
            </a:endParaRPr>
          </a:p>
        </p:txBody>
      </p:sp>
      <p:sp>
        <p:nvSpPr>
          <p:cNvPr id="96266" name="Text Box 11"/>
          <p:cNvSpPr txBox="1">
            <a:spLocks noChangeArrowheads="1"/>
          </p:cNvSpPr>
          <p:nvPr/>
        </p:nvSpPr>
        <p:spPr bwMode="auto">
          <a:xfrm>
            <a:off x="5252244" y="4340226"/>
            <a:ext cx="3113032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by typing this in (hit carriage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return twice), you send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this minimal (but complete)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GET request to HTTP server</a:t>
            </a:r>
            <a:endParaRPr lang="en-US" altLang="en-US" sz="2400"/>
          </a:p>
        </p:txBody>
      </p:sp>
      <p:sp>
        <p:nvSpPr>
          <p:cNvPr id="96267" name="Rectangle 14"/>
          <p:cNvSpPr>
            <a:spLocks noChangeArrowheads="1"/>
          </p:cNvSpPr>
          <p:nvPr/>
        </p:nvSpPr>
        <p:spPr bwMode="auto">
          <a:xfrm>
            <a:off x="441987" y="5565776"/>
            <a:ext cx="8770938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/>
              <a:t>3. look at response message sent by HTTP server!</a:t>
            </a:r>
          </a:p>
        </p:txBody>
      </p:sp>
      <p:sp>
        <p:nvSpPr>
          <p:cNvPr id="96268" name="Text Box 17"/>
          <p:cNvSpPr txBox="1">
            <a:spLocks noChangeArrowheads="1"/>
          </p:cNvSpPr>
          <p:nvPr/>
        </p:nvSpPr>
        <p:spPr bwMode="auto">
          <a:xfrm>
            <a:off x="770466" y="5953125"/>
            <a:ext cx="679807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latin typeface="Gill Sans MT" pitchFamily="34" charset="0"/>
              </a:rPr>
              <a:t>(or use Wireshark to look at captured HTTP request/response)</a:t>
            </a:r>
          </a:p>
        </p:txBody>
      </p:sp>
      <p:sp>
        <p:nvSpPr>
          <p:cNvPr id="96269" name="Left Brace 2"/>
          <p:cNvSpPr>
            <a:spLocks/>
          </p:cNvSpPr>
          <p:nvPr/>
        </p:nvSpPr>
        <p:spPr bwMode="auto">
          <a:xfrm>
            <a:off x="4619361" y="2055813"/>
            <a:ext cx="278606" cy="1179512"/>
          </a:xfrm>
          <a:prstGeom prst="leftBrace">
            <a:avLst>
              <a:gd name="adj1" fmla="val 8323"/>
              <a:gd name="adj2" fmla="val 50000"/>
            </a:avLst>
          </a:prstGeom>
          <a:noFill/>
          <a:ln w="25400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endParaRPr lang="en-US" altLang="en-US"/>
          </a:p>
        </p:txBody>
      </p:sp>
      <p:sp>
        <p:nvSpPr>
          <p:cNvPr id="96270" name="Left Brace 17"/>
          <p:cNvSpPr>
            <a:spLocks/>
          </p:cNvSpPr>
          <p:nvPr/>
        </p:nvSpPr>
        <p:spPr bwMode="auto">
          <a:xfrm>
            <a:off x="5013193" y="4476751"/>
            <a:ext cx="309563" cy="950913"/>
          </a:xfrm>
          <a:prstGeom prst="leftBrace">
            <a:avLst>
              <a:gd name="adj1" fmla="val 8335"/>
              <a:gd name="adj2" fmla="val 50000"/>
            </a:avLst>
          </a:prstGeom>
          <a:noFill/>
          <a:ln w="25400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endParaRPr lang="en-US" altLang="en-US"/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33</a:t>
            </a:fld>
            <a:endParaRPr lang="en-US" altLang="en-US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User-server state: cookies</a:t>
            </a:r>
          </a:p>
        </p:txBody>
      </p:sp>
      <p:sp>
        <p:nvSpPr>
          <p:cNvPr id="9830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887912"/>
          </a:xfrm>
        </p:spPr>
        <p:txBody>
          <a:bodyPr/>
          <a:lstStyle/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sz="2400">
                <a:ea typeface="ＭＳ Ｐゴシック" pitchFamily="34" charset="-128"/>
              </a:rPr>
              <a:t>many Web sites use cookies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four components:</a:t>
            </a:r>
          </a:p>
          <a:p>
            <a:pPr lvl="1"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sz="2000">
                <a:ea typeface="ＭＳ Ｐゴシック" pitchFamily="34" charset="-128"/>
              </a:rPr>
              <a:t>1) </a:t>
            </a:r>
            <a:r>
              <a:rPr lang="en-US" altLang="en-US">
                <a:ea typeface="ＭＳ Ｐゴシック" pitchFamily="34" charset="-128"/>
              </a:rPr>
              <a:t>cookie header line of HTTP </a:t>
            </a:r>
            <a:r>
              <a:rPr lang="en-US" altLang="en-US" i="1">
                <a:ea typeface="ＭＳ Ｐゴシック" pitchFamily="34" charset="-128"/>
              </a:rPr>
              <a:t>response</a:t>
            </a:r>
            <a:r>
              <a:rPr lang="en-US" altLang="en-US">
                <a:ea typeface="ＭＳ Ｐゴシック" pitchFamily="34" charset="-128"/>
              </a:rPr>
              <a:t> message</a:t>
            </a:r>
          </a:p>
          <a:p>
            <a:pPr lvl="1"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>
                <a:ea typeface="ＭＳ Ｐゴシック" pitchFamily="34" charset="-128"/>
              </a:rPr>
              <a:t>2) cookie header line in next HTTP </a:t>
            </a:r>
            <a:r>
              <a:rPr lang="en-US" altLang="en-US" i="1">
                <a:ea typeface="ＭＳ Ｐゴシック" pitchFamily="34" charset="-128"/>
              </a:rPr>
              <a:t>request</a:t>
            </a:r>
            <a:r>
              <a:rPr lang="en-US" altLang="en-US">
                <a:ea typeface="ＭＳ Ｐゴシック" pitchFamily="34" charset="-128"/>
              </a:rPr>
              <a:t> message</a:t>
            </a:r>
          </a:p>
          <a:p>
            <a:pPr lvl="1"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>
                <a:ea typeface="ＭＳ Ｐゴシック" pitchFamily="34" charset="-128"/>
              </a:rPr>
              <a:t>3) cookie file kept on user</a:t>
            </a:r>
            <a:r>
              <a:rPr lang="ja-JP" altLang="en-US">
                <a:ea typeface="ＭＳ Ｐゴシック" pitchFamily="34" charset="-128"/>
              </a:rPr>
              <a:t>’</a:t>
            </a:r>
            <a:r>
              <a:rPr lang="en-US" altLang="ja-JP">
                <a:ea typeface="ＭＳ Ｐゴシック" pitchFamily="34" charset="-128"/>
              </a:rPr>
              <a:t>s host, managed by user</a:t>
            </a:r>
            <a:r>
              <a:rPr lang="ja-JP" altLang="en-US">
                <a:ea typeface="ＭＳ Ｐゴシック" pitchFamily="34" charset="-128"/>
              </a:rPr>
              <a:t>’</a:t>
            </a:r>
            <a:r>
              <a:rPr lang="en-US" altLang="ja-JP">
                <a:ea typeface="ＭＳ Ｐゴシック" pitchFamily="34" charset="-128"/>
              </a:rPr>
              <a:t>s browser</a:t>
            </a:r>
          </a:p>
          <a:p>
            <a:pPr lvl="1"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>
                <a:ea typeface="ＭＳ Ｐゴシック" pitchFamily="34" charset="-128"/>
              </a:rPr>
              <a:t>4) back-end database at Web site</a:t>
            </a:r>
          </a:p>
        </p:txBody>
      </p:sp>
      <p:sp>
        <p:nvSpPr>
          <p:cNvPr id="114693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794779" y="1392238"/>
            <a:ext cx="4397508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2400" dirty="0">
                <a:solidFill>
                  <a:srgbClr val="CC0000"/>
                </a:solidFill>
                <a:latin typeface="Gill Sans MT" charset="0"/>
              </a:rPr>
              <a:t>example: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Susan always access Internet from PC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visits specific e-commerce site for first time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when initial HTTP requests arrives at site, site creates: 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unique ID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entry in backend database for ID</a:t>
            </a:r>
          </a:p>
        </p:txBody>
      </p:sp>
      <p:pic>
        <p:nvPicPr>
          <p:cNvPr id="98310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560" y="1046164"/>
            <a:ext cx="6636676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34</a:t>
            </a:fld>
            <a:endParaRPr lang="en-US" altLang="en-US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355" name="Picture 5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5174" y="788989"/>
            <a:ext cx="69324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6" name="Rectangle 2"/>
          <p:cNvSpPr>
            <a:spLocks noGrp="1" noChangeArrowheads="1"/>
          </p:cNvSpPr>
          <p:nvPr>
            <p:ph type="title"/>
          </p:nvPr>
        </p:nvSpPr>
        <p:spPr>
          <a:xfrm>
            <a:off x="467783" y="153988"/>
            <a:ext cx="8420100" cy="773112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Cookies: keeping </a:t>
            </a:r>
            <a:r>
              <a:rPr lang="ja-JP" altLang="en-US" sz="3600">
                <a:ea typeface="ＭＳ Ｐゴシック" pitchFamily="34" charset="-128"/>
              </a:rPr>
              <a:t>“</a:t>
            </a:r>
            <a:r>
              <a:rPr lang="en-US" altLang="ja-JP" sz="3600">
                <a:ea typeface="ＭＳ Ｐゴシック" pitchFamily="34" charset="-128"/>
              </a:rPr>
              <a:t>state</a:t>
            </a:r>
            <a:r>
              <a:rPr lang="ja-JP" altLang="en-US" sz="3600">
                <a:ea typeface="ＭＳ Ｐゴシック" pitchFamily="34" charset="-128"/>
              </a:rPr>
              <a:t>”</a:t>
            </a:r>
            <a:r>
              <a:rPr lang="en-US" altLang="ja-JP" sz="3600">
                <a:ea typeface="ＭＳ Ｐゴシック" pitchFamily="34" charset="-128"/>
              </a:rPr>
              <a:t> (cont.)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00357" name="Text Box 5"/>
          <p:cNvSpPr txBox="1">
            <a:spLocks noChangeArrowheads="1"/>
          </p:cNvSpPr>
          <p:nvPr/>
        </p:nvSpPr>
        <p:spPr bwMode="auto">
          <a:xfrm>
            <a:off x="1169477" y="1227139"/>
            <a:ext cx="78418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client</a:t>
            </a:r>
          </a:p>
        </p:txBody>
      </p:sp>
      <p:sp>
        <p:nvSpPr>
          <p:cNvPr id="100358" name="Text Box 6"/>
          <p:cNvSpPr txBox="1">
            <a:spLocks noChangeArrowheads="1"/>
          </p:cNvSpPr>
          <p:nvPr/>
        </p:nvSpPr>
        <p:spPr bwMode="auto">
          <a:xfrm>
            <a:off x="6504919" y="1273176"/>
            <a:ext cx="8963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server</a:t>
            </a:r>
          </a:p>
        </p:txBody>
      </p:sp>
      <p:grpSp>
        <p:nvGrpSpPr>
          <p:cNvPr id="2" name="Group 90"/>
          <p:cNvGrpSpPr>
            <a:grpSpLocks/>
          </p:cNvGrpSpPr>
          <p:nvPr/>
        </p:nvGrpSpPr>
        <p:grpSpPr bwMode="auto">
          <a:xfrm>
            <a:off x="2383632" y="4227513"/>
            <a:ext cx="3580606" cy="425450"/>
            <a:chOff x="1386" y="2663"/>
            <a:chExt cx="2082" cy="268"/>
          </a:xfrm>
        </p:grpSpPr>
        <p:sp>
          <p:nvSpPr>
            <p:cNvPr id="100439" name="Line 16"/>
            <p:cNvSpPr>
              <a:spLocks noChangeShapeType="1"/>
            </p:cNvSpPr>
            <p:nvPr/>
          </p:nvSpPr>
          <p:spPr bwMode="auto">
            <a:xfrm flipH="1">
              <a:off x="1386" y="266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40" name="Group 17"/>
            <p:cNvGrpSpPr>
              <a:grpSpLocks/>
            </p:cNvGrpSpPr>
            <p:nvPr/>
          </p:nvGrpSpPr>
          <p:grpSpPr bwMode="auto">
            <a:xfrm>
              <a:off x="1553" y="2694"/>
              <a:ext cx="1743" cy="237"/>
              <a:chOff x="3268" y="2846"/>
              <a:chExt cx="1743" cy="237"/>
            </a:xfrm>
          </p:grpSpPr>
          <p:sp>
            <p:nvSpPr>
              <p:cNvPr id="100441" name="Rectangle 18"/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00442" name="Text Box 19"/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usual http response msg</a:t>
                </a:r>
                <a:endParaRPr lang="en-US" altLang="en-US" sz="2400"/>
              </a:p>
            </p:txBody>
          </p:sp>
        </p:grpSp>
      </p:grpSp>
      <p:grpSp>
        <p:nvGrpSpPr>
          <p:cNvPr id="4" name="Group 94"/>
          <p:cNvGrpSpPr>
            <a:grpSpLocks/>
          </p:cNvGrpSpPr>
          <p:nvPr/>
        </p:nvGrpSpPr>
        <p:grpSpPr bwMode="auto">
          <a:xfrm>
            <a:off x="2393951" y="6145214"/>
            <a:ext cx="3580606" cy="407987"/>
            <a:chOff x="1392" y="3605"/>
            <a:chExt cx="2082" cy="257"/>
          </a:xfrm>
        </p:grpSpPr>
        <p:sp>
          <p:nvSpPr>
            <p:cNvPr id="100435" name="Line 24"/>
            <p:cNvSpPr>
              <a:spLocks noChangeShapeType="1"/>
            </p:cNvSpPr>
            <p:nvPr/>
          </p:nvSpPr>
          <p:spPr bwMode="auto">
            <a:xfrm flipH="1">
              <a:off x="1392" y="360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36" name="Group 25"/>
            <p:cNvGrpSpPr>
              <a:grpSpLocks/>
            </p:cNvGrpSpPr>
            <p:nvPr/>
          </p:nvGrpSpPr>
          <p:grpSpPr bwMode="auto">
            <a:xfrm>
              <a:off x="1552" y="3625"/>
              <a:ext cx="1743" cy="237"/>
              <a:chOff x="3268" y="2846"/>
              <a:chExt cx="1743" cy="237"/>
            </a:xfrm>
          </p:grpSpPr>
          <p:sp>
            <p:nvSpPr>
              <p:cNvPr id="100437" name="Rectangle 26"/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00438" name="Text Box 27"/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usual http response msg</a:t>
                </a:r>
                <a:endParaRPr lang="en-US" altLang="en-US" sz="2400"/>
              </a:p>
            </p:txBody>
          </p:sp>
        </p:grpSp>
      </p:grpSp>
      <p:sp>
        <p:nvSpPr>
          <p:cNvPr id="50235" name="Text Box 59"/>
          <p:cNvSpPr txBox="1">
            <a:spLocks noChangeArrowheads="1"/>
          </p:cNvSpPr>
          <p:nvPr/>
        </p:nvSpPr>
        <p:spPr bwMode="auto">
          <a:xfrm>
            <a:off x="1062832" y="2454275"/>
            <a:ext cx="193648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cookie file</a:t>
            </a:r>
          </a:p>
        </p:txBody>
      </p:sp>
      <p:sp>
        <p:nvSpPr>
          <p:cNvPr id="50242" name="Text Box 66"/>
          <p:cNvSpPr txBox="1">
            <a:spLocks noChangeArrowheads="1"/>
          </p:cNvSpPr>
          <p:nvPr/>
        </p:nvSpPr>
        <p:spPr bwMode="auto">
          <a:xfrm>
            <a:off x="0" y="4878388"/>
            <a:ext cx="174919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one week later:</a:t>
            </a:r>
          </a:p>
        </p:txBody>
      </p:sp>
      <p:grpSp>
        <p:nvGrpSpPr>
          <p:cNvPr id="6" name="Group 89"/>
          <p:cNvGrpSpPr>
            <a:grpSpLocks/>
          </p:cNvGrpSpPr>
          <p:nvPr/>
        </p:nvGrpSpPr>
        <p:grpSpPr bwMode="auto">
          <a:xfrm>
            <a:off x="2393950" y="3589340"/>
            <a:ext cx="6108700" cy="1036638"/>
            <a:chOff x="1392" y="2261"/>
            <a:chExt cx="3552" cy="653"/>
          </a:xfrm>
        </p:grpSpPr>
        <p:sp>
          <p:nvSpPr>
            <p:cNvPr id="100428" name="Line 12"/>
            <p:cNvSpPr>
              <a:spLocks noChangeShapeType="1"/>
            </p:cNvSpPr>
            <p:nvPr/>
          </p:nvSpPr>
          <p:spPr bwMode="auto">
            <a:xfrm>
              <a:off x="1392" y="235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29" name="Text Box 15"/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/>
                <a:t>cookie: 1678</a:t>
              </a:r>
            </a:p>
          </p:txBody>
        </p:sp>
        <p:sp>
          <p:nvSpPr>
            <p:cNvPr id="100430" name="Text Box 28"/>
            <p:cNvSpPr txBox="1">
              <a:spLocks noChangeArrowheads="1"/>
            </p:cNvSpPr>
            <p:nvPr/>
          </p:nvSpPr>
          <p:spPr bwMode="auto">
            <a:xfrm>
              <a:off x="3575" y="2332"/>
              <a:ext cx="555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cookie-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specific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action</a:t>
              </a:r>
            </a:p>
          </p:txBody>
        </p:sp>
        <p:sp>
          <p:nvSpPr>
            <p:cNvPr id="100431" name="Line 42"/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0432" name="Group 83"/>
            <p:cNvGrpSpPr>
              <a:grpSpLocks/>
            </p:cNvGrpSpPr>
            <p:nvPr/>
          </p:nvGrpSpPr>
          <p:grpSpPr bwMode="auto">
            <a:xfrm>
              <a:off x="4306" y="2363"/>
              <a:ext cx="525" cy="233"/>
              <a:chOff x="4306" y="2273"/>
              <a:chExt cx="525" cy="233"/>
            </a:xfrm>
          </p:grpSpPr>
          <p:sp>
            <p:nvSpPr>
              <p:cNvPr id="100433" name="Rectangle 72"/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00434" name="Text Box 43"/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2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access</a:t>
                </a:r>
              </a:p>
            </p:txBody>
          </p:sp>
        </p:grpSp>
      </p:grpSp>
      <p:grpSp>
        <p:nvGrpSpPr>
          <p:cNvPr id="100364" name="Group 81"/>
          <p:cNvGrpSpPr>
            <a:grpSpLocks/>
          </p:cNvGrpSpPr>
          <p:nvPr/>
        </p:nvGrpSpPr>
        <p:grpSpPr bwMode="auto">
          <a:xfrm>
            <a:off x="1014677" y="1922463"/>
            <a:ext cx="1157420" cy="565150"/>
            <a:chOff x="476" y="1047"/>
            <a:chExt cx="906" cy="486"/>
          </a:xfrm>
        </p:grpSpPr>
        <p:sp>
          <p:nvSpPr>
            <p:cNvPr id="100426" name="AutoShape 67"/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00427" name="Text Box 60"/>
            <p:cNvSpPr txBox="1">
              <a:spLocks noChangeArrowheads="1"/>
            </p:cNvSpPr>
            <p:nvPr/>
          </p:nvSpPr>
          <p:spPr bwMode="auto">
            <a:xfrm>
              <a:off x="476" y="1134"/>
              <a:ext cx="813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</a:rPr>
                <a:t>ebay 8734</a:t>
              </a:r>
            </a:p>
          </p:txBody>
        </p:sp>
      </p:grpSp>
      <p:grpSp>
        <p:nvGrpSpPr>
          <p:cNvPr id="9" name="Group 95"/>
          <p:cNvGrpSpPr>
            <a:grpSpLocks/>
          </p:cNvGrpSpPr>
          <p:nvPr/>
        </p:nvGrpSpPr>
        <p:grpSpPr bwMode="auto">
          <a:xfrm>
            <a:off x="2383632" y="2106614"/>
            <a:ext cx="6414823" cy="1296987"/>
            <a:chOff x="1386" y="1327"/>
            <a:chExt cx="3730" cy="817"/>
          </a:xfrm>
        </p:grpSpPr>
        <p:sp>
          <p:nvSpPr>
            <p:cNvPr id="100419" name="Line 4"/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20" name="Text Box 8"/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request msg</a:t>
              </a:r>
            </a:p>
          </p:txBody>
        </p:sp>
        <p:sp>
          <p:nvSpPr>
            <p:cNvPr id="100421" name="Text Box 31"/>
            <p:cNvSpPr txBox="1">
              <a:spLocks noChangeArrowheads="1"/>
            </p:cNvSpPr>
            <p:nvPr/>
          </p:nvSpPr>
          <p:spPr bwMode="auto">
            <a:xfrm>
              <a:off x="3378" y="1390"/>
              <a:ext cx="1010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Amazon server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creates ID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1678 for user</a:t>
              </a:r>
            </a:p>
          </p:txBody>
        </p:sp>
        <p:grpSp>
          <p:nvGrpSpPr>
            <p:cNvPr id="100422" name="Group 82"/>
            <p:cNvGrpSpPr>
              <a:grpSpLocks/>
            </p:cNvGrpSpPr>
            <p:nvPr/>
          </p:nvGrpSpPr>
          <p:grpSpPr bwMode="auto">
            <a:xfrm>
              <a:off x="4377" y="1730"/>
              <a:ext cx="739" cy="414"/>
              <a:chOff x="4377" y="1640"/>
              <a:chExt cx="739" cy="414"/>
            </a:xfrm>
          </p:grpSpPr>
          <p:sp>
            <p:nvSpPr>
              <p:cNvPr id="100423" name="Line 40"/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0424" name="Rectangle 73"/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00425" name="Text Box 41"/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create</a:t>
                </a:r>
              </a:p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/>
                  <a:t>    entry</a:t>
                </a:r>
              </a:p>
            </p:txBody>
          </p:sp>
        </p:grpSp>
      </p:grpSp>
      <p:grpSp>
        <p:nvGrpSpPr>
          <p:cNvPr id="11" name="Group 88"/>
          <p:cNvGrpSpPr>
            <a:grpSpLocks/>
          </p:cNvGrpSpPr>
          <p:nvPr/>
        </p:nvGrpSpPr>
        <p:grpSpPr bwMode="auto">
          <a:xfrm>
            <a:off x="995760" y="2676525"/>
            <a:ext cx="4758663" cy="877888"/>
            <a:chOff x="459" y="1637"/>
            <a:chExt cx="3027" cy="709"/>
          </a:xfrm>
        </p:grpSpPr>
        <p:sp>
          <p:nvSpPr>
            <p:cNvPr id="100414" name="Line 9"/>
            <p:cNvSpPr>
              <a:spLocks noChangeShapeType="1"/>
            </p:cNvSpPr>
            <p:nvPr/>
          </p:nvSpPr>
          <p:spPr bwMode="auto">
            <a:xfrm flipH="1">
              <a:off x="1404" y="163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5" name="Text Box 11"/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4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response 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/>
                <a:t>set-cookie: 1678</a:t>
              </a:r>
              <a:r>
                <a:rPr lang="en-US" altLang="en-US" b="1">
                  <a:latin typeface="Courier New" pitchFamily="49" charset="0"/>
                </a:rPr>
                <a:t> </a:t>
              </a:r>
            </a:p>
          </p:txBody>
        </p:sp>
        <p:grpSp>
          <p:nvGrpSpPr>
            <p:cNvPr id="100416" name="Group 76"/>
            <p:cNvGrpSpPr>
              <a:grpSpLocks/>
            </p:cNvGrpSpPr>
            <p:nvPr/>
          </p:nvGrpSpPr>
          <p:grpSpPr bwMode="auto">
            <a:xfrm>
              <a:off x="459" y="1836"/>
              <a:ext cx="1004" cy="510"/>
              <a:chOff x="684" y="1746"/>
              <a:chExt cx="1004" cy="510"/>
            </a:xfrm>
          </p:grpSpPr>
          <p:sp>
            <p:nvSpPr>
              <p:cNvPr id="100417" name="AutoShape 74"/>
              <p:cNvSpPr>
                <a:spLocks noChangeArrowheads="1"/>
              </p:cNvSpPr>
              <p:nvPr/>
            </p:nvSpPr>
            <p:spPr bwMode="auto">
              <a:xfrm>
                <a:off x="735" y="1746"/>
                <a:ext cx="829" cy="486"/>
              </a:xfrm>
              <a:prstGeom prst="can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00418" name="Text Box 75"/>
              <p:cNvSpPr txBox="1">
                <a:spLocks noChangeArrowheads="1"/>
              </p:cNvSpPr>
              <p:nvPr/>
            </p:nvSpPr>
            <p:spPr bwMode="auto">
              <a:xfrm>
                <a:off x="684" y="1833"/>
                <a:ext cx="1004" cy="4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>
                    <a:solidFill>
                      <a:schemeClr val="bg1"/>
                    </a:solidFill>
                  </a:rPr>
                  <a:t>ebay 8734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>
                    <a:solidFill>
                      <a:schemeClr val="bg1"/>
                    </a:solidFill>
                  </a:rPr>
                  <a:t>amazon 1678</a:t>
                </a:r>
              </a:p>
            </p:txBody>
          </p:sp>
        </p:grpSp>
      </p:grpSp>
      <p:grpSp>
        <p:nvGrpSpPr>
          <p:cNvPr id="13" name="Group 93"/>
          <p:cNvGrpSpPr>
            <a:grpSpLocks/>
          </p:cNvGrpSpPr>
          <p:nvPr/>
        </p:nvGrpSpPr>
        <p:grpSpPr bwMode="auto">
          <a:xfrm>
            <a:off x="2362994" y="4603752"/>
            <a:ext cx="6180931" cy="1909763"/>
            <a:chOff x="1374" y="2641"/>
            <a:chExt cx="3594" cy="1203"/>
          </a:xfrm>
        </p:grpSpPr>
        <p:sp>
          <p:nvSpPr>
            <p:cNvPr id="100409" name="Line 20"/>
            <p:cNvSpPr>
              <a:spLocks noChangeShapeType="1"/>
            </p:cNvSpPr>
            <p:nvPr/>
          </p:nvSpPr>
          <p:spPr bwMode="auto">
            <a:xfrm>
              <a:off x="1374" y="329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0" name="Text Box 23"/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/>
                <a:t>cookie: 1678</a:t>
              </a:r>
            </a:p>
          </p:txBody>
        </p:sp>
        <p:sp>
          <p:nvSpPr>
            <p:cNvPr id="100411" name="Text Box 29"/>
            <p:cNvSpPr txBox="1">
              <a:spLocks noChangeArrowheads="1"/>
            </p:cNvSpPr>
            <p:nvPr/>
          </p:nvSpPr>
          <p:spPr bwMode="auto">
            <a:xfrm>
              <a:off x="3605" y="3262"/>
              <a:ext cx="555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cookie-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specific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</a:rPr>
                <a:t>action</a:t>
              </a:r>
            </a:p>
          </p:txBody>
        </p:sp>
        <p:sp>
          <p:nvSpPr>
            <p:cNvPr id="100412" name="Line 44"/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13" name="Text Box 71"/>
            <p:cNvSpPr txBox="1">
              <a:spLocks noChangeArrowheads="1"/>
            </p:cNvSpPr>
            <p:nvPr/>
          </p:nvSpPr>
          <p:spPr bwMode="auto">
            <a:xfrm>
              <a:off x="4287" y="2939"/>
              <a:ext cx="525" cy="23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access</a:t>
              </a:r>
            </a:p>
          </p:txBody>
        </p:sp>
      </p:grpSp>
      <p:grpSp>
        <p:nvGrpSpPr>
          <p:cNvPr id="14" name="Group 77"/>
          <p:cNvGrpSpPr>
            <a:grpSpLocks/>
          </p:cNvGrpSpPr>
          <p:nvPr/>
        </p:nvGrpSpPr>
        <p:grpSpPr bwMode="auto">
          <a:xfrm>
            <a:off x="937287" y="5351464"/>
            <a:ext cx="1504817" cy="636587"/>
            <a:chOff x="684" y="1746"/>
            <a:chExt cx="1004" cy="488"/>
          </a:xfrm>
        </p:grpSpPr>
        <p:sp>
          <p:nvSpPr>
            <p:cNvPr id="100407" name="AutoShape 78"/>
            <p:cNvSpPr>
              <a:spLocks noChangeArrowheads="1"/>
            </p:cNvSpPr>
            <p:nvPr/>
          </p:nvSpPr>
          <p:spPr bwMode="auto">
            <a:xfrm>
              <a:off x="735" y="1746"/>
              <a:ext cx="829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00408" name="Text Box 79"/>
            <p:cNvSpPr txBox="1">
              <a:spLocks noChangeArrowheads="1"/>
            </p:cNvSpPr>
            <p:nvPr/>
          </p:nvSpPr>
          <p:spPr bwMode="auto">
            <a:xfrm>
              <a:off x="684" y="1833"/>
              <a:ext cx="1004" cy="4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</a:rPr>
                <a:t>ebay 8734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</a:rPr>
                <a:t>amazon 1678</a:t>
              </a:r>
            </a:p>
          </p:txBody>
        </p:sp>
      </p:grpSp>
      <p:sp>
        <p:nvSpPr>
          <p:cNvPr id="100369" name="Text Box 80"/>
          <p:cNvSpPr txBox="1">
            <a:spLocks noChangeArrowheads="1"/>
          </p:cNvSpPr>
          <p:nvPr/>
        </p:nvSpPr>
        <p:spPr bwMode="auto">
          <a:xfrm>
            <a:off x="8495771" y="2692400"/>
            <a:ext cx="113364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backend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database</a:t>
            </a:r>
          </a:p>
        </p:txBody>
      </p:sp>
      <p:sp>
        <p:nvSpPr>
          <p:cNvPr id="100370" name="AutoShape 327"/>
          <p:cNvSpPr>
            <a:spLocks noChangeArrowheads="1"/>
          </p:cNvSpPr>
          <p:nvPr/>
        </p:nvSpPr>
        <p:spPr bwMode="auto">
          <a:xfrm>
            <a:off x="8788135" y="3313113"/>
            <a:ext cx="641483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  <a:cs typeface="Arial" pitchFamily="34" charset="0"/>
            </a:endParaRPr>
          </a:p>
        </p:txBody>
      </p:sp>
      <p:grpSp>
        <p:nvGrpSpPr>
          <p:cNvPr id="100371" name="Group 63"/>
          <p:cNvGrpSpPr>
            <a:grpSpLocks/>
          </p:cNvGrpSpPr>
          <p:nvPr/>
        </p:nvGrpSpPr>
        <p:grpSpPr bwMode="auto">
          <a:xfrm>
            <a:off x="5931562" y="1119189"/>
            <a:ext cx="445426" cy="771525"/>
            <a:chOff x="4140" y="429"/>
            <a:chExt cx="1425" cy="2396"/>
          </a:xfrm>
        </p:grpSpPr>
        <p:sp>
          <p:nvSpPr>
            <p:cNvPr id="100375" name="Freeform 6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6" name="Rectangle 65"/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77" name="Freeform 6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8" name="Freeform 6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79" name="Rectangle 68"/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0" name="Group 6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0405" name="AutoShape 70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6" name="AutoShape 71"/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1" name="Rectangle 72"/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2" name="Group 7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0403" name="AutoShape 74"/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4" name="AutoShape 75"/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3" name="Rectangle 76"/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84" name="Rectangle 77"/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0385" name="Group 7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0401" name="AutoShape 79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2" name="AutoShape 80"/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6" name="Freeform 8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0387" name="Group 8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0399" name="AutoShape 83"/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0400" name="AutoShape 84"/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0388" name="Rectangle 85"/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89" name="Freeform 8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0" name="Freeform 8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1" name="Oval 88"/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2" name="Freeform 8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93" name="AutoShape 90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4" name="AutoShape 91"/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5" name="Oval 92"/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6" name="Oval 93"/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0397" name="Oval 94"/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0398" name="Rectangle 95"/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0372" name="Group 96"/>
          <p:cNvGrpSpPr>
            <a:grpSpLocks/>
          </p:cNvGrpSpPr>
          <p:nvPr/>
        </p:nvGrpSpPr>
        <p:grpSpPr bwMode="auto">
          <a:xfrm>
            <a:off x="1957123" y="1117600"/>
            <a:ext cx="744670" cy="731838"/>
            <a:chOff x="-44" y="1473"/>
            <a:chExt cx="981" cy="1105"/>
          </a:xfrm>
        </p:grpSpPr>
        <p:pic>
          <p:nvPicPr>
            <p:cNvPr id="100373" name="Picture 9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0374" name="Freeform 9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35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235" grpId="0"/>
      <p:bldP spid="5024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03" name="Picture 1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311" y="898525"/>
            <a:ext cx="54465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04" name="Rectangle 2"/>
          <p:cNvSpPr>
            <a:spLocks noGrp="1" noChangeArrowheads="1"/>
          </p:cNvSpPr>
          <p:nvPr>
            <p:ph type="title"/>
          </p:nvPr>
        </p:nvSpPr>
        <p:spPr>
          <a:xfrm>
            <a:off x="404152" y="207963"/>
            <a:ext cx="8420100" cy="925512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Cookies (continued)</a:t>
            </a:r>
          </a:p>
        </p:txBody>
      </p:sp>
      <p:sp>
        <p:nvSpPr>
          <p:cNvPr id="10240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389063"/>
            <a:ext cx="4127500" cy="26416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what cookies can be used for:</a:t>
            </a:r>
          </a:p>
          <a:p>
            <a:pPr>
              <a:lnSpc>
                <a:spcPct val="75000"/>
              </a:lnSpc>
            </a:pPr>
            <a:r>
              <a:rPr lang="en-US" altLang="en-US" sz="2400">
                <a:ea typeface="ＭＳ Ｐゴシック" pitchFamily="34" charset="-128"/>
              </a:rPr>
              <a:t>authorization</a:t>
            </a:r>
          </a:p>
          <a:p>
            <a:pPr>
              <a:lnSpc>
                <a:spcPct val="75000"/>
              </a:lnSpc>
            </a:pPr>
            <a:r>
              <a:rPr lang="en-US" altLang="en-US" sz="2400">
                <a:ea typeface="ＭＳ Ｐゴシック" pitchFamily="34" charset="-128"/>
              </a:rPr>
              <a:t>shopping carts</a:t>
            </a:r>
          </a:p>
          <a:p>
            <a:pPr>
              <a:lnSpc>
                <a:spcPct val="75000"/>
              </a:lnSpc>
            </a:pPr>
            <a:r>
              <a:rPr lang="en-US" altLang="en-US" sz="2400">
                <a:ea typeface="ＭＳ Ｐゴシック" pitchFamily="34" charset="-128"/>
              </a:rPr>
              <a:t>recommendations</a:t>
            </a:r>
          </a:p>
          <a:p>
            <a:pPr>
              <a:lnSpc>
                <a:spcPct val="75000"/>
              </a:lnSpc>
            </a:pPr>
            <a:r>
              <a:rPr lang="en-US" altLang="en-US" sz="2400">
                <a:ea typeface="ＭＳ Ｐゴシック" pitchFamily="34" charset="-128"/>
              </a:rPr>
              <a:t>user session state (Web e-mail)</a:t>
            </a:r>
          </a:p>
        </p:txBody>
      </p:sp>
      <p:sp>
        <p:nvSpPr>
          <p:cNvPr id="102406" name="Rectangle 13"/>
          <p:cNvSpPr>
            <a:spLocks noChangeArrowheads="1"/>
          </p:cNvSpPr>
          <p:nvPr/>
        </p:nvSpPr>
        <p:spPr bwMode="auto">
          <a:xfrm>
            <a:off x="5059627" y="1471614"/>
            <a:ext cx="4127500" cy="2065337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cookies and privacy: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cookies permit sites to learn a lot about you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you may supply name and e-mail to sites</a:t>
            </a:r>
          </a:p>
        </p:txBody>
      </p:sp>
      <p:sp>
        <p:nvSpPr>
          <p:cNvPr id="102407" name="Text Box 14"/>
          <p:cNvSpPr txBox="1">
            <a:spLocks noChangeArrowheads="1"/>
          </p:cNvSpPr>
          <p:nvPr/>
        </p:nvSpPr>
        <p:spPr bwMode="auto">
          <a:xfrm>
            <a:off x="7931679" y="1177925"/>
            <a:ext cx="806631" cy="46166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Gill Sans MT" pitchFamily="34" charset="0"/>
              </a:rPr>
              <a:t>aside</a:t>
            </a:r>
          </a:p>
        </p:txBody>
      </p:sp>
      <p:sp>
        <p:nvSpPr>
          <p:cNvPr id="102408" name="Rectangle 15"/>
          <p:cNvSpPr>
            <a:spLocks noChangeArrowheads="1"/>
          </p:cNvSpPr>
          <p:nvPr/>
        </p:nvSpPr>
        <p:spPr bwMode="auto">
          <a:xfrm>
            <a:off x="593329" y="3946525"/>
            <a:ext cx="6177492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itchFamily="34" charset="0"/>
              </a:rPr>
              <a:t>how to keep </a:t>
            </a:r>
            <a:r>
              <a:rPr lang="ja-JP" altLang="en-US" sz="2800" i="1">
                <a:solidFill>
                  <a:srgbClr val="CC0000"/>
                </a:solidFill>
                <a:latin typeface="Gill Sans MT" pitchFamily="34" charset="0"/>
              </a:rPr>
              <a:t>“</a:t>
            </a:r>
            <a:r>
              <a:rPr lang="en-US" altLang="ja-JP" sz="2800" i="1">
                <a:solidFill>
                  <a:srgbClr val="CC0000"/>
                </a:solidFill>
                <a:latin typeface="Gill Sans MT" pitchFamily="34" charset="0"/>
              </a:rPr>
              <a:t>state</a:t>
            </a:r>
            <a:r>
              <a:rPr lang="ja-JP" altLang="en-US" sz="2800" i="1">
                <a:solidFill>
                  <a:srgbClr val="CC0000"/>
                </a:solidFill>
                <a:latin typeface="Gill Sans MT" pitchFamily="34" charset="0"/>
              </a:rPr>
              <a:t>”</a:t>
            </a:r>
            <a:r>
              <a:rPr lang="en-US" altLang="ja-JP" sz="2800" i="1">
                <a:solidFill>
                  <a:srgbClr val="CC0000"/>
                </a:solidFill>
                <a:latin typeface="Gill Sans MT" pitchFamily="34" charset="0"/>
              </a:rPr>
              <a:t>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protocol endpoints: maintain state at sender/receiver over multiple transactions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cookies: http messages carry state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36</a:t>
            </a:fld>
            <a:endParaRPr lang="en-US" altLang="en-US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51" name="Group 171"/>
          <p:cNvGrpSpPr>
            <a:grpSpLocks/>
          </p:cNvGrpSpPr>
          <p:nvPr/>
        </p:nvGrpSpPr>
        <p:grpSpPr bwMode="auto">
          <a:xfrm>
            <a:off x="4363113" y="2695575"/>
            <a:ext cx="744669" cy="763588"/>
            <a:chOff x="-44" y="1473"/>
            <a:chExt cx="981" cy="1105"/>
          </a:xfrm>
        </p:grpSpPr>
        <p:pic>
          <p:nvPicPr>
            <p:cNvPr id="104582" name="Picture 172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583" name="Freeform 17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4452" name="Group 102"/>
          <p:cNvGrpSpPr>
            <a:grpSpLocks/>
          </p:cNvGrpSpPr>
          <p:nvPr/>
        </p:nvGrpSpPr>
        <p:grpSpPr bwMode="auto">
          <a:xfrm>
            <a:off x="4433623" y="4568825"/>
            <a:ext cx="744670" cy="763588"/>
            <a:chOff x="-44" y="1473"/>
            <a:chExt cx="981" cy="1105"/>
          </a:xfrm>
        </p:grpSpPr>
        <p:pic>
          <p:nvPicPr>
            <p:cNvPr id="104580" name="Picture 10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581" name="Freeform 10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4453" name="Group 138"/>
          <p:cNvGrpSpPr>
            <a:grpSpLocks/>
          </p:cNvGrpSpPr>
          <p:nvPr/>
        </p:nvGrpSpPr>
        <p:grpSpPr bwMode="auto">
          <a:xfrm>
            <a:off x="6750183" y="3457576"/>
            <a:ext cx="433388" cy="715963"/>
            <a:chOff x="4140" y="429"/>
            <a:chExt cx="1425" cy="2396"/>
          </a:xfrm>
        </p:grpSpPr>
        <p:sp>
          <p:nvSpPr>
            <p:cNvPr id="104548" name="Freeform 13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9" name="Rectangle 140"/>
            <p:cNvSpPr>
              <a:spLocks noChangeArrowheads="1"/>
            </p:cNvSpPr>
            <p:nvPr/>
          </p:nvSpPr>
          <p:spPr bwMode="auto">
            <a:xfrm>
              <a:off x="4208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50" name="Freeform 14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1" name="Freeform 14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2" name="Rectangle 143"/>
            <p:cNvSpPr>
              <a:spLocks noChangeArrowheads="1"/>
            </p:cNvSpPr>
            <p:nvPr/>
          </p:nvSpPr>
          <p:spPr bwMode="auto">
            <a:xfrm>
              <a:off x="4214" y="69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3" name="Group 14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78" name="AutoShape 145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9" name="AutoShape 146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7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4" name="Rectangle 147"/>
            <p:cNvSpPr>
              <a:spLocks noChangeArrowheads="1"/>
            </p:cNvSpPr>
            <p:nvPr/>
          </p:nvSpPr>
          <p:spPr bwMode="auto">
            <a:xfrm>
              <a:off x="4225" y="101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5" name="Group 14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76" name="AutoShape 149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7" name="AutoShape 150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2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6" name="Rectangle 151"/>
            <p:cNvSpPr>
              <a:spLocks noChangeArrowheads="1"/>
            </p:cNvSpPr>
            <p:nvPr/>
          </p:nvSpPr>
          <p:spPr bwMode="auto">
            <a:xfrm>
              <a:off x="4219" y="135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57" name="Rectangle 152"/>
            <p:cNvSpPr>
              <a:spLocks noChangeArrowheads="1"/>
            </p:cNvSpPr>
            <p:nvPr/>
          </p:nvSpPr>
          <p:spPr bwMode="auto">
            <a:xfrm>
              <a:off x="4230" y="1656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58" name="Group 15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574" name="AutoShape 154"/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6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5" name="AutoShape 155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59" name="Freeform 15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560" name="Group 15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572" name="AutoShape 158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73" name="AutoShape 159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61" name="Rectangle 160"/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2" name="Freeform 16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3" name="Freeform 16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4" name="Oval 163"/>
            <p:cNvSpPr>
              <a:spLocks noChangeArrowheads="1"/>
            </p:cNvSpPr>
            <p:nvPr/>
          </p:nvSpPr>
          <p:spPr bwMode="auto">
            <a:xfrm>
              <a:off x="5520" y="2612"/>
              <a:ext cx="45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5" name="Freeform 16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6" name="AutoShape 165"/>
            <p:cNvSpPr>
              <a:spLocks noChangeArrowheads="1"/>
            </p:cNvSpPr>
            <p:nvPr/>
          </p:nvSpPr>
          <p:spPr bwMode="auto">
            <a:xfrm>
              <a:off x="4140" y="2676"/>
              <a:ext cx="1199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7" name="AutoShape 166"/>
            <p:cNvSpPr>
              <a:spLocks noChangeArrowheads="1"/>
            </p:cNvSpPr>
            <p:nvPr/>
          </p:nvSpPr>
          <p:spPr bwMode="auto">
            <a:xfrm>
              <a:off x="4208" y="2713"/>
              <a:ext cx="1069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8" name="Oval 167"/>
            <p:cNvSpPr>
              <a:spLocks noChangeArrowheads="1"/>
            </p:cNvSpPr>
            <p:nvPr/>
          </p:nvSpPr>
          <p:spPr bwMode="auto">
            <a:xfrm>
              <a:off x="4310" y="2384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69" name="Oval 168"/>
            <p:cNvSpPr>
              <a:spLocks noChangeArrowheads="1"/>
            </p:cNvSpPr>
            <p:nvPr/>
          </p:nvSpPr>
          <p:spPr bwMode="auto">
            <a:xfrm>
              <a:off x="4485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4570" name="Oval 169"/>
            <p:cNvSpPr>
              <a:spLocks noChangeArrowheads="1"/>
            </p:cNvSpPr>
            <p:nvPr/>
          </p:nvSpPr>
          <p:spPr bwMode="auto">
            <a:xfrm>
              <a:off x="4660" y="2379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71" name="Rectangle 170"/>
            <p:cNvSpPr>
              <a:spLocks noChangeArrowheads="1"/>
            </p:cNvSpPr>
            <p:nvPr/>
          </p:nvSpPr>
          <p:spPr bwMode="auto">
            <a:xfrm>
              <a:off x="5062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4454" name="Group 105"/>
          <p:cNvGrpSpPr>
            <a:grpSpLocks/>
          </p:cNvGrpSpPr>
          <p:nvPr/>
        </p:nvGrpSpPr>
        <p:grpSpPr bwMode="auto">
          <a:xfrm>
            <a:off x="8860367" y="2836863"/>
            <a:ext cx="469504" cy="715962"/>
            <a:chOff x="4140" y="429"/>
            <a:chExt cx="1425" cy="2396"/>
          </a:xfrm>
        </p:grpSpPr>
        <p:sp>
          <p:nvSpPr>
            <p:cNvPr id="104516" name="Freeform 10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7" name="Rectangle 107"/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18" name="Freeform 10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9" name="Freeform 10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0" name="Rectangle 110"/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1" name="Group 11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46" name="AutoShape 112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7" name="AutoShape 113"/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2" name="Rectangle 114"/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3" name="Group 11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44" name="AutoShape 116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5" name="AutoShape 117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4" name="Rectangle 118"/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25" name="Rectangle 119"/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526" name="Group 12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542" name="AutoShape 121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3" name="AutoShape 122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7" name="Freeform 12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528" name="Group 12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540" name="AutoShape 125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41" name="AutoShape 126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529" name="Rectangle 127"/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0" name="Freeform 12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1" name="Freeform 12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2" name="Oval 130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3" name="Freeform 13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4" name="AutoShape 132"/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5" name="AutoShape 133"/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6" name="Oval 134"/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7" name="Oval 135"/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4538" name="Oval 136"/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539" name="Rectangle 137"/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104455" name="Picture 63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229" y="893764"/>
            <a:ext cx="64371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4456" name="Rectangle 2"/>
          <p:cNvSpPr>
            <a:spLocks noGrp="1" noChangeArrowheads="1"/>
          </p:cNvSpPr>
          <p:nvPr>
            <p:ph type="title"/>
          </p:nvPr>
        </p:nvSpPr>
        <p:spPr>
          <a:xfrm>
            <a:off x="361156" y="234951"/>
            <a:ext cx="8420100" cy="8921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Web caches (proxy server)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0445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74915" y="1957389"/>
            <a:ext cx="4081066" cy="3762375"/>
          </a:xfrm>
        </p:spPr>
        <p:txBody>
          <a:bodyPr/>
          <a:lstStyle/>
          <a:p>
            <a:pPr marL="233363" indent="-233363"/>
            <a:r>
              <a:rPr lang="en-US" altLang="en-US" sz="2400">
                <a:ea typeface="ＭＳ Ｐゴシック" pitchFamily="34" charset="-128"/>
              </a:rPr>
              <a:t>user sets browser: Web accesses via  cache</a:t>
            </a:r>
          </a:p>
          <a:p>
            <a:pPr marL="233363" indent="-233363"/>
            <a:r>
              <a:rPr lang="en-US" altLang="en-US" sz="2400">
                <a:ea typeface="ＭＳ Ｐゴシック" pitchFamily="34" charset="-128"/>
              </a:rPr>
              <a:t>browser sends all HTTP requests to cache</a:t>
            </a:r>
          </a:p>
          <a:p>
            <a:pPr marL="685800" lvl="1" indent="-228600"/>
            <a:r>
              <a:rPr lang="en-US" altLang="en-US">
                <a:ea typeface="ＭＳ Ｐゴシック" pitchFamily="34" charset="-128"/>
              </a:rPr>
              <a:t>object in cache: cache returns object </a:t>
            </a:r>
          </a:p>
          <a:p>
            <a:pPr marL="685800" lvl="1" indent="-228600"/>
            <a:r>
              <a:rPr lang="en-US" altLang="en-US">
                <a:ea typeface="ＭＳ Ｐゴシック" pitchFamily="34" charset="-128"/>
              </a:rPr>
              <a:t>else cache requests object from origin server, then returns object to client</a:t>
            </a:r>
          </a:p>
        </p:txBody>
      </p:sp>
      <p:sp>
        <p:nvSpPr>
          <p:cNvPr id="104458" name="Rectangle 4"/>
          <p:cNvSpPr>
            <a:spLocks noChangeArrowheads="1"/>
          </p:cNvSpPr>
          <p:nvPr/>
        </p:nvSpPr>
        <p:spPr bwMode="auto">
          <a:xfrm>
            <a:off x="426508" y="1265238"/>
            <a:ext cx="9479492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itchFamily="34" charset="0"/>
              </a:rPr>
              <a:t>goal:</a:t>
            </a:r>
            <a:r>
              <a:rPr lang="en-US" altLang="en-US" sz="2800">
                <a:latin typeface="Gill Sans MT" pitchFamily="34" charset="0"/>
              </a:rPr>
              <a:t> satisfy client request without involving origin server</a:t>
            </a:r>
          </a:p>
        </p:txBody>
      </p:sp>
      <p:sp>
        <p:nvSpPr>
          <p:cNvPr id="104459" name="Text Box 6"/>
          <p:cNvSpPr txBox="1">
            <a:spLocks noChangeArrowheads="1"/>
          </p:cNvSpPr>
          <p:nvPr/>
        </p:nvSpPr>
        <p:spPr bwMode="auto">
          <a:xfrm>
            <a:off x="4544429" y="3368675"/>
            <a:ext cx="66236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client</a:t>
            </a:r>
            <a:endParaRPr lang="en-US" altLang="en-US" sz="2400"/>
          </a:p>
        </p:txBody>
      </p:sp>
      <p:sp>
        <p:nvSpPr>
          <p:cNvPr id="104460" name="Text Box 8"/>
          <p:cNvSpPr txBox="1">
            <a:spLocks noChangeArrowheads="1"/>
          </p:cNvSpPr>
          <p:nvPr/>
        </p:nvSpPr>
        <p:spPr bwMode="auto">
          <a:xfrm>
            <a:off x="6487721" y="2774951"/>
            <a:ext cx="89639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proxy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server</a:t>
            </a:r>
            <a:endParaRPr lang="en-US" altLang="en-US" sz="2400"/>
          </a:p>
        </p:txBody>
      </p:sp>
      <p:sp>
        <p:nvSpPr>
          <p:cNvPr id="104461" name="Text Box 21"/>
          <p:cNvSpPr txBox="1">
            <a:spLocks noChangeArrowheads="1"/>
          </p:cNvSpPr>
          <p:nvPr/>
        </p:nvSpPr>
        <p:spPr bwMode="auto">
          <a:xfrm>
            <a:off x="4676853" y="5340350"/>
            <a:ext cx="66236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client</a:t>
            </a:r>
            <a:endParaRPr lang="en-US" altLang="en-US" sz="2400"/>
          </a:p>
        </p:txBody>
      </p:sp>
      <p:grpSp>
        <p:nvGrpSpPr>
          <p:cNvPr id="14" name="Group 53"/>
          <p:cNvGrpSpPr>
            <a:grpSpLocks/>
          </p:cNvGrpSpPr>
          <p:nvPr/>
        </p:nvGrpSpPr>
        <p:grpSpPr bwMode="auto">
          <a:xfrm>
            <a:off x="5035551" y="4095751"/>
            <a:ext cx="1638962" cy="760413"/>
            <a:chOff x="2928" y="2580"/>
            <a:chExt cx="953" cy="479"/>
          </a:xfrm>
        </p:grpSpPr>
        <p:sp>
          <p:nvSpPr>
            <p:cNvPr id="104514" name="Line 19"/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5" name="Text Box 23"/>
            <p:cNvSpPr txBox="1">
              <a:spLocks noChangeArrowheads="1"/>
            </p:cNvSpPr>
            <p:nvPr/>
          </p:nvSpPr>
          <p:spPr bwMode="auto">
            <a:xfrm rot="19907361">
              <a:off x="2928" y="2645"/>
              <a:ext cx="84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5210969" y="4183063"/>
            <a:ext cx="1645841" cy="785812"/>
            <a:chOff x="3030" y="2635"/>
            <a:chExt cx="957" cy="495"/>
          </a:xfrm>
        </p:grpSpPr>
        <p:sp>
          <p:nvSpPr>
            <p:cNvPr id="104512" name="Line 20"/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3" name="Text Box 25"/>
            <p:cNvSpPr txBox="1">
              <a:spLocks noChangeArrowheads="1"/>
            </p:cNvSpPr>
            <p:nvPr/>
          </p:nvSpPr>
          <p:spPr bwMode="auto">
            <a:xfrm rot="19862217">
              <a:off x="3048" y="2846"/>
              <a:ext cx="93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16" name="Group 49"/>
          <p:cNvGrpSpPr>
            <a:grpSpLocks/>
          </p:cNvGrpSpPr>
          <p:nvPr/>
        </p:nvGrpSpPr>
        <p:grpSpPr bwMode="auto">
          <a:xfrm>
            <a:off x="5162815" y="3124200"/>
            <a:ext cx="3522133" cy="730250"/>
            <a:chOff x="3002" y="1979"/>
            <a:chExt cx="2048" cy="460"/>
          </a:xfrm>
        </p:grpSpPr>
        <p:sp>
          <p:nvSpPr>
            <p:cNvPr id="104509" name="Freeform 18"/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10" name="Text Box 22"/>
            <p:cNvSpPr txBox="1">
              <a:spLocks noChangeArrowheads="1"/>
            </p:cNvSpPr>
            <p:nvPr/>
          </p:nvSpPr>
          <p:spPr bwMode="auto">
            <a:xfrm rot="1422049">
              <a:off x="3115" y="2005"/>
              <a:ext cx="84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sp>
          <p:nvSpPr>
            <p:cNvPr id="104511" name="Text Box 45"/>
            <p:cNvSpPr txBox="1">
              <a:spLocks noChangeArrowheads="1"/>
            </p:cNvSpPr>
            <p:nvPr/>
          </p:nvSpPr>
          <p:spPr bwMode="auto">
            <a:xfrm rot="20180032">
              <a:off x="4146" y="2015"/>
              <a:ext cx="84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request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sp>
        <p:nvSpPr>
          <p:cNvPr id="104465" name="Text Box 47"/>
          <p:cNvSpPr txBox="1">
            <a:spLocks noChangeArrowheads="1"/>
          </p:cNvSpPr>
          <p:nvPr/>
        </p:nvSpPr>
        <p:spPr bwMode="auto">
          <a:xfrm>
            <a:off x="8694234" y="5421314"/>
            <a:ext cx="75533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origin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104466" name="Text Box 48"/>
          <p:cNvSpPr txBox="1">
            <a:spLocks noChangeArrowheads="1"/>
          </p:cNvSpPr>
          <p:nvPr/>
        </p:nvSpPr>
        <p:spPr bwMode="auto">
          <a:xfrm>
            <a:off x="8713151" y="3484563"/>
            <a:ext cx="75533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origin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sp>
        <p:nvSpPr>
          <p:cNvPr id="104467" name="Rectangle 55"/>
          <p:cNvSpPr>
            <a:spLocks noChangeArrowheads="1"/>
          </p:cNvSpPr>
          <p:nvPr/>
        </p:nvSpPr>
        <p:spPr bwMode="auto">
          <a:xfrm>
            <a:off x="7525808" y="4349750"/>
            <a:ext cx="44026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pic>
        <p:nvPicPr>
          <p:cNvPr id="104468" name="Picture 56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9352" y="2632075"/>
            <a:ext cx="570971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" name="Group 60"/>
          <p:cNvGrpSpPr>
            <a:grpSpLocks/>
          </p:cNvGrpSpPr>
          <p:nvPr/>
        </p:nvGrpSpPr>
        <p:grpSpPr bwMode="auto">
          <a:xfrm>
            <a:off x="4325276" y="2671763"/>
            <a:ext cx="4464579" cy="1814512"/>
            <a:chOff x="2515" y="1687"/>
            <a:chExt cx="2596" cy="1143"/>
          </a:xfrm>
        </p:grpSpPr>
        <p:sp>
          <p:nvSpPr>
            <p:cNvPr id="104504" name="Freeform 44"/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05" name="Text Box 24"/>
            <p:cNvSpPr txBox="1">
              <a:spLocks noChangeArrowheads="1"/>
            </p:cNvSpPr>
            <p:nvPr/>
          </p:nvSpPr>
          <p:spPr bwMode="auto">
            <a:xfrm rot="1411598">
              <a:off x="2942" y="2243"/>
              <a:ext cx="93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sp>
          <p:nvSpPr>
            <p:cNvPr id="104506" name="Text Box 46"/>
            <p:cNvSpPr txBox="1">
              <a:spLocks noChangeArrowheads="1"/>
            </p:cNvSpPr>
            <p:nvPr/>
          </p:nvSpPr>
          <p:spPr bwMode="auto">
            <a:xfrm rot="20184211">
              <a:off x="4172" y="2231"/>
              <a:ext cx="93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HTTP response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  <p:pic>
          <p:nvPicPr>
            <p:cNvPr id="104507" name="Picture 57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508" name="Picture 59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71069" name="Picture 6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6870" y="4613275"/>
            <a:ext cx="570971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471" name="Group 69"/>
          <p:cNvGrpSpPr>
            <a:grpSpLocks/>
          </p:cNvGrpSpPr>
          <p:nvPr/>
        </p:nvGrpSpPr>
        <p:grpSpPr bwMode="auto">
          <a:xfrm>
            <a:off x="8788135" y="4764088"/>
            <a:ext cx="469504" cy="715962"/>
            <a:chOff x="4140" y="429"/>
            <a:chExt cx="1425" cy="2396"/>
          </a:xfrm>
        </p:grpSpPr>
        <p:sp>
          <p:nvSpPr>
            <p:cNvPr id="104472" name="Freeform 7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3" name="Rectangle 71"/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74" name="Freeform 7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5" name="Freeform 7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6" name="Rectangle 74"/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77" name="Group 7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4502" name="AutoShape 7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03" name="AutoShape 77"/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78" name="Rectangle 78"/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79" name="Group 7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4500" name="AutoShape 80"/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501" name="AutoShape 81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0" name="Rectangle 82"/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1" name="Rectangle 83"/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4482" name="Group 8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4498" name="AutoShape 85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499" name="AutoShape 86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3" name="Freeform 8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4484" name="Group 8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4496" name="AutoShape 89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497" name="AutoShape 90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4485" name="Rectangle 91"/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6" name="Freeform 9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7" name="Freeform 9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8" name="Oval 94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89" name="Freeform 9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0" name="AutoShape 96"/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1" name="AutoShape 97"/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2" name="Oval 98"/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3" name="Oval 99"/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4494" name="Oval 100"/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4495" name="Rectangle 101"/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37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7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99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406" y="936625"/>
            <a:ext cx="64371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6500" name="Rectangle 2"/>
          <p:cNvSpPr>
            <a:spLocks noGrp="1" noChangeArrowheads="1"/>
          </p:cNvSpPr>
          <p:nvPr>
            <p:ph type="title"/>
          </p:nvPr>
        </p:nvSpPr>
        <p:spPr>
          <a:xfrm>
            <a:off x="517658" y="234950"/>
            <a:ext cx="8420100" cy="947738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More about Web caching</a:t>
            </a:r>
          </a:p>
        </p:txBody>
      </p:sp>
      <p:sp>
        <p:nvSpPr>
          <p:cNvPr id="10650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cache acts as both client and server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server for original requesting client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client to origin server</a:t>
            </a:r>
          </a:p>
          <a:p>
            <a:r>
              <a:rPr lang="en-US" altLang="en-US">
                <a:ea typeface="ＭＳ Ｐゴシック" pitchFamily="34" charset="-128"/>
              </a:rPr>
              <a:t>typically cache is installed by ISP (university, company, residential ISP)</a:t>
            </a:r>
          </a:p>
        </p:txBody>
      </p:sp>
      <p:sp>
        <p:nvSpPr>
          <p:cNvPr id="10650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70450" y="1611313"/>
            <a:ext cx="4505854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why Web caching?</a:t>
            </a:r>
          </a:p>
          <a:p>
            <a:r>
              <a:rPr lang="en-US" altLang="en-US">
                <a:ea typeface="ＭＳ Ｐゴシック" pitchFamily="34" charset="-128"/>
              </a:rPr>
              <a:t>reduce response time for client request</a:t>
            </a:r>
          </a:p>
          <a:p>
            <a:r>
              <a:rPr lang="en-US" altLang="en-US">
                <a:ea typeface="ＭＳ Ｐゴシック" pitchFamily="34" charset="-128"/>
              </a:rPr>
              <a:t>reduce traffic on an institution</a:t>
            </a:r>
            <a:r>
              <a:rPr lang="ja-JP" altLang="en-US">
                <a:ea typeface="ＭＳ Ｐゴシック" pitchFamily="34" charset="-128"/>
              </a:rPr>
              <a:t>’</a:t>
            </a:r>
            <a:r>
              <a:rPr lang="en-US" altLang="ja-JP">
                <a:ea typeface="ＭＳ Ｐゴシック" pitchFamily="34" charset="-128"/>
              </a:rPr>
              <a:t>s access link</a:t>
            </a:r>
          </a:p>
          <a:p>
            <a:r>
              <a:rPr lang="en-US" altLang="en-US">
                <a:ea typeface="ＭＳ Ｐゴシック" pitchFamily="34" charset="-128"/>
              </a:rPr>
              <a:t>Internet dense with caches: enables </a:t>
            </a:r>
            <a:r>
              <a:rPr lang="ja-JP" altLang="en-US">
                <a:ea typeface="ＭＳ Ｐゴシック" pitchFamily="34" charset="-128"/>
              </a:rPr>
              <a:t>“</a:t>
            </a:r>
            <a:r>
              <a:rPr lang="en-US" altLang="ja-JP">
                <a:ea typeface="ＭＳ Ｐゴシック" pitchFamily="34" charset="-128"/>
              </a:rPr>
              <a:t>poor</a:t>
            </a:r>
            <a:r>
              <a:rPr lang="ja-JP" altLang="en-US">
                <a:ea typeface="ＭＳ Ｐゴシック" pitchFamily="34" charset="-128"/>
              </a:rPr>
              <a:t>”</a:t>
            </a:r>
            <a:r>
              <a:rPr lang="en-US" altLang="ja-JP">
                <a:ea typeface="ＭＳ Ｐゴシック" pitchFamily="34" charset="-128"/>
              </a:rPr>
              <a:t> content providers to effectively deliver content (so too does P2P file sharing)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38</a:t>
            </a:fld>
            <a:endParaRPr lang="en-US" altLang="en-US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547" name="Picture 13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696" y="806450"/>
            <a:ext cx="39606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8548" name="Line 2"/>
          <p:cNvSpPr>
            <a:spLocks noChangeShapeType="1"/>
          </p:cNvSpPr>
          <p:nvPr/>
        </p:nvSpPr>
        <p:spPr bwMode="auto">
          <a:xfrm>
            <a:off x="5821495" y="2409825"/>
            <a:ext cx="309563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49" name="Rectangle 3"/>
          <p:cNvSpPr>
            <a:spLocks noGrp="1" noChangeArrowheads="1"/>
          </p:cNvSpPr>
          <p:nvPr>
            <p:ph type="title"/>
          </p:nvPr>
        </p:nvSpPr>
        <p:spPr>
          <a:xfrm>
            <a:off x="436827" y="269876"/>
            <a:ext cx="8420100" cy="6635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Caching example: 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08550" name="Text Box 50"/>
          <p:cNvSpPr txBox="1">
            <a:spLocks noChangeArrowheads="1"/>
          </p:cNvSpPr>
          <p:nvPr/>
        </p:nvSpPr>
        <p:spPr bwMode="auto">
          <a:xfrm>
            <a:off x="8522731" y="1824038"/>
            <a:ext cx="94128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origin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servers</a:t>
            </a:r>
          </a:p>
        </p:txBody>
      </p:sp>
      <p:sp>
        <p:nvSpPr>
          <p:cNvPr id="108551" name="Line 51"/>
          <p:cNvSpPr>
            <a:spLocks noChangeShapeType="1"/>
          </p:cNvSpPr>
          <p:nvPr/>
        </p:nvSpPr>
        <p:spPr bwMode="auto">
          <a:xfrm>
            <a:off x="6698590" y="2028826"/>
            <a:ext cx="72231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2" name="Line 52"/>
          <p:cNvSpPr>
            <a:spLocks noChangeShapeType="1"/>
          </p:cNvSpPr>
          <p:nvPr/>
        </p:nvSpPr>
        <p:spPr bwMode="auto">
          <a:xfrm flipH="1">
            <a:off x="7379627" y="2066926"/>
            <a:ext cx="10319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3" name="Line 53"/>
          <p:cNvSpPr>
            <a:spLocks noChangeShapeType="1"/>
          </p:cNvSpPr>
          <p:nvPr/>
        </p:nvSpPr>
        <p:spPr bwMode="auto">
          <a:xfrm flipH="1">
            <a:off x="7874926" y="2228850"/>
            <a:ext cx="144463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4" name="Line 54"/>
          <p:cNvSpPr>
            <a:spLocks noChangeShapeType="1"/>
          </p:cNvSpPr>
          <p:nvPr/>
        </p:nvSpPr>
        <p:spPr bwMode="auto">
          <a:xfrm flipH="1" flipV="1">
            <a:off x="8050345" y="2990850"/>
            <a:ext cx="268288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5" name="Freeform 55"/>
          <p:cNvSpPr>
            <a:spLocks/>
          </p:cNvSpPr>
          <p:nvPr/>
        </p:nvSpPr>
        <p:spPr bwMode="auto">
          <a:xfrm>
            <a:off x="5912644" y="2022475"/>
            <a:ext cx="235611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6" name="Text Box 70"/>
          <p:cNvSpPr txBox="1">
            <a:spLocks noChangeArrowheads="1"/>
          </p:cNvSpPr>
          <p:nvPr/>
        </p:nvSpPr>
        <p:spPr bwMode="auto">
          <a:xfrm>
            <a:off x="6712870" y="2354264"/>
            <a:ext cx="93968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public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 Internet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57" name="Freeform 71"/>
          <p:cNvSpPr>
            <a:spLocks/>
          </p:cNvSpPr>
          <p:nvPr/>
        </p:nvSpPr>
        <p:spPr bwMode="auto">
          <a:xfrm>
            <a:off x="5458619" y="4392613"/>
            <a:ext cx="3212571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8" name="Line 77"/>
          <p:cNvSpPr>
            <a:spLocks noChangeShapeType="1"/>
          </p:cNvSpPr>
          <p:nvPr/>
        </p:nvSpPr>
        <p:spPr bwMode="auto">
          <a:xfrm flipH="1">
            <a:off x="5945320" y="4702175"/>
            <a:ext cx="926967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59" name="Line 78"/>
          <p:cNvSpPr>
            <a:spLocks noChangeShapeType="1"/>
          </p:cNvSpPr>
          <p:nvPr/>
        </p:nvSpPr>
        <p:spPr bwMode="auto">
          <a:xfrm flipH="1">
            <a:off x="6497373" y="4749800"/>
            <a:ext cx="610527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0" name="Line 79"/>
          <p:cNvSpPr>
            <a:spLocks noChangeShapeType="1"/>
          </p:cNvSpPr>
          <p:nvPr/>
        </p:nvSpPr>
        <p:spPr bwMode="auto">
          <a:xfrm flipH="1">
            <a:off x="7080384" y="4756150"/>
            <a:ext cx="161660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1" name="Line 80"/>
          <p:cNvSpPr>
            <a:spLocks noChangeShapeType="1"/>
          </p:cNvSpPr>
          <p:nvPr/>
        </p:nvSpPr>
        <p:spPr bwMode="auto">
          <a:xfrm>
            <a:off x="7477655" y="4735513"/>
            <a:ext cx="134144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2" name="Line 95"/>
          <p:cNvSpPr>
            <a:spLocks noChangeShapeType="1"/>
          </p:cNvSpPr>
          <p:nvPr/>
        </p:nvSpPr>
        <p:spPr bwMode="auto">
          <a:xfrm>
            <a:off x="7255802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8563" name="Text Box 97"/>
          <p:cNvSpPr txBox="1">
            <a:spLocks noChangeArrowheads="1"/>
          </p:cNvSpPr>
          <p:nvPr/>
        </p:nvSpPr>
        <p:spPr bwMode="auto">
          <a:xfrm>
            <a:off x="5532585" y="4279901"/>
            <a:ext cx="120898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institutional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network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08564" name="Text Box 98"/>
          <p:cNvSpPr txBox="1">
            <a:spLocks noChangeArrowheads="1"/>
          </p:cNvSpPr>
          <p:nvPr/>
        </p:nvSpPr>
        <p:spPr bwMode="auto">
          <a:xfrm>
            <a:off x="7711508" y="4660900"/>
            <a:ext cx="130195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 Gbps LAN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sp>
        <p:nvSpPr>
          <p:cNvPr id="108565" name="Text Box 99"/>
          <p:cNvSpPr txBox="1">
            <a:spLocks noChangeArrowheads="1"/>
          </p:cNvSpPr>
          <p:nvPr/>
        </p:nvSpPr>
        <p:spPr bwMode="auto">
          <a:xfrm>
            <a:off x="7257521" y="3656014"/>
            <a:ext cx="120097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1.54 Mbps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access link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grpSp>
        <p:nvGrpSpPr>
          <p:cNvPr id="108566" name="Group 111"/>
          <p:cNvGrpSpPr>
            <a:grpSpLocks/>
          </p:cNvGrpSpPr>
          <p:nvPr/>
        </p:nvGrpSpPr>
        <p:grpSpPr bwMode="auto">
          <a:xfrm>
            <a:off x="6805216" y="3165476"/>
            <a:ext cx="954484" cy="307975"/>
            <a:chOff x="2356" y="1300"/>
            <a:chExt cx="555" cy="194"/>
          </a:xfrm>
        </p:grpSpPr>
        <p:sp>
          <p:nvSpPr>
            <p:cNvPr id="108786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08787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08788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grpSp>
          <p:nvGrpSpPr>
            <p:cNvPr id="108789" name="Group 115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92" name="Freeform 11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93" name="Freeform 11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90" name="Line 118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91" name="Line 119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8567" name="Group 120"/>
          <p:cNvGrpSpPr>
            <a:grpSpLocks/>
          </p:cNvGrpSpPr>
          <p:nvPr/>
        </p:nvGrpSpPr>
        <p:grpSpPr bwMode="auto">
          <a:xfrm>
            <a:off x="6782859" y="4460876"/>
            <a:ext cx="954485" cy="307975"/>
            <a:chOff x="2356" y="1300"/>
            <a:chExt cx="555" cy="194"/>
          </a:xfrm>
        </p:grpSpPr>
        <p:sp>
          <p:nvSpPr>
            <p:cNvPr id="10877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0877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0878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grpSp>
          <p:nvGrpSpPr>
            <p:cNvPr id="108781" name="Group 12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08784" name="Freeform 12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85" name="Freeform 12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782" name="Line 127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83" name="Line 128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4952" name="Rectangle 4"/>
          <p:cNvSpPr>
            <a:spLocks noChangeArrowheads="1"/>
          </p:cNvSpPr>
          <p:nvPr/>
        </p:nvSpPr>
        <p:spPr bwMode="auto">
          <a:xfrm>
            <a:off x="431669" y="1335089"/>
            <a:ext cx="4734586" cy="5170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object size: 100K bits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request rate from browsers to origin servers:15/sec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data rate to browsers: 1.50 Mbps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RTT from institutional router to any origin server: 2 sec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rate: 1.54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LAN utilization: 15%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 = </a:t>
            </a: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99%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total delay   = Internet delay + access delay + LAN delay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ZapfDingbat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    =  2 sec + minutes + usecs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8329" name="Oval 137"/>
          <p:cNvSpPr>
            <a:spLocks noChangeArrowheads="1"/>
          </p:cNvSpPr>
          <p:nvPr/>
        </p:nvSpPr>
        <p:spPr bwMode="auto">
          <a:xfrm>
            <a:off x="3277923" y="4630738"/>
            <a:ext cx="908050" cy="392112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8330" name="Text Box 138"/>
          <p:cNvSpPr txBox="1">
            <a:spLocks noChangeArrowheads="1"/>
          </p:cNvSpPr>
          <p:nvPr/>
        </p:nvSpPr>
        <p:spPr bwMode="auto">
          <a:xfrm>
            <a:off x="3661438" y="4276726"/>
            <a:ext cx="11817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i="1">
                <a:solidFill>
                  <a:srgbClr val="CC0000"/>
                </a:solidFill>
              </a:rPr>
              <a:t>problem!</a:t>
            </a:r>
          </a:p>
        </p:txBody>
      </p:sp>
      <p:grpSp>
        <p:nvGrpSpPr>
          <p:cNvPr id="108571" name="Group 139"/>
          <p:cNvGrpSpPr>
            <a:grpSpLocks/>
          </p:cNvGrpSpPr>
          <p:nvPr/>
        </p:nvGrpSpPr>
        <p:grpSpPr bwMode="auto">
          <a:xfrm>
            <a:off x="5444861" y="1957388"/>
            <a:ext cx="409310" cy="576262"/>
            <a:chOff x="4140" y="429"/>
            <a:chExt cx="1425" cy="2396"/>
          </a:xfrm>
        </p:grpSpPr>
        <p:sp>
          <p:nvSpPr>
            <p:cNvPr id="108746" name="Freeform 14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7" name="Rectangle 14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48" name="Freeform 14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49" name="Freeform 14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50" name="Rectangle 144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1" name="Group 14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76" name="AutoShape 14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7" name="AutoShape 147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2" name="Rectangle 148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3" name="Group 14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74" name="AutoShape 15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5" name="AutoShape 151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4" name="Rectangle 152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55" name="Rectangle 153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56" name="Group 15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72" name="AutoShape 15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3" name="AutoShape 156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7" name="Freeform 15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58" name="Group 15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70" name="AutoShape 159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71" name="AutoShape 160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59" name="Rectangle 161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0" name="Freeform 16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1" name="Freeform 16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2" name="Oval 164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3" name="Freeform 16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64" name="AutoShape 166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5" name="AutoShape 167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6" name="Oval 168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7" name="Oval 169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8768" name="Oval 170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69" name="Rectangle 171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2" name="Group 172"/>
          <p:cNvGrpSpPr>
            <a:grpSpLocks/>
          </p:cNvGrpSpPr>
          <p:nvPr/>
        </p:nvGrpSpPr>
        <p:grpSpPr bwMode="auto">
          <a:xfrm>
            <a:off x="5606521" y="5070476"/>
            <a:ext cx="569252" cy="557213"/>
            <a:chOff x="-44" y="1473"/>
            <a:chExt cx="981" cy="1105"/>
          </a:xfrm>
        </p:grpSpPr>
        <p:pic>
          <p:nvPicPr>
            <p:cNvPr id="108744" name="Picture 17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745" name="Freeform 17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3" name="Group 175"/>
          <p:cNvGrpSpPr>
            <a:grpSpLocks/>
          </p:cNvGrpSpPr>
          <p:nvPr/>
        </p:nvGrpSpPr>
        <p:grpSpPr bwMode="auto">
          <a:xfrm>
            <a:off x="6435461" y="1479551"/>
            <a:ext cx="409310" cy="576263"/>
            <a:chOff x="4140" y="429"/>
            <a:chExt cx="1425" cy="2396"/>
          </a:xfrm>
        </p:grpSpPr>
        <p:sp>
          <p:nvSpPr>
            <p:cNvPr id="108712" name="Freeform 17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3" name="Rectangle 177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14" name="Freeform 17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5" name="Freeform 17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16" name="Rectangle 180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7" name="Group 18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42" name="AutoShape 182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3" name="AutoShape 183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18" name="Rectangle 184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19" name="Group 18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40" name="AutoShape 186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41" name="AutoShape 187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0" name="Rectangle 188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1" name="Rectangle 189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722" name="Group 19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38" name="AutoShape 191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9" name="AutoShape 192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3" name="Freeform 19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724" name="Group 19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36" name="AutoShape 195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37" name="AutoShape 196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725" name="Rectangle 197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6" name="Freeform 19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7" name="Freeform 19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28" name="Oval 200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29" name="Freeform 20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730" name="AutoShape 202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1" name="AutoShape 203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2" name="Oval 204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3" name="Oval 205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8734" name="Oval 206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35" name="Rectangle 207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4" name="Group 208"/>
          <p:cNvGrpSpPr>
            <a:grpSpLocks/>
          </p:cNvGrpSpPr>
          <p:nvPr/>
        </p:nvGrpSpPr>
        <p:grpSpPr bwMode="auto">
          <a:xfrm>
            <a:off x="7250642" y="1511301"/>
            <a:ext cx="409310" cy="576263"/>
            <a:chOff x="4140" y="429"/>
            <a:chExt cx="1425" cy="2396"/>
          </a:xfrm>
        </p:grpSpPr>
        <p:sp>
          <p:nvSpPr>
            <p:cNvPr id="108680" name="Freeform 20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1" name="Rectangle 210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2" name="Freeform 21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3" name="Freeform 21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84" name="Rectangle 213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5" name="Group 21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710" name="AutoShape 215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11" name="AutoShape 216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6" name="Rectangle 217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87" name="Group 21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708" name="AutoShape 219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9" name="AutoShape 220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88" name="Rectangle 221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89" name="Rectangle 222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90" name="Group 22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706" name="AutoShape 224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7" name="AutoShape 225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1" name="Freeform 22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92" name="Group 22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704" name="AutoShape 228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705" name="AutoShape 229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93" name="Rectangle 230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4" name="Freeform 23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5" name="Freeform 23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6" name="Oval 233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7" name="Freeform 23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98" name="AutoShape 235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99" name="AutoShape 236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0" name="Oval 237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1" name="Oval 238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8702" name="Oval 239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703" name="Rectangle 240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5" name="Group 241"/>
          <p:cNvGrpSpPr>
            <a:grpSpLocks/>
          </p:cNvGrpSpPr>
          <p:nvPr/>
        </p:nvGrpSpPr>
        <p:grpSpPr bwMode="auto">
          <a:xfrm>
            <a:off x="7911042" y="1663701"/>
            <a:ext cx="409310" cy="576263"/>
            <a:chOff x="4140" y="429"/>
            <a:chExt cx="1425" cy="2396"/>
          </a:xfrm>
        </p:grpSpPr>
        <p:sp>
          <p:nvSpPr>
            <p:cNvPr id="108648" name="Freeform 24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49" name="Rectangle 243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0" name="Freeform 24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1" name="Freeform 24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52" name="Rectangle 246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3" name="Group 24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78" name="AutoShape 248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9" name="AutoShape 249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4" name="Rectangle 250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5" name="Group 25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76" name="AutoShape 25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7" name="AutoShape 253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6" name="Rectangle 254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57" name="Rectangle 255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58" name="Group 25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74" name="AutoShape 257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5" name="AutoShape 258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59" name="Freeform 25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60" name="Group 26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72" name="AutoShape 261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73" name="AutoShape 262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61" name="Rectangle 263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2" name="Freeform 26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3" name="Freeform 26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4" name="Oval 266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5" name="Freeform 26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66" name="AutoShape 268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7" name="AutoShape 269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8" name="Oval 270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69" name="Oval 271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8670" name="Oval 272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71" name="Rectangle 273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6" name="Group 274"/>
          <p:cNvGrpSpPr>
            <a:grpSpLocks/>
          </p:cNvGrpSpPr>
          <p:nvPr/>
        </p:nvGrpSpPr>
        <p:grpSpPr bwMode="auto">
          <a:xfrm>
            <a:off x="8267040" y="2609851"/>
            <a:ext cx="409310" cy="576263"/>
            <a:chOff x="4140" y="429"/>
            <a:chExt cx="1425" cy="2396"/>
          </a:xfrm>
        </p:grpSpPr>
        <p:sp>
          <p:nvSpPr>
            <p:cNvPr id="108616" name="Freeform 27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7" name="Rectangle 276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18" name="Freeform 27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19" name="Freeform 27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20" name="Rectangle 279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1" name="Group 28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46" name="AutoShape 281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7" name="AutoShape 282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2" name="Rectangle 283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3" name="Group 28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44" name="AutoShape 28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5" name="AutoShape 286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4" name="Rectangle 287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25" name="Rectangle 288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626" name="Group 28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42" name="AutoShape 29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3" name="AutoShape 291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7" name="Freeform 29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628" name="Group 29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40" name="AutoShape 294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41" name="AutoShape 295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629" name="Rectangle 296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0" name="Freeform 29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1" name="Freeform 29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2" name="Oval 299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3" name="Freeform 30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34" name="AutoShape 301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5" name="AutoShape 302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6" name="Oval 303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7" name="Oval 304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8638" name="Oval 305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39" name="Rectangle 306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7" name="Group 307"/>
          <p:cNvGrpSpPr>
            <a:grpSpLocks/>
          </p:cNvGrpSpPr>
          <p:nvPr/>
        </p:nvGrpSpPr>
        <p:grpSpPr bwMode="auto">
          <a:xfrm>
            <a:off x="7465617" y="5027613"/>
            <a:ext cx="409310" cy="576262"/>
            <a:chOff x="4140" y="429"/>
            <a:chExt cx="1425" cy="2396"/>
          </a:xfrm>
        </p:grpSpPr>
        <p:sp>
          <p:nvSpPr>
            <p:cNvPr id="108584" name="Freeform 3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5" name="Rectangle 30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86" name="Freeform 3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7" name="Freeform 3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Rectangle 31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89" name="Group 3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8614" name="AutoShape 31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5" name="AutoShape 31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0" name="Rectangle 31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1" name="Group 3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8612" name="AutoShape 31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3" name="AutoShape 31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2" name="Rectangle 32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3" name="Rectangle 32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08594" name="Group 3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8610" name="AutoShape 3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11" name="AutoShape 32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5" name="Freeform 3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8596" name="Group 3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8608" name="AutoShape 32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8609" name="AutoShape 32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08597" name="Rectangle 32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598" name="Freeform 3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99" name="Freeform 3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0" name="Oval 33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1" name="Freeform 3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602" name="AutoShape 33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3" name="AutoShape 33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4" name="Oval 33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5" name="Oval 33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08606" name="Oval 33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8607" name="Rectangle 33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08578" name="Group 340"/>
          <p:cNvGrpSpPr>
            <a:grpSpLocks/>
          </p:cNvGrpSpPr>
          <p:nvPr/>
        </p:nvGrpSpPr>
        <p:grpSpPr bwMode="auto">
          <a:xfrm>
            <a:off x="6160294" y="5092701"/>
            <a:ext cx="569252" cy="557213"/>
            <a:chOff x="-44" y="1473"/>
            <a:chExt cx="981" cy="1105"/>
          </a:xfrm>
        </p:grpSpPr>
        <p:pic>
          <p:nvPicPr>
            <p:cNvPr id="108582" name="Picture 3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3" name="Freeform 3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8579" name="Group 343"/>
          <p:cNvGrpSpPr>
            <a:grpSpLocks/>
          </p:cNvGrpSpPr>
          <p:nvPr/>
        </p:nvGrpSpPr>
        <p:grpSpPr bwMode="auto">
          <a:xfrm>
            <a:off x="6727825" y="5081588"/>
            <a:ext cx="569252" cy="557212"/>
            <a:chOff x="-44" y="1473"/>
            <a:chExt cx="981" cy="1105"/>
          </a:xfrm>
        </p:grpSpPr>
        <p:pic>
          <p:nvPicPr>
            <p:cNvPr id="108580" name="Picture 3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81" name="Freeform 3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39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29" grpId="0" animBg="1"/>
      <p:bldP spid="833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9" name="Rectangle 4"/>
          <p:cNvSpPr>
            <a:spLocks noChangeArrowheads="1"/>
          </p:cNvSpPr>
          <p:nvPr/>
        </p:nvSpPr>
        <p:spPr bwMode="auto">
          <a:xfrm>
            <a:off x="431669" y="1335088"/>
            <a:ext cx="4734586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object size: 100K bits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request rate from browsers to origin servers:15/sec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data rate to browsers: 1.50 Mbps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RTT from institutional router to any origin server: 2 sec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rate: 1.54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LAN utilization: 15%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 = </a:t>
            </a:r>
            <a:r>
              <a:rPr lang="en-US" sz="18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99%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total delay   = Internet delay + access delay + LAN delay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ZapfDingbats" charset="0"/>
              <a:buNone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     =  2 sec + minutes + usecs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110596" name="Picture 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696" y="806450"/>
            <a:ext cx="39606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0597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436827" y="269876"/>
            <a:ext cx="8420100" cy="6635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Caching example: </a:t>
            </a:r>
            <a:r>
              <a:rPr lang="en-US" altLang="en-US" sz="3600">
                <a:ea typeface="ＭＳ Ｐゴシック" pitchFamily="34" charset="-128"/>
              </a:rPr>
              <a:t>fatter access link</a:t>
            </a:r>
            <a:r>
              <a:rPr lang="en-US" altLang="en-US" sz="4000">
                <a:ea typeface="ＭＳ Ｐゴシック" pitchFamily="34" charset="-128"/>
              </a:rPr>
              <a:t> 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10598" name="Text Box 50"/>
          <p:cNvSpPr txBox="1">
            <a:spLocks noChangeArrowheads="1"/>
          </p:cNvSpPr>
          <p:nvPr/>
        </p:nvSpPr>
        <p:spPr bwMode="auto">
          <a:xfrm>
            <a:off x="8522731" y="1824038"/>
            <a:ext cx="94128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origin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servers</a:t>
            </a:r>
          </a:p>
        </p:txBody>
      </p:sp>
      <p:sp>
        <p:nvSpPr>
          <p:cNvPr id="110599" name="Text Box 99"/>
          <p:cNvSpPr txBox="1">
            <a:spLocks noChangeArrowheads="1"/>
          </p:cNvSpPr>
          <p:nvPr/>
        </p:nvSpPr>
        <p:spPr bwMode="auto">
          <a:xfrm>
            <a:off x="7257521" y="3656014"/>
            <a:ext cx="120097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1.54 Mbps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access link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sp>
        <p:nvSpPr>
          <p:cNvPr id="147507" name="Line 51"/>
          <p:cNvSpPr>
            <a:spLocks noChangeShapeType="1"/>
          </p:cNvSpPr>
          <p:nvPr/>
        </p:nvSpPr>
        <p:spPr bwMode="auto">
          <a:xfrm>
            <a:off x="2796381" y="3670301"/>
            <a:ext cx="1073150" cy="1508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08" name="Text Box 52"/>
          <p:cNvSpPr txBox="1">
            <a:spLocks noChangeArrowheads="1"/>
          </p:cNvSpPr>
          <p:nvPr/>
        </p:nvSpPr>
        <p:spPr bwMode="auto">
          <a:xfrm>
            <a:off x="3802460" y="3659189"/>
            <a:ext cx="13001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latin typeface="Gill Sans MT" pitchFamily="34" charset="0"/>
              </a:rPr>
              <a:t>154 Mbps</a:t>
            </a:r>
          </a:p>
        </p:txBody>
      </p:sp>
      <p:sp>
        <p:nvSpPr>
          <p:cNvPr id="147509" name="Line 53"/>
          <p:cNvSpPr>
            <a:spLocks noChangeShapeType="1"/>
          </p:cNvSpPr>
          <p:nvPr/>
        </p:nvSpPr>
        <p:spPr bwMode="auto">
          <a:xfrm>
            <a:off x="7379627" y="3789364"/>
            <a:ext cx="1250288" cy="1746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0" name="Text Box 54"/>
          <p:cNvSpPr txBox="1">
            <a:spLocks noChangeArrowheads="1"/>
          </p:cNvSpPr>
          <p:nvPr/>
        </p:nvSpPr>
        <p:spPr bwMode="auto">
          <a:xfrm>
            <a:off x="8552525" y="3779838"/>
            <a:ext cx="108555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600"/>
              <a:t>154 Mbps</a:t>
            </a:r>
          </a:p>
        </p:txBody>
      </p:sp>
      <p:sp>
        <p:nvSpPr>
          <p:cNvPr id="147511" name="Line 55"/>
          <p:cNvSpPr>
            <a:spLocks noChangeShapeType="1"/>
          </p:cNvSpPr>
          <p:nvPr/>
        </p:nvSpPr>
        <p:spPr bwMode="auto">
          <a:xfrm>
            <a:off x="1859095" y="5541963"/>
            <a:ext cx="1050792" cy="23971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2" name="Text Box 56"/>
          <p:cNvSpPr txBox="1">
            <a:spLocks noChangeArrowheads="1"/>
          </p:cNvSpPr>
          <p:nvPr/>
        </p:nvSpPr>
        <p:spPr bwMode="auto">
          <a:xfrm>
            <a:off x="2834217" y="5661026"/>
            <a:ext cx="8162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latin typeface="Gill Sans MT" pitchFamily="34" charset="0"/>
              </a:rPr>
              <a:t>msecs</a:t>
            </a:r>
          </a:p>
        </p:txBody>
      </p:sp>
      <p:sp>
        <p:nvSpPr>
          <p:cNvPr id="147513" name="Text Box 57"/>
          <p:cNvSpPr txBox="1">
            <a:spLocks noChangeArrowheads="1"/>
          </p:cNvSpPr>
          <p:nvPr/>
        </p:nvSpPr>
        <p:spPr bwMode="auto">
          <a:xfrm>
            <a:off x="648362" y="6127750"/>
            <a:ext cx="656942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Cost:</a:t>
            </a:r>
            <a:r>
              <a:rPr lang="en-US" altLang="en-US" sz="2400"/>
              <a:t> increased access link speed (not cheap!)</a:t>
            </a:r>
          </a:p>
        </p:txBody>
      </p:sp>
      <p:sp>
        <p:nvSpPr>
          <p:cNvPr id="147515" name="Line 59"/>
          <p:cNvSpPr>
            <a:spLocks noChangeShapeType="1"/>
          </p:cNvSpPr>
          <p:nvPr/>
        </p:nvSpPr>
        <p:spPr bwMode="auto">
          <a:xfrm>
            <a:off x="3173017" y="4743451"/>
            <a:ext cx="765307" cy="1174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6" name="Text Box 60"/>
          <p:cNvSpPr txBox="1">
            <a:spLocks noChangeArrowheads="1"/>
          </p:cNvSpPr>
          <p:nvPr/>
        </p:nvSpPr>
        <p:spPr bwMode="auto">
          <a:xfrm>
            <a:off x="3823098" y="4600576"/>
            <a:ext cx="67037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>
                <a:latin typeface="Gill Sans MT" pitchFamily="34" charset="0"/>
              </a:rPr>
              <a:t>9.9%</a:t>
            </a:r>
          </a:p>
        </p:txBody>
      </p:sp>
      <p:sp>
        <p:nvSpPr>
          <p:cNvPr id="110609" name="Line 2"/>
          <p:cNvSpPr>
            <a:spLocks noChangeShapeType="1"/>
          </p:cNvSpPr>
          <p:nvPr/>
        </p:nvSpPr>
        <p:spPr bwMode="auto">
          <a:xfrm>
            <a:off x="5821495" y="2409825"/>
            <a:ext cx="309563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10" name="Line 51"/>
          <p:cNvSpPr>
            <a:spLocks noChangeShapeType="1"/>
          </p:cNvSpPr>
          <p:nvPr/>
        </p:nvSpPr>
        <p:spPr bwMode="auto">
          <a:xfrm>
            <a:off x="6698590" y="2028826"/>
            <a:ext cx="72231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11" name="Line 52"/>
          <p:cNvSpPr>
            <a:spLocks noChangeShapeType="1"/>
          </p:cNvSpPr>
          <p:nvPr/>
        </p:nvSpPr>
        <p:spPr bwMode="auto">
          <a:xfrm flipH="1">
            <a:off x="7379627" y="2066926"/>
            <a:ext cx="10319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12" name="Line 53"/>
          <p:cNvSpPr>
            <a:spLocks noChangeShapeType="1"/>
          </p:cNvSpPr>
          <p:nvPr/>
        </p:nvSpPr>
        <p:spPr bwMode="auto">
          <a:xfrm flipH="1">
            <a:off x="7874926" y="2228850"/>
            <a:ext cx="144463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13" name="Line 54"/>
          <p:cNvSpPr>
            <a:spLocks noChangeShapeType="1"/>
          </p:cNvSpPr>
          <p:nvPr/>
        </p:nvSpPr>
        <p:spPr bwMode="auto">
          <a:xfrm flipH="1" flipV="1">
            <a:off x="8050345" y="2990850"/>
            <a:ext cx="268288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14" name="Freeform 55"/>
          <p:cNvSpPr>
            <a:spLocks/>
          </p:cNvSpPr>
          <p:nvPr/>
        </p:nvSpPr>
        <p:spPr bwMode="auto">
          <a:xfrm>
            <a:off x="5912644" y="2022475"/>
            <a:ext cx="235611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15" name="Text Box 70"/>
          <p:cNvSpPr txBox="1">
            <a:spLocks noChangeArrowheads="1"/>
          </p:cNvSpPr>
          <p:nvPr/>
        </p:nvSpPr>
        <p:spPr bwMode="auto">
          <a:xfrm>
            <a:off x="6712870" y="2354264"/>
            <a:ext cx="93968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public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 Internet</a:t>
            </a:r>
            <a:endParaRPr lang="en-US" altLang="en-US" sz="2400">
              <a:solidFill>
                <a:srgbClr val="CC0000"/>
              </a:solidFill>
            </a:endParaRPr>
          </a:p>
        </p:txBody>
      </p:sp>
      <p:grpSp>
        <p:nvGrpSpPr>
          <p:cNvPr id="110616" name="Group 68"/>
          <p:cNvGrpSpPr>
            <a:grpSpLocks/>
          </p:cNvGrpSpPr>
          <p:nvPr/>
        </p:nvGrpSpPr>
        <p:grpSpPr bwMode="auto">
          <a:xfrm>
            <a:off x="6805216" y="3165476"/>
            <a:ext cx="954484" cy="307975"/>
            <a:chOff x="2356" y="1300"/>
            <a:chExt cx="555" cy="194"/>
          </a:xfrm>
        </p:grpSpPr>
        <p:sp>
          <p:nvSpPr>
            <p:cNvPr id="110841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0842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0843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grpSp>
          <p:nvGrpSpPr>
            <p:cNvPr id="110844" name="Group 72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0847" name="Freeform 73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848" name="Freeform 74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0845" name="Line 75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46" name="Line 76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0617" name="Group 77"/>
          <p:cNvGrpSpPr>
            <a:grpSpLocks/>
          </p:cNvGrpSpPr>
          <p:nvPr/>
        </p:nvGrpSpPr>
        <p:grpSpPr bwMode="auto">
          <a:xfrm>
            <a:off x="5444861" y="1957388"/>
            <a:ext cx="409310" cy="576262"/>
            <a:chOff x="4140" y="429"/>
            <a:chExt cx="1425" cy="2396"/>
          </a:xfrm>
        </p:grpSpPr>
        <p:sp>
          <p:nvSpPr>
            <p:cNvPr id="110809" name="Freeform 7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0" name="Rectangle 7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11" name="Freeform 8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2" name="Freeform 8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13" name="Rectangle 8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814" name="Group 8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0839" name="AutoShape 8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840" name="AutoShape 8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815" name="Rectangle 8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816" name="Group 8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0837" name="AutoShape 8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838" name="AutoShape 8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817" name="Rectangle 9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18" name="Rectangle 9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819" name="Group 9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835" name="AutoShape 9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836" name="AutoShape 9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820" name="Freeform 9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0821" name="Group 9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0833" name="AutoShape 9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834" name="AutoShape 9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822" name="Rectangle 9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23" name="Freeform 10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4" name="Freeform 10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5" name="Oval 10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26" name="Freeform 10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827" name="AutoShape 10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28" name="AutoShape 10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29" name="Oval 10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30" name="Oval 10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0831" name="Oval 10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32" name="Rectangle 10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0618" name="Group 110"/>
          <p:cNvGrpSpPr>
            <a:grpSpLocks/>
          </p:cNvGrpSpPr>
          <p:nvPr/>
        </p:nvGrpSpPr>
        <p:grpSpPr bwMode="auto">
          <a:xfrm>
            <a:off x="6435461" y="1479551"/>
            <a:ext cx="409310" cy="576263"/>
            <a:chOff x="4140" y="429"/>
            <a:chExt cx="1425" cy="2396"/>
          </a:xfrm>
        </p:grpSpPr>
        <p:sp>
          <p:nvSpPr>
            <p:cNvPr id="110777" name="Freeform 11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78" name="Rectangle 112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79" name="Freeform 11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0" name="Freeform 11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81" name="Rectangle 115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82" name="Group 11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0807" name="AutoShape 117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808" name="AutoShape 118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83" name="Rectangle 119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84" name="Group 12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0805" name="AutoShape 121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806" name="AutoShape 122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85" name="Rectangle 123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86" name="Rectangle 124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87" name="Group 12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803" name="AutoShape 126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804" name="AutoShape 127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88" name="Freeform 12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0789" name="Group 12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0801" name="AutoShape 130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802" name="AutoShape 131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90" name="Rectangle 132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91" name="Freeform 13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2" name="Freeform 13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3" name="Oval 135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94" name="Freeform 13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95" name="AutoShape 137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96" name="AutoShape 138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97" name="Oval 139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98" name="Oval 140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0799" name="Oval 141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800" name="Rectangle 142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0619" name="Group 143"/>
          <p:cNvGrpSpPr>
            <a:grpSpLocks/>
          </p:cNvGrpSpPr>
          <p:nvPr/>
        </p:nvGrpSpPr>
        <p:grpSpPr bwMode="auto">
          <a:xfrm>
            <a:off x="7250642" y="1511301"/>
            <a:ext cx="409310" cy="576263"/>
            <a:chOff x="4140" y="429"/>
            <a:chExt cx="1425" cy="2396"/>
          </a:xfrm>
        </p:grpSpPr>
        <p:sp>
          <p:nvSpPr>
            <p:cNvPr id="110745" name="Freeform 1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6" name="Rectangle 145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47" name="Freeform 1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8" name="Freeform 1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49" name="Rectangle 148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50" name="Group 1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0775" name="AutoShape 150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76" name="AutoShape 151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51" name="Rectangle 152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52" name="Group 1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0773" name="AutoShape 154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74" name="AutoShape 155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53" name="Rectangle 156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54" name="Rectangle 157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55" name="Group 1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771" name="AutoShape 159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72" name="AutoShape 160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56" name="Freeform 1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0757" name="Group 1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0769" name="AutoShape 16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70" name="AutoShape 164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58" name="Rectangle 165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59" name="Freeform 1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0" name="Freeform 1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1" name="Oval 168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62" name="Freeform 1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63" name="AutoShape 170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64" name="AutoShape 171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65" name="Oval 172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66" name="Oval 173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0767" name="Oval 174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68" name="Rectangle 175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0620" name="Group 176"/>
          <p:cNvGrpSpPr>
            <a:grpSpLocks/>
          </p:cNvGrpSpPr>
          <p:nvPr/>
        </p:nvGrpSpPr>
        <p:grpSpPr bwMode="auto">
          <a:xfrm>
            <a:off x="7911042" y="1663701"/>
            <a:ext cx="409310" cy="576263"/>
            <a:chOff x="4140" y="429"/>
            <a:chExt cx="1425" cy="2396"/>
          </a:xfrm>
        </p:grpSpPr>
        <p:sp>
          <p:nvSpPr>
            <p:cNvPr id="110713" name="Freeform 17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4" name="Rectangle 178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15" name="Freeform 17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6" name="Freeform 18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17" name="Rectangle 181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18" name="Group 18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0743" name="AutoShape 183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44" name="AutoShape 184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19" name="Rectangle 185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20" name="Group 18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0741" name="AutoShape 187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42" name="AutoShape 188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21" name="Rectangle 189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22" name="Rectangle 190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723" name="Group 19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739" name="AutoShape 19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40" name="AutoShape 193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24" name="Freeform 19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0725" name="Group 19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0737" name="AutoShape 196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38" name="AutoShape 197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726" name="Rectangle 198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27" name="Freeform 19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8" name="Freeform 20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29" name="Oval 201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30" name="Freeform 20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731" name="AutoShape 203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32" name="AutoShape 204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33" name="Oval 205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34" name="Oval 206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0735" name="Oval 207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36" name="Rectangle 208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0621" name="Group 209"/>
          <p:cNvGrpSpPr>
            <a:grpSpLocks/>
          </p:cNvGrpSpPr>
          <p:nvPr/>
        </p:nvGrpSpPr>
        <p:grpSpPr bwMode="auto">
          <a:xfrm>
            <a:off x="8267040" y="2609851"/>
            <a:ext cx="409310" cy="576263"/>
            <a:chOff x="4140" y="429"/>
            <a:chExt cx="1425" cy="2396"/>
          </a:xfrm>
        </p:grpSpPr>
        <p:sp>
          <p:nvSpPr>
            <p:cNvPr id="110681" name="Freeform 21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2" name="Rectangle 21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83" name="Freeform 21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4" name="Freeform 21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85" name="Rectangle 214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686" name="Group 21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0711" name="AutoShape 21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12" name="AutoShape 217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687" name="Rectangle 218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688" name="Group 21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0709" name="AutoShape 22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10" name="AutoShape 221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689" name="Rectangle 222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90" name="Rectangle 223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691" name="Group 22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707" name="AutoShape 22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08" name="AutoShape 226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692" name="Freeform 22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0693" name="Group 22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0705" name="AutoShape 229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706" name="AutoShape 230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694" name="Rectangle 231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95" name="Freeform 23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6" name="Freeform 23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7" name="Oval 234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98" name="Freeform 23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99" name="AutoShape 236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00" name="AutoShape 237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01" name="Oval 238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02" name="Oval 239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0703" name="Oval 240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704" name="Rectangle 241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10622" name="Freeform 71"/>
          <p:cNvSpPr>
            <a:spLocks/>
          </p:cNvSpPr>
          <p:nvPr/>
        </p:nvSpPr>
        <p:spPr bwMode="auto">
          <a:xfrm>
            <a:off x="5458619" y="4392613"/>
            <a:ext cx="3212571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23" name="Line 77"/>
          <p:cNvSpPr>
            <a:spLocks noChangeShapeType="1"/>
          </p:cNvSpPr>
          <p:nvPr/>
        </p:nvSpPr>
        <p:spPr bwMode="auto">
          <a:xfrm flipH="1">
            <a:off x="5945320" y="4702175"/>
            <a:ext cx="926967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24" name="Line 78"/>
          <p:cNvSpPr>
            <a:spLocks noChangeShapeType="1"/>
          </p:cNvSpPr>
          <p:nvPr/>
        </p:nvSpPr>
        <p:spPr bwMode="auto">
          <a:xfrm flipH="1">
            <a:off x="6497373" y="4749800"/>
            <a:ext cx="610527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25" name="Line 79"/>
          <p:cNvSpPr>
            <a:spLocks noChangeShapeType="1"/>
          </p:cNvSpPr>
          <p:nvPr/>
        </p:nvSpPr>
        <p:spPr bwMode="auto">
          <a:xfrm flipH="1">
            <a:off x="7080384" y="4756150"/>
            <a:ext cx="161660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26" name="Line 80"/>
          <p:cNvSpPr>
            <a:spLocks noChangeShapeType="1"/>
          </p:cNvSpPr>
          <p:nvPr/>
        </p:nvSpPr>
        <p:spPr bwMode="auto">
          <a:xfrm>
            <a:off x="7477655" y="4735513"/>
            <a:ext cx="134144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0627" name="Text Box 97"/>
          <p:cNvSpPr txBox="1">
            <a:spLocks noChangeArrowheads="1"/>
          </p:cNvSpPr>
          <p:nvPr/>
        </p:nvSpPr>
        <p:spPr bwMode="auto">
          <a:xfrm>
            <a:off x="5532585" y="4279901"/>
            <a:ext cx="120898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institutional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network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10628" name="Text Box 98"/>
          <p:cNvSpPr txBox="1">
            <a:spLocks noChangeArrowheads="1"/>
          </p:cNvSpPr>
          <p:nvPr/>
        </p:nvSpPr>
        <p:spPr bwMode="auto">
          <a:xfrm>
            <a:off x="7711508" y="4660900"/>
            <a:ext cx="130195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 Gbps LAN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grpSp>
        <p:nvGrpSpPr>
          <p:cNvPr id="110629" name="Group 120"/>
          <p:cNvGrpSpPr>
            <a:grpSpLocks/>
          </p:cNvGrpSpPr>
          <p:nvPr/>
        </p:nvGrpSpPr>
        <p:grpSpPr bwMode="auto">
          <a:xfrm>
            <a:off x="6782859" y="4460876"/>
            <a:ext cx="954485" cy="307975"/>
            <a:chOff x="2356" y="1300"/>
            <a:chExt cx="555" cy="194"/>
          </a:xfrm>
        </p:grpSpPr>
        <p:sp>
          <p:nvSpPr>
            <p:cNvPr id="110673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0674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0675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grpSp>
          <p:nvGrpSpPr>
            <p:cNvPr id="110676" name="Group 12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0679" name="Freeform 12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80" name="Freeform 12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0677" name="Line 127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78" name="Line 128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0630" name="Group 172"/>
          <p:cNvGrpSpPr>
            <a:grpSpLocks/>
          </p:cNvGrpSpPr>
          <p:nvPr/>
        </p:nvGrpSpPr>
        <p:grpSpPr bwMode="auto">
          <a:xfrm>
            <a:off x="5606521" y="5070476"/>
            <a:ext cx="569252" cy="557213"/>
            <a:chOff x="-44" y="1473"/>
            <a:chExt cx="981" cy="1105"/>
          </a:xfrm>
        </p:grpSpPr>
        <p:pic>
          <p:nvPicPr>
            <p:cNvPr id="110671" name="Picture 17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0672" name="Freeform 17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0631" name="Group 307"/>
          <p:cNvGrpSpPr>
            <a:grpSpLocks/>
          </p:cNvGrpSpPr>
          <p:nvPr/>
        </p:nvGrpSpPr>
        <p:grpSpPr bwMode="auto">
          <a:xfrm>
            <a:off x="7465617" y="5027613"/>
            <a:ext cx="409310" cy="576262"/>
            <a:chOff x="4140" y="429"/>
            <a:chExt cx="1425" cy="2396"/>
          </a:xfrm>
        </p:grpSpPr>
        <p:sp>
          <p:nvSpPr>
            <p:cNvPr id="110639" name="Freeform 3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0" name="Rectangle 30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41" name="Freeform 3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2" name="Freeform 3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43" name="Rectangle 31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644" name="Group 3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0669" name="AutoShape 31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670" name="AutoShape 31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645" name="Rectangle 31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646" name="Group 3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0667" name="AutoShape 31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668" name="AutoShape 31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647" name="Rectangle 32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48" name="Rectangle 32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0649" name="Group 3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0665" name="AutoShape 3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666" name="AutoShape 32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650" name="Freeform 3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0651" name="Group 3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0663" name="AutoShape 32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0664" name="AutoShape 32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0652" name="Rectangle 32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53" name="Freeform 3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4" name="Freeform 3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5" name="Oval 33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56" name="Freeform 3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657" name="AutoShape 33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58" name="AutoShape 33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59" name="Oval 33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60" name="Oval 33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0661" name="Oval 33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0662" name="Rectangle 33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0632" name="Group 340"/>
          <p:cNvGrpSpPr>
            <a:grpSpLocks/>
          </p:cNvGrpSpPr>
          <p:nvPr/>
        </p:nvGrpSpPr>
        <p:grpSpPr bwMode="auto">
          <a:xfrm>
            <a:off x="6160294" y="5092701"/>
            <a:ext cx="569252" cy="557213"/>
            <a:chOff x="-44" y="1473"/>
            <a:chExt cx="981" cy="1105"/>
          </a:xfrm>
        </p:grpSpPr>
        <p:pic>
          <p:nvPicPr>
            <p:cNvPr id="110637" name="Picture 3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0638" name="Freeform 3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0633" name="Group 343"/>
          <p:cNvGrpSpPr>
            <a:grpSpLocks/>
          </p:cNvGrpSpPr>
          <p:nvPr/>
        </p:nvGrpSpPr>
        <p:grpSpPr bwMode="auto">
          <a:xfrm>
            <a:off x="6727825" y="5081588"/>
            <a:ext cx="569252" cy="557212"/>
            <a:chOff x="-44" y="1473"/>
            <a:chExt cx="981" cy="1105"/>
          </a:xfrm>
        </p:grpSpPr>
        <p:pic>
          <p:nvPicPr>
            <p:cNvPr id="110635" name="Picture 3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0636" name="Freeform 3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10634" name="Line 95"/>
          <p:cNvSpPr>
            <a:spLocks noChangeShapeType="1"/>
          </p:cNvSpPr>
          <p:nvPr/>
        </p:nvSpPr>
        <p:spPr bwMode="auto">
          <a:xfrm>
            <a:off x="7255801" y="3467101"/>
            <a:ext cx="20638" cy="9890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1CFD517C-2A60-4C2A-A383-436198CE107E}" type="slidenum">
              <a:rPr lang="en-US" altLang="en-US" smtClean="0"/>
              <a:pPr/>
              <a:t>40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47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147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1000"/>
                                        <p:tgtEl>
                                          <p:spTgt spid="147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7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147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147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1000"/>
                                        <p:tgtEl>
                                          <p:spTgt spid="147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1000"/>
                                        <p:tgtEl>
                                          <p:spTgt spid="147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47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507" grpId="0" animBg="1"/>
      <p:bldP spid="147509" grpId="0" animBg="1"/>
      <p:bldP spid="147510" grpId="0"/>
      <p:bldP spid="147511" grpId="0" animBg="1"/>
      <p:bldP spid="147512" grpId="0"/>
      <p:bldP spid="147513" grpId="0"/>
      <p:bldP spid="147515" grpId="0" animBg="1"/>
      <p:bldP spid="14751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Freeform 71"/>
          <p:cNvSpPr>
            <a:spLocks/>
          </p:cNvSpPr>
          <p:nvPr/>
        </p:nvSpPr>
        <p:spPr bwMode="auto">
          <a:xfrm>
            <a:off x="5458619" y="4392613"/>
            <a:ext cx="3212571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42" name="Line 77"/>
          <p:cNvSpPr>
            <a:spLocks noChangeShapeType="1"/>
          </p:cNvSpPr>
          <p:nvPr/>
        </p:nvSpPr>
        <p:spPr bwMode="auto">
          <a:xfrm flipH="1">
            <a:off x="5945320" y="4702175"/>
            <a:ext cx="926967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43" name="Line 78"/>
          <p:cNvSpPr>
            <a:spLocks noChangeShapeType="1"/>
          </p:cNvSpPr>
          <p:nvPr/>
        </p:nvSpPr>
        <p:spPr bwMode="auto">
          <a:xfrm flipH="1">
            <a:off x="6497373" y="4749800"/>
            <a:ext cx="610527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44" name="Line 79"/>
          <p:cNvSpPr>
            <a:spLocks noChangeShapeType="1"/>
          </p:cNvSpPr>
          <p:nvPr/>
        </p:nvSpPr>
        <p:spPr bwMode="auto">
          <a:xfrm flipH="1">
            <a:off x="7080384" y="4756150"/>
            <a:ext cx="161660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45" name="Line 80"/>
          <p:cNvSpPr>
            <a:spLocks noChangeShapeType="1"/>
          </p:cNvSpPr>
          <p:nvPr/>
        </p:nvSpPr>
        <p:spPr bwMode="auto">
          <a:xfrm>
            <a:off x="7477655" y="4735513"/>
            <a:ext cx="134144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46" name="Text Box 97"/>
          <p:cNvSpPr txBox="1">
            <a:spLocks noChangeArrowheads="1"/>
          </p:cNvSpPr>
          <p:nvPr/>
        </p:nvSpPr>
        <p:spPr bwMode="auto">
          <a:xfrm>
            <a:off x="5532585" y="4279901"/>
            <a:ext cx="120898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institutional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network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12647" name="Text Box 98"/>
          <p:cNvSpPr txBox="1">
            <a:spLocks noChangeArrowheads="1"/>
          </p:cNvSpPr>
          <p:nvPr/>
        </p:nvSpPr>
        <p:spPr bwMode="auto">
          <a:xfrm>
            <a:off x="7711508" y="4660900"/>
            <a:ext cx="130195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 Gbps LAN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grpSp>
        <p:nvGrpSpPr>
          <p:cNvPr id="112648" name="Group 120"/>
          <p:cNvGrpSpPr>
            <a:grpSpLocks/>
          </p:cNvGrpSpPr>
          <p:nvPr/>
        </p:nvGrpSpPr>
        <p:grpSpPr bwMode="auto">
          <a:xfrm>
            <a:off x="6782859" y="4460876"/>
            <a:ext cx="954485" cy="307975"/>
            <a:chOff x="2356" y="1300"/>
            <a:chExt cx="555" cy="194"/>
          </a:xfrm>
        </p:grpSpPr>
        <p:sp>
          <p:nvSpPr>
            <p:cNvPr id="112888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2889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2890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grpSp>
          <p:nvGrpSpPr>
            <p:cNvPr id="112891" name="Group 12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2894" name="Freeform 12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95" name="Freeform 12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892" name="Line 127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3" name="Line 128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49" name="Group 172"/>
          <p:cNvGrpSpPr>
            <a:grpSpLocks/>
          </p:cNvGrpSpPr>
          <p:nvPr/>
        </p:nvGrpSpPr>
        <p:grpSpPr bwMode="auto">
          <a:xfrm>
            <a:off x="5606521" y="5070476"/>
            <a:ext cx="569252" cy="557213"/>
            <a:chOff x="-44" y="1473"/>
            <a:chExt cx="981" cy="1105"/>
          </a:xfrm>
        </p:grpSpPr>
        <p:pic>
          <p:nvPicPr>
            <p:cNvPr id="112886" name="Picture 173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887" name="Freeform 17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2650" name="Group 340"/>
          <p:cNvGrpSpPr>
            <a:grpSpLocks/>
          </p:cNvGrpSpPr>
          <p:nvPr/>
        </p:nvGrpSpPr>
        <p:grpSpPr bwMode="auto">
          <a:xfrm>
            <a:off x="6160294" y="5092701"/>
            <a:ext cx="569252" cy="557213"/>
            <a:chOff x="-44" y="1473"/>
            <a:chExt cx="981" cy="1105"/>
          </a:xfrm>
        </p:grpSpPr>
        <p:pic>
          <p:nvPicPr>
            <p:cNvPr id="112884" name="Picture 341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885" name="Freeform 3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2651" name="Group 343"/>
          <p:cNvGrpSpPr>
            <a:grpSpLocks/>
          </p:cNvGrpSpPr>
          <p:nvPr/>
        </p:nvGrpSpPr>
        <p:grpSpPr bwMode="auto">
          <a:xfrm>
            <a:off x="6727825" y="5081588"/>
            <a:ext cx="569252" cy="557212"/>
            <a:chOff x="-44" y="1473"/>
            <a:chExt cx="981" cy="1105"/>
          </a:xfrm>
        </p:grpSpPr>
        <p:pic>
          <p:nvPicPr>
            <p:cNvPr id="112882" name="Picture 344" descr="desktop_computer_stylized_medium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883" name="Freeform 3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12654" name="Picture 2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696" y="806450"/>
            <a:ext cx="39606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55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436827" y="269876"/>
            <a:ext cx="8420100" cy="6635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Caching example: </a:t>
            </a:r>
            <a:r>
              <a:rPr lang="en-US" altLang="en-US" sz="3600">
                <a:ea typeface="ＭＳ Ｐゴシック" pitchFamily="34" charset="-128"/>
              </a:rPr>
              <a:t>install local cache</a:t>
            </a:r>
            <a:r>
              <a:rPr lang="en-US" altLang="en-US" sz="4000">
                <a:ea typeface="ＭＳ Ｐゴシック" pitchFamily="34" charset="-128"/>
              </a:rPr>
              <a:t> 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12656" name="Text Box 50"/>
          <p:cNvSpPr txBox="1">
            <a:spLocks noChangeArrowheads="1"/>
          </p:cNvSpPr>
          <p:nvPr/>
        </p:nvSpPr>
        <p:spPr bwMode="auto">
          <a:xfrm>
            <a:off x="8522731" y="1824038"/>
            <a:ext cx="94128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origin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servers</a:t>
            </a:r>
          </a:p>
        </p:txBody>
      </p:sp>
      <p:sp>
        <p:nvSpPr>
          <p:cNvPr id="112657" name="Line 95"/>
          <p:cNvSpPr>
            <a:spLocks noChangeShapeType="1"/>
          </p:cNvSpPr>
          <p:nvPr/>
        </p:nvSpPr>
        <p:spPr bwMode="auto">
          <a:xfrm>
            <a:off x="7255802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58" name="Text Box 99"/>
          <p:cNvSpPr txBox="1">
            <a:spLocks noChangeArrowheads="1"/>
          </p:cNvSpPr>
          <p:nvPr/>
        </p:nvSpPr>
        <p:spPr bwMode="auto">
          <a:xfrm>
            <a:off x="7257521" y="3656014"/>
            <a:ext cx="120097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1.54 Mbps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access link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grpSp>
        <p:nvGrpSpPr>
          <p:cNvPr id="7" name="Group 308"/>
          <p:cNvGrpSpPr>
            <a:grpSpLocks/>
          </p:cNvGrpSpPr>
          <p:nvPr/>
        </p:nvGrpSpPr>
        <p:grpSpPr bwMode="auto">
          <a:xfrm>
            <a:off x="7395104" y="4941893"/>
            <a:ext cx="1965722" cy="814388"/>
            <a:chOff x="4217" y="3611"/>
            <a:chExt cx="1143" cy="513"/>
          </a:xfrm>
        </p:grpSpPr>
        <p:sp>
          <p:nvSpPr>
            <p:cNvPr id="112880" name="Rectangle 307"/>
            <p:cNvSpPr>
              <a:spLocks noChangeArrowheads="1"/>
            </p:cNvSpPr>
            <p:nvPr/>
          </p:nvSpPr>
          <p:spPr bwMode="auto">
            <a:xfrm>
              <a:off x="4217" y="3611"/>
              <a:ext cx="329" cy="473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81" name="Text Box 97"/>
            <p:cNvSpPr txBox="1">
              <a:spLocks noChangeArrowheads="1"/>
            </p:cNvSpPr>
            <p:nvPr/>
          </p:nvSpPr>
          <p:spPr bwMode="auto">
            <a:xfrm>
              <a:off x="4589" y="3717"/>
              <a:ext cx="771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CC0000"/>
                  </a:solidFill>
                </a:rPr>
                <a:t>local web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CC0000"/>
                  </a:solidFill>
                </a:rPr>
                <a:t>cache</a:t>
              </a:r>
            </a:p>
          </p:txBody>
        </p:sp>
      </p:grpSp>
      <p:sp>
        <p:nvSpPr>
          <p:cNvPr id="112660" name="Rectangle 4"/>
          <p:cNvSpPr>
            <a:spLocks noChangeArrowheads="1"/>
          </p:cNvSpPr>
          <p:nvPr/>
        </p:nvSpPr>
        <p:spPr bwMode="auto">
          <a:xfrm>
            <a:off x="431669" y="1335088"/>
            <a:ext cx="4734586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sz="2800" i="1" dirty="0">
                <a:solidFill>
                  <a:srgbClr val="CC0000"/>
                </a:solidFill>
                <a:latin typeface="Gill Sans MT" pitchFamily="34" charset="0"/>
              </a:rPr>
              <a:t>assumptions: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Gill Sans MT" pitchFamily="34" charset="0"/>
              </a:rPr>
              <a:t>avg object size: 100K bits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Gill Sans MT" pitchFamily="34" charset="0"/>
              </a:rPr>
              <a:t>avg request rate from browsers to origin servers:15/sec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Gill Sans MT" pitchFamily="34" charset="0"/>
              </a:rPr>
              <a:t>avg data rate to browsers: 1.50 Mbps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Gill Sans MT" pitchFamily="34" charset="0"/>
              </a:rPr>
              <a:t>RTT from institutional router to any origin server: 2 sec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dirty="0">
                <a:latin typeface="Gill Sans MT" pitchFamily="34" charset="0"/>
              </a:rPr>
              <a:t>access link rate: 1.54 Mbps</a:t>
            </a:r>
          </a:p>
          <a:p>
            <a:pPr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sz="2400" i="1" dirty="0">
                <a:solidFill>
                  <a:srgbClr val="CC0000"/>
                </a:solidFill>
                <a:latin typeface="Gill Sans MT" pitchFamily="34" charset="0"/>
              </a:rPr>
              <a:t>consequences: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1800" dirty="0">
                <a:latin typeface="Gill Sans MT" pitchFamily="34" charset="0"/>
              </a:rPr>
              <a:t>LAN utilization: 15%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1800" dirty="0">
                <a:latin typeface="Gill Sans MT" pitchFamily="34" charset="0"/>
              </a:rPr>
              <a:t>access link utilization = </a:t>
            </a:r>
            <a:r>
              <a:rPr lang="en-US" altLang="en-US" sz="1800" dirty="0">
                <a:solidFill>
                  <a:srgbClr val="FF0000"/>
                </a:solidFill>
                <a:latin typeface="Gill Sans MT" pitchFamily="34" charset="0"/>
              </a:rPr>
              <a:t>100%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1800" dirty="0">
                <a:latin typeface="Gill Sans MT" pitchFamily="34" charset="0"/>
              </a:rPr>
              <a:t>total delay   = Internet delay + access delay + LAN delay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sz="1800" dirty="0">
                <a:latin typeface="Gill Sans MT" pitchFamily="34" charset="0"/>
              </a:rPr>
              <a:t>     =  2 sec + minutes + </a:t>
            </a:r>
            <a:r>
              <a:rPr lang="en-US" altLang="en-US" sz="1800" dirty="0" err="1">
                <a:latin typeface="Gill Sans MT" pitchFamily="34" charset="0"/>
              </a:rPr>
              <a:t>usecs</a:t>
            </a:r>
            <a:endParaRPr lang="en-US" altLang="en-US" sz="1800" dirty="0">
              <a:latin typeface="Gill Sans MT" pitchFamily="34" charset="0"/>
            </a:endParaRP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Char char="v"/>
            </a:pPr>
            <a:endParaRPr lang="en-US" altLang="en-US" dirty="0">
              <a:latin typeface="Gill Sans MT" pitchFamily="34" charset="0"/>
            </a:endParaRP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Char char="v"/>
            </a:pPr>
            <a:endParaRPr lang="en-US" altLang="en-US" dirty="0">
              <a:latin typeface="Gill Sans MT" pitchFamily="34" charset="0"/>
            </a:endParaRPr>
          </a:p>
        </p:txBody>
      </p:sp>
      <p:sp>
        <p:nvSpPr>
          <p:cNvPr id="112661" name="Freeform 82"/>
          <p:cNvSpPr>
            <a:spLocks/>
          </p:cNvSpPr>
          <p:nvPr/>
        </p:nvSpPr>
        <p:spPr bwMode="auto">
          <a:xfrm>
            <a:off x="718874" y="4605339"/>
            <a:ext cx="4304639" cy="1163637"/>
          </a:xfrm>
          <a:custGeom>
            <a:avLst/>
            <a:gdLst>
              <a:gd name="T0" fmla="*/ 2147483647 w 2503"/>
              <a:gd name="T1" fmla="*/ 0 h 733"/>
              <a:gd name="T2" fmla="*/ 2147483647 w 2503"/>
              <a:gd name="T3" fmla="*/ 2147483647 h 733"/>
              <a:gd name="T4" fmla="*/ 2147483647 w 2503"/>
              <a:gd name="T5" fmla="*/ 2147483647 h 733"/>
              <a:gd name="T6" fmla="*/ 2147483647 w 2503"/>
              <a:gd name="T7" fmla="*/ 2147483647 h 733"/>
              <a:gd name="T8" fmla="*/ 0 w 2503"/>
              <a:gd name="T9" fmla="*/ 2147483647 h 733"/>
              <a:gd name="T10" fmla="*/ 2147483647 w 2503"/>
              <a:gd name="T11" fmla="*/ 2147483647 h 733"/>
              <a:gd name="T12" fmla="*/ 2147483647 w 2503"/>
              <a:gd name="T13" fmla="*/ 2147483647 h 733"/>
              <a:gd name="T14" fmla="*/ 2147483647 w 2503"/>
              <a:gd name="T15" fmla="*/ 2147483647 h 733"/>
              <a:gd name="T16" fmla="*/ 2147483647 w 2503"/>
              <a:gd name="T17" fmla="*/ 0 h 73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03"/>
              <a:gd name="T28" fmla="*/ 0 h 733"/>
              <a:gd name="T29" fmla="*/ 2503 w 2503"/>
              <a:gd name="T30" fmla="*/ 733 h 73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03" h="733">
                <a:moveTo>
                  <a:pt x="1481" y="0"/>
                </a:moveTo>
                <a:lnTo>
                  <a:pt x="1481" y="198"/>
                </a:lnTo>
                <a:lnTo>
                  <a:pt x="953" y="198"/>
                </a:lnTo>
                <a:lnTo>
                  <a:pt x="953" y="370"/>
                </a:lnTo>
                <a:lnTo>
                  <a:pt x="0" y="370"/>
                </a:lnTo>
                <a:lnTo>
                  <a:pt x="14" y="733"/>
                </a:lnTo>
                <a:lnTo>
                  <a:pt x="2503" y="713"/>
                </a:lnTo>
                <a:lnTo>
                  <a:pt x="2455" y="6"/>
                </a:lnTo>
                <a:lnTo>
                  <a:pt x="148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8559" name="Text Box 79"/>
          <p:cNvSpPr txBox="1">
            <a:spLocks noChangeArrowheads="1"/>
          </p:cNvSpPr>
          <p:nvPr/>
        </p:nvSpPr>
        <p:spPr bwMode="auto">
          <a:xfrm>
            <a:off x="3234929" y="4589464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</a:rPr>
              <a:t>?</a:t>
            </a:r>
          </a:p>
        </p:txBody>
      </p:sp>
      <p:sp>
        <p:nvSpPr>
          <p:cNvPr id="148557" name="Text Box 77"/>
          <p:cNvSpPr txBox="1">
            <a:spLocks noChangeArrowheads="1"/>
          </p:cNvSpPr>
          <p:nvPr/>
        </p:nvSpPr>
        <p:spPr bwMode="auto">
          <a:xfrm>
            <a:off x="2328598" y="4862514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</a:rPr>
              <a:t>?</a:t>
            </a:r>
          </a:p>
        </p:txBody>
      </p:sp>
      <p:sp>
        <p:nvSpPr>
          <p:cNvPr id="148556" name="Text Box 76"/>
          <p:cNvSpPr txBox="1">
            <a:spLocks noChangeArrowheads="1"/>
          </p:cNvSpPr>
          <p:nvPr/>
        </p:nvSpPr>
        <p:spPr bwMode="auto">
          <a:xfrm>
            <a:off x="1319434" y="5262564"/>
            <a:ext cx="2685607" cy="6832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How to compute link </a:t>
            </a:r>
          </a:p>
          <a:p>
            <a:pPr algn="ctr">
              <a:lnSpc>
                <a:spcPct val="80000"/>
              </a:lnSpc>
              <a:spcBef>
                <a:spcPct val="0"/>
              </a:spcBef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utilization, delay?</a:t>
            </a:r>
          </a:p>
        </p:txBody>
      </p:sp>
      <p:sp>
        <p:nvSpPr>
          <p:cNvPr id="148563" name="Text Box 83"/>
          <p:cNvSpPr txBox="1">
            <a:spLocks noChangeArrowheads="1"/>
          </p:cNvSpPr>
          <p:nvPr/>
        </p:nvSpPr>
        <p:spPr bwMode="auto">
          <a:xfrm>
            <a:off x="648363" y="6051550"/>
            <a:ext cx="367600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Cost:</a:t>
            </a:r>
            <a:r>
              <a:rPr lang="en-US" altLang="en-US" sz="2400"/>
              <a:t> web cache (cheap!)</a:t>
            </a:r>
          </a:p>
        </p:txBody>
      </p:sp>
      <p:sp>
        <p:nvSpPr>
          <p:cNvPr id="112666" name="Line 2"/>
          <p:cNvSpPr>
            <a:spLocks noChangeShapeType="1"/>
          </p:cNvSpPr>
          <p:nvPr/>
        </p:nvSpPr>
        <p:spPr bwMode="auto">
          <a:xfrm>
            <a:off x="5821495" y="2409825"/>
            <a:ext cx="309563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67" name="Line 51"/>
          <p:cNvSpPr>
            <a:spLocks noChangeShapeType="1"/>
          </p:cNvSpPr>
          <p:nvPr/>
        </p:nvSpPr>
        <p:spPr bwMode="auto">
          <a:xfrm>
            <a:off x="6698590" y="2028826"/>
            <a:ext cx="72231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68" name="Line 52"/>
          <p:cNvSpPr>
            <a:spLocks noChangeShapeType="1"/>
          </p:cNvSpPr>
          <p:nvPr/>
        </p:nvSpPr>
        <p:spPr bwMode="auto">
          <a:xfrm flipH="1">
            <a:off x="7379627" y="2066926"/>
            <a:ext cx="10319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69" name="Line 53"/>
          <p:cNvSpPr>
            <a:spLocks noChangeShapeType="1"/>
          </p:cNvSpPr>
          <p:nvPr/>
        </p:nvSpPr>
        <p:spPr bwMode="auto">
          <a:xfrm flipH="1">
            <a:off x="7874926" y="2228850"/>
            <a:ext cx="144463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70" name="Line 54"/>
          <p:cNvSpPr>
            <a:spLocks noChangeShapeType="1"/>
          </p:cNvSpPr>
          <p:nvPr/>
        </p:nvSpPr>
        <p:spPr bwMode="auto">
          <a:xfrm flipH="1" flipV="1">
            <a:off x="8050345" y="2990850"/>
            <a:ext cx="268288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71" name="Freeform 55"/>
          <p:cNvSpPr>
            <a:spLocks/>
          </p:cNvSpPr>
          <p:nvPr/>
        </p:nvSpPr>
        <p:spPr bwMode="auto">
          <a:xfrm>
            <a:off x="5912644" y="2022475"/>
            <a:ext cx="235611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2672" name="Text Box 70"/>
          <p:cNvSpPr txBox="1">
            <a:spLocks noChangeArrowheads="1"/>
          </p:cNvSpPr>
          <p:nvPr/>
        </p:nvSpPr>
        <p:spPr bwMode="auto">
          <a:xfrm>
            <a:off x="6712870" y="2354264"/>
            <a:ext cx="93968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public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 Internet</a:t>
            </a:r>
            <a:endParaRPr lang="en-US" altLang="en-US" sz="2400">
              <a:solidFill>
                <a:srgbClr val="CC0000"/>
              </a:solidFill>
            </a:endParaRPr>
          </a:p>
        </p:txBody>
      </p:sp>
      <p:grpSp>
        <p:nvGrpSpPr>
          <p:cNvPr id="112673" name="Group 91"/>
          <p:cNvGrpSpPr>
            <a:grpSpLocks/>
          </p:cNvGrpSpPr>
          <p:nvPr/>
        </p:nvGrpSpPr>
        <p:grpSpPr bwMode="auto">
          <a:xfrm>
            <a:off x="6805216" y="3165476"/>
            <a:ext cx="954484" cy="307975"/>
            <a:chOff x="2356" y="1300"/>
            <a:chExt cx="555" cy="194"/>
          </a:xfrm>
        </p:grpSpPr>
        <p:sp>
          <p:nvSpPr>
            <p:cNvPr id="112872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2873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2874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grpSp>
          <p:nvGrpSpPr>
            <p:cNvPr id="112875" name="Group 95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2878" name="Freeform 9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79" name="Freeform 9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2876" name="Line 98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7" name="Line 99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74" name="Group 100"/>
          <p:cNvGrpSpPr>
            <a:grpSpLocks/>
          </p:cNvGrpSpPr>
          <p:nvPr/>
        </p:nvGrpSpPr>
        <p:grpSpPr bwMode="auto">
          <a:xfrm>
            <a:off x="5444861" y="1957388"/>
            <a:ext cx="409310" cy="576262"/>
            <a:chOff x="4140" y="429"/>
            <a:chExt cx="1425" cy="2396"/>
          </a:xfrm>
        </p:grpSpPr>
        <p:sp>
          <p:nvSpPr>
            <p:cNvPr id="112840" name="Freeform 10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1" name="Rectangle 102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42" name="Freeform 10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3" name="Freeform 10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4" name="Rectangle 105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845" name="Group 10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2870" name="AutoShape 107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71" name="AutoShape 108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846" name="Rectangle 109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847" name="Group 11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868" name="AutoShape 111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69" name="AutoShape 112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848" name="Rectangle 113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49" name="Rectangle 114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850" name="Group 11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2866" name="AutoShape 116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67" name="AutoShape 117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851" name="Freeform 11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2852" name="Group 11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864" name="AutoShape 120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65" name="AutoShape 121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853" name="Rectangle 122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54" name="Freeform 12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5" name="Freeform 12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6" name="Oval 125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57" name="Freeform 12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8" name="AutoShape 127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59" name="AutoShape 128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60" name="Oval 129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61" name="Oval 130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2862" name="Oval 131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63" name="Rectangle 132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2675" name="Group 133"/>
          <p:cNvGrpSpPr>
            <a:grpSpLocks/>
          </p:cNvGrpSpPr>
          <p:nvPr/>
        </p:nvGrpSpPr>
        <p:grpSpPr bwMode="auto">
          <a:xfrm>
            <a:off x="6435461" y="1479551"/>
            <a:ext cx="409310" cy="576263"/>
            <a:chOff x="4140" y="429"/>
            <a:chExt cx="1425" cy="2396"/>
          </a:xfrm>
        </p:grpSpPr>
        <p:sp>
          <p:nvSpPr>
            <p:cNvPr id="112808" name="Freeform 13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9" name="Rectangle 135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10" name="Freeform 13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1" name="Freeform 13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2" name="Rectangle 138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813" name="Group 13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2838" name="AutoShape 140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39" name="AutoShape 141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814" name="Rectangle 142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815" name="Group 14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836" name="AutoShape 144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37" name="AutoShape 145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816" name="Rectangle 146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17" name="Rectangle 147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818" name="Group 14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2834" name="AutoShape 149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35" name="AutoShape 150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819" name="Freeform 15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2820" name="Group 15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832" name="AutoShape 15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33" name="AutoShape 154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821" name="Rectangle 155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22" name="Freeform 15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3" name="Freeform 15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4" name="Oval 158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25" name="Freeform 15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6" name="AutoShape 160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27" name="AutoShape 161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28" name="Oval 162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29" name="Oval 163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2830" name="Oval 164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31" name="Rectangle 165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2676" name="Group 166"/>
          <p:cNvGrpSpPr>
            <a:grpSpLocks/>
          </p:cNvGrpSpPr>
          <p:nvPr/>
        </p:nvGrpSpPr>
        <p:grpSpPr bwMode="auto">
          <a:xfrm>
            <a:off x="7250642" y="1511301"/>
            <a:ext cx="409310" cy="576263"/>
            <a:chOff x="4140" y="429"/>
            <a:chExt cx="1425" cy="2396"/>
          </a:xfrm>
        </p:grpSpPr>
        <p:sp>
          <p:nvSpPr>
            <p:cNvPr id="112776" name="Freeform 16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7" name="Rectangle 168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78" name="Freeform 16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9" name="Freeform 17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0" name="Rectangle 171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81" name="Group 17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2806" name="AutoShape 173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07" name="AutoShape 174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82" name="Rectangle 175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83" name="Group 17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804" name="AutoShape 177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05" name="AutoShape 178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84" name="Rectangle 179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85" name="Rectangle 180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86" name="Group 18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2802" name="AutoShape 18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03" name="AutoShape 183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87" name="Freeform 18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2788" name="Group 18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800" name="AutoShape 186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801" name="AutoShape 187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89" name="Rectangle 188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90" name="Freeform 18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1" name="Freeform 19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2" name="Oval 191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93" name="Freeform 19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4" name="AutoShape 193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95" name="AutoShape 194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96" name="Oval 195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97" name="Oval 196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2798" name="Oval 197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99" name="Rectangle 198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2677" name="Group 199"/>
          <p:cNvGrpSpPr>
            <a:grpSpLocks/>
          </p:cNvGrpSpPr>
          <p:nvPr/>
        </p:nvGrpSpPr>
        <p:grpSpPr bwMode="auto">
          <a:xfrm>
            <a:off x="7911042" y="1663701"/>
            <a:ext cx="409310" cy="576263"/>
            <a:chOff x="4140" y="429"/>
            <a:chExt cx="1425" cy="2396"/>
          </a:xfrm>
        </p:grpSpPr>
        <p:sp>
          <p:nvSpPr>
            <p:cNvPr id="112744" name="Freeform 20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5" name="Rectangle 20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46" name="Freeform 20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7" name="Freeform 20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8" name="Rectangle 204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49" name="Group 20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2774" name="AutoShape 20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75" name="AutoShape 207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50" name="Rectangle 208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51" name="Group 20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772" name="AutoShape 21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73" name="AutoShape 211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52" name="Rectangle 212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53" name="Rectangle 213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54" name="Group 21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2770" name="AutoShape 21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71" name="AutoShape 216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55" name="Freeform 21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2756" name="Group 21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768" name="AutoShape 219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69" name="AutoShape 220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57" name="Rectangle 221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58" name="Freeform 22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9" name="Freeform 22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0" name="Oval 224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61" name="Freeform 22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2" name="AutoShape 226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63" name="AutoShape 227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64" name="Oval 228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65" name="Oval 229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2766" name="Oval 230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67" name="Rectangle 231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2678" name="Group 232"/>
          <p:cNvGrpSpPr>
            <a:grpSpLocks/>
          </p:cNvGrpSpPr>
          <p:nvPr/>
        </p:nvGrpSpPr>
        <p:grpSpPr bwMode="auto">
          <a:xfrm>
            <a:off x="8267040" y="2609851"/>
            <a:ext cx="409310" cy="576263"/>
            <a:chOff x="4140" y="429"/>
            <a:chExt cx="1425" cy="2396"/>
          </a:xfrm>
        </p:grpSpPr>
        <p:sp>
          <p:nvSpPr>
            <p:cNvPr id="112712" name="Freeform 233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3" name="Rectangle 234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14" name="Freeform 235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5" name="Freeform 236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6" name="Rectangle 237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17" name="Group 238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2742" name="AutoShape 239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43" name="AutoShape 240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18" name="Rectangle 241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19" name="Group 242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740" name="AutoShape 24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41" name="AutoShape 244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20" name="Rectangle 245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21" name="Rectangle 246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722" name="Group 247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2738" name="AutoShape 24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39" name="AutoShape 249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23" name="Freeform 250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2724" name="Group 251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736" name="AutoShape 252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37" name="AutoShape 253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725" name="Rectangle 254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26" name="Freeform 255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7" name="Freeform 256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8" name="Oval 257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29" name="Freeform 258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0" name="AutoShape 259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31" name="AutoShape 260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32" name="Oval 261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33" name="Oval 262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2734" name="Oval 263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35" name="Rectangle 264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2679" name="Group 307"/>
          <p:cNvGrpSpPr>
            <a:grpSpLocks/>
          </p:cNvGrpSpPr>
          <p:nvPr/>
        </p:nvGrpSpPr>
        <p:grpSpPr bwMode="auto">
          <a:xfrm>
            <a:off x="7465617" y="5027613"/>
            <a:ext cx="409310" cy="576262"/>
            <a:chOff x="4140" y="429"/>
            <a:chExt cx="1425" cy="2396"/>
          </a:xfrm>
        </p:grpSpPr>
        <p:sp>
          <p:nvSpPr>
            <p:cNvPr id="112680" name="Freeform 3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1" name="Rectangle 30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682" name="Freeform 3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3" name="Freeform 3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84" name="Rectangle 31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685" name="Group 3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2710" name="AutoShape 31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11" name="AutoShape 31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686" name="Rectangle 31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687" name="Group 3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2708" name="AutoShape 31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09" name="AutoShape 31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688" name="Rectangle 32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689" name="Rectangle 32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2690" name="Group 3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2706" name="AutoShape 3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07" name="AutoShape 32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691" name="Freeform 3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2692" name="Group 3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704" name="AutoShape 32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2705" name="AutoShape 32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2693" name="Rectangle 32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694" name="Freeform 3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5" name="Freeform 3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6" name="Oval 33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697" name="Freeform 3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698" name="AutoShape 33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699" name="AutoShape 33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00" name="Oval 33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01" name="Oval 33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2702" name="Oval 33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03" name="Rectangle 33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1CFD517C-2A60-4C2A-A383-436198CE107E}" type="slidenum">
              <a:rPr lang="en-US" altLang="en-US" smtClean="0"/>
              <a:pPr/>
              <a:t>41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8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85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485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85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485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56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691" name="Picture 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696" y="806450"/>
            <a:ext cx="39606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692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436827" y="269876"/>
            <a:ext cx="8420100" cy="6635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Caching example: </a:t>
            </a:r>
            <a:r>
              <a:rPr lang="en-US" altLang="en-US" sz="3600">
                <a:ea typeface="ＭＳ Ｐゴシック" pitchFamily="34" charset="-128"/>
              </a:rPr>
              <a:t>install local cache</a:t>
            </a:r>
            <a:r>
              <a:rPr lang="en-US" altLang="en-US" sz="4000">
                <a:ea typeface="ＭＳ Ｐゴシック" pitchFamily="34" charset="-128"/>
              </a:rPr>
              <a:t> 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14693" name="Rectangle 4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52054" y="1200151"/>
            <a:ext cx="4830894" cy="1882775"/>
          </a:xfrm>
        </p:spPr>
        <p:txBody>
          <a:bodyPr/>
          <a:lstStyle/>
          <a:p>
            <a:pPr marL="228600" indent="-228600">
              <a:buFont typeface="Wingdings" pitchFamily="2" charset="2"/>
              <a:buNone/>
              <a:tabLst>
                <a:tab pos="576263" algn="l"/>
              </a:tabLst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Calculating access link utilization, delay with cache:</a:t>
            </a:r>
          </a:p>
          <a:p>
            <a:pPr marL="228600" indent="-228600">
              <a:lnSpc>
                <a:spcPct val="80000"/>
              </a:lnSpc>
              <a:tabLst>
                <a:tab pos="576263" algn="l"/>
              </a:tabLst>
            </a:pPr>
            <a:r>
              <a:rPr lang="en-US" altLang="en-US" sz="2400">
                <a:ea typeface="ＭＳ Ｐゴシック" pitchFamily="34" charset="-128"/>
              </a:rPr>
              <a:t>suppose cache hit rate is 0.4</a:t>
            </a:r>
          </a:p>
          <a:p>
            <a:pPr marL="576263" lvl="1" indent="-233363">
              <a:tabLst>
                <a:tab pos="576263" algn="l"/>
              </a:tabLst>
            </a:pPr>
            <a:r>
              <a:rPr lang="en-US" altLang="en-US" sz="2000">
                <a:ea typeface="ＭＳ Ｐゴシック" pitchFamily="34" charset="-128"/>
              </a:rPr>
              <a:t>40% requests satisfied at cache, 60% requests satisfied at origin </a:t>
            </a:r>
          </a:p>
          <a:p>
            <a:pPr marL="228600" indent="-228600">
              <a:lnSpc>
                <a:spcPct val="80000"/>
              </a:lnSpc>
              <a:buFont typeface="Wingdings" pitchFamily="2" charset="2"/>
              <a:buNone/>
              <a:tabLst>
                <a:tab pos="576263" algn="l"/>
              </a:tabLst>
            </a:pPr>
            <a:r>
              <a:rPr lang="en-US" altLang="en-US" sz="2400">
                <a:ea typeface="ＭＳ Ｐゴシック" pitchFamily="34" charset="-128"/>
              </a:rPr>
              <a:t>  </a:t>
            </a:r>
          </a:p>
        </p:txBody>
      </p:sp>
      <p:sp>
        <p:nvSpPr>
          <p:cNvPr id="114694" name="Text Box 50"/>
          <p:cNvSpPr txBox="1">
            <a:spLocks noChangeArrowheads="1"/>
          </p:cNvSpPr>
          <p:nvPr/>
        </p:nvSpPr>
        <p:spPr bwMode="auto">
          <a:xfrm>
            <a:off x="8522731" y="1824038"/>
            <a:ext cx="94128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origin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servers</a:t>
            </a:r>
          </a:p>
        </p:txBody>
      </p:sp>
      <p:sp>
        <p:nvSpPr>
          <p:cNvPr id="114695" name="Line 95"/>
          <p:cNvSpPr>
            <a:spLocks noChangeShapeType="1"/>
          </p:cNvSpPr>
          <p:nvPr/>
        </p:nvSpPr>
        <p:spPr bwMode="auto">
          <a:xfrm>
            <a:off x="7255802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696" name="Text Box 99"/>
          <p:cNvSpPr txBox="1">
            <a:spLocks noChangeArrowheads="1"/>
          </p:cNvSpPr>
          <p:nvPr/>
        </p:nvSpPr>
        <p:spPr bwMode="auto">
          <a:xfrm>
            <a:off x="7257521" y="3656014"/>
            <a:ext cx="120097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1.54 Mbps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access link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sp>
        <p:nvSpPr>
          <p:cNvPr id="149566" name="Rectangle 4"/>
          <p:cNvSpPr>
            <a:spLocks noChangeArrowheads="1"/>
          </p:cNvSpPr>
          <p:nvPr/>
        </p:nvSpPr>
        <p:spPr bwMode="auto">
          <a:xfrm>
            <a:off x="548615" y="3057525"/>
            <a:ext cx="5396706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utilization: </a:t>
            </a:r>
          </a:p>
          <a:p>
            <a:pPr marL="628650" lvl="1" indent="-285750">
              <a:lnSpc>
                <a:spcPct val="80000"/>
              </a:lnSpc>
              <a:buClr>
                <a:srgbClr val="000099"/>
              </a:buClr>
              <a:buSzTx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60% of requests use access link </a:t>
            </a:r>
          </a:p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data rate to browsers 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over access link 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ZapfDingbats" charset="0"/>
              <a:buNone/>
              <a:tabLst>
                <a:tab pos="576263" algn="l"/>
              </a:tabLst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   = 0.6*1.50 Mbps = .9 Mbps </a:t>
            </a:r>
          </a:p>
          <a:p>
            <a:pPr marL="576263" lvl="1" indent="-233363">
              <a:lnSpc>
                <a:spcPct val="85000"/>
              </a:lnSpc>
              <a:buClr>
                <a:srgbClr val="000099"/>
              </a:buClr>
              <a:buSzTx/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utilization = 0.9/1.54 = .58</a:t>
            </a:r>
          </a:p>
        </p:txBody>
      </p:sp>
      <p:sp>
        <p:nvSpPr>
          <p:cNvPr id="149567" name="Rectangle 4"/>
          <p:cNvSpPr>
            <a:spLocks noChangeArrowheads="1"/>
          </p:cNvSpPr>
          <p:nvPr/>
        </p:nvSpPr>
        <p:spPr bwMode="auto">
          <a:xfrm>
            <a:off x="583011" y="4768850"/>
            <a:ext cx="4920323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total delay</a:t>
            </a:r>
          </a:p>
          <a:p>
            <a:pPr marL="576263" lvl="1" indent="-233363">
              <a:lnSpc>
                <a:spcPct val="80000"/>
              </a:lnSpc>
              <a:buClr>
                <a:srgbClr val="000099"/>
              </a:buClr>
              <a:buSzTx/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= 0.6 * (delay from origin servers) +0.4 * (delay when satisfied at cache)</a:t>
            </a:r>
          </a:p>
          <a:p>
            <a:pPr marL="576263" lvl="1" indent="-233363">
              <a:lnSpc>
                <a:spcPct val="80000"/>
              </a:lnSpc>
              <a:buClr>
                <a:srgbClr val="000099"/>
              </a:buClr>
              <a:buSzTx/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= 0.6 (2.01) + 0.4 (~msecs) = ~ 1.2 secs</a:t>
            </a:r>
          </a:p>
          <a:p>
            <a:pPr marL="576263" lvl="1" indent="-233363">
              <a:lnSpc>
                <a:spcPct val="80000"/>
              </a:lnSpc>
              <a:buClr>
                <a:srgbClr val="000099"/>
              </a:buClr>
              <a:buSzTx/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less than with 154 Mbps link (and cheaper too!)</a:t>
            </a:r>
          </a:p>
          <a:p>
            <a:pPr marL="228600" indent="-228600">
              <a:lnSpc>
                <a:spcPct val="80000"/>
              </a:lnSpc>
              <a:buClr>
                <a:srgbClr val="000099"/>
              </a:buClr>
              <a:buSzPct val="65000"/>
              <a:buFont typeface="Wingdings" charset="0"/>
              <a:buNone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  </a:t>
            </a:r>
          </a:p>
        </p:txBody>
      </p:sp>
      <p:sp>
        <p:nvSpPr>
          <p:cNvPr id="114699" name="Line 2"/>
          <p:cNvSpPr>
            <a:spLocks noChangeShapeType="1"/>
          </p:cNvSpPr>
          <p:nvPr/>
        </p:nvSpPr>
        <p:spPr bwMode="auto">
          <a:xfrm>
            <a:off x="5821495" y="2409825"/>
            <a:ext cx="309563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00" name="Line 51"/>
          <p:cNvSpPr>
            <a:spLocks noChangeShapeType="1"/>
          </p:cNvSpPr>
          <p:nvPr/>
        </p:nvSpPr>
        <p:spPr bwMode="auto">
          <a:xfrm>
            <a:off x="6698590" y="2028826"/>
            <a:ext cx="72231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01" name="Line 52"/>
          <p:cNvSpPr>
            <a:spLocks noChangeShapeType="1"/>
          </p:cNvSpPr>
          <p:nvPr/>
        </p:nvSpPr>
        <p:spPr bwMode="auto">
          <a:xfrm flipH="1">
            <a:off x="7379627" y="2066926"/>
            <a:ext cx="10319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02" name="Line 53"/>
          <p:cNvSpPr>
            <a:spLocks noChangeShapeType="1"/>
          </p:cNvSpPr>
          <p:nvPr/>
        </p:nvSpPr>
        <p:spPr bwMode="auto">
          <a:xfrm flipH="1">
            <a:off x="7874926" y="2228850"/>
            <a:ext cx="144463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03" name="Line 54"/>
          <p:cNvSpPr>
            <a:spLocks noChangeShapeType="1"/>
          </p:cNvSpPr>
          <p:nvPr/>
        </p:nvSpPr>
        <p:spPr bwMode="auto">
          <a:xfrm flipH="1" flipV="1">
            <a:off x="8050345" y="2990850"/>
            <a:ext cx="268288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04" name="Freeform 55"/>
          <p:cNvSpPr>
            <a:spLocks/>
          </p:cNvSpPr>
          <p:nvPr/>
        </p:nvSpPr>
        <p:spPr bwMode="auto">
          <a:xfrm>
            <a:off x="5912644" y="2022475"/>
            <a:ext cx="235611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05" name="Text Box 70"/>
          <p:cNvSpPr txBox="1">
            <a:spLocks noChangeArrowheads="1"/>
          </p:cNvSpPr>
          <p:nvPr/>
        </p:nvSpPr>
        <p:spPr bwMode="auto">
          <a:xfrm>
            <a:off x="6712870" y="2354264"/>
            <a:ext cx="93968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public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 Internet</a:t>
            </a:r>
            <a:endParaRPr lang="en-US" altLang="en-US" sz="2400">
              <a:solidFill>
                <a:srgbClr val="CC0000"/>
              </a:solidFill>
            </a:endParaRPr>
          </a:p>
        </p:txBody>
      </p:sp>
      <p:grpSp>
        <p:nvGrpSpPr>
          <p:cNvPr id="114706" name="Group 71"/>
          <p:cNvGrpSpPr>
            <a:grpSpLocks/>
          </p:cNvGrpSpPr>
          <p:nvPr/>
        </p:nvGrpSpPr>
        <p:grpSpPr bwMode="auto">
          <a:xfrm>
            <a:off x="6805216" y="3165476"/>
            <a:ext cx="954484" cy="307975"/>
            <a:chOff x="2356" y="1300"/>
            <a:chExt cx="555" cy="194"/>
          </a:xfrm>
        </p:grpSpPr>
        <p:sp>
          <p:nvSpPr>
            <p:cNvPr id="114933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4934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4935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grpSp>
          <p:nvGrpSpPr>
            <p:cNvPr id="114936" name="Group 75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4939" name="Freeform 76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40" name="Freeform 77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4937" name="Line 78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8" name="Line 79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4707" name="Group 80"/>
          <p:cNvGrpSpPr>
            <a:grpSpLocks/>
          </p:cNvGrpSpPr>
          <p:nvPr/>
        </p:nvGrpSpPr>
        <p:grpSpPr bwMode="auto">
          <a:xfrm>
            <a:off x="5444861" y="1957388"/>
            <a:ext cx="409310" cy="576262"/>
            <a:chOff x="4140" y="429"/>
            <a:chExt cx="1425" cy="2396"/>
          </a:xfrm>
        </p:grpSpPr>
        <p:sp>
          <p:nvSpPr>
            <p:cNvPr id="114901" name="Freeform 8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2" name="Rectangle 82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903" name="Freeform 8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4" name="Freeform 8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5" name="Rectangle 85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906" name="Group 8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931" name="AutoShape 87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932" name="AutoShape 88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907" name="Rectangle 89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908" name="Group 9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929" name="AutoShape 91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930" name="AutoShape 92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909" name="Rectangle 93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910" name="Rectangle 94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911" name="Group 9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927" name="AutoShape 96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928" name="AutoShape 97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912" name="Freeform 9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913" name="Group 9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925" name="AutoShape 100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926" name="AutoShape 101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914" name="Rectangle 102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915" name="Freeform 10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6" name="Freeform 10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7" name="Oval 105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918" name="Freeform 10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9" name="AutoShape 107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920" name="AutoShape 108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921" name="Oval 109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922" name="Oval 110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4923" name="Oval 111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924" name="Rectangle 112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4708" name="Group 113"/>
          <p:cNvGrpSpPr>
            <a:grpSpLocks/>
          </p:cNvGrpSpPr>
          <p:nvPr/>
        </p:nvGrpSpPr>
        <p:grpSpPr bwMode="auto">
          <a:xfrm>
            <a:off x="6435461" y="1479551"/>
            <a:ext cx="409310" cy="576263"/>
            <a:chOff x="4140" y="429"/>
            <a:chExt cx="1425" cy="2396"/>
          </a:xfrm>
        </p:grpSpPr>
        <p:sp>
          <p:nvSpPr>
            <p:cNvPr id="114869" name="Freeform 11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0" name="Rectangle 115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71" name="Freeform 11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2" name="Freeform 11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3" name="Rectangle 118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74" name="Group 11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899" name="AutoShape 120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900" name="AutoShape 121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75" name="Rectangle 122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76" name="Group 12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897" name="AutoShape 124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98" name="AutoShape 125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77" name="Rectangle 126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78" name="Rectangle 127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79" name="Group 12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895" name="AutoShape 129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96" name="AutoShape 130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80" name="Freeform 13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881" name="Group 13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893" name="AutoShape 133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94" name="AutoShape 134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82" name="Rectangle 135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83" name="Freeform 13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4" name="Freeform 13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5" name="Oval 138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86" name="Freeform 13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7" name="AutoShape 140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88" name="AutoShape 141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89" name="Oval 142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90" name="Oval 143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4891" name="Oval 144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92" name="Rectangle 145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4709" name="Group 146"/>
          <p:cNvGrpSpPr>
            <a:grpSpLocks/>
          </p:cNvGrpSpPr>
          <p:nvPr/>
        </p:nvGrpSpPr>
        <p:grpSpPr bwMode="auto">
          <a:xfrm>
            <a:off x="7250642" y="1511301"/>
            <a:ext cx="409310" cy="576263"/>
            <a:chOff x="4140" y="429"/>
            <a:chExt cx="1425" cy="2396"/>
          </a:xfrm>
        </p:grpSpPr>
        <p:sp>
          <p:nvSpPr>
            <p:cNvPr id="114837" name="Freeform 14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8" name="Rectangle 148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39" name="Freeform 14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0" name="Freeform 15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1" name="Rectangle 151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42" name="Group 15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867" name="AutoShape 153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68" name="AutoShape 154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43" name="Rectangle 155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44" name="Group 15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865" name="AutoShape 157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66" name="AutoShape 158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45" name="Rectangle 159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46" name="Rectangle 160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47" name="Group 16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863" name="AutoShape 162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64" name="AutoShape 163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48" name="Freeform 16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849" name="Group 16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861" name="AutoShape 166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62" name="AutoShape 167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50" name="Rectangle 168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51" name="Freeform 16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2" name="Freeform 17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3" name="Oval 171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54" name="Freeform 17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5" name="AutoShape 173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56" name="AutoShape 174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57" name="Oval 175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58" name="Oval 176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4859" name="Oval 177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60" name="Rectangle 178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4710" name="Group 179"/>
          <p:cNvGrpSpPr>
            <a:grpSpLocks/>
          </p:cNvGrpSpPr>
          <p:nvPr/>
        </p:nvGrpSpPr>
        <p:grpSpPr bwMode="auto">
          <a:xfrm>
            <a:off x="7911042" y="1663701"/>
            <a:ext cx="409310" cy="576263"/>
            <a:chOff x="4140" y="429"/>
            <a:chExt cx="1425" cy="2396"/>
          </a:xfrm>
        </p:grpSpPr>
        <p:sp>
          <p:nvSpPr>
            <p:cNvPr id="114805" name="Freeform 18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6" name="Rectangle 18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07" name="Freeform 18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8" name="Freeform 18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9" name="Rectangle 184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10" name="Group 18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835" name="AutoShape 18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36" name="AutoShape 187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11" name="Rectangle 188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12" name="Group 18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833" name="AutoShape 19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34" name="AutoShape 191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13" name="Rectangle 192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14" name="Rectangle 193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815" name="Group 19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831" name="AutoShape 195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32" name="AutoShape 196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16" name="Freeform 19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817" name="Group 19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829" name="AutoShape 199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30" name="AutoShape 200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818" name="Rectangle 201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19" name="Freeform 20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0" name="Freeform 20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1" name="Oval 204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22" name="Freeform 20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3" name="AutoShape 206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24" name="AutoShape 207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25" name="Oval 208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26" name="Oval 209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4827" name="Oval 210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828" name="Rectangle 211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4711" name="Group 212"/>
          <p:cNvGrpSpPr>
            <a:grpSpLocks/>
          </p:cNvGrpSpPr>
          <p:nvPr/>
        </p:nvGrpSpPr>
        <p:grpSpPr bwMode="auto">
          <a:xfrm>
            <a:off x="8267040" y="2609851"/>
            <a:ext cx="409310" cy="576263"/>
            <a:chOff x="4140" y="429"/>
            <a:chExt cx="1425" cy="2396"/>
          </a:xfrm>
        </p:grpSpPr>
        <p:sp>
          <p:nvSpPr>
            <p:cNvPr id="114773" name="Freeform 213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4" name="Rectangle 214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75" name="Freeform 215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6" name="Freeform 216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7" name="Rectangle 217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78" name="Group 218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803" name="AutoShape 219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04" name="AutoShape 220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79" name="Rectangle 221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80" name="Group 222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801" name="AutoShape 2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02" name="AutoShape 224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81" name="Rectangle 225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82" name="Rectangle 226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83" name="Group 227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799" name="AutoShape 22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800" name="AutoShape 229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84" name="Freeform 230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785" name="Group 231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797" name="AutoShape 232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98" name="AutoShape 233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86" name="Rectangle 234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87" name="Freeform 235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8" name="Freeform 236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9" name="Oval 237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90" name="Freeform 238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1" name="AutoShape 239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92" name="AutoShape 240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93" name="Oval 241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94" name="Oval 242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4795" name="Oval 243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96" name="Rectangle 244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14712" name="Freeform 71"/>
          <p:cNvSpPr>
            <a:spLocks/>
          </p:cNvSpPr>
          <p:nvPr/>
        </p:nvSpPr>
        <p:spPr bwMode="auto">
          <a:xfrm>
            <a:off x="5458619" y="4392613"/>
            <a:ext cx="3212571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13" name="Line 77"/>
          <p:cNvSpPr>
            <a:spLocks noChangeShapeType="1"/>
          </p:cNvSpPr>
          <p:nvPr/>
        </p:nvSpPr>
        <p:spPr bwMode="auto">
          <a:xfrm flipH="1">
            <a:off x="5945320" y="4702175"/>
            <a:ext cx="926967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14" name="Line 78"/>
          <p:cNvSpPr>
            <a:spLocks noChangeShapeType="1"/>
          </p:cNvSpPr>
          <p:nvPr/>
        </p:nvSpPr>
        <p:spPr bwMode="auto">
          <a:xfrm flipH="1">
            <a:off x="6497373" y="4749800"/>
            <a:ext cx="610527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15" name="Line 79"/>
          <p:cNvSpPr>
            <a:spLocks noChangeShapeType="1"/>
          </p:cNvSpPr>
          <p:nvPr/>
        </p:nvSpPr>
        <p:spPr bwMode="auto">
          <a:xfrm flipH="1">
            <a:off x="7080384" y="4756150"/>
            <a:ext cx="161660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16" name="Line 80"/>
          <p:cNvSpPr>
            <a:spLocks noChangeShapeType="1"/>
          </p:cNvSpPr>
          <p:nvPr/>
        </p:nvSpPr>
        <p:spPr bwMode="auto">
          <a:xfrm>
            <a:off x="7477655" y="4735513"/>
            <a:ext cx="134144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4717" name="Text Box 97"/>
          <p:cNvSpPr txBox="1">
            <a:spLocks noChangeArrowheads="1"/>
          </p:cNvSpPr>
          <p:nvPr/>
        </p:nvSpPr>
        <p:spPr bwMode="auto">
          <a:xfrm>
            <a:off x="5532585" y="4279901"/>
            <a:ext cx="120898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institutional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</a:rPr>
              <a:t>network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14718" name="Text Box 98"/>
          <p:cNvSpPr txBox="1">
            <a:spLocks noChangeArrowheads="1"/>
          </p:cNvSpPr>
          <p:nvPr/>
        </p:nvSpPr>
        <p:spPr bwMode="auto">
          <a:xfrm>
            <a:off x="7711508" y="4660900"/>
            <a:ext cx="130195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1 Gbps LAN</a:t>
            </a:r>
            <a:endParaRPr lang="en-US" altLang="en-US" sz="2400">
              <a:solidFill>
                <a:schemeClr val="accent2"/>
              </a:solidFill>
            </a:endParaRPr>
          </a:p>
        </p:txBody>
      </p:sp>
      <p:grpSp>
        <p:nvGrpSpPr>
          <p:cNvPr id="114719" name="Group 120"/>
          <p:cNvGrpSpPr>
            <a:grpSpLocks/>
          </p:cNvGrpSpPr>
          <p:nvPr/>
        </p:nvGrpSpPr>
        <p:grpSpPr bwMode="auto">
          <a:xfrm>
            <a:off x="6782859" y="4460876"/>
            <a:ext cx="954485" cy="307975"/>
            <a:chOff x="2356" y="1300"/>
            <a:chExt cx="555" cy="194"/>
          </a:xfrm>
        </p:grpSpPr>
        <p:sp>
          <p:nvSpPr>
            <p:cNvPr id="114765" name="Oval 407"/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4766" name="Rectangle 410"/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sp>
          <p:nvSpPr>
            <p:cNvPr id="114767" name="Oval 411"/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itchFamily="18" charset="0"/>
                <a:cs typeface="Arial" pitchFamily="34" charset="0"/>
              </a:endParaRPr>
            </a:p>
          </p:txBody>
        </p:sp>
        <p:grpSp>
          <p:nvGrpSpPr>
            <p:cNvPr id="114768" name="Group 124"/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114771" name="Freeform 125"/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72" name="Freeform 126"/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4769" name="Line 127"/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0" name="Line 128"/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4720" name="Group 172"/>
          <p:cNvGrpSpPr>
            <a:grpSpLocks/>
          </p:cNvGrpSpPr>
          <p:nvPr/>
        </p:nvGrpSpPr>
        <p:grpSpPr bwMode="auto">
          <a:xfrm>
            <a:off x="5606521" y="5070476"/>
            <a:ext cx="569252" cy="557213"/>
            <a:chOff x="-44" y="1473"/>
            <a:chExt cx="981" cy="1105"/>
          </a:xfrm>
        </p:grpSpPr>
        <p:pic>
          <p:nvPicPr>
            <p:cNvPr id="114763" name="Picture 17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764" name="Freeform 17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4721" name="Group 340"/>
          <p:cNvGrpSpPr>
            <a:grpSpLocks/>
          </p:cNvGrpSpPr>
          <p:nvPr/>
        </p:nvGrpSpPr>
        <p:grpSpPr bwMode="auto">
          <a:xfrm>
            <a:off x="6160294" y="5092701"/>
            <a:ext cx="569252" cy="557213"/>
            <a:chOff x="-44" y="1473"/>
            <a:chExt cx="981" cy="1105"/>
          </a:xfrm>
        </p:grpSpPr>
        <p:pic>
          <p:nvPicPr>
            <p:cNvPr id="114761" name="Picture 3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762" name="Freeform 3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14722" name="Group 343"/>
          <p:cNvGrpSpPr>
            <a:grpSpLocks/>
          </p:cNvGrpSpPr>
          <p:nvPr/>
        </p:nvGrpSpPr>
        <p:grpSpPr bwMode="auto">
          <a:xfrm>
            <a:off x="6727825" y="5081588"/>
            <a:ext cx="569252" cy="557212"/>
            <a:chOff x="-44" y="1473"/>
            <a:chExt cx="981" cy="1105"/>
          </a:xfrm>
        </p:grpSpPr>
        <p:pic>
          <p:nvPicPr>
            <p:cNvPr id="114759" name="Picture 3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4760" name="Freeform 3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0509" name="Group 308"/>
          <p:cNvGrpSpPr>
            <a:grpSpLocks/>
          </p:cNvGrpSpPr>
          <p:nvPr/>
        </p:nvGrpSpPr>
        <p:grpSpPr bwMode="auto">
          <a:xfrm>
            <a:off x="7395104" y="4941893"/>
            <a:ext cx="1965722" cy="814388"/>
            <a:chOff x="4217" y="3611"/>
            <a:chExt cx="1143" cy="513"/>
          </a:xfrm>
        </p:grpSpPr>
        <p:sp>
          <p:nvSpPr>
            <p:cNvPr id="114757" name="Rectangle 307"/>
            <p:cNvSpPr>
              <a:spLocks noChangeArrowheads="1"/>
            </p:cNvSpPr>
            <p:nvPr/>
          </p:nvSpPr>
          <p:spPr bwMode="auto">
            <a:xfrm>
              <a:off x="4217" y="3611"/>
              <a:ext cx="329" cy="473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58" name="Text Box 97"/>
            <p:cNvSpPr txBox="1">
              <a:spLocks noChangeArrowheads="1"/>
            </p:cNvSpPr>
            <p:nvPr/>
          </p:nvSpPr>
          <p:spPr bwMode="auto">
            <a:xfrm>
              <a:off x="4589" y="3717"/>
              <a:ext cx="771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CC0000"/>
                  </a:solidFill>
                </a:rPr>
                <a:t>local web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CC0000"/>
                  </a:solidFill>
                </a:rPr>
                <a:t>cache</a:t>
              </a:r>
            </a:p>
          </p:txBody>
        </p:sp>
      </p:grpSp>
      <p:grpSp>
        <p:nvGrpSpPr>
          <p:cNvPr id="114724" name="Group 307"/>
          <p:cNvGrpSpPr>
            <a:grpSpLocks/>
          </p:cNvGrpSpPr>
          <p:nvPr/>
        </p:nvGrpSpPr>
        <p:grpSpPr bwMode="auto">
          <a:xfrm>
            <a:off x="7465617" y="5027613"/>
            <a:ext cx="409310" cy="576262"/>
            <a:chOff x="4140" y="429"/>
            <a:chExt cx="1425" cy="2396"/>
          </a:xfrm>
        </p:grpSpPr>
        <p:sp>
          <p:nvSpPr>
            <p:cNvPr id="114725" name="Freeform 30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6" name="Rectangle 309"/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27" name="Freeform 31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8" name="Freeform 31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9" name="Rectangle 312"/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30" name="Group 31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4755" name="AutoShape 314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6" name="AutoShape 315"/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31" name="Rectangle 316"/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32" name="Group 31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4753" name="AutoShape 318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4" name="AutoShape 319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33" name="Rectangle 320"/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34" name="Rectangle 321"/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4735" name="Group 32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751" name="AutoShape 323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2" name="AutoShape 324"/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36" name="Freeform 32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4737" name="Group 32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4749" name="AutoShape 327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750" name="AutoShape 328"/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4738" name="Rectangle 329"/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39" name="Freeform 33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0" name="Freeform 33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1" name="Oval 332"/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42" name="Freeform 33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3" name="AutoShape 334"/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44" name="AutoShape 335"/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45" name="Oval 336"/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46" name="Oval 337"/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4747" name="Oval 338"/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4748" name="Rectangle 339"/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1CFD517C-2A60-4C2A-A383-436198CE107E}" type="slidenum">
              <a:rPr lang="en-US" altLang="en-US" smtClean="0"/>
              <a:pPr/>
              <a:t>42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9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9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0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66" grpId="0"/>
      <p:bldP spid="14956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9" name="Rectangle 2"/>
          <p:cNvSpPr>
            <a:spLocks noGrp="1" noChangeArrowheads="1"/>
          </p:cNvSpPr>
          <p:nvPr>
            <p:ph type="title"/>
          </p:nvPr>
        </p:nvSpPr>
        <p:spPr>
          <a:xfrm>
            <a:off x="311283" y="193676"/>
            <a:ext cx="8626475" cy="739775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Conditional GET 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1674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90646" y="1403350"/>
            <a:ext cx="4055269" cy="5132388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Goal:</a:t>
            </a:r>
            <a:r>
              <a:rPr lang="en-US" altLang="en-US" sz="2400">
                <a:ea typeface="ＭＳ Ｐゴシック" pitchFamily="34" charset="-128"/>
              </a:rPr>
              <a:t> don</a:t>
            </a:r>
            <a:r>
              <a:rPr lang="ja-JP" altLang="en-US" sz="2400">
                <a:ea typeface="ＭＳ Ｐゴシック" pitchFamily="34" charset="-128"/>
              </a:rPr>
              <a:t>’</a:t>
            </a:r>
            <a:r>
              <a:rPr lang="en-US" altLang="ja-JP" sz="2400">
                <a:ea typeface="ＭＳ Ｐゴシック" pitchFamily="34" charset="-128"/>
              </a:rPr>
              <a:t>t send object if cache has up-to-date cached version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no object transmission delay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lower link utilization</a:t>
            </a:r>
          </a:p>
          <a:p>
            <a:r>
              <a:rPr lang="en-US" altLang="en-US" sz="2400" i="1">
                <a:solidFill>
                  <a:srgbClr val="000090"/>
                </a:solidFill>
                <a:ea typeface="ＭＳ Ｐゴシック" pitchFamily="34" charset="-128"/>
              </a:rPr>
              <a:t>cache:</a:t>
            </a:r>
            <a:r>
              <a:rPr lang="en-US" altLang="en-US" sz="2400">
                <a:solidFill>
                  <a:srgbClr val="000090"/>
                </a:solidFill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specify date of cached copy in HTTP request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If-modified-since: &lt;date&gt;</a:t>
            </a:r>
          </a:p>
          <a:p>
            <a:r>
              <a:rPr lang="en-US" altLang="en-US" sz="2400" i="1">
                <a:solidFill>
                  <a:srgbClr val="000090"/>
                </a:solidFill>
                <a:ea typeface="ＭＳ Ｐゴシック" pitchFamily="34" charset="-128"/>
              </a:rPr>
              <a:t>server:</a:t>
            </a:r>
            <a:r>
              <a:rPr lang="en-US" altLang="en-US" sz="2400">
                <a:solidFill>
                  <a:srgbClr val="000090"/>
                </a:solidFill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response contains no object if cached copy is up-to-date: 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HTTP/1.0 304 Not Modified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67590" name="Line 4"/>
          <p:cNvSpPr>
            <a:spLocks noChangeShapeType="1"/>
          </p:cNvSpPr>
          <p:nvPr/>
        </p:nvSpPr>
        <p:spPr bwMode="auto">
          <a:xfrm>
            <a:off x="4897967" y="2114550"/>
            <a:ext cx="3580606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3" name="Text Box 8"/>
          <p:cNvSpPr txBox="1">
            <a:spLocks noChangeArrowheads="1"/>
          </p:cNvSpPr>
          <p:nvPr/>
        </p:nvSpPr>
        <p:spPr bwMode="auto">
          <a:xfrm>
            <a:off x="5229887" y="1998663"/>
            <a:ext cx="2904728" cy="6207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HTTP request msg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If-modified-since: &lt;date&gt;</a:t>
            </a:r>
            <a:endParaRPr lang="en-US" altLang="en-US" b="1"/>
          </a:p>
        </p:txBody>
      </p:sp>
      <p:sp>
        <p:nvSpPr>
          <p:cNvPr id="67594" name="Line 9"/>
          <p:cNvSpPr>
            <a:spLocks noChangeShapeType="1"/>
          </p:cNvSpPr>
          <p:nvPr/>
        </p:nvSpPr>
        <p:spPr bwMode="auto">
          <a:xfrm flipH="1">
            <a:off x="4918605" y="2860675"/>
            <a:ext cx="3580606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30"/>
          <p:cNvGrpSpPr>
            <a:grpSpLocks/>
          </p:cNvGrpSpPr>
          <p:nvPr/>
        </p:nvGrpSpPr>
        <p:grpSpPr bwMode="auto">
          <a:xfrm>
            <a:off x="5209250" y="2854325"/>
            <a:ext cx="2863453" cy="865188"/>
            <a:chOff x="2698" y="2036"/>
            <a:chExt cx="1665" cy="545"/>
          </a:xfrm>
        </p:grpSpPr>
        <p:sp>
          <p:nvSpPr>
            <p:cNvPr id="116791" name="Rectangle 10"/>
            <p:cNvSpPr>
              <a:spLocks noChangeArrowheads="1"/>
            </p:cNvSpPr>
            <p:nvPr/>
          </p:nvSpPr>
          <p:spPr bwMode="auto">
            <a:xfrm>
              <a:off x="2760" y="2071"/>
              <a:ext cx="1578" cy="4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16792" name="Text Box 11"/>
            <p:cNvSpPr txBox="1">
              <a:spLocks noChangeArrowheads="1"/>
            </p:cNvSpPr>
            <p:nvPr/>
          </p:nvSpPr>
          <p:spPr bwMode="auto">
            <a:xfrm>
              <a:off x="2698" y="2036"/>
              <a:ext cx="1665" cy="5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HTTP response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/>
                <a:t>HTTP/1.0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/>
                <a:t>304 Not Modified</a:t>
              </a:r>
              <a:endParaRPr lang="en-US" altLang="en-US" b="1"/>
            </a:p>
          </p:txBody>
        </p:sp>
      </p:grpSp>
      <p:sp>
        <p:nvSpPr>
          <p:cNvPr id="67596" name="Text Box 28"/>
          <p:cNvSpPr txBox="1">
            <a:spLocks noChangeArrowheads="1"/>
          </p:cNvSpPr>
          <p:nvPr/>
        </p:nvSpPr>
        <p:spPr bwMode="auto">
          <a:xfrm>
            <a:off x="8603743" y="2149476"/>
            <a:ext cx="1056700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object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not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modified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before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&lt;date&gt;</a:t>
            </a:r>
          </a:p>
        </p:txBody>
      </p:sp>
      <p:sp>
        <p:nvSpPr>
          <p:cNvPr id="67597" name="Line 31"/>
          <p:cNvSpPr>
            <a:spLocks noChangeShapeType="1"/>
          </p:cNvSpPr>
          <p:nvPr/>
        </p:nvSpPr>
        <p:spPr bwMode="auto">
          <a:xfrm>
            <a:off x="4634839" y="4079875"/>
            <a:ext cx="4230688" cy="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8" name="Line 32"/>
          <p:cNvSpPr>
            <a:spLocks noChangeShapeType="1"/>
          </p:cNvSpPr>
          <p:nvPr/>
        </p:nvSpPr>
        <p:spPr bwMode="auto">
          <a:xfrm>
            <a:off x="4970199" y="4678363"/>
            <a:ext cx="3580606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9" name="Text Box 34"/>
          <p:cNvSpPr txBox="1">
            <a:spLocks noChangeArrowheads="1"/>
          </p:cNvSpPr>
          <p:nvPr/>
        </p:nvSpPr>
        <p:spPr bwMode="auto">
          <a:xfrm>
            <a:off x="5235046" y="4562476"/>
            <a:ext cx="2904729" cy="6207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HTTP request msg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If-modified-since: &lt;date&gt;</a:t>
            </a:r>
            <a:endParaRPr lang="en-US" altLang="en-US" b="1"/>
          </a:p>
        </p:txBody>
      </p:sp>
      <p:sp>
        <p:nvSpPr>
          <p:cNvPr id="67600" name="Line 35"/>
          <p:cNvSpPr>
            <a:spLocks noChangeShapeType="1"/>
          </p:cNvSpPr>
          <p:nvPr/>
        </p:nvSpPr>
        <p:spPr bwMode="auto">
          <a:xfrm flipH="1">
            <a:off x="4990836" y="5457825"/>
            <a:ext cx="3580606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1" name="Text Box 38"/>
          <p:cNvSpPr txBox="1">
            <a:spLocks noChangeArrowheads="1"/>
          </p:cNvSpPr>
          <p:nvPr/>
        </p:nvSpPr>
        <p:spPr bwMode="auto">
          <a:xfrm>
            <a:off x="5255683" y="5402263"/>
            <a:ext cx="2863454" cy="9255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HTTP response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HTTP/1.0 200 OK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/>
              <a:t>&lt;data&gt;</a:t>
            </a:r>
          </a:p>
        </p:txBody>
      </p:sp>
      <p:sp>
        <p:nvSpPr>
          <p:cNvPr id="67602" name="Text Box 39"/>
          <p:cNvSpPr txBox="1">
            <a:spLocks noChangeArrowheads="1"/>
          </p:cNvSpPr>
          <p:nvPr/>
        </p:nvSpPr>
        <p:spPr bwMode="auto">
          <a:xfrm>
            <a:off x="8689733" y="4808539"/>
            <a:ext cx="10567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object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modified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after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</a:rPr>
              <a:t>&lt;date&gt;</a:t>
            </a:r>
          </a:p>
        </p:txBody>
      </p:sp>
      <p:sp>
        <p:nvSpPr>
          <p:cNvPr id="116752" name="Text Box 5"/>
          <p:cNvSpPr txBox="1">
            <a:spLocks noChangeArrowheads="1"/>
          </p:cNvSpPr>
          <p:nvPr/>
        </p:nvSpPr>
        <p:spPr bwMode="auto">
          <a:xfrm>
            <a:off x="4142996" y="1062039"/>
            <a:ext cx="78418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client</a:t>
            </a:r>
          </a:p>
        </p:txBody>
      </p:sp>
      <p:sp>
        <p:nvSpPr>
          <p:cNvPr id="116753" name="Text Box 6"/>
          <p:cNvSpPr txBox="1">
            <a:spLocks noChangeArrowheads="1"/>
          </p:cNvSpPr>
          <p:nvPr/>
        </p:nvSpPr>
        <p:spPr bwMode="auto">
          <a:xfrm>
            <a:off x="8140440" y="1057276"/>
            <a:ext cx="8963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server</a:t>
            </a:r>
          </a:p>
        </p:txBody>
      </p:sp>
      <p:pic>
        <p:nvPicPr>
          <p:cNvPr id="116754" name="Picture 32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6635" y="762000"/>
            <a:ext cx="39606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6755" name="Group 34"/>
          <p:cNvGrpSpPr>
            <a:grpSpLocks/>
          </p:cNvGrpSpPr>
          <p:nvPr/>
        </p:nvGrpSpPr>
        <p:grpSpPr bwMode="auto">
          <a:xfrm>
            <a:off x="7663392" y="977900"/>
            <a:ext cx="457465" cy="685800"/>
            <a:chOff x="4140" y="429"/>
            <a:chExt cx="1425" cy="2396"/>
          </a:xfrm>
        </p:grpSpPr>
        <p:sp>
          <p:nvSpPr>
            <p:cNvPr id="116759" name="Freeform 3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0" name="Rectangle 36"/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61" name="Freeform 3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2" name="Freeform 3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63" name="Rectangle 39"/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6764" name="Group 4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6789" name="AutoShape 41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6790" name="AutoShape 42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6765" name="Rectangle 43"/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6766" name="Group 4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6787" name="AutoShape 45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6788" name="AutoShape 46"/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6767" name="Rectangle 47"/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68" name="Rectangle 48"/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16769" name="Group 4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6785" name="AutoShape 50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6786" name="AutoShape 51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6770" name="Freeform 5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6771" name="Group 5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6783" name="AutoShape 54"/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6784" name="AutoShape 55"/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16772" name="Rectangle 56"/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73" name="Freeform 5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4" name="Freeform 5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5" name="Oval 59"/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76" name="Freeform 6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777" name="AutoShape 61"/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78" name="AutoShape 62"/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79" name="Oval 63"/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80" name="Oval 64"/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16781" name="Oval 65"/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782" name="Rectangle 66"/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16756" name="Group 67"/>
          <p:cNvGrpSpPr>
            <a:grpSpLocks/>
          </p:cNvGrpSpPr>
          <p:nvPr/>
        </p:nvGrpSpPr>
        <p:grpSpPr bwMode="auto">
          <a:xfrm>
            <a:off x="4738026" y="1022350"/>
            <a:ext cx="804863" cy="742950"/>
            <a:chOff x="-44" y="1473"/>
            <a:chExt cx="981" cy="1105"/>
          </a:xfrm>
        </p:grpSpPr>
        <p:pic>
          <p:nvPicPr>
            <p:cNvPr id="116757" name="Picture 6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6758" name="Freeform 6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43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7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67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7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67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7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7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67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67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67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590" grpId="0" animBg="1"/>
      <p:bldP spid="67593" grpId="0" animBg="1"/>
      <p:bldP spid="67594" grpId="0" animBg="1"/>
      <p:bldP spid="67596" grpId="0"/>
      <p:bldP spid="67597" grpId="0" animBg="1"/>
      <p:bldP spid="67598" grpId="0" animBg="1"/>
      <p:bldP spid="67599" grpId="0" animBg="1"/>
      <p:bldP spid="67600" grpId="0" animBg="1"/>
      <p:bldP spid="67601" grpId="0" animBg="1"/>
      <p:bldP spid="6760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1068389"/>
            <a:ext cx="44559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outline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FTP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2.5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433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63067" y="1600200"/>
            <a:ext cx="4199731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2.6 P2P applications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2.7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2.8 socket programming with UDP and TCP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44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9209504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505619" y="301625"/>
            <a:ext cx="8420100" cy="86995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Electronic mail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083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89890" y="1366838"/>
            <a:ext cx="4261644" cy="48768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Three major components:</a:t>
            </a: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 </a:t>
            </a:r>
          </a:p>
          <a:p>
            <a:r>
              <a:rPr lang="en-US" altLang="en-US" sz="2400">
                <a:ea typeface="ＭＳ Ｐゴシック" pitchFamily="34" charset="-128"/>
              </a:rPr>
              <a:t>user agents </a:t>
            </a:r>
          </a:p>
          <a:p>
            <a:r>
              <a:rPr lang="en-US" altLang="en-US" sz="2400">
                <a:ea typeface="ＭＳ Ｐゴシック" pitchFamily="34" charset="-128"/>
              </a:rPr>
              <a:t>mail servers </a:t>
            </a:r>
          </a:p>
          <a:p>
            <a:pPr>
              <a:spcAft>
                <a:spcPct val="75000"/>
              </a:spcAft>
            </a:pPr>
            <a:r>
              <a:rPr lang="en-US" altLang="en-US" sz="2400">
                <a:ea typeface="ＭＳ Ｐゴシック" pitchFamily="34" charset="-128"/>
              </a:rPr>
              <a:t>simple mail transfer protocol: SMTP</a:t>
            </a:r>
          </a:p>
          <a:p>
            <a:pPr>
              <a:buFont typeface="Wingdings" pitchFamily="2" charset="2"/>
              <a:buNone/>
            </a:pPr>
            <a:r>
              <a:rPr lang="en-US" altLang="en-US" sz="3200" i="1">
                <a:solidFill>
                  <a:srgbClr val="CC0000"/>
                </a:solidFill>
                <a:ea typeface="ＭＳ Ｐゴシック" pitchFamily="34" charset="-128"/>
              </a:rPr>
              <a:t>User Agent</a:t>
            </a:r>
          </a:p>
          <a:p>
            <a:r>
              <a:rPr lang="en-US" altLang="en-US" sz="2400">
                <a:ea typeface="ＭＳ Ｐゴシック" pitchFamily="34" charset="-128"/>
              </a:rPr>
              <a:t>a.k.a. </a:t>
            </a:r>
            <a:r>
              <a:rPr lang="ja-JP" altLang="en-US" sz="2400">
                <a:ea typeface="ＭＳ Ｐゴシック" pitchFamily="34" charset="-128"/>
              </a:rPr>
              <a:t>“</a:t>
            </a:r>
            <a:r>
              <a:rPr lang="en-US" altLang="ja-JP" sz="2400">
                <a:ea typeface="ＭＳ Ｐゴシック" pitchFamily="34" charset="-128"/>
              </a:rPr>
              <a:t>mail reader</a:t>
            </a:r>
            <a:r>
              <a:rPr lang="ja-JP" altLang="en-US" sz="2400">
                <a:ea typeface="ＭＳ Ｐゴシック" pitchFamily="34" charset="-128"/>
              </a:rPr>
              <a:t>”</a:t>
            </a:r>
            <a:endParaRPr lang="en-US" altLang="ja-JP" sz="2400">
              <a:ea typeface="ＭＳ Ｐゴシック" pitchFamily="34" charset="-128"/>
            </a:endParaRPr>
          </a:p>
          <a:p>
            <a:r>
              <a:rPr lang="en-US" altLang="en-US" sz="2400">
                <a:ea typeface="ＭＳ Ｐゴシック" pitchFamily="34" charset="-128"/>
              </a:rPr>
              <a:t>composing, editing, reading mail messages</a:t>
            </a:r>
          </a:p>
          <a:p>
            <a:r>
              <a:rPr lang="en-US" altLang="en-US" sz="2400">
                <a:ea typeface="ＭＳ Ｐゴシック" pitchFamily="34" charset="-128"/>
              </a:rPr>
              <a:t>e.g., Outlook, Thunderbird, iPhone mail client</a:t>
            </a:r>
          </a:p>
          <a:p>
            <a:r>
              <a:rPr lang="en-US" altLang="en-US" sz="2400">
                <a:ea typeface="ＭＳ Ｐゴシック" pitchFamily="34" charset="-128"/>
              </a:rPr>
              <a:t>outgoing, incoming messages stored on server</a:t>
            </a:r>
          </a:p>
        </p:txBody>
      </p:sp>
      <p:sp>
        <p:nvSpPr>
          <p:cNvPr id="120837" name="Rectangle 280"/>
          <p:cNvSpPr>
            <a:spLocks noChangeArrowheads="1"/>
          </p:cNvSpPr>
          <p:nvPr/>
        </p:nvSpPr>
        <p:spPr bwMode="auto">
          <a:xfrm>
            <a:off x="7543006" y="628651"/>
            <a:ext cx="19812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/>
          </a:p>
        </p:txBody>
      </p:sp>
      <p:grpSp>
        <p:nvGrpSpPr>
          <p:cNvPr id="120838" name="Group 279"/>
          <p:cNvGrpSpPr>
            <a:grpSpLocks/>
          </p:cNvGrpSpPr>
          <p:nvPr/>
        </p:nvGrpSpPr>
        <p:grpSpPr bwMode="auto">
          <a:xfrm>
            <a:off x="7647915" y="576267"/>
            <a:ext cx="1881452" cy="957263"/>
            <a:chOff x="4458" y="3335"/>
            <a:chExt cx="1094" cy="603"/>
          </a:xfrm>
        </p:grpSpPr>
        <p:sp>
          <p:nvSpPr>
            <p:cNvPr id="121036" name="Text Box 263"/>
            <p:cNvSpPr txBox="1">
              <a:spLocks noChangeArrowheads="1"/>
            </p:cNvSpPr>
            <p:nvPr/>
          </p:nvSpPr>
          <p:spPr bwMode="auto">
            <a:xfrm>
              <a:off x="4709" y="3725"/>
              <a:ext cx="78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 mailbox</a:t>
              </a:r>
              <a:endParaRPr lang="en-US" altLang="en-US" sz="2400"/>
            </a:p>
          </p:txBody>
        </p:sp>
        <p:grpSp>
          <p:nvGrpSpPr>
            <p:cNvPr id="121037" name="Group 278"/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121040" name="Rectangle 264"/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1041" name="Line 265"/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2" name="Line 266"/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3" name="Line 267"/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4" name="Line 268"/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5" name="Line 269"/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6" name="Line 270"/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047" name="Line 271"/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21038" name="Rectangle 272"/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1039" name="Text Box 277"/>
            <p:cNvSpPr txBox="1">
              <a:spLocks noChangeArrowheads="1"/>
            </p:cNvSpPr>
            <p:nvPr/>
          </p:nvSpPr>
          <p:spPr bwMode="auto">
            <a:xfrm>
              <a:off x="4596" y="3335"/>
              <a:ext cx="95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outgoing 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message queue</a:t>
              </a:r>
              <a:endParaRPr lang="en-US" altLang="en-US" sz="2400"/>
            </a:p>
          </p:txBody>
        </p:sp>
      </p:grpSp>
      <p:pic>
        <p:nvPicPr>
          <p:cNvPr id="120839" name="Picture 23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889" y="947738"/>
            <a:ext cx="3460221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0840" name="Group 454"/>
          <p:cNvGrpSpPr>
            <a:grpSpLocks/>
          </p:cNvGrpSpPr>
          <p:nvPr/>
        </p:nvGrpSpPr>
        <p:grpSpPr bwMode="auto">
          <a:xfrm>
            <a:off x="5090584" y="1406525"/>
            <a:ext cx="4638278" cy="5118100"/>
            <a:chOff x="2960" y="886"/>
            <a:chExt cx="2697" cy="3224"/>
          </a:xfrm>
        </p:grpSpPr>
        <p:grpSp>
          <p:nvGrpSpPr>
            <p:cNvPr id="120841" name="Group 389"/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121004" name="Freeform 39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5" name="Rectangle 391"/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06" name="Freeform 39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7" name="Freeform 39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08" name="Rectangle 394"/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1009" name="Group 39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21034" name="AutoShape 396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35" name="AutoShape 397"/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1010" name="Rectangle 398"/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1011" name="Group 39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1032" name="AutoShape 400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33" name="AutoShape 401"/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1012" name="Rectangle 402"/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13" name="Rectangle 403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1014" name="Group 40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1030" name="AutoShape 405"/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31" name="AutoShape 406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1015" name="Freeform 40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21016" name="Group 40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1028" name="AutoShape 409"/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29" name="AutoShape 410"/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1017" name="Rectangle 411"/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18" name="Freeform 41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19" name="Freeform 41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0" name="Oval 414"/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1" name="Freeform 41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22" name="AutoShape 416"/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3" name="AutoShape 417"/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4" name="Oval 418"/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5" name="Oval 419"/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121026" name="Oval 420"/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1027" name="Rectangle 421"/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120842" name="Group 356"/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120972" name="Freeform 357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3" name="Rectangle 358"/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74" name="Freeform 359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5" name="Freeform 360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76" name="Rectangle 361"/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77" name="Group 362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21002" name="AutoShape 363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03" name="AutoShape 364"/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78" name="Rectangle 365"/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79" name="Group 366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1000" name="AutoShape 36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1001" name="AutoShape 368"/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80" name="Rectangle 369"/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81" name="Rectangle 370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82" name="Group 371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0998" name="AutoShape 372"/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99" name="AutoShape 373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83" name="Freeform 374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20984" name="Group 375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0996" name="AutoShape 376"/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97" name="AutoShape 377"/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85" name="Rectangle 378"/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86" name="Freeform 379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7" name="Freeform 380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88" name="Oval 381"/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89" name="Freeform 382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90" name="AutoShape 383"/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1" name="AutoShape 384"/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2" name="Oval 385"/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3" name="Oval 386"/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120994" name="Oval 387"/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95" name="Rectangle 388"/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120843" name="Group 320"/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120940" name="Freeform 32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1" name="Rectangle 322"/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42" name="Freeform 32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3" name="Freeform 32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44" name="Rectangle 325"/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45" name="Group 32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20970" name="AutoShape 327"/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71" name="AutoShape 328"/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46" name="Rectangle 329"/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47" name="Group 33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0968" name="AutoShape 331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69" name="AutoShape 332"/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48" name="Rectangle 333"/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49" name="Rectangle 334"/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20950" name="Group 33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0966" name="AutoShape 336"/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67" name="AutoShape 337"/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51" name="Freeform 33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20952" name="Group 33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0964" name="AutoShape 340"/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0965" name="AutoShape 341"/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20953" name="Rectangle 342"/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54" name="Freeform 34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5" name="Freeform 34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6" name="Oval 345"/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57" name="Freeform 34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58" name="AutoShape 347"/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59" name="AutoShape 348"/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0" name="Oval 349"/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1" name="Oval 350"/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120962" name="Oval 351"/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0963" name="Rectangle 352"/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0844" name="Line 9"/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0845" name="Group 19"/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120925" name="Rectangle 20"/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6" name="Text Box 21"/>
              <p:cNvSpPr txBox="1">
                <a:spLocks noChangeArrowheads="1"/>
              </p:cNvSpPr>
              <p:nvPr/>
            </p:nvSpPr>
            <p:spPr bwMode="auto">
              <a:xfrm>
                <a:off x="4320" y="2627"/>
                <a:ext cx="439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mail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server</a:t>
                </a:r>
                <a:endParaRPr lang="en-US" altLang="en-US" sz="2400"/>
              </a:p>
            </p:txBody>
          </p:sp>
          <p:sp>
            <p:nvSpPr>
              <p:cNvPr id="120927" name="Rectangle 22"/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8" name="Line 23"/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29" name="Line 24"/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0" name="Line 25"/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1" name="Line 26"/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2" name="Line 27"/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3" name="Line 28"/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4" name="Line 29"/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35" name="Rectangle 30"/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36" name="Rectangle 31"/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37" name="Rectangle 32"/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38" name="Rectangle 33"/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39" name="Rectangle 34"/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</p:grpSp>
        <p:grpSp>
          <p:nvGrpSpPr>
            <p:cNvPr id="120846" name="Group 60"/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120910" name="Rectangle 61"/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11" name="Text Box 62"/>
              <p:cNvSpPr txBox="1">
                <a:spLocks noChangeArrowheads="1"/>
              </p:cNvSpPr>
              <p:nvPr/>
            </p:nvSpPr>
            <p:spPr bwMode="auto">
              <a:xfrm>
                <a:off x="4320" y="2627"/>
                <a:ext cx="439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mail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server</a:t>
                </a:r>
                <a:endParaRPr lang="en-US" altLang="en-US" sz="2400"/>
              </a:p>
            </p:txBody>
          </p:sp>
          <p:sp>
            <p:nvSpPr>
              <p:cNvPr id="120912" name="Rectangle 63"/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13" name="Line 64"/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4" name="Line 65"/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5" name="Line 66"/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6" name="Line 67"/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7" name="Line 68"/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8" name="Line 69"/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19" name="Line 70"/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20" name="Rectangle 71"/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1" name="Rectangle 72"/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2" name="Rectangle 73"/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3" name="Rectangle 74"/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24" name="Rectangle 75"/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</p:grpSp>
        <p:grpSp>
          <p:nvGrpSpPr>
            <p:cNvPr id="120847" name="Group 96"/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120895" name="Rectangle 97"/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6" name="Text Box 98"/>
              <p:cNvSpPr txBox="1">
                <a:spLocks noChangeArrowheads="1"/>
              </p:cNvSpPr>
              <p:nvPr/>
            </p:nvSpPr>
            <p:spPr bwMode="auto">
              <a:xfrm>
                <a:off x="4320" y="2627"/>
                <a:ext cx="439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mail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server</a:t>
                </a:r>
                <a:endParaRPr lang="en-US" altLang="en-US" sz="2400"/>
              </a:p>
            </p:txBody>
          </p:sp>
          <p:sp>
            <p:nvSpPr>
              <p:cNvPr id="120897" name="Rectangle 99"/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8" name="Line 100"/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899" name="Line 101"/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0" name="Line 102"/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1" name="Line 103"/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2" name="Line 104"/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3" name="Line 105"/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4" name="Line 106"/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0905" name="Rectangle 107"/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06" name="Rectangle 108"/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07" name="Rectangle 109"/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08" name="Rectangle 110"/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909" name="Rectangle 111"/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</p:grpSp>
        <p:sp>
          <p:nvSpPr>
            <p:cNvPr id="120848" name="Line 117"/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49" name="Line 118"/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20850" name="Group 119"/>
            <p:cNvGrpSpPr>
              <a:grpSpLocks/>
            </p:cNvGrpSpPr>
            <p:nvPr/>
          </p:nvGrpSpPr>
          <p:grpSpPr bwMode="auto">
            <a:xfrm>
              <a:off x="3818" y="2535"/>
              <a:ext cx="604" cy="291"/>
              <a:chOff x="3768" y="2537"/>
              <a:chExt cx="604" cy="291"/>
            </a:xfrm>
          </p:grpSpPr>
          <p:sp>
            <p:nvSpPr>
              <p:cNvPr id="120893" name="Rectangle 120"/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4" name="Text Box 121"/>
              <p:cNvSpPr txBox="1">
                <a:spLocks noChangeArrowheads="1"/>
              </p:cNvSpPr>
              <p:nvPr/>
            </p:nvSpPr>
            <p:spPr bwMode="auto">
              <a:xfrm>
                <a:off x="3768" y="2537"/>
                <a:ext cx="604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</a:rPr>
                  <a:t>SMTP</a:t>
                </a:r>
              </a:p>
            </p:txBody>
          </p:sp>
        </p:grpSp>
        <p:grpSp>
          <p:nvGrpSpPr>
            <p:cNvPr id="120851" name="Group 122"/>
            <p:cNvGrpSpPr>
              <a:grpSpLocks/>
            </p:cNvGrpSpPr>
            <p:nvPr/>
          </p:nvGrpSpPr>
          <p:grpSpPr bwMode="auto">
            <a:xfrm>
              <a:off x="3794" y="1743"/>
              <a:ext cx="604" cy="291"/>
              <a:chOff x="3768" y="2537"/>
              <a:chExt cx="604" cy="291"/>
            </a:xfrm>
          </p:grpSpPr>
          <p:sp>
            <p:nvSpPr>
              <p:cNvPr id="120891" name="Rectangle 123"/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2" name="Text Box 124"/>
              <p:cNvSpPr txBox="1">
                <a:spLocks noChangeArrowheads="1"/>
              </p:cNvSpPr>
              <p:nvPr/>
            </p:nvSpPr>
            <p:spPr bwMode="auto">
              <a:xfrm>
                <a:off x="3768" y="2537"/>
                <a:ext cx="604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</a:rPr>
                  <a:t>SMTP</a:t>
                </a:r>
              </a:p>
            </p:txBody>
          </p:sp>
        </p:grpSp>
        <p:grpSp>
          <p:nvGrpSpPr>
            <p:cNvPr id="120852" name="Group 125"/>
            <p:cNvGrpSpPr>
              <a:grpSpLocks/>
            </p:cNvGrpSpPr>
            <p:nvPr/>
          </p:nvGrpSpPr>
          <p:grpSpPr bwMode="auto">
            <a:xfrm>
              <a:off x="2960" y="2193"/>
              <a:ext cx="604" cy="291"/>
              <a:chOff x="3768" y="2537"/>
              <a:chExt cx="604" cy="291"/>
            </a:xfrm>
          </p:grpSpPr>
          <p:sp>
            <p:nvSpPr>
              <p:cNvPr id="120889" name="Rectangle 126"/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90" name="Text Box 127"/>
              <p:cNvSpPr txBox="1">
                <a:spLocks noChangeArrowheads="1"/>
              </p:cNvSpPr>
              <p:nvPr/>
            </p:nvSpPr>
            <p:spPr bwMode="auto">
              <a:xfrm>
                <a:off x="3768" y="2537"/>
                <a:ext cx="604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</a:rPr>
                  <a:t>SMTP</a:t>
                </a:r>
              </a:p>
            </p:txBody>
          </p:sp>
        </p:grpSp>
        <p:grpSp>
          <p:nvGrpSpPr>
            <p:cNvPr id="120853" name="Group 423"/>
            <p:cNvGrpSpPr>
              <a:grpSpLocks/>
            </p:cNvGrpSpPr>
            <p:nvPr/>
          </p:nvGrpSpPr>
          <p:grpSpPr bwMode="auto">
            <a:xfrm>
              <a:off x="3601" y="886"/>
              <a:ext cx="561" cy="664"/>
              <a:chOff x="3588" y="550"/>
              <a:chExt cx="561" cy="664"/>
            </a:xfrm>
          </p:grpSpPr>
          <p:grpSp>
            <p:nvGrpSpPr>
              <p:cNvPr id="120884" name="Group 353"/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87" name="Picture 354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88" name="Freeform 355"/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85" name="Rectangle 115"/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86" name="Text Box 116"/>
              <p:cNvSpPr txBox="1">
                <a:spLocks noChangeArrowheads="1"/>
              </p:cNvSpPr>
              <p:nvPr/>
            </p:nvSpPr>
            <p:spPr bwMode="auto">
              <a:xfrm>
                <a:off x="3589" y="550"/>
                <a:ext cx="406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4" name="Group 424"/>
            <p:cNvGrpSpPr>
              <a:grpSpLocks/>
            </p:cNvGrpSpPr>
            <p:nvPr/>
          </p:nvGrpSpPr>
          <p:grpSpPr bwMode="auto">
            <a:xfrm>
              <a:off x="4884" y="1400"/>
              <a:ext cx="561" cy="664"/>
              <a:chOff x="3588" y="550"/>
              <a:chExt cx="561" cy="664"/>
            </a:xfrm>
          </p:grpSpPr>
          <p:grpSp>
            <p:nvGrpSpPr>
              <p:cNvPr id="120879" name="Group 425"/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82" name="Picture 426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83" name="Freeform 427"/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80" name="Rectangle 115"/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81" name="Text Box 116"/>
              <p:cNvSpPr txBox="1">
                <a:spLocks noChangeArrowheads="1"/>
              </p:cNvSpPr>
              <p:nvPr/>
            </p:nvSpPr>
            <p:spPr bwMode="auto">
              <a:xfrm>
                <a:off x="3589" y="550"/>
                <a:ext cx="406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5" name="Group 430"/>
            <p:cNvGrpSpPr>
              <a:grpSpLocks/>
            </p:cNvGrpSpPr>
            <p:nvPr/>
          </p:nvGrpSpPr>
          <p:grpSpPr bwMode="auto">
            <a:xfrm>
              <a:off x="5096" y="1880"/>
              <a:ext cx="561" cy="664"/>
              <a:chOff x="3588" y="550"/>
              <a:chExt cx="561" cy="664"/>
            </a:xfrm>
          </p:grpSpPr>
          <p:grpSp>
            <p:nvGrpSpPr>
              <p:cNvPr id="120874" name="Group 431"/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77" name="Picture 432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78" name="Freeform 433"/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75" name="Rectangle 115"/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76" name="Text Box 116"/>
              <p:cNvSpPr txBox="1">
                <a:spLocks noChangeArrowheads="1"/>
              </p:cNvSpPr>
              <p:nvPr/>
            </p:nvSpPr>
            <p:spPr bwMode="auto">
              <a:xfrm>
                <a:off x="3589" y="550"/>
                <a:ext cx="406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6" name="Group 436"/>
            <p:cNvGrpSpPr>
              <a:grpSpLocks/>
            </p:cNvGrpSpPr>
            <p:nvPr/>
          </p:nvGrpSpPr>
          <p:grpSpPr bwMode="auto">
            <a:xfrm>
              <a:off x="5013" y="2540"/>
              <a:ext cx="561" cy="664"/>
              <a:chOff x="3588" y="550"/>
              <a:chExt cx="561" cy="664"/>
            </a:xfrm>
          </p:grpSpPr>
          <p:grpSp>
            <p:nvGrpSpPr>
              <p:cNvPr id="120869" name="Group 437"/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72" name="Picture 438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73" name="Freeform 439"/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70" name="Rectangle 115"/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71" name="Text Box 116"/>
              <p:cNvSpPr txBox="1">
                <a:spLocks noChangeArrowheads="1"/>
              </p:cNvSpPr>
              <p:nvPr/>
            </p:nvSpPr>
            <p:spPr bwMode="auto">
              <a:xfrm>
                <a:off x="3589" y="550"/>
                <a:ext cx="406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7" name="Group 442"/>
            <p:cNvGrpSpPr>
              <a:grpSpLocks/>
            </p:cNvGrpSpPr>
            <p:nvPr/>
          </p:nvGrpSpPr>
          <p:grpSpPr bwMode="auto">
            <a:xfrm>
              <a:off x="3368" y="3446"/>
              <a:ext cx="561" cy="664"/>
              <a:chOff x="3588" y="550"/>
              <a:chExt cx="561" cy="664"/>
            </a:xfrm>
          </p:grpSpPr>
          <p:grpSp>
            <p:nvGrpSpPr>
              <p:cNvPr id="120864" name="Group 443"/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67" name="Picture 444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68" name="Freeform 445"/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65" name="Rectangle 115"/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66" name="Text Box 116"/>
              <p:cNvSpPr txBox="1">
                <a:spLocks noChangeArrowheads="1"/>
              </p:cNvSpPr>
              <p:nvPr/>
            </p:nvSpPr>
            <p:spPr bwMode="auto">
              <a:xfrm>
                <a:off x="3589" y="550"/>
                <a:ext cx="406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  <p:grpSp>
          <p:nvGrpSpPr>
            <p:cNvPr id="120858" name="Group 448"/>
            <p:cNvGrpSpPr>
              <a:grpSpLocks/>
            </p:cNvGrpSpPr>
            <p:nvPr/>
          </p:nvGrpSpPr>
          <p:grpSpPr bwMode="auto">
            <a:xfrm>
              <a:off x="3827" y="3056"/>
              <a:ext cx="561" cy="664"/>
              <a:chOff x="3588" y="550"/>
              <a:chExt cx="561" cy="664"/>
            </a:xfrm>
          </p:grpSpPr>
          <p:grpSp>
            <p:nvGrpSpPr>
              <p:cNvPr id="120859" name="Group 449"/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20862" name="Picture 450" descr="desktop_computer_stylized_medium"/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20863" name="Freeform 451"/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20860" name="Rectangle 115"/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/>
              </a:p>
            </p:txBody>
          </p:sp>
          <p:sp>
            <p:nvSpPr>
              <p:cNvPr id="120861" name="Text Box 116"/>
              <p:cNvSpPr txBox="1">
                <a:spLocks noChangeArrowheads="1"/>
              </p:cNvSpPr>
              <p:nvPr/>
            </p:nvSpPr>
            <p:spPr bwMode="auto">
              <a:xfrm>
                <a:off x="3589" y="550"/>
                <a:ext cx="406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user</a:t>
                </a:r>
              </a:p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/>
                  <a:t>agent</a:t>
                </a:r>
                <a:endParaRPr lang="en-US" altLang="en-US" sz="2400"/>
              </a:p>
            </p:txBody>
          </p:sp>
        </p:grp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45</a:t>
            </a:fld>
            <a:endParaRPr lang="en-US" altLang="en-US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3" name="Rectangle 2"/>
          <p:cNvSpPr>
            <a:spLocks noGrp="1" noChangeArrowheads="1"/>
          </p:cNvSpPr>
          <p:nvPr>
            <p:ph type="title"/>
          </p:nvPr>
        </p:nvSpPr>
        <p:spPr>
          <a:xfrm>
            <a:off x="407591" y="222250"/>
            <a:ext cx="8420100" cy="88265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Electronic mail: mail servers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288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95300" y="1398588"/>
            <a:ext cx="4261644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mail servers:</a:t>
            </a:r>
          </a:p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mailbox</a:t>
            </a:r>
            <a:r>
              <a:rPr lang="en-US" altLang="en-US" sz="2400">
                <a:ea typeface="ＭＳ Ｐゴシック" pitchFamily="34" charset="-128"/>
              </a:rPr>
              <a:t> contains incoming messages for user</a:t>
            </a:r>
          </a:p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message queue</a:t>
            </a:r>
            <a:r>
              <a:rPr lang="en-US" altLang="en-US" sz="2400">
                <a:ea typeface="ＭＳ Ｐゴシック" pitchFamily="34" charset="-128"/>
              </a:rPr>
              <a:t> of outgoing (to be sent) mail messages</a:t>
            </a:r>
          </a:p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SMTP protocol</a:t>
            </a:r>
            <a:r>
              <a:rPr lang="en-US" altLang="en-US" sz="2400">
                <a:ea typeface="ＭＳ Ｐゴシック" pitchFamily="34" charset="-128"/>
              </a:rPr>
              <a:t> between mail servers to send email messages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client: sending mail server</a:t>
            </a:r>
          </a:p>
          <a:p>
            <a:pPr lvl="1"/>
            <a:r>
              <a:rPr lang="ja-JP" altLang="en-US">
                <a:ea typeface="ＭＳ Ｐゴシック" pitchFamily="34" charset="-128"/>
              </a:rPr>
              <a:t>“</a:t>
            </a:r>
            <a:r>
              <a:rPr lang="en-US" altLang="ja-JP">
                <a:ea typeface="ＭＳ Ｐゴシック" pitchFamily="34" charset="-128"/>
              </a:rPr>
              <a:t>server</a:t>
            </a:r>
            <a:r>
              <a:rPr lang="ja-JP" altLang="en-US">
                <a:ea typeface="ＭＳ Ｐゴシック" pitchFamily="34" charset="-128"/>
              </a:rPr>
              <a:t>”</a:t>
            </a:r>
            <a:r>
              <a:rPr lang="en-US" altLang="ja-JP">
                <a:ea typeface="ＭＳ Ｐゴシック" pitchFamily="34" charset="-128"/>
              </a:rPr>
              <a:t>: receiving mail server</a:t>
            </a:r>
            <a:endParaRPr lang="en-US" altLang="en-US">
              <a:ea typeface="ＭＳ Ｐゴシック" pitchFamily="34" charset="-128"/>
            </a:endParaRPr>
          </a:p>
        </p:txBody>
      </p:sp>
      <p:pic>
        <p:nvPicPr>
          <p:cNvPr id="122885" name="Picture 15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4537" y="882650"/>
            <a:ext cx="64371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2886" name="Group 271"/>
          <p:cNvGrpSpPr>
            <a:grpSpLocks/>
          </p:cNvGrpSpPr>
          <p:nvPr/>
        </p:nvGrpSpPr>
        <p:grpSpPr bwMode="auto">
          <a:xfrm>
            <a:off x="7474214" y="2787651"/>
            <a:ext cx="517658" cy="715963"/>
            <a:chOff x="4140" y="429"/>
            <a:chExt cx="1425" cy="2396"/>
          </a:xfrm>
        </p:grpSpPr>
        <p:sp>
          <p:nvSpPr>
            <p:cNvPr id="123049" name="Freeform 27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0" name="Rectangle 273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51" name="Freeform 27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2" name="Freeform 27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53" name="Rectangle 276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4" name="Group 27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79" name="AutoShape 278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80" name="AutoShape 279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55" name="Rectangle 280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6" name="Group 28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77" name="AutoShape 282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8" name="AutoShape 283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57" name="Rectangle 284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58" name="Rectangle 285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59" name="Group 28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75" name="AutoShape 287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6" name="AutoShape 288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60" name="Freeform 28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3061" name="Group 29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73" name="AutoShape 291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74" name="AutoShape 292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62" name="Rectangle 293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3" name="Freeform 29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4" name="Freeform 29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5" name="Oval 296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6" name="Freeform 29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7" name="AutoShape 298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8" name="AutoShape 299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9" name="Oval 300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70" name="Oval 301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23071" name="Oval 302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72" name="Rectangle 303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2887" name="Group 304"/>
          <p:cNvGrpSpPr>
            <a:grpSpLocks/>
          </p:cNvGrpSpPr>
          <p:nvPr/>
        </p:nvGrpSpPr>
        <p:grpSpPr bwMode="auto">
          <a:xfrm>
            <a:off x="5315877" y="4181476"/>
            <a:ext cx="517657" cy="715963"/>
            <a:chOff x="4140" y="429"/>
            <a:chExt cx="1425" cy="2396"/>
          </a:xfrm>
        </p:grpSpPr>
        <p:sp>
          <p:nvSpPr>
            <p:cNvPr id="123017" name="Freeform 30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18" name="Rectangle 306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19" name="Freeform 30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0" name="Freeform 30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1" name="Rectangle 309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2" name="Group 31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47" name="AutoShape 311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8" name="AutoShape 312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3" name="Rectangle 313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4" name="Group 31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45" name="AutoShape 315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6" name="AutoShape 316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5" name="Rectangle 317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26" name="Rectangle 318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3027" name="Group 31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43" name="AutoShape 320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4" name="AutoShape 321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28" name="Freeform 32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3029" name="Group 32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41" name="AutoShape 324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42" name="AutoShape 325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3030" name="Rectangle 326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1" name="Freeform 32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2" name="Freeform 32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3" name="Oval 329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4" name="Freeform 33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5" name="AutoShape 331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6" name="AutoShape 332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7" name="Oval 333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38" name="Oval 334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23039" name="Oval 335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40" name="Rectangle 336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2888" name="Group 337"/>
          <p:cNvGrpSpPr>
            <a:grpSpLocks/>
          </p:cNvGrpSpPr>
          <p:nvPr/>
        </p:nvGrpSpPr>
        <p:grpSpPr bwMode="auto">
          <a:xfrm>
            <a:off x="5339954" y="1839913"/>
            <a:ext cx="517657" cy="715962"/>
            <a:chOff x="4140" y="429"/>
            <a:chExt cx="1425" cy="2396"/>
          </a:xfrm>
        </p:grpSpPr>
        <p:sp>
          <p:nvSpPr>
            <p:cNvPr id="122985" name="Freeform 33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6" name="Rectangle 339"/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87" name="Freeform 34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8" name="Freeform 34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89" name="Rectangle 342"/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0" name="Group 34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3015" name="AutoShape 344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6" name="AutoShape 345"/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1" name="Rectangle 346"/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2" name="Group 34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3013" name="AutoShape 348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4" name="AutoShape 349"/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3" name="Rectangle 350"/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94" name="Rectangle 351"/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2995" name="Group 35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3011" name="AutoShape 353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2" name="AutoShape 354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6" name="Freeform 35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2997" name="Group 35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3009" name="AutoShape 357"/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010" name="AutoShape 358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2998" name="Rectangle 359"/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2999" name="Freeform 36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0" name="Freeform 36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1" name="Oval 362"/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2" name="Freeform 36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03" name="AutoShape 364"/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4" name="AutoShape 365"/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5" name="Oval 366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6" name="Oval 367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23007" name="Oval 368"/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08" name="Rectangle 369"/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122889" name="Line 9"/>
          <p:cNvSpPr>
            <a:spLocks noChangeShapeType="1"/>
          </p:cNvSpPr>
          <p:nvPr/>
        </p:nvSpPr>
        <p:spPr bwMode="auto">
          <a:xfrm>
            <a:off x="6421702" y="2606676"/>
            <a:ext cx="1217613" cy="7905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2890" name="Group 19"/>
          <p:cNvGrpSpPr>
            <a:grpSpLocks/>
          </p:cNvGrpSpPr>
          <p:nvPr/>
        </p:nvGrpSpPr>
        <p:grpSpPr bwMode="auto">
          <a:xfrm>
            <a:off x="7680590" y="2986089"/>
            <a:ext cx="877094" cy="1049337"/>
            <a:chOff x="4296" y="2627"/>
            <a:chExt cx="510" cy="661"/>
          </a:xfrm>
        </p:grpSpPr>
        <p:sp>
          <p:nvSpPr>
            <p:cNvPr id="122970" name="Rectangle 20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71" name="Text Box 21"/>
            <p:cNvSpPr txBox="1">
              <a:spLocks noChangeArrowheads="1"/>
            </p:cNvSpPr>
            <p:nvPr/>
          </p:nvSpPr>
          <p:spPr bwMode="auto">
            <a:xfrm>
              <a:off x="4320" y="2627"/>
              <a:ext cx="439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72" name="Rectangle 22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73" name="Line 23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4" name="Line 24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5" name="Line 25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6" name="Line 26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7" name="Line 27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8" name="Line 28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79" name="Line 29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80" name="Rectangle 30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1" name="Rectangle 31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2" name="Rectangle 32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3" name="Rectangle 33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84" name="Rectangle 34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2891" name="Group 60"/>
          <p:cNvGrpSpPr>
            <a:grpSpLocks/>
          </p:cNvGrpSpPr>
          <p:nvPr/>
        </p:nvGrpSpPr>
        <p:grpSpPr bwMode="auto">
          <a:xfrm>
            <a:off x="5513653" y="4386264"/>
            <a:ext cx="877094" cy="1049337"/>
            <a:chOff x="4296" y="2627"/>
            <a:chExt cx="510" cy="661"/>
          </a:xfrm>
        </p:grpSpPr>
        <p:sp>
          <p:nvSpPr>
            <p:cNvPr id="122955" name="Rectangle 61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6" name="Text Box 62"/>
            <p:cNvSpPr txBox="1">
              <a:spLocks noChangeArrowheads="1"/>
            </p:cNvSpPr>
            <p:nvPr/>
          </p:nvSpPr>
          <p:spPr bwMode="auto">
            <a:xfrm>
              <a:off x="4320" y="2627"/>
              <a:ext cx="439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57" name="Rectangle 63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8" name="Line 64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59" name="Line 65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0" name="Line 66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1" name="Line 67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2" name="Line 68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3" name="Line 69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4" name="Line 70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65" name="Rectangle 71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6" name="Rectangle 72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7" name="Rectangle 73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8" name="Rectangle 74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69" name="Rectangle 75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grpSp>
        <p:nvGrpSpPr>
          <p:cNvPr id="122892" name="Group 96"/>
          <p:cNvGrpSpPr>
            <a:grpSpLocks/>
          </p:cNvGrpSpPr>
          <p:nvPr/>
        </p:nvGrpSpPr>
        <p:grpSpPr bwMode="auto">
          <a:xfrm>
            <a:off x="5513653" y="2138364"/>
            <a:ext cx="877094" cy="1049337"/>
            <a:chOff x="4296" y="2627"/>
            <a:chExt cx="510" cy="661"/>
          </a:xfrm>
        </p:grpSpPr>
        <p:sp>
          <p:nvSpPr>
            <p:cNvPr id="122940" name="Rectangle 97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41" name="Text Box 98"/>
            <p:cNvSpPr txBox="1">
              <a:spLocks noChangeArrowheads="1"/>
            </p:cNvSpPr>
            <p:nvPr/>
          </p:nvSpPr>
          <p:spPr bwMode="auto">
            <a:xfrm>
              <a:off x="4320" y="2627"/>
              <a:ext cx="439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2942" name="Rectangle 99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43" name="Line 100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4" name="Line 101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5" name="Line 102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6" name="Line 103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7" name="Line 104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8" name="Line 105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49" name="Line 106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50" name="Rectangle 107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1" name="Rectangle 108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2" name="Rectangle 109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3" name="Rectangle 110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54" name="Rectangle 111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sp>
        <p:nvSpPr>
          <p:cNvPr id="122893" name="Line 117"/>
          <p:cNvSpPr>
            <a:spLocks noChangeShapeType="1"/>
          </p:cNvSpPr>
          <p:nvPr/>
        </p:nvSpPr>
        <p:spPr bwMode="auto">
          <a:xfrm flipV="1">
            <a:off x="6421702" y="3730625"/>
            <a:ext cx="1217613" cy="10858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2894" name="Line 118"/>
          <p:cNvSpPr>
            <a:spLocks noChangeShapeType="1"/>
          </p:cNvSpPr>
          <p:nvPr/>
        </p:nvSpPr>
        <p:spPr bwMode="auto">
          <a:xfrm flipH="1" flipV="1">
            <a:off x="5616840" y="3206751"/>
            <a:ext cx="0" cy="12477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22895" name="Group 119"/>
          <p:cNvGrpSpPr>
            <a:grpSpLocks/>
          </p:cNvGrpSpPr>
          <p:nvPr/>
        </p:nvGrpSpPr>
        <p:grpSpPr bwMode="auto">
          <a:xfrm>
            <a:off x="6566168" y="4024317"/>
            <a:ext cx="1038755" cy="461963"/>
            <a:chOff x="3768" y="2537"/>
            <a:chExt cx="604" cy="291"/>
          </a:xfrm>
        </p:grpSpPr>
        <p:sp>
          <p:nvSpPr>
            <p:cNvPr id="122938" name="Rectangle 120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9" name="Text Box 121"/>
            <p:cNvSpPr txBox="1">
              <a:spLocks noChangeArrowheads="1"/>
            </p:cNvSpPr>
            <p:nvPr/>
          </p:nvSpPr>
          <p:spPr bwMode="auto">
            <a:xfrm>
              <a:off x="3768" y="2537"/>
              <a:ext cx="60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6" name="Group 122"/>
          <p:cNvGrpSpPr>
            <a:grpSpLocks/>
          </p:cNvGrpSpPr>
          <p:nvPr/>
        </p:nvGrpSpPr>
        <p:grpSpPr bwMode="auto">
          <a:xfrm>
            <a:off x="6524893" y="2767017"/>
            <a:ext cx="1038755" cy="461963"/>
            <a:chOff x="3768" y="2537"/>
            <a:chExt cx="604" cy="291"/>
          </a:xfrm>
        </p:grpSpPr>
        <p:sp>
          <p:nvSpPr>
            <p:cNvPr id="122936" name="Rectangle 123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7" name="Text Box 124"/>
            <p:cNvSpPr txBox="1">
              <a:spLocks noChangeArrowheads="1"/>
            </p:cNvSpPr>
            <p:nvPr/>
          </p:nvSpPr>
          <p:spPr bwMode="auto">
            <a:xfrm>
              <a:off x="3768" y="2537"/>
              <a:ext cx="60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7" name="Group 125"/>
          <p:cNvGrpSpPr>
            <a:grpSpLocks/>
          </p:cNvGrpSpPr>
          <p:nvPr/>
        </p:nvGrpSpPr>
        <p:grpSpPr bwMode="auto">
          <a:xfrm>
            <a:off x="5090587" y="3481392"/>
            <a:ext cx="1038755" cy="461963"/>
            <a:chOff x="3768" y="2537"/>
            <a:chExt cx="604" cy="291"/>
          </a:xfrm>
        </p:grpSpPr>
        <p:sp>
          <p:nvSpPr>
            <p:cNvPr id="122934" name="Rectangle 126"/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5" name="Text Box 127"/>
            <p:cNvSpPr txBox="1">
              <a:spLocks noChangeArrowheads="1"/>
            </p:cNvSpPr>
            <p:nvPr/>
          </p:nvSpPr>
          <p:spPr bwMode="auto">
            <a:xfrm>
              <a:off x="3768" y="2537"/>
              <a:ext cx="60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SMTP</a:t>
              </a:r>
            </a:p>
          </p:txBody>
        </p:sp>
      </p:grpSp>
      <p:grpSp>
        <p:nvGrpSpPr>
          <p:cNvPr id="122898" name="Group 430"/>
          <p:cNvGrpSpPr>
            <a:grpSpLocks/>
          </p:cNvGrpSpPr>
          <p:nvPr/>
        </p:nvGrpSpPr>
        <p:grpSpPr bwMode="auto">
          <a:xfrm>
            <a:off x="6192971" y="1406525"/>
            <a:ext cx="964803" cy="1054100"/>
            <a:chOff x="3588" y="550"/>
            <a:chExt cx="561" cy="664"/>
          </a:xfrm>
        </p:grpSpPr>
        <p:grpSp>
          <p:nvGrpSpPr>
            <p:cNvPr id="122929" name="Group 431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32" name="Picture 43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33" name="Freeform 433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30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31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899" name="Group 436"/>
          <p:cNvGrpSpPr>
            <a:grpSpLocks/>
          </p:cNvGrpSpPr>
          <p:nvPr/>
        </p:nvGrpSpPr>
        <p:grpSpPr bwMode="auto">
          <a:xfrm>
            <a:off x="8399464" y="2222500"/>
            <a:ext cx="964804" cy="1054100"/>
            <a:chOff x="3588" y="550"/>
            <a:chExt cx="561" cy="664"/>
          </a:xfrm>
        </p:grpSpPr>
        <p:grpSp>
          <p:nvGrpSpPr>
            <p:cNvPr id="122924" name="Group 437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27" name="Picture 43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28" name="Freeform 439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25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26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0" name="Group 442"/>
          <p:cNvGrpSpPr>
            <a:grpSpLocks/>
          </p:cNvGrpSpPr>
          <p:nvPr/>
        </p:nvGrpSpPr>
        <p:grpSpPr bwMode="auto">
          <a:xfrm>
            <a:off x="8764060" y="2984500"/>
            <a:ext cx="964804" cy="1054100"/>
            <a:chOff x="3588" y="550"/>
            <a:chExt cx="561" cy="664"/>
          </a:xfrm>
        </p:grpSpPr>
        <p:grpSp>
          <p:nvGrpSpPr>
            <p:cNvPr id="122919" name="Group 443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22" name="Picture 44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23" name="Freeform 445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20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21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1" name="Group 448"/>
          <p:cNvGrpSpPr>
            <a:grpSpLocks/>
          </p:cNvGrpSpPr>
          <p:nvPr/>
        </p:nvGrpSpPr>
        <p:grpSpPr bwMode="auto">
          <a:xfrm>
            <a:off x="8621317" y="4032250"/>
            <a:ext cx="964803" cy="1054100"/>
            <a:chOff x="3588" y="550"/>
            <a:chExt cx="561" cy="664"/>
          </a:xfrm>
        </p:grpSpPr>
        <p:grpSp>
          <p:nvGrpSpPr>
            <p:cNvPr id="122914" name="Group 449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17" name="Picture 45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18" name="Freeform 451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15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16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2" name="Group 454"/>
          <p:cNvGrpSpPr>
            <a:grpSpLocks/>
          </p:cNvGrpSpPr>
          <p:nvPr/>
        </p:nvGrpSpPr>
        <p:grpSpPr bwMode="auto">
          <a:xfrm>
            <a:off x="5792260" y="5470525"/>
            <a:ext cx="964804" cy="1054100"/>
            <a:chOff x="3588" y="550"/>
            <a:chExt cx="561" cy="664"/>
          </a:xfrm>
        </p:grpSpPr>
        <p:grpSp>
          <p:nvGrpSpPr>
            <p:cNvPr id="122909" name="Group 455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12" name="Picture 45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13" name="Freeform 457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10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11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2903" name="Group 460"/>
          <p:cNvGrpSpPr>
            <a:grpSpLocks/>
          </p:cNvGrpSpPr>
          <p:nvPr/>
        </p:nvGrpSpPr>
        <p:grpSpPr bwMode="auto">
          <a:xfrm>
            <a:off x="6581644" y="4851400"/>
            <a:ext cx="964803" cy="1054100"/>
            <a:chOff x="3588" y="550"/>
            <a:chExt cx="561" cy="664"/>
          </a:xfrm>
        </p:grpSpPr>
        <p:grpSp>
          <p:nvGrpSpPr>
            <p:cNvPr id="122904" name="Group 461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2907" name="Picture 46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908" name="Freeform 463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2905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2906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46</a:t>
            </a:fld>
            <a:endParaRPr lang="en-US" altLang="en-US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931" name="Picture 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773" y="942975"/>
            <a:ext cx="79230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2" name="Rectangle 2"/>
          <p:cNvSpPr>
            <a:spLocks noGrp="1" noChangeArrowheads="1"/>
          </p:cNvSpPr>
          <p:nvPr>
            <p:ph type="title"/>
          </p:nvPr>
        </p:nvSpPr>
        <p:spPr>
          <a:xfrm>
            <a:off x="505619" y="234950"/>
            <a:ext cx="8420100" cy="95885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Electronic Mail: SMTP </a:t>
            </a:r>
            <a:r>
              <a:rPr lang="en-US" altLang="en-US" sz="3600">
                <a:ea typeface="ＭＳ Ｐゴシック" pitchFamily="34" charset="-128"/>
              </a:rPr>
              <a:t>[RFC 2821]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493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38044" y="1422400"/>
            <a:ext cx="8265319" cy="46482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uses TCP to reliably transfer email message from client to server, port 25</a:t>
            </a:r>
          </a:p>
          <a:p>
            <a:r>
              <a:rPr lang="en-US" altLang="en-US">
                <a:ea typeface="ＭＳ Ｐゴシック" pitchFamily="34" charset="-128"/>
              </a:rPr>
              <a:t>direct transfer: sending server to receiving server</a:t>
            </a:r>
          </a:p>
          <a:p>
            <a:r>
              <a:rPr lang="en-US" altLang="en-US">
                <a:ea typeface="ＭＳ Ｐゴシック" pitchFamily="34" charset="-128"/>
              </a:rPr>
              <a:t>three phases of transfer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handshaking (greeting)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transfer of messages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closure</a:t>
            </a:r>
          </a:p>
          <a:p>
            <a:r>
              <a:rPr lang="en-US" altLang="en-US">
                <a:ea typeface="ＭＳ Ｐゴシック" pitchFamily="34" charset="-128"/>
              </a:rPr>
              <a:t>command/response interaction (like </a:t>
            </a:r>
            <a:r>
              <a:rPr lang="en-US" altLang="en-US" sz="2400">
                <a:ea typeface="ＭＳ Ｐゴシック" pitchFamily="34" charset="-128"/>
              </a:rPr>
              <a:t>HTTP</a:t>
            </a:r>
            <a:r>
              <a:rPr lang="en-US" altLang="en-US">
                <a:ea typeface="ＭＳ Ｐゴシック" pitchFamily="34" charset="-128"/>
              </a:rPr>
              <a:t>)</a:t>
            </a:r>
            <a:endParaRPr lang="en-US" altLang="en-US">
              <a:solidFill>
                <a:schemeClr val="accent2"/>
              </a:solidFill>
              <a:ea typeface="ＭＳ Ｐゴシック" pitchFamily="34" charset="-128"/>
            </a:endParaRPr>
          </a:p>
          <a:p>
            <a:pPr lvl="1"/>
            <a:r>
              <a:rPr lang="en-US" altLang="en-US">
                <a:solidFill>
                  <a:srgbClr val="000099"/>
                </a:solidFill>
                <a:ea typeface="ＭＳ Ｐゴシック" pitchFamily="34" charset="-128"/>
              </a:rPr>
              <a:t>commands:</a:t>
            </a:r>
            <a:r>
              <a:rPr lang="en-US" altLang="en-US">
                <a:ea typeface="ＭＳ Ｐゴシック" pitchFamily="34" charset="-128"/>
              </a:rPr>
              <a:t> ASCII text</a:t>
            </a:r>
          </a:p>
          <a:p>
            <a:pPr lvl="1"/>
            <a:r>
              <a:rPr lang="en-US" altLang="en-US">
                <a:solidFill>
                  <a:srgbClr val="000099"/>
                </a:solidFill>
                <a:ea typeface="ＭＳ Ｐゴシック" pitchFamily="34" charset="-128"/>
              </a:rPr>
              <a:t>response:</a:t>
            </a:r>
            <a:r>
              <a:rPr lang="en-US" altLang="en-US">
                <a:ea typeface="ＭＳ Ｐゴシック" pitchFamily="34" charset="-128"/>
              </a:rPr>
              <a:t> status code and phrase</a:t>
            </a:r>
          </a:p>
          <a:p>
            <a:r>
              <a:rPr lang="en-US" altLang="en-US">
                <a:ea typeface="ＭＳ Ｐゴシック" pitchFamily="34" charset="-128"/>
              </a:rPr>
              <a:t>messages must be in 7-bit ASCI</a:t>
            </a:r>
            <a:endParaRPr lang="en-US" altLang="en-US" sz="3200">
              <a:ea typeface="ＭＳ Ｐゴシック" pitchFamily="34" charset="-128"/>
            </a:endParaRPr>
          </a:p>
          <a:p>
            <a:pPr lvl="1"/>
            <a:endParaRPr lang="en-US" altLang="en-US" sz="2000">
              <a:ea typeface="ＭＳ Ｐゴシック" pitchFamily="34" charset="-128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47</a:t>
            </a:fld>
            <a:endParaRPr lang="en-US" altLang="en-US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979" name="Group 163"/>
          <p:cNvGrpSpPr>
            <a:grpSpLocks/>
          </p:cNvGrpSpPr>
          <p:nvPr/>
        </p:nvGrpSpPr>
        <p:grpSpPr bwMode="auto">
          <a:xfrm>
            <a:off x="1262328" y="4881563"/>
            <a:ext cx="964804" cy="1054100"/>
            <a:chOff x="3588" y="550"/>
            <a:chExt cx="561" cy="664"/>
          </a:xfrm>
        </p:grpSpPr>
        <p:grpSp>
          <p:nvGrpSpPr>
            <p:cNvPr id="127101" name="Group 164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7104" name="Picture 16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7105" name="Freeform 166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7102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103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26980" name="Group 130"/>
          <p:cNvGrpSpPr>
            <a:grpSpLocks/>
          </p:cNvGrpSpPr>
          <p:nvPr/>
        </p:nvGrpSpPr>
        <p:grpSpPr bwMode="auto">
          <a:xfrm>
            <a:off x="5257404" y="4613275"/>
            <a:ext cx="553773" cy="693738"/>
            <a:chOff x="4140" y="429"/>
            <a:chExt cx="1425" cy="2396"/>
          </a:xfrm>
        </p:grpSpPr>
        <p:sp>
          <p:nvSpPr>
            <p:cNvPr id="127069" name="Freeform 13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0" name="Rectangle 132"/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71" name="Freeform 13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2" name="Freeform 13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3" name="Rectangle 135"/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4" name="Group 13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7099" name="AutoShape 137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100" name="AutoShape 138"/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75" name="Rectangle 139"/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6" name="Group 14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7097" name="AutoShape 141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8" name="AutoShape 142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77" name="Rectangle 143"/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78" name="Rectangle 144"/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79" name="Group 14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7095" name="AutoShape 146"/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6" name="AutoShape 147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80" name="Freeform 14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7081" name="Group 14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7093" name="AutoShape 150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94" name="AutoShape 151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82" name="Rectangle 152"/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3" name="Freeform 15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4" name="Freeform 15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5" name="Oval 155"/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6" name="Freeform 15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7" name="AutoShape 157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8" name="AutoShape 158"/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89" name="Oval 159"/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90" name="Oval 160"/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27091" name="Oval 161"/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92" name="Rectangle 162"/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26981" name="Group 97"/>
          <p:cNvGrpSpPr>
            <a:grpSpLocks/>
          </p:cNvGrpSpPr>
          <p:nvPr/>
        </p:nvGrpSpPr>
        <p:grpSpPr bwMode="auto">
          <a:xfrm>
            <a:off x="2897850" y="4668839"/>
            <a:ext cx="553773" cy="693737"/>
            <a:chOff x="4140" y="429"/>
            <a:chExt cx="1425" cy="2396"/>
          </a:xfrm>
        </p:grpSpPr>
        <p:sp>
          <p:nvSpPr>
            <p:cNvPr id="127037" name="Freeform 9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38" name="Rectangle 99"/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39" name="Freeform 10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0" name="Freeform 10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1" name="Rectangle 102"/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2" name="Group 10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7067" name="AutoShape 104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8" name="AutoShape 105"/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3" name="Rectangle 106"/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4" name="Group 10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7065" name="AutoShape 108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6" name="AutoShape 109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5" name="Rectangle 110"/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46" name="Rectangle 111"/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27047" name="Group 11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7063" name="AutoShape 113"/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4" name="AutoShape 114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48" name="Freeform 11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7049" name="Group 11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7061" name="AutoShape 117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7062" name="AutoShape 118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27050" name="Rectangle 119"/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1" name="Freeform 12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2" name="Freeform 12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3" name="Oval 122"/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4" name="Freeform 12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5" name="AutoShape 124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6" name="AutoShape 125"/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7" name="Oval 126"/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58" name="Oval 127"/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27059" name="Oval 128"/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7060" name="Rectangle 129"/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126982" name="Picture 83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884" y="801689"/>
            <a:ext cx="841666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983" name="Rectangle 2"/>
          <p:cNvSpPr>
            <a:spLocks noGrp="1" noChangeArrowheads="1"/>
          </p:cNvSpPr>
          <p:nvPr>
            <p:ph type="title"/>
          </p:nvPr>
        </p:nvSpPr>
        <p:spPr>
          <a:xfrm>
            <a:off x="481542" y="22225"/>
            <a:ext cx="8922279" cy="11430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Scenario: Alice sends message to Bob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698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371600"/>
            <a:ext cx="4127500" cy="321945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200">
                <a:ea typeface="ＭＳ Ｐゴシック" pitchFamily="34" charset="-128"/>
              </a:rPr>
              <a:t>1) Alice uses UA to compose message </a:t>
            </a:r>
            <a:r>
              <a:rPr lang="ja-JP" altLang="en-US" sz="2200">
                <a:ea typeface="ＭＳ Ｐゴシック" pitchFamily="34" charset="-128"/>
              </a:rPr>
              <a:t>“</a:t>
            </a:r>
            <a:r>
              <a:rPr lang="en-US" altLang="ja-JP" sz="2200">
                <a:ea typeface="ＭＳ Ｐゴシック" pitchFamily="34" charset="-128"/>
              </a:rPr>
              <a:t>to</a:t>
            </a:r>
            <a:r>
              <a:rPr lang="ja-JP" altLang="en-US" sz="2200">
                <a:ea typeface="ＭＳ Ｐゴシック" pitchFamily="34" charset="-128"/>
              </a:rPr>
              <a:t>”</a:t>
            </a:r>
            <a:r>
              <a:rPr lang="en-US" altLang="ja-JP" sz="2200">
                <a:ea typeface="ＭＳ Ｐゴシック" pitchFamily="34" charset="-128"/>
              </a:rPr>
              <a:t> </a:t>
            </a:r>
            <a:r>
              <a:rPr lang="en-US" altLang="ja-JP" sz="2200">
                <a:latin typeface="Courier New" pitchFamily="49" charset="0"/>
                <a:ea typeface="ＭＳ Ｐゴシック" pitchFamily="34" charset="-128"/>
              </a:rPr>
              <a:t>bob@someschool.edu</a:t>
            </a:r>
          </a:p>
          <a:p>
            <a:pPr>
              <a:buFont typeface="Wingdings" pitchFamily="2" charset="2"/>
              <a:buNone/>
            </a:pPr>
            <a:r>
              <a:rPr lang="en-US" altLang="en-US" sz="2200">
                <a:ea typeface="ＭＳ Ｐゴシック" pitchFamily="34" charset="-128"/>
              </a:rPr>
              <a:t>2) Alice</a:t>
            </a:r>
            <a:r>
              <a:rPr lang="ja-JP" altLang="en-US" sz="2200">
                <a:ea typeface="ＭＳ Ｐゴシック" pitchFamily="34" charset="-128"/>
              </a:rPr>
              <a:t>’</a:t>
            </a:r>
            <a:r>
              <a:rPr lang="en-US" altLang="ja-JP" sz="2200">
                <a:ea typeface="ＭＳ Ｐゴシック" pitchFamily="34" charset="-128"/>
              </a:rPr>
              <a:t>s UA sends message to her mail server; message placed in message queue</a:t>
            </a:r>
          </a:p>
          <a:p>
            <a:pPr>
              <a:buFont typeface="Wingdings" pitchFamily="2" charset="2"/>
              <a:buNone/>
            </a:pPr>
            <a:r>
              <a:rPr lang="en-US" altLang="en-US" sz="2200">
                <a:ea typeface="ＭＳ Ｐゴシック" pitchFamily="34" charset="-128"/>
              </a:rPr>
              <a:t>3) client side of SMTP opens TCP connection with Bob</a:t>
            </a:r>
            <a:r>
              <a:rPr lang="ja-JP" altLang="en-US" sz="2200">
                <a:ea typeface="ＭＳ Ｐゴシック" pitchFamily="34" charset="-128"/>
              </a:rPr>
              <a:t>’</a:t>
            </a:r>
            <a:r>
              <a:rPr lang="en-US" altLang="ja-JP" sz="2200">
                <a:ea typeface="ＭＳ Ｐゴシック" pitchFamily="34" charset="-128"/>
              </a:rPr>
              <a:t>s mail server</a:t>
            </a:r>
            <a:endParaRPr lang="en-US" altLang="en-US" sz="2200">
              <a:ea typeface="ＭＳ Ｐゴシック" pitchFamily="34" charset="-128"/>
            </a:endParaRPr>
          </a:p>
        </p:txBody>
      </p:sp>
      <p:sp>
        <p:nvSpPr>
          <p:cNvPr id="126985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84208" y="1335088"/>
            <a:ext cx="4127500" cy="3268662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200">
                <a:ea typeface="ＭＳ Ｐゴシック" pitchFamily="34" charset="-128"/>
              </a:rPr>
              <a:t>4) SMTP client sends Alice</a:t>
            </a:r>
            <a:r>
              <a:rPr lang="ja-JP" altLang="en-US" sz="2200">
                <a:ea typeface="ＭＳ Ｐゴシック" pitchFamily="34" charset="-128"/>
              </a:rPr>
              <a:t>’</a:t>
            </a:r>
            <a:r>
              <a:rPr lang="en-US" altLang="ja-JP" sz="2200">
                <a:ea typeface="ＭＳ Ｐゴシック" pitchFamily="34" charset="-128"/>
              </a:rPr>
              <a:t>s message over the TCP connection</a:t>
            </a:r>
          </a:p>
          <a:p>
            <a:pPr>
              <a:buFont typeface="Wingdings" pitchFamily="2" charset="2"/>
              <a:buNone/>
            </a:pPr>
            <a:r>
              <a:rPr lang="en-US" altLang="en-US" sz="2200">
                <a:ea typeface="ＭＳ Ｐゴシック" pitchFamily="34" charset="-128"/>
              </a:rPr>
              <a:t>5) Bob</a:t>
            </a:r>
            <a:r>
              <a:rPr lang="ja-JP" altLang="en-US" sz="2200">
                <a:ea typeface="ＭＳ Ｐゴシック" pitchFamily="34" charset="-128"/>
              </a:rPr>
              <a:t>’</a:t>
            </a:r>
            <a:r>
              <a:rPr lang="en-US" altLang="ja-JP" sz="2200">
                <a:ea typeface="ＭＳ Ｐゴシック" pitchFamily="34" charset="-128"/>
              </a:rPr>
              <a:t>s mail server places the message in Bob</a:t>
            </a:r>
            <a:r>
              <a:rPr lang="ja-JP" altLang="en-US" sz="2200">
                <a:ea typeface="ＭＳ Ｐゴシック" pitchFamily="34" charset="-128"/>
              </a:rPr>
              <a:t>’</a:t>
            </a:r>
            <a:r>
              <a:rPr lang="en-US" altLang="ja-JP" sz="2200">
                <a:ea typeface="ＭＳ Ｐゴシック" pitchFamily="34" charset="-128"/>
              </a:rPr>
              <a:t>s mailbox</a:t>
            </a:r>
          </a:p>
          <a:p>
            <a:pPr>
              <a:buFont typeface="Wingdings" pitchFamily="2" charset="2"/>
              <a:buNone/>
            </a:pPr>
            <a:r>
              <a:rPr lang="en-US" altLang="en-US" sz="2200">
                <a:ea typeface="ＭＳ Ｐゴシック" pitchFamily="34" charset="-128"/>
              </a:rPr>
              <a:t>6) Bob invokes his user agent to read message</a:t>
            </a:r>
          </a:p>
          <a:p>
            <a:pPr>
              <a:buFont typeface="Wingdings" pitchFamily="2" charset="2"/>
              <a:buNone/>
            </a:pPr>
            <a:endParaRPr lang="en-US" altLang="en-US" sz="2200">
              <a:ea typeface="ＭＳ Ｐゴシック" pitchFamily="34" charset="-128"/>
            </a:endParaRPr>
          </a:p>
        </p:txBody>
      </p:sp>
      <p:grpSp>
        <p:nvGrpSpPr>
          <p:cNvPr id="126986" name="Group 20"/>
          <p:cNvGrpSpPr>
            <a:grpSpLocks/>
          </p:cNvGrpSpPr>
          <p:nvPr/>
        </p:nvGrpSpPr>
        <p:grpSpPr bwMode="auto">
          <a:xfrm>
            <a:off x="3042312" y="4956175"/>
            <a:ext cx="877094" cy="1049338"/>
            <a:chOff x="4296" y="2627"/>
            <a:chExt cx="510" cy="661"/>
          </a:xfrm>
        </p:grpSpPr>
        <p:sp>
          <p:nvSpPr>
            <p:cNvPr id="127022" name="Rectangle 21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3" name="Text Box 22"/>
            <p:cNvSpPr txBox="1">
              <a:spLocks noChangeArrowheads="1"/>
            </p:cNvSpPr>
            <p:nvPr/>
          </p:nvSpPr>
          <p:spPr bwMode="auto">
            <a:xfrm>
              <a:off x="4320" y="2627"/>
              <a:ext cx="439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7024" name="Rectangle 23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5" name="Line 24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6" name="Line 25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7" name="Line 26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8" name="Line 27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29" name="Line 28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0" name="Line 29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1" name="Line 30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32" name="Rectangle 31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3" name="Rectangle 32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4" name="Rectangle 33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5" name="Rectangle 34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36" name="Rectangle 35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pic>
        <p:nvPicPr>
          <p:cNvPr id="126987" name="Picture 36" descr="Alice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828" y="5121275"/>
            <a:ext cx="608806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6988" name="Picture 37" descr="Bob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2459" y="5026026"/>
            <a:ext cx="732631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6989" name="Group 48"/>
          <p:cNvGrpSpPr>
            <a:grpSpLocks/>
          </p:cNvGrpSpPr>
          <p:nvPr/>
        </p:nvGrpSpPr>
        <p:grpSpPr bwMode="auto">
          <a:xfrm>
            <a:off x="5415625" y="4902200"/>
            <a:ext cx="877094" cy="1049338"/>
            <a:chOff x="4296" y="2627"/>
            <a:chExt cx="510" cy="661"/>
          </a:xfrm>
        </p:grpSpPr>
        <p:sp>
          <p:nvSpPr>
            <p:cNvPr id="127007" name="Rectangle 49"/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08" name="Text Box 50"/>
            <p:cNvSpPr txBox="1">
              <a:spLocks noChangeArrowheads="1"/>
            </p:cNvSpPr>
            <p:nvPr/>
          </p:nvSpPr>
          <p:spPr bwMode="auto">
            <a:xfrm>
              <a:off x="4320" y="2627"/>
              <a:ext cx="439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mail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sp>
          <p:nvSpPr>
            <p:cNvPr id="127009" name="Rectangle 51"/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0" name="Line 52"/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1" name="Line 53"/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2" name="Line 54"/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3" name="Line 55"/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4" name="Line 56"/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5" name="Line 57"/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6" name="Line 58"/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17" name="Rectangle 59"/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8" name="Rectangle 60"/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19" name="Rectangle 61"/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0" name="Rectangle 62"/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21" name="Rectangle 63"/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</p:grpSp>
      <p:sp>
        <p:nvSpPr>
          <p:cNvPr id="126990" name="Line 69"/>
          <p:cNvSpPr>
            <a:spLocks noChangeShapeType="1"/>
          </p:cNvSpPr>
          <p:nvPr/>
        </p:nvSpPr>
        <p:spPr bwMode="auto">
          <a:xfrm>
            <a:off x="2089548" y="5494338"/>
            <a:ext cx="966523" cy="1460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1" name="Line 70"/>
          <p:cNvSpPr>
            <a:spLocks noChangeShapeType="1"/>
          </p:cNvSpPr>
          <p:nvPr/>
        </p:nvSpPr>
        <p:spPr bwMode="auto">
          <a:xfrm>
            <a:off x="3915967" y="5629276"/>
            <a:ext cx="1494498" cy="219075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2" name="Line 71"/>
          <p:cNvSpPr>
            <a:spLocks noChangeShapeType="1"/>
          </p:cNvSpPr>
          <p:nvPr/>
        </p:nvSpPr>
        <p:spPr bwMode="auto">
          <a:xfrm flipV="1">
            <a:off x="6332273" y="5408614"/>
            <a:ext cx="1112706" cy="427037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6993" name="Oval 72"/>
          <p:cNvSpPr>
            <a:spLocks noChangeArrowheads="1"/>
          </p:cNvSpPr>
          <p:nvPr/>
        </p:nvSpPr>
        <p:spPr bwMode="auto">
          <a:xfrm>
            <a:off x="1147101" y="4943476"/>
            <a:ext cx="316442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r>
              <a:rPr lang="en-US" altLang="en-US" sz="1600"/>
              <a:t>1</a:t>
            </a:r>
            <a:endParaRPr lang="en-US" altLang="en-US" sz="2400"/>
          </a:p>
        </p:txBody>
      </p:sp>
      <p:sp>
        <p:nvSpPr>
          <p:cNvPr id="126994" name="Oval 74"/>
          <p:cNvSpPr>
            <a:spLocks noChangeArrowheads="1"/>
          </p:cNvSpPr>
          <p:nvPr/>
        </p:nvSpPr>
        <p:spPr bwMode="auto">
          <a:xfrm>
            <a:off x="2349235" y="5438776"/>
            <a:ext cx="316442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r>
              <a:rPr lang="en-US" altLang="en-US" sz="1600"/>
              <a:t>2</a:t>
            </a:r>
            <a:endParaRPr lang="en-US" altLang="en-US" sz="2400"/>
          </a:p>
        </p:txBody>
      </p:sp>
      <p:sp>
        <p:nvSpPr>
          <p:cNvPr id="126995" name="Oval 75"/>
          <p:cNvSpPr>
            <a:spLocks noChangeArrowheads="1"/>
          </p:cNvSpPr>
          <p:nvPr/>
        </p:nvSpPr>
        <p:spPr bwMode="auto">
          <a:xfrm>
            <a:off x="3293401" y="5518151"/>
            <a:ext cx="316442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r>
              <a:rPr lang="en-US" altLang="en-US" sz="1600"/>
              <a:t>3</a:t>
            </a:r>
            <a:endParaRPr lang="en-US" altLang="en-US" sz="2400"/>
          </a:p>
        </p:txBody>
      </p:sp>
      <p:sp>
        <p:nvSpPr>
          <p:cNvPr id="126996" name="Oval 76"/>
          <p:cNvSpPr>
            <a:spLocks noChangeArrowheads="1"/>
          </p:cNvSpPr>
          <p:nvPr/>
        </p:nvSpPr>
        <p:spPr bwMode="auto">
          <a:xfrm>
            <a:off x="4497256" y="5603876"/>
            <a:ext cx="316442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r>
              <a:rPr lang="en-US" altLang="en-US" sz="1600"/>
              <a:t>4</a:t>
            </a:r>
            <a:endParaRPr lang="en-US" altLang="en-US" sz="2400"/>
          </a:p>
        </p:txBody>
      </p:sp>
      <p:sp>
        <p:nvSpPr>
          <p:cNvPr id="126997" name="Oval 77"/>
          <p:cNvSpPr>
            <a:spLocks noChangeArrowheads="1"/>
          </p:cNvSpPr>
          <p:nvPr/>
        </p:nvSpPr>
        <p:spPr bwMode="auto">
          <a:xfrm>
            <a:off x="5694231" y="5935664"/>
            <a:ext cx="316442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r>
              <a:rPr lang="en-US" altLang="en-US" sz="1600"/>
              <a:t>5</a:t>
            </a:r>
            <a:endParaRPr lang="en-US" altLang="en-US" sz="2400"/>
          </a:p>
        </p:txBody>
      </p:sp>
      <p:sp>
        <p:nvSpPr>
          <p:cNvPr id="126998" name="Oval 78"/>
          <p:cNvSpPr>
            <a:spLocks noChangeArrowheads="1"/>
          </p:cNvSpPr>
          <p:nvPr/>
        </p:nvSpPr>
        <p:spPr bwMode="auto">
          <a:xfrm>
            <a:off x="6693429" y="5505451"/>
            <a:ext cx="316442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r>
              <a:rPr lang="en-US" altLang="en-US" sz="1600"/>
              <a:t>6</a:t>
            </a:r>
            <a:endParaRPr lang="en-US" altLang="en-US" sz="2400"/>
          </a:p>
        </p:txBody>
      </p:sp>
      <p:sp>
        <p:nvSpPr>
          <p:cNvPr id="126999" name="Text Box 95"/>
          <p:cNvSpPr txBox="1">
            <a:spLocks noChangeArrowheads="1"/>
          </p:cNvSpPr>
          <p:nvPr/>
        </p:nvSpPr>
        <p:spPr bwMode="auto">
          <a:xfrm>
            <a:off x="2517776" y="6069013"/>
            <a:ext cx="1893467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600"/>
              <a:t>Alice</a:t>
            </a:r>
            <a:r>
              <a:rPr lang="ja-JP" altLang="en-US" sz="1600"/>
              <a:t>’</a:t>
            </a:r>
            <a:r>
              <a:rPr lang="en-US" altLang="ja-JP" sz="1600"/>
              <a:t>s mail server</a:t>
            </a:r>
            <a:endParaRPr lang="en-US" altLang="en-US" sz="1600"/>
          </a:p>
        </p:txBody>
      </p:sp>
      <p:sp>
        <p:nvSpPr>
          <p:cNvPr id="127000" name="Text Box 96"/>
          <p:cNvSpPr txBox="1">
            <a:spLocks noChangeArrowheads="1"/>
          </p:cNvSpPr>
          <p:nvPr/>
        </p:nvSpPr>
        <p:spPr bwMode="auto">
          <a:xfrm>
            <a:off x="4982238" y="6132513"/>
            <a:ext cx="1886611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600"/>
              <a:t>Bob</a:t>
            </a:r>
            <a:r>
              <a:rPr lang="ja-JP" altLang="en-US" sz="1600"/>
              <a:t>’</a:t>
            </a:r>
            <a:r>
              <a:rPr lang="en-US" altLang="ja-JP" sz="1600"/>
              <a:t>s mail server</a:t>
            </a:r>
            <a:endParaRPr lang="en-US" altLang="en-US" sz="1600"/>
          </a:p>
        </p:txBody>
      </p:sp>
      <p:grpSp>
        <p:nvGrpSpPr>
          <p:cNvPr id="127001" name="Group 169"/>
          <p:cNvGrpSpPr>
            <a:grpSpLocks/>
          </p:cNvGrpSpPr>
          <p:nvPr/>
        </p:nvGrpSpPr>
        <p:grpSpPr bwMode="auto">
          <a:xfrm>
            <a:off x="7252363" y="4808538"/>
            <a:ext cx="964803" cy="1054100"/>
            <a:chOff x="3588" y="550"/>
            <a:chExt cx="561" cy="664"/>
          </a:xfrm>
        </p:grpSpPr>
        <p:grpSp>
          <p:nvGrpSpPr>
            <p:cNvPr id="127002" name="Group 170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7005" name="Picture 171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7006" name="Freeform 172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7003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27004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48</a:t>
            </a:fld>
            <a:endParaRPr lang="en-US" altLang="en-US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027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691" y="854075"/>
            <a:ext cx="59418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9028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201614"/>
            <a:ext cx="8420100" cy="903287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Sample SMTP interaction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29029" name="Rectangle 3"/>
          <p:cNvSpPr>
            <a:spLocks noChangeArrowheads="1"/>
          </p:cNvSpPr>
          <p:nvPr/>
        </p:nvSpPr>
        <p:spPr bwMode="auto">
          <a:xfrm>
            <a:off x="0" y="1273176"/>
            <a:ext cx="8956298" cy="4708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S: 220 hamburger.edu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C: HELO crepes.fr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S: 250  Hello crepes.fr, pleased to meet you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C: MAIL FROM: &lt;alice@crepes.fr&gt;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S: 250 alice@crepes.fr... Sender 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C: RCPT TO: &lt;bob@hamburger.edu&gt;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S: 250 bob@hamburger.edu ... Recipient 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C: DATA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S: 354 Enter mail, end with "." on a line by itself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C: Do you like ketchup?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C: How about pickles?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C: .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S: 250 Message accepted for delivery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C: QUIT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>
                <a:latin typeface="Courier New" pitchFamily="49" charset="0"/>
              </a:rPr>
              <a:t>     S: 221 hamburger.edu closing connection</a:t>
            </a:r>
            <a:endParaRPr lang="en-US" altLang="en-US"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5410F183-BC0A-4CBF-B733-271855D62A2D}" type="slidenum">
              <a:rPr lang="en-US" altLang="en-US" smtClean="0"/>
              <a:pPr/>
              <a:t>49</a:t>
            </a:fld>
            <a:endParaRPr lang="en-US" altLang="en-US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075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817" y="1030289"/>
            <a:ext cx="69324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076" name="Rectangle 2"/>
          <p:cNvSpPr>
            <a:spLocks noGrp="1" noChangeArrowheads="1"/>
          </p:cNvSpPr>
          <p:nvPr>
            <p:ph type="title"/>
          </p:nvPr>
        </p:nvSpPr>
        <p:spPr>
          <a:xfrm>
            <a:off x="404152" y="414339"/>
            <a:ext cx="8420100" cy="884237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Try SMTP interaction for yourself: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107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48362" y="1579563"/>
            <a:ext cx="8420100" cy="4648200"/>
          </a:xfrm>
        </p:spPr>
        <p:txBody>
          <a:bodyPr/>
          <a:lstStyle/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telnet servername 25</a:t>
            </a:r>
            <a:endParaRPr lang="en-US" altLang="en-US" sz="2400">
              <a:ea typeface="ＭＳ Ｐゴシック" pitchFamily="34" charset="-128"/>
            </a:endParaRPr>
          </a:p>
          <a:p>
            <a:r>
              <a:rPr lang="en-US" altLang="en-US" sz="2400">
                <a:ea typeface="ＭＳ Ｐゴシック" pitchFamily="34" charset="-128"/>
              </a:rPr>
              <a:t>see 220 reply from server</a:t>
            </a:r>
          </a:p>
          <a:p>
            <a:r>
              <a:rPr lang="en-US" altLang="en-US" sz="2400">
                <a:ea typeface="ＭＳ Ｐゴシック" pitchFamily="34" charset="-128"/>
              </a:rPr>
              <a:t>enter HELO, MAIL FROM, RCPT TO, DATA, QUIT commands</a:t>
            </a:r>
            <a:r>
              <a:rPr lang="en-US" altLang="en-US">
                <a:ea typeface="ＭＳ Ｐゴシック" pitchFamily="34" charset="-128"/>
              </a:rPr>
              <a:t> </a:t>
            </a:r>
          </a:p>
          <a:p>
            <a:pPr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  <a:p>
            <a:pPr>
              <a:buFont typeface="Wingdings" pitchFamily="2" charset="2"/>
              <a:buNone/>
            </a:pPr>
            <a:r>
              <a:rPr lang="en-US" altLang="en-US" sz="2400">
                <a:ea typeface="ＭＳ Ｐゴシック" pitchFamily="34" charset="-128"/>
              </a:rPr>
              <a:t>above lets you send email without using email client (reader)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50</a:t>
            </a:fld>
            <a:endParaRPr lang="en-US" altLang="en-US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3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161925"/>
            <a:ext cx="8420100" cy="11430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SMTP: final words</a:t>
            </a:r>
          </a:p>
        </p:txBody>
      </p:sp>
      <p:sp>
        <p:nvSpPr>
          <p:cNvPr id="13312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43454" y="1555750"/>
            <a:ext cx="4127500" cy="4648200"/>
          </a:xfrm>
        </p:spPr>
        <p:txBody>
          <a:bodyPr/>
          <a:lstStyle/>
          <a:p>
            <a:r>
              <a:rPr lang="en-US" altLang="en-US" sz="2400">
                <a:ea typeface="ＭＳ Ｐゴシック" pitchFamily="34" charset="-128"/>
              </a:rPr>
              <a:t>SMTP uses persistent connections</a:t>
            </a:r>
          </a:p>
          <a:p>
            <a:r>
              <a:rPr lang="en-US" altLang="en-US" sz="2400">
                <a:ea typeface="ＭＳ Ｐゴシック" pitchFamily="34" charset="-128"/>
              </a:rPr>
              <a:t>SMTP requires message (header &amp; body) to be in 7-bit ASCII</a:t>
            </a:r>
          </a:p>
          <a:p>
            <a:r>
              <a:rPr lang="en-US" altLang="en-US" sz="2400">
                <a:ea typeface="ＭＳ Ｐゴシック" pitchFamily="34" charset="-128"/>
              </a:rPr>
              <a:t>SMTP server uses </a:t>
            </a:r>
            <a:r>
              <a:rPr lang="en-US" altLang="en-US" sz="2400">
                <a:latin typeface="Courier New" pitchFamily="49" charset="0"/>
                <a:ea typeface="ＭＳ Ｐゴシック" pitchFamily="34" charset="-128"/>
              </a:rPr>
              <a:t>CRLF.CRLF</a:t>
            </a:r>
            <a:r>
              <a:rPr lang="en-US" altLang="en-US" sz="2400">
                <a:ea typeface="ＭＳ Ｐゴシック" pitchFamily="34" charset="-128"/>
              </a:rPr>
              <a:t> to determine end of message</a:t>
            </a:r>
          </a:p>
        </p:txBody>
      </p:sp>
      <p:sp>
        <p:nvSpPr>
          <p:cNvPr id="133125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70450" y="1511300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comparison with HTTP:</a:t>
            </a:r>
          </a:p>
          <a:p>
            <a:pPr>
              <a:spcBef>
                <a:spcPct val="50000"/>
              </a:spcBef>
            </a:pPr>
            <a:r>
              <a:rPr lang="en-US" altLang="en-US" sz="2400">
                <a:ea typeface="ＭＳ Ｐゴシック" pitchFamily="34" charset="-128"/>
              </a:rPr>
              <a:t>HTTP: pull</a:t>
            </a:r>
          </a:p>
          <a:p>
            <a:pPr>
              <a:spcAft>
                <a:spcPct val="50000"/>
              </a:spcAft>
            </a:pPr>
            <a:r>
              <a:rPr lang="en-US" altLang="en-US" sz="2400">
                <a:ea typeface="ＭＳ Ｐゴシック" pitchFamily="34" charset="-128"/>
              </a:rPr>
              <a:t>SMTP: push</a:t>
            </a:r>
          </a:p>
          <a:p>
            <a:pPr>
              <a:spcAft>
                <a:spcPct val="50000"/>
              </a:spcAft>
            </a:pPr>
            <a:r>
              <a:rPr lang="en-US" altLang="en-US" sz="2400">
                <a:ea typeface="ＭＳ Ｐゴシック" pitchFamily="34" charset="-128"/>
              </a:rPr>
              <a:t>both have ASCII command/response interaction, status codes</a:t>
            </a:r>
          </a:p>
          <a:p>
            <a:r>
              <a:rPr lang="en-US" altLang="en-US" sz="2400">
                <a:ea typeface="ＭＳ Ｐゴシック" pitchFamily="34" charset="-128"/>
              </a:rPr>
              <a:t>HTTP: each object encapsulated in its own response message</a:t>
            </a:r>
          </a:p>
          <a:p>
            <a:r>
              <a:rPr lang="en-US" altLang="en-US" sz="2400">
                <a:ea typeface="ＭＳ Ｐゴシック" pitchFamily="34" charset="-128"/>
              </a:rPr>
              <a:t>SMTP: multiple objects sent in multipart message</a:t>
            </a:r>
          </a:p>
        </p:txBody>
      </p:sp>
      <p:pic>
        <p:nvPicPr>
          <p:cNvPr id="133126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696" y="968375"/>
            <a:ext cx="49512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51</a:t>
            </a:fld>
            <a:endParaRPr lang="en-US" altLang="en-US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1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117475"/>
            <a:ext cx="8420100" cy="11430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Mail message format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517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254765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400">
                <a:ea typeface="ＭＳ Ｐゴシック" pitchFamily="34" charset="-128"/>
              </a:rPr>
              <a:t>SMTP: protocol for exchanging email messages</a:t>
            </a:r>
          </a:p>
          <a:p>
            <a:pPr>
              <a:buFont typeface="Wingdings" pitchFamily="2" charset="2"/>
              <a:buNone/>
            </a:pPr>
            <a:r>
              <a:rPr lang="en-US" altLang="en-US" sz="2400">
                <a:ea typeface="ＭＳ Ｐゴシック" pitchFamily="34" charset="-128"/>
              </a:rPr>
              <a:t>RFC 822: standard for text message format:</a:t>
            </a:r>
          </a:p>
          <a:p>
            <a:r>
              <a:rPr lang="en-US" altLang="en-US" sz="2400">
                <a:ea typeface="ＭＳ Ｐゴシック" pitchFamily="34" charset="-128"/>
              </a:rPr>
              <a:t>header lines, e.g.,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To: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From: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Subject:</a:t>
            </a:r>
          </a:p>
          <a:p>
            <a:pPr lvl="1">
              <a:buFont typeface="Wingdings" pitchFamily="2" charset="2"/>
              <a:buNone/>
            </a:pPr>
            <a:r>
              <a:rPr lang="en-US" altLang="en-US" i="1">
                <a:solidFill>
                  <a:srgbClr val="FF0000"/>
                </a:solidFill>
                <a:ea typeface="ＭＳ Ｐゴシック" pitchFamily="34" charset="-128"/>
              </a:rPr>
              <a:t>different</a:t>
            </a:r>
            <a:r>
              <a:rPr lang="en-US" altLang="en-US" i="1">
                <a:solidFill>
                  <a:srgbClr val="66FFCC"/>
                </a:solidFill>
                <a:ea typeface="ＭＳ Ｐゴシック" pitchFamily="34" charset="-128"/>
              </a:rPr>
              <a:t> </a:t>
            </a:r>
            <a:r>
              <a:rPr lang="en-US" altLang="en-US" i="1">
                <a:ea typeface="ＭＳ Ｐゴシック" pitchFamily="34" charset="-128"/>
              </a:rPr>
              <a:t>from </a:t>
            </a:r>
            <a:r>
              <a:rPr lang="en-US" altLang="en-US" sz="2200">
                <a:ea typeface="ＭＳ Ｐゴシック" pitchFamily="34" charset="-128"/>
              </a:rPr>
              <a:t>SMTP MAIL FROM, RCPT TO:</a:t>
            </a:r>
            <a:r>
              <a:rPr lang="en-US" altLang="en-US">
                <a:ea typeface="ＭＳ Ｐゴシック" pitchFamily="34" charset="-128"/>
              </a:rPr>
              <a:t> commands!</a:t>
            </a:r>
          </a:p>
          <a:p>
            <a:r>
              <a:rPr lang="en-US" altLang="en-US" sz="2400">
                <a:ea typeface="ＭＳ Ｐゴシック" pitchFamily="34" charset="-128"/>
              </a:rPr>
              <a:t>Body: the </a:t>
            </a:r>
            <a:r>
              <a:rPr lang="ja-JP" altLang="en-US" sz="2400">
                <a:ea typeface="ＭＳ Ｐゴシック" pitchFamily="34" charset="-128"/>
              </a:rPr>
              <a:t>“</a:t>
            </a:r>
            <a:r>
              <a:rPr lang="en-US" altLang="ja-JP" sz="2400">
                <a:ea typeface="ＭＳ Ｐゴシック" pitchFamily="34" charset="-128"/>
              </a:rPr>
              <a:t>message</a:t>
            </a:r>
            <a:r>
              <a:rPr lang="ja-JP" altLang="en-US" sz="2400">
                <a:ea typeface="ＭＳ Ｐゴシック" pitchFamily="34" charset="-128"/>
              </a:rPr>
              <a:t>”</a:t>
            </a:r>
            <a:r>
              <a:rPr lang="en-US" altLang="ja-JP" sz="2400">
                <a:ea typeface="ＭＳ Ｐゴシック" pitchFamily="34" charset="-128"/>
              </a:rPr>
              <a:t> 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ASCII characters only</a:t>
            </a:r>
          </a:p>
        </p:txBody>
      </p:sp>
      <p:sp>
        <p:nvSpPr>
          <p:cNvPr id="135173" name="Rectangle 5"/>
          <p:cNvSpPr>
            <a:spLocks noChangeArrowheads="1"/>
          </p:cNvSpPr>
          <p:nvPr/>
        </p:nvSpPr>
        <p:spPr bwMode="auto">
          <a:xfrm>
            <a:off x="5393267" y="1892300"/>
            <a:ext cx="3068108" cy="4318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</a:rPr>
              <a:t>header</a:t>
            </a:r>
          </a:p>
        </p:txBody>
      </p:sp>
      <p:sp>
        <p:nvSpPr>
          <p:cNvPr id="135174" name="Rectangle 7"/>
          <p:cNvSpPr>
            <a:spLocks noChangeArrowheads="1"/>
          </p:cNvSpPr>
          <p:nvPr/>
        </p:nvSpPr>
        <p:spPr bwMode="auto">
          <a:xfrm>
            <a:off x="5393267" y="2705100"/>
            <a:ext cx="3068108" cy="17399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</a:rPr>
              <a:t>body</a:t>
            </a:r>
          </a:p>
        </p:txBody>
      </p:sp>
      <p:sp>
        <p:nvSpPr>
          <p:cNvPr id="135175" name="Rectangle 9"/>
          <p:cNvSpPr>
            <a:spLocks noChangeArrowheads="1"/>
          </p:cNvSpPr>
          <p:nvPr/>
        </p:nvSpPr>
        <p:spPr bwMode="auto">
          <a:xfrm>
            <a:off x="5173133" y="1778000"/>
            <a:ext cx="3508375" cy="30734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/>
          </a:p>
        </p:txBody>
      </p:sp>
      <p:sp>
        <p:nvSpPr>
          <p:cNvPr id="135176" name="Line 10"/>
          <p:cNvSpPr>
            <a:spLocks noChangeShapeType="1"/>
          </p:cNvSpPr>
          <p:nvPr/>
        </p:nvSpPr>
        <p:spPr bwMode="auto">
          <a:xfrm flipV="1">
            <a:off x="3425825" y="2159000"/>
            <a:ext cx="1912408" cy="10160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5177" name="Line 11"/>
          <p:cNvSpPr>
            <a:spLocks noChangeShapeType="1"/>
          </p:cNvSpPr>
          <p:nvPr/>
        </p:nvSpPr>
        <p:spPr bwMode="auto">
          <a:xfrm flipV="1">
            <a:off x="3260725" y="3327400"/>
            <a:ext cx="2063750" cy="1879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5178" name="Text Box 13"/>
          <p:cNvSpPr txBox="1">
            <a:spLocks noChangeArrowheads="1"/>
          </p:cNvSpPr>
          <p:nvPr/>
        </p:nvSpPr>
        <p:spPr bwMode="auto">
          <a:xfrm>
            <a:off x="8847152" y="2112964"/>
            <a:ext cx="79861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blank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/>
              <a:t>line</a:t>
            </a:r>
          </a:p>
        </p:txBody>
      </p:sp>
      <p:sp>
        <p:nvSpPr>
          <p:cNvPr id="135179" name="Line 14"/>
          <p:cNvSpPr>
            <a:spLocks noChangeShapeType="1"/>
          </p:cNvSpPr>
          <p:nvPr/>
        </p:nvSpPr>
        <p:spPr bwMode="auto">
          <a:xfrm flipH="1">
            <a:off x="7856009" y="2552700"/>
            <a:ext cx="1045633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35180" name="Picture 1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696" y="912814"/>
            <a:ext cx="49512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52</a:t>
            </a:fld>
            <a:endParaRPr lang="en-US" altLang="en-US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219" name="Group 133"/>
          <p:cNvGrpSpPr>
            <a:grpSpLocks/>
          </p:cNvGrpSpPr>
          <p:nvPr/>
        </p:nvGrpSpPr>
        <p:grpSpPr bwMode="auto">
          <a:xfrm>
            <a:off x="3209132" y="1577975"/>
            <a:ext cx="553773" cy="693738"/>
            <a:chOff x="4140" y="429"/>
            <a:chExt cx="1425" cy="2396"/>
          </a:xfrm>
        </p:grpSpPr>
        <p:sp>
          <p:nvSpPr>
            <p:cNvPr id="137311" name="Freeform 13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2" name="Rectangle 135"/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13" name="Freeform 13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4" name="Freeform 13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15" name="Rectangle 138"/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316" name="Group 13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7341" name="AutoShape 140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42" name="AutoShape 141"/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317" name="Rectangle 142"/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318" name="Group 14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7339" name="AutoShape 144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40" name="AutoShape 145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319" name="Rectangle 146"/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20" name="Rectangle 147"/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321" name="Group 14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7337" name="AutoShape 149"/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38" name="AutoShape 150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322" name="Freeform 15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323" name="Group 15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7335" name="AutoShape 153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36" name="AutoShape 154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324" name="Rectangle 155"/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25" name="Freeform 15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6" name="Freeform 15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7" name="Oval 158"/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28" name="Freeform 15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329" name="AutoShape 160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30" name="AutoShape 161"/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31" name="Oval 162"/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32" name="Oval 163"/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37333" name="Oval 164"/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34" name="Rectangle 165"/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37220" name="Group 100"/>
          <p:cNvGrpSpPr>
            <a:grpSpLocks/>
          </p:cNvGrpSpPr>
          <p:nvPr/>
        </p:nvGrpSpPr>
        <p:grpSpPr bwMode="auto">
          <a:xfrm>
            <a:off x="5035551" y="1587500"/>
            <a:ext cx="553773" cy="693738"/>
            <a:chOff x="4140" y="429"/>
            <a:chExt cx="1425" cy="2396"/>
          </a:xfrm>
        </p:grpSpPr>
        <p:sp>
          <p:nvSpPr>
            <p:cNvPr id="137279" name="Freeform 101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0" name="Rectangle 102"/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81" name="Freeform 103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2" name="Freeform 104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83" name="Rectangle 105"/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84" name="Group 106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7309" name="AutoShape 107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10" name="AutoShape 108"/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85" name="Rectangle 109"/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86" name="Group 110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7307" name="AutoShape 111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8" name="AutoShape 112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87" name="Rectangle 113"/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88" name="Rectangle 114"/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89" name="Group 115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7305" name="AutoShape 116"/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6" name="AutoShape 117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90" name="Freeform 118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291" name="Group 119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7303" name="AutoShape 120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304" name="AutoShape 121"/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92" name="Rectangle 122"/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93" name="Freeform 123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4" name="Freeform 124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5" name="Oval 125"/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96" name="Freeform 126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97" name="AutoShape 127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98" name="AutoShape 128"/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99" name="Oval 129"/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00" name="Oval 130"/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37301" name="Oval 131"/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302" name="Rectangle 132"/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137221" name="Picture 9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653" y="963614"/>
            <a:ext cx="54465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222" name="Rectangle 2"/>
          <p:cNvSpPr>
            <a:spLocks noGrp="1" noChangeArrowheads="1"/>
          </p:cNvSpPr>
          <p:nvPr>
            <p:ph type="title"/>
          </p:nvPr>
        </p:nvSpPr>
        <p:spPr>
          <a:xfrm>
            <a:off x="541735" y="255588"/>
            <a:ext cx="8420100" cy="893762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Mail access protocols</a:t>
            </a:r>
          </a:p>
        </p:txBody>
      </p:sp>
      <p:sp>
        <p:nvSpPr>
          <p:cNvPr id="1372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29444" y="3230563"/>
            <a:ext cx="7997031" cy="2209800"/>
          </a:xfrm>
        </p:spPr>
        <p:txBody>
          <a:bodyPr/>
          <a:lstStyle/>
          <a:p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SMTP:</a:t>
            </a:r>
            <a:r>
              <a:rPr lang="en-US" altLang="en-US" sz="2400">
                <a:ea typeface="ＭＳ Ｐゴシック" pitchFamily="34" charset="-128"/>
              </a:rPr>
              <a:t> delivery/storage to receiver</a:t>
            </a:r>
            <a:r>
              <a:rPr lang="ja-JP" altLang="en-US" sz="2400">
                <a:ea typeface="ＭＳ Ｐゴシック" pitchFamily="34" charset="-128"/>
              </a:rPr>
              <a:t>’</a:t>
            </a:r>
            <a:r>
              <a:rPr lang="en-US" altLang="ja-JP" sz="2400">
                <a:ea typeface="ＭＳ Ｐゴシック" pitchFamily="34" charset="-128"/>
              </a:rPr>
              <a:t>s server</a:t>
            </a:r>
          </a:p>
          <a:p>
            <a:r>
              <a:rPr lang="en-US" altLang="en-US" sz="2400">
                <a:ea typeface="ＭＳ Ｐゴシック" pitchFamily="34" charset="-128"/>
              </a:rPr>
              <a:t>mail access protocol: retrieval from server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  <a:ea typeface="ＭＳ Ｐゴシック" pitchFamily="34" charset="-128"/>
              </a:rPr>
              <a:t>POP:</a:t>
            </a:r>
            <a:r>
              <a:rPr lang="en-US" altLang="en-US" sz="2200">
                <a:ea typeface="ＭＳ Ｐゴシック" pitchFamily="34" charset="-128"/>
              </a:rPr>
              <a:t> Post Office Protocol [RFC 1939]: authorization, download 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  <a:ea typeface="ＭＳ Ｐゴシック" pitchFamily="34" charset="-128"/>
              </a:rPr>
              <a:t>IMAP:</a:t>
            </a:r>
            <a:r>
              <a:rPr lang="en-US" altLang="en-US" sz="2200">
                <a:ea typeface="ＭＳ Ｐゴシック" pitchFamily="34" charset="-128"/>
              </a:rPr>
              <a:t> Internet Mail Access Protocol [RFC 1730]: more features, including manipulation of stored messages on server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  <a:ea typeface="ＭＳ Ｐゴシック" pitchFamily="34" charset="-128"/>
              </a:rPr>
              <a:t>HTTP:</a:t>
            </a:r>
            <a:r>
              <a:rPr lang="en-US" altLang="en-US" sz="2200">
                <a:ea typeface="ＭＳ Ｐゴシック" pitchFamily="34" charset="-128"/>
              </a:rPr>
              <a:t> gmail, Hotmail, Yahoo! Mail, etc.</a:t>
            </a:r>
          </a:p>
          <a:p>
            <a:pPr lvl="1"/>
            <a:endParaRPr lang="en-US" altLang="en-US" sz="2200">
              <a:ea typeface="ＭＳ Ｐゴシック" pitchFamily="34" charset="-128"/>
            </a:endParaRPr>
          </a:p>
        </p:txBody>
      </p:sp>
      <p:grpSp>
        <p:nvGrpSpPr>
          <p:cNvPr id="137224" name="Group 158"/>
          <p:cNvGrpSpPr>
            <a:grpSpLocks/>
          </p:cNvGrpSpPr>
          <p:nvPr/>
        </p:nvGrpSpPr>
        <p:grpSpPr bwMode="auto">
          <a:xfrm>
            <a:off x="3030273" y="1987550"/>
            <a:ext cx="1556412" cy="1131888"/>
            <a:chOff x="1796" y="1206"/>
            <a:chExt cx="905" cy="713"/>
          </a:xfrm>
        </p:grpSpPr>
        <p:sp>
          <p:nvSpPr>
            <p:cNvPr id="137263" name="Text Box 95"/>
            <p:cNvSpPr txBox="1">
              <a:spLocks noChangeArrowheads="1"/>
            </p:cNvSpPr>
            <p:nvPr/>
          </p:nvSpPr>
          <p:spPr bwMode="auto">
            <a:xfrm>
              <a:off x="1796" y="1583"/>
              <a:ext cx="905" cy="3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sender</a:t>
              </a:r>
              <a:r>
                <a:rPr lang="ja-JP" altLang="en-US" sz="1600"/>
                <a:t>’</a:t>
              </a:r>
              <a:r>
                <a:rPr lang="en-US" altLang="ja-JP" sz="1600"/>
                <a:t>s mail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  <p:grpSp>
          <p:nvGrpSpPr>
            <p:cNvPr id="137264" name="Group 157"/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137265" name="Rectangle 94"/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37266" name="Rectangle 96"/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37267" name="Line 97"/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68" name="Line 98"/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69" name="Line 99"/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0" name="Line 100"/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1" name="Line 101"/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2" name="Line 102"/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3" name="Line 103"/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7274" name="Rectangle 104"/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37275" name="Rectangle 105"/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37276" name="Rectangle 106"/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37277" name="Rectangle 107"/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  <p:sp>
            <p:nvSpPr>
              <p:cNvPr id="137278" name="Rectangle 108"/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2400">
                  <a:latin typeface="Comic Sans MS" pitchFamily="66" charset="0"/>
                </a:endParaRPr>
              </a:p>
            </p:txBody>
          </p:sp>
        </p:grpSp>
      </p:grpSp>
      <p:sp>
        <p:nvSpPr>
          <p:cNvPr id="137225" name="Text Box 121"/>
          <p:cNvSpPr txBox="1">
            <a:spLocks noChangeArrowheads="1"/>
          </p:cNvSpPr>
          <p:nvPr/>
        </p:nvSpPr>
        <p:spPr bwMode="auto">
          <a:xfrm>
            <a:off x="2222696" y="1466851"/>
            <a:ext cx="89800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SMTP</a:t>
            </a:r>
          </a:p>
        </p:txBody>
      </p:sp>
      <p:sp>
        <p:nvSpPr>
          <p:cNvPr id="137226" name="Rectangle 153"/>
          <p:cNvSpPr>
            <a:spLocks noChangeArrowheads="1"/>
          </p:cNvSpPr>
          <p:nvPr/>
        </p:nvSpPr>
        <p:spPr bwMode="auto">
          <a:xfrm>
            <a:off x="4096544" y="1457325"/>
            <a:ext cx="928688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sp>
        <p:nvSpPr>
          <p:cNvPr id="137227" name="Text Box 154"/>
          <p:cNvSpPr txBox="1">
            <a:spLocks noChangeArrowheads="1"/>
          </p:cNvSpPr>
          <p:nvPr/>
        </p:nvSpPr>
        <p:spPr bwMode="auto">
          <a:xfrm>
            <a:off x="3957965" y="1477964"/>
            <a:ext cx="89800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</a:rPr>
              <a:t>SMTP</a:t>
            </a:r>
          </a:p>
        </p:txBody>
      </p:sp>
      <p:sp>
        <p:nvSpPr>
          <p:cNvPr id="137228" name="Text Box 156"/>
          <p:cNvSpPr txBox="1">
            <a:spLocks noChangeArrowheads="1"/>
          </p:cNvSpPr>
          <p:nvPr/>
        </p:nvSpPr>
        <p:spPr bwMode="auto">
          <a:xfrm>
            <a:off x="5941881" y="1308100"/>
            <a:ext cx="163724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mail access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</a:rPr>
              <a:t>protocol</a:t>
            </a:r>
            <a:endParaRPr lang="en-US" altLang="en-US" sz="1800">
              <a:solidFill>
                <a:srgbClr val="CC0000"/>
              </a:solidFill>
            </a:endParaRPr>
          </a:p>
        </p:txBody>
      </p:sp>
      <p:sp>
        <p:nvSpPr>
          <p:cNvPr id="137229" name="Text Box 160"/>
          <p:cNvSpPr txBox="1">
            <a:spLocks noChangeArrowheads="1"/>
          </p:cNvSpPr>
          <p:nvPr/>
        </p:nvSpPr>
        <p:spPr bwMode="auto">
          <a:xfrm>
            <a:off x="4736306" y="2598738"/>
            <a:ext cx="1666479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receiver</a:t>
            </a:r>
            <a:r>
              <a:rPr lang="ja-JP" altLang="en-US" sz="1600"/>
              <a:t>’</a:t>
            </a:r>
            <a:r>
              <a:rPr lang="en-US" altLang="ja-JP" sz="1600"/>
              <a:t>s mail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server</a:t>
            </a:r>
            <a:endParaRPr lang="en-US" altLang="en-US" sz="2400"/>
          </a:p>
        </p:txBody>
      </p:sp>
      <p:grpSp>
        <p:nvGrpSpPr>
          <p:cNvPr id="137230" name="Group 161"/>
          <p:cNvGrpSpPr>
            <a:grpSpLocks/>
          </p:cNvGrpSpPr>
          <p:nvPr/>
        </p:nvGrpSpPr>
        <p:grpSpPr bwMode="auto">
          <a:xfrm>
            <a:off x="5200650" y="2000251"/>
            <a:ext cx="877094" cy="561975"/>
            <a:chOff x="2070" y="2004"/>
            <a:chExt cx="510" cy="354"/>
          </a:xfrm>
        </p:grpSpPr>
        <p:sp>
          <p:nvSpPr>
            <p:cNvPr id="137249" name="Rectangle 162"/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50" name="Rectangle 163"/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51" name="Line 164"/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2" name="Line 165"/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3" name="Line 166"/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4" name="Line 167"/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5" name="Line 168"/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6" name="Line 169"/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7" name="Line 170"/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58" name="Rectangle 171"/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59" name="Rectangle 172"/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60" name="Rectangle 173"/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61" name="Rectangle 174"/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62" name="Rectangle 175"/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</p:grpSp>
      <p:pic>
        <p:nvPicPr>
          <p:cNvPr id="137231" name="Picture 176" descr="Alic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542" y="1557339"/>
            <a:ext cx="608806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7232" name="Picture 179" descr="Bob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509" y="1571626"/>
            <a:ext cx="732631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233" name="Line 94"/>
          <p:cNvSpPr>
            <a:spLocks noChangeShapeType="1"/>
          </p:cNvSpPr>
          <p:nvPr/>
        </p:nvSpPr>
        <p:spPr bwMode="auto">
          <a:xfrm>
            <a:off x="2170377" y="1905000"/>
            <a:ext cx="97856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4" name="Line 95"/>
          <p:cNvSpPr>
            <a:spLocks noChangeShapeType="1"/>
          </p:cNvSpPr>
          <p:nvPr/>
        </p:nvSpPr>
        <p:spPr bwMode="auto">
          <a:xfrm>
            <a:off x="3936604" y="1901825"/>
            <a:ext cx="978561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5" name="Line 96"/>
          <p:cNvSpPr>
            <a:spLocks noChangeShapeType="1"/>
          </p:cNvSpPr>
          <p:nvPr/>
        </p:nvSpPr>
        <p:spPr bwMode="auto">
          <a:xfrm>
            <a:off x="5690792" y="1898650"/>
            <a:ext cx="1838457" cy="158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36" name="Text Box 156"/>
          <p:cNvSpPr txBox="1">
            <a:spLocks noChangeArrowheads="1"/>
          </p:cNvSpPr>
          <p:nvPr/>
        </p:nvSpPr>
        <p:spPr bwMode="auto">
          <a:xfrm>
            <a:off x="6248208" y="1927225"/>
            <a:ext cx="1296316" cy="563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solidFill>
                  <a:srgbClr val="CC0000"/>
                </a:solidFill>
              </a:rPr>
              <a:t>(e.g., </a:t>
            </a:r>
            <a:r>
              <a:rPr lang="en-US" altLang="en-US" sz="1600" i="1">
                <a:solidFill>
                  <a:srgbClr val="CC0000"/>
                </a:solidFill>
              </a:rPr>
              <a:t>POP, 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</a:rPr>
              <a:t>         IMAP</a:t>
            </a:r>
            <a:r>
              <a:rPr lang="en-US" altLang="en-US" sz="1800" i="1">
                <a:solidFill>
                  <a:srgbClr val="CC0000"/>
                </a:solidFill>
              </a:rPr>
              <a:t>)</a:t>
            </a:r>
          </a:p>
        </p:txBody>
      </p:sp>
      <p:grpSp>
        <p:nvGrpSpPr>
          <p:cNvPr id="137237" name="Group 166"/>
          <p:cNvGrpSpPr>
            <a:grpSpLocks/>
          </p:cNvGrpSpPr>
          <p:nvPr/>
        </p:nvGrpSpPr>
        <p:grpSpPr bwMode="auto">
          <a:xfrm>
            <a:off x="1179778" y="1419225"/>
            <a:ext cx="964804" cy="1054100"/>
            <a:chOff x="3588" y="550"/>
            <a:chExt cx="561" cy="664"/>
          </a:xfrm>
        </p:grpSpPr>
        <p:grpSp>
          <p:nvGrpSpPr>
            <p:cNvPr id="137244" name="Group 167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37247" name="Picture 16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7248" name="Freeform 169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37245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37246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grpSp>
        <p:nvGrpSpPr>
          <p:cNvPr id="137238" name="Group 172"/>
          <p:cNvGrpSpPr>
            <a:grpSpLocks/>
          </p:cNvGrpSpPr>
          <p:nvPr/>
        </p:nvGrpSpPr>
        <p:grpSpPr bwMode="auto">
          <a:xfrm>
            <a:off x="7572244" y="1422400"/>
            <a:ext cx="964803" cy="1054100"/>
            <a:chOff x="3588" y="550"/>
            <a:chExt cx="561" cy="664"/>
          </a:xfrm>
        </p:grpSpPr>
        <p:grpSp>
          <p:nvGrpSpPr>
            <p:cNvPr id="137239" name="Group 173"/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37242" name="Picture 17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7243" name="Freeform 175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37240" name="Rectangle 115"/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37241" name="Text Box 116"/>
            <p:cNvSpPr txBox="1">
              <a:spLocks noChangeArrowheads="1"/>
            </p:cNvSpPr>
            <p:nvPr/>
          </p:nvSpPr>
          <p:spPr bwMode="auto">
            <a:xfrm>
              <a:off x="3589" y="550"/>
              <a:ext cx="40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agent</a:t>
              </a:r>
              <a:endParaRPr lang="en-US" altLang="en-US" sz="2400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53</a:t>
            </a:fld>
            <a:endParaRPr lang="en-US" altLang="en-US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267" name="Picture 1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339" y="858838"/>
            <a:ext cx="3594365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268" name="Rectangle 2"/>
          <p:cNvSpPr>
            <a:spLocks noGrp="1" noChangeArrowheads="1"/>
          </p:cNvSpPr>
          <p:nvPr>
            <p:ph type="title"/>
          </p:nvPr>
        </p:nvSpPr>
        <p:spPr>
          <a:xfrm>
            <a:off x="436827" y="131764"/>
            <a:ext cx="8420100" cy="9683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POP3 protocol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926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6575" y="1438275"/>
            <a:ext cx="4302919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authorization phase</a:t>
            </a:r>
          </a:p>
          <a:p>
            <a:r>
              <a:rPr lang="en-US" altLang="en-US" sz="2000">
                <a:ea typeface="ＭＳ Ｐゴシック" pitchFamily="34" charset="-128"/>
              </a:rPr>
              <a:t>client commands: </a:t>
            </a:r>
          </a:p>
          <a:p>
            <a:pPr lvl="1"/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user:</a:t>
            </a:r>
            <a:r>
              <a:rPr lang="en-US" altLang="en-US" sz="2000">
                <a:ea typeface="ＭＳ Ｐゴシック" pitchFamily="34" charset="-128"/>
              </a:rPr>
              <a:t> declare username</a:t>
            </a:r>
          </a:p>
          <a:p>
            <a:pPr lvl="1"/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pass:</a:t>
            </a:r>
            <a:r>
              <a:rPr lang="en-US" altLang="en-US" sz="2000">
                <a:ea typeface="ＭＳ Ｐゴシック" pitchFamily="34" charset="-128"/>
              </a:rPr>
              <a:t> password</a:t>
            </a:r>
          </a:p>
          <a:p>
            <a:r>
              <a:rPr lang="en-US" altLang="en-US" sz="2000">
                <a:ea typeface="ＭＳ Ｐゴシック" pitchFamily="34" charset="-128"/>
              </a:rPr>
              <a:t>server responses</a:t>
            </a:r>
          </a:p>
          <a:p>
            <a:pPr lvl="1"/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+OK</a:t>
            </a:r>
          </a:p>
          <a:p>
            <a:pPr lvl="1"/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-ERR</a:t>
            </a:r>
            <a:endParaRPr lang="en-US" altLang="en-US" sz="1800">
              <a:ea typeface="ＭＳ Ｐゴシック" pitchFamily="34" charset="-128"/>
            </a:endParaRPr>
          </a:p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transaction phase,</a:t>
            </a:r>
            <a:r>
              <a:rPr lang="en-US" altLang="en-US" sz="2400">
                <a:solidFill>
                  <a:srgbClr val="FF0000"/>
                </a:solidFill>
                <a:ea typeface="ＭＳ Ｐゴシック" pitchFamily="34" charset="-128"/>
              </a:rPr>
              <a:t> </a:t>
            </a:r>
            <a:r>
              <a:rPr lang="en-US" altLang="en-US" sz="2400">
                <a:solidFill>
                  <a:schemeClr val="tx2"/>
                </a:solidFill>
                <a:ea typeface="ＭＳ Ｐゴシック" pitchFamily="34" charset="-128"/>
              </a:rPr>
              <a:t>client:</a:t>
            </a:r>
            <a:endParaRPr lang="en-US" altLang="en-US" sz="2400">
              <a:ea typeface="ＭＳ Ｐゴシック" pitchFamily="34" charset="-128"/>
            </a:endParaRPr>
          </a:p>
          <a:p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list:</a:t>
            </a:r>
            <a:r>
              <a:rPr lang="en-US" altLang="en-US" sz="2000">
                <a:ea typeface="ＭＳ Ｐゴシック" pitchFamily="34" charset="-128"/>
              </a:rPr>
              <a:t> list message numbers</a:t>
            </a:r>
          </a:p>
          <a:p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retr:</a:t>
            </a:r>
            <a:r>
              <a:rPr lang="en-US" altLang="en-US" sz="2000">
                <a:ea typeface="ＭＳ Ｐゴシック" pitchFamily="34" charset="-128"/>
              </a:rPr>
              <a:t> retrieve message by number</a:t>
            </a:r>
          </a:p>
          <a:p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dele:</a:t>
            </a:r>
            <a:r>
              <a:rPr lang="en-US" altLang="en-US" sz="2000">
                <a:ea typeface="ＭＳ Ｐゴシック" pitchFamily="34" charset="-128"/>
              </a:rPr>
              <a:t> delete</a:t>
            </a:r>
          </a:p>
          <a:p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quit</a:t>
            </a:r>
            <a:endParaRPr lang="en-US" altLang="en-US" sz="2000">
              <a:ea typeface="ＭＳ Ｐゴシック" pitchFamily="34" charset="-128"/>
            </a:endParaRPr>
          </a:p>
        </p:txBody>
      </p:sp>
      <p:sp>
        <p:nvSpPr>
          <p:cNvPr id="139270" name="Text Box 7"/>
          <p:cNvSpPr txBox="1">
            <a:spLocks noChangeArrowheads="1"/>
          </p:cNvSpPr>
          <p:nvPr/>
        </p:nvSpPr>
        <p:spPr bwMode="auto">
          <a:xfrm>
            <a:off x="4701910" y="2309813"/>
            <a:ext cx="4309193" cy="4062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Times New Roman" pitchFamily="18" charset="0"/>
              </a:rPr>
              <a:t>         </a:t>
            </a:r>
            <a:r>
              <a:rPr lang="en-US" altLang="en-US" sz="1800" b="1">
                <a:latin typeface="Courier New" pitchFamily="49" charset="0"/>
              </a:rPr>
              <a:t>C: list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S: 1 498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S: 2 912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S: .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C: retr 1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S: &lt;message 1 contents&gt;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S: .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C: dele 1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C: retr 2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S: &lt;message 1 contents&gt;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S: .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C: dele 2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C: quit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     S: +OK </a:t>
            </a:r>
            <a:r>
              <a:rPr lang="en-US" altLang="en-US" sz="1400" b="1">
                <a:latin typeface="Courier New" pitchFamily="49" charset="0"/>
              </a:rPr>
              <a:t>POP3 server signing off</a:t>
            </a:r>
            <a:endParaRPr lang="en-US" altLang="en-US" sz="1800" b="1">
              <a:latin typeface="Courier New" pitchFamily="49" charset="0"/>
            </a:endParaRPr>
          </a:p>
        </p:txBody>
      </p:sp>
      <p:sp>
        <p:nvSpPr>
          <p:cNvPr id="139271" name="Text Box 10"/>
          <p:cNvSpPr txBox="1">
            <a:spLocks noChangeArrowheads="1"/>
          </p:cNvSpPr>
          <p:nvPr/>
        </p:nvSpPr>
        <p:spPr bwMode="auto">
          <a:xfrm>
            <a:off x="5405305" y="590550"/>
            <a:ext cx="4019049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b="1">
              <a:latin typeface="Courier New" pitchFamily="49" charset="0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S: +OK POP3 server ready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C: user bob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S: +OK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C: pass hungry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itchFamily="49" charset="0"/>
              </a:rPr>
              <a:t>S: +OK</a:t>
            </a:r>
            <a:r>
              <a:rPr lang="en-US" altLang="en-US" sz="1400" b="1">
                <a:latin typeface="Courier New" pitchFamily="49" charset="0"/>
              </a:rPr>
              <a:t> user successfully logged on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139272" name="Freeform 11"/>
          <p:cNvSpPr>
            <a:spLocks/>
          </p:cNvSpPr>
          <p:nvPr/>
        </p:nvSpPr>
        <p:spPr bwMode="auto">
          <a:xfrm>
            <a:off x="5386388" y="847726"/>
            <a:ext cx="402431" cy="1457325"/>
          </a:xfrm>
          <a:custGeom>
            <a:avLst/>
            <a:gdLst>
              <a:gd name="T0" fmla="*/ 2147483647 w 234"/>
              <a:gd name="T1" fmla="*/ 0 h 918"/>
              <a:gd name="T2" fmla="*/ 0 w 234"/>
              <a:gd name="T3" fmla="*/ 0 h 918"/>
              <a:gd name="T4" fmla="*/ 0 w 234"/>
              <a:gd name="T5" fmla="*/ 2147483647 h 918"/>
              <a:gd name="T6" fmla="*/ 2147483647 w 234"/>
              <a:gd name="T7" fmla="*/ 2147483647 h 918"/>
              <a:gd name="T8" fmla="*/ 0 60000 65536"/>
              <a:gd name="T9" fmla="*/ 0 60000 65536"/>
              <a:gd name="T10" fmla="*/ 0 60000 65536"/>
              <a:gd name="T11" fmla="*/ 0 60000 65536"/>
              <a:gd name="T12" fmla="*/ 0 w 234"/>
              <a:gd name="T13" fmla="*/ 0 h 918"/>
              <a:gd name="T14" fmla="*/ 234 w 234"/>
              <a:gd name="T15" fmla="*/ 918 h 9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4" h="918">
                <a:moveTo>
                  <a:pt x="234" y="0"/>
                </a:moveTo>
                <a:lnTo>
                  <a:pt x="0" y="0"/>
                </a:lnTo>
                <a:lnTo>
                  <a:pt x="0" y="918"/>
                </a:lnTo>
                <a:lnTo>
                  <a:pt x="228" y="918"/>
                </a:ln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3" name="Line 13"/>
          <p:cNvSpPr>
            <a:spLocks noChangeShapeType="1"/>
          </p:cNvSpPr>
          <p:nvPr/>
        </p:nvSpPr>
        <p:spPr bwMode="auto">
          <a:xfrm flipV="1">
            <a:off x="3776663" y="1449389"/>
            <a:ext cx="1516856" cy="2381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4" name="Freeform 14"/>
          <p:cNvSpPr>
            <a:spLocks/>
          </p:cNvSpPr>
          <p:nvPr/>
        </p:nvSpPr>
        <p:spPr bwMode="auto">
          <a:xfrm>
            <a:off x="5388109" y="2428876"/>
            <a:ext cx="402431" cy="3895725"/>
          </a:xfrm>
          <a:custGeom>
            <a:avLst/>
            <a:gdLst>
              <a:gd name="T0" fmla="*/ 2147483647 w 234"/>
              <a:gd name="T1" fmla="*/ 0 h 918"/>
              <a:gd name="T2" fmla="*/ 0 w 234"/>
              <a:gd name="T3" fmla="*/ 0 h 918"/>
              <a:gd name="T4" fmla="*/ 0 w 234"/>
              <a:gd name="T5" fmla="*/ 2147483647 h 918"/>
              <a:gd name="T6" fmla="*/ 2147483647 w 234"/>
              <a:gd name="T7" fmla="*/ 2147483647 h 918"/>
              <a:gd name="T8" fmla="*/ 0 60000 65536"/>
              <a:gd name="T9" fmla="*/ 0 60000 65536"/>
              <a:gd name="T10" fmla="*/ 0 60000 65536"/>
              <a:gd name="T11" fmla="*/ 0 60000 65536"/>
              <a:gd name="T12" fmla="*/ 0 w 234"/>
              <a:gd name="T13" fmla="*/ 0 h 918"/>
              <a:gd name="T14" fmla="*/ 234 w 234"/>
              <a:gd name="T15" fmla="*/ 918 h 9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4" h="918">
                <a:moveTo>
                  <a:pt x="234" y="0"/>
                </a:moveTo>
                <a:lnTo>
                  <a:pt x="0" y="0"/>
                </a:lnTo>
                <a:lnTo>
                  <a:pt x="0" y="918"/>
                </a:lnTo>
                <a:lnTo>
                  <a:pt x="228" y="918"/>
                </a:ln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5" name="Line 15"/>
          <p:cNvSpPr>
            <a:spLocks noChangeShapeType="1"/>
          </p:cNvSpPr>
          <p:nvPr/>
        </p:nvSpPr>
        <p:spPr bwMode="auto">
          <a:xfrm flipV="1">
            <a:off x="3415506" y="3941763"/>
            <a:ext cx="1878013" cy="3238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54</a:t>
            </a:fld>
            <a:endParaRPr lang="en-US" altLang="en-US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315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344" y="957263"/>
            <a:ext cx="64371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1316" name="Rectangle 2"/>
          <p:cNvSpPr>
            <a:spLocks noGrp="1" noChangeArrowheads="1"/>
          </p:cNvSpPr>
          <p:nvPr>
            <p:ph type="title"/>
          </p:nvPr>
        </p:nvSpPr>
        <p:spPr>
          <a:xfrm>
            <a:off x="412750" y="293689"/>
            <a:ext cx="8420100" cy="795337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POP3 (more) and IMAP</a:t>
            </a:r>
          </a:p>
        </p:txBody>
      </p:sp>
      <p:sp>
        <p:nvSpPr>
          <p:cNvPr id="14131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64092" y="1343025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more about POP3</a:t>
            </a:r>
          </a:p>
          <a:p>
            <a:r>
              <a:rPr lang="en-US" altLang="en-US" sz="2400">
                <a:ea typeface="ＭＳ Ｐゴシック" pitchFamily="34" charset="-128"/>
              </a:rPr>
              <a:t>previous example uses POP3 </a:t>
            </a:r>
            <a:r>
              <a:rPr lang="ja-JP" altLang="en-US" sz="2400">
                <a:ea typeface="ＭＳ Ｐゴシック" pitchFamily="34" charset="-128"/>
              </a:rPr>
              <a:t>“</a:t>
            </a:r>
            <a:r>
              <a:rPr lang="en-US" altLang="ja-JP" sz="2400">
                <a:ea typeface="ＭＳ Ｐゴシック" pitchFamily="34" charset="-128"/>
              </a:rPr>
              <a:t>download and delete</a:t>
            </a:r>
            <a:r>
              <a:rPr lang="ja-JP" altLang="en-US" sz="2400">
                <a:ea typeface="ＭＳ Ｐゴシック" pitchFamily="34" charset="-128"/>
              </a:rPr>
              <a:t>”</a:t>
            </a:r>
            <a:r>
              <a:rPr lang="en-US" altLang="ja-JP" sz="2400">
                <a:ea typeface="ＭＳ Ｐゴシック" pitchFamily="34" charset="-128"/>
              </a:rPr>
              <a:t> mode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Bob cannot re-read e-mail if he changes client</a:t>
            </a:r>
          </a:p>
          <a:p>
            <a:r>
              <a:rPr lang="en-US" altLang="en-US" sz="2400">
                <a:ea typeface="ＭＳ Ｐゴシック" pitchFamily="34" charset="-128"/>
              </a:rPr>
              <a:t>POP3 </a:t>
            </a:r>
            <a:r>
              <a:rPr lang="ja-JP" altLang="en-US" sz="2400">
                <a:ea typeface="ＭＳ Ｐゴシック" pitchFamily="34" charset="-128"/>
              </a:rPr>
              <a:t>“</a:t>
            </a:r>
            <a:r>
              <a:rPr lang="en-US" altLang="ja-JP" sz="2400">
                <a:ea typeface="ＭＳ Ｐゴシック" pitchFamily="34" charset="-128"/>
              </a:rPr>
              <a:t>download-and-keep</a:t>
            </a:r>
            <a:r>
              <a:rPr lang="ja-JP" altLang="en-US" sz="2400">
                <a:ea typeface="ＭＳ Ｐゴシック" pitchFamily="34" charset="-128"/>
              </a:rPr>
              <a:t>”</a:t>
            </a:r>
            <a:r>
              <a:rPr lang="en-US" altLang="ja-JP" sz="2400">
                <a:ea typeface="ＭＳ Ｐゴシック" pitchFamily="34" charset="-128"/>
              </a:rPr>
              <a:t>: copies of messages on different clients</a:t>
            </a:r>
          </a:p>
          <a:p>
            <a:r>
              <a:rPr lang="en-US" altLang="en-US" sz="2400">
                <a:ea typeface="ＭＳ Ｐゴシック" pitchFamily="34" charset="-128"/>
              </a:rPr>
              <a:t>POP3 is stateless across sessions</a:t>
            </a:r>
          </a:p>
        </p:txBody>
      </p:sp>
      <p:sp>
        <p:nvSpPr>
          <p:cNvPr id="14131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56692" y="1381125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IMAP</a:t>
            </a:r>
          </a:p>
          <a:p>
            <a:r>
              <a:rPr lang="en-US" altLang="en-US" sz="2400">
                <a:ea typeface="ＭＳ Ｐゴシック" pitchFamily="34" charset="-128"/>
              </a:rPr>
              <a:t>keeps all messages in one place: at server</a:t>
            </a:r>
          </a:p>
          <a:p>
            <a:r>
              <a:rPr lang="en-US" altLang="en-US" sz="2400">
                <a:ea typeface="ＭＳ Ｐゴシック" pitchFamily="34" charset="-128"/>
              </a:rPr>
              <a:t>allows user to organize messages in folders</a:t>
            </a:r>
          </a:p>
          <a:p>
            <a:r>
              <a:rPr lang="en-US" altLang="en-US" sz="2400">
                <a:ea typeface="ＭＳ Ｐゴシック" pitchFamily="34" charset="-128"/>
              </a:rPr>
              <a:t>keeps user state across sessions: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names of folders and mappings between message IDs and folder name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55</a:t>
            </a:fld>
            <a:endParaRPr lang="en-US" altLang="en-US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1068389"/>
            <a:ext cx="44559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outline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</a:rPr>
              <a:t>2.3 FTP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433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63067" y="1600200"/>
            <a:ext cx="4199731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>
                <a:ea typeface="ＭＳ Ｐゴシック" pitchFamily="34" charset="-128"/>
              </a:rPr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>
                <a:ea typeface="ＭＳ Ｐゴシック" pitchFamily="34" charset="-128"/>
              </a:rPr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>
                <a:ea typeface="ＭＳ Ｐゴシック" pitchFamily="34" charset="-128"/>
              </a:rPr>
              <a:t>2.7 socket programming with UDP and TCP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56</a:t>
            </a:fld>
            <a:endParaRPr lang="en-US" altLang="en-US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Rectangle 7"/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200">
                <a:latin typeface="Tahoma" pitchFamily="34" charset="0"/>
              </a:rPr>
              <a:t>Application Layer</a:t>
            </a:r>
          </a:p>
        </p:txBody>
      </p:sp>
      <p:sp>
        <p:nvSpPr>
          <p:cNvPr id="137218" name="Rectangle 8"/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200">
                <a:latin typeface="Tahoma" pitchFamily="34" charset="0"/>
              </a:rPr>
              <a:t>2-</a:t>
            </a:r>
            <a:fld id="{181BD72F-39C0-40DB-B19C-1E2E81F0C8DD}" type="slidenum">
              <a:rPr lang="en-US" altLang="en-US" sz="1200">
                <a:latin typeface="Tahoma" pitchFamily="34" charset="0"/>
              </a:rPr>
              <a:pPr/>
              <a:t>57</a:t>
            </a:fld>
            <a:endParaRPr lang="en-US" altLang="en-US" sz="1200">
              <a:latin typeface="Tahoma" pitchFamily="34" charset="0"/>
            </a:endParaRPr>
          </a:p>
        </p:txBody>
      </p:sp>
      <p:pic>
        <p:nvPicPr>
          <p:cNvPr id="137219" name="Picture 4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8866" y="835025"/>
            <a:ext cx="69324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220" name="Freeform 46"/>
          <p:cNvSpPr>
            <a:spLocks/>
          </p:cNvSpPr>
          <p:nvPr/>
        </p:nvSpPr>
        <p:spPr bwMode="auto">
          <a:xfrm>
            <a:off x="6674513" y="2220914"/>
            <a:ext cx="1191815" cy="282575"/>
          </a:xfrm>
          <a:custGeom>
            <a:avLst/>
            <a:gdLst>
              <a:gd name="T0" fmla="*/ 0 w 693"/>
              <a:gd name="T1" fmla="*/ 2147483647 h 178"/>
              <a:gd name="T2" fmla="*/ 2147483647 w 693"/>
              <a:gd name="T3" fmla="*/ 0 h 178"/>
              <a:gd name="T4" fmla="*/ 2147483647 w 693"/>
              <a:gd name="T5" fmla="*/ 0 h 178"/>
              <a:gd name="T6" fmla="*/ 2147483647 w 693"/>
              <a:gd name="T7" fmla="*/ 2147483647 h 178"/>
              <a:gd name="T8" fmla="*/ 0 w 693"/>
              <a:gd name="T9" fmla="*/ 2147483647 h 17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93"/>
              <a:gd name="T16" fmla="*/ 0 h 178"/>
              <a:gd name="T17" fmla="*/ 693 w 693"/>
              <a:gd name="T18" fmla="*/ 178 h 17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93" h="178">
                <a:moveTo>
                  <a:pt x="0" y="116"/>
                </a:moveTo>
                <a:lnTo>
                  <a:pt x="247" y="0"/>
                </a:lnTo>
                <a:lnTo>
                  <a:pt x="693" y="0"/>
                </a:lnTo>
                <a:lnTo>
                  <a:pt x="137" y="178"/>
                </a:lnTo>
                <a:lnTo>
                  <a:pt x="0" y="116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21" name="Freeform 43"/>
          <p:cNvSpPr>
            <a:spLocks/>
          </p:cNvSpPr>
          <p:nvPr/>
        </p:nvSpPr>
        <p:spPr bwMode="auto">
          <a:xfrm>
            <a:off x="2818739" y="2220914"/>
            <a:ext cx="1933046" cy="282575"/>
          </a:xfrm>
          <a:custGeom>
            <a:avLst/>
            <a:gdLst>
              <a:gd name="T0" fmla="*/ 0 w 1124"/>
              <a:gd name="T1" fmla="*/ 2147483647 h 178"/>
              <a:gd name="T2" fmla="*/ 2147483647 w 1124"/>
              <a:gd name="T3" fmla="*/ 2147483647 h 178"/>
              <a:gd name="T4" fmla="*/ 2147483647 w 1124"/>
              <a:gd name="T5" fmla="*/ 0 h 178"/>
              <a:gd name="T6" fmla="*/ 2147483647 w 1124"/>
              <a:gd name="T7" fmla="*/ 2147483647 h 178"/>
              <a:gd name="T8" fmla="*/ 0 w 1124"/>
              <a:gd name="T9" fmla="*/ 2147483647 h 17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24"/>
              <a:gd name="T16" fmla="*/ 0 h 178"/>
              <a:gd name="T17" fmla="*/ 1124 w 1124"/>
              <a:gd name="T18" fmla="*/ 178 h 17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24" h="178">
                <a:moveTo>
                  <a:pt x="0" y="178"/>
                </a:moveTo>
                <a:lnTo>
                  <a:pt x="41" y="7"/>
                </a:lnTo>
                <a:lnTo>
                  <a:pt x="1124" y="0"/>
                </a:lnTo>
                <a:lnTo>
                  <a:pt x="247" y="171"/>
                </a:lnTo>
                <a:lnTo>
                  <a:pt x="0" y="178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22" name="Rectangle 2"/>
          <p:cNvSpPr>
            <a:spLocks noGrp="1" noChangeArrowheads="1"/>
          </p:cNvSpPr>
          <p:nvPr>
            <p:ph type="title"/>
          </p:nvPr>
        </p:nvSpPr>
        <p:spPr>
          <a:xfrm>
            <a:off x="412750" y="206376"/>
            <a:ext cx="8420100" cy="86042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FTP: the file transfer protocol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7223" name="Text Box 16"/>
          <p:cNvSpPr txBox="1">
            <a:spLocks noChangeArrowheads="1"/>
          </p:cNvSpPr>
          <p:nvPr/>
        </p:nvSpPr>
        <p:spPr bwMode="auto">
          <a:xfrm>
            <a:off x="5032111" y="1255713"/>
            <a:ext cx="1855656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file transfer</a:t>
            </a:r>
          </a:p>
        </p:txBody>
      </p:sp>
      <p:grpSp>
        <p:nvGrpSpPr>
          <p:cNvPr id="137224" name="Group 17"/>
          <p:cNvGrpSpPr>
            <a:grpSpLocks/>
          </p:cNvGrpSpPr>
          <p:nvPr/>
        </p:nvGrpSpPr>
        <p:grpSpPr bwMode="auto">
          <a:xfrm>
            <a:off x="7109620" y="1411289"/>
            <a:ext cx="763588" cy="828675"/>
            <a:chOff x="3930" y="1386"/>
            <a:chExt cx="444" cy="522"/>
          </a:xfrm>
        </p:grpSpPr>
        <p:sp>
          <p:nvSpPr>
            <p:cNvPr id="137278" name="Rectangle 18"/>
            <p:cNvSpPr>
              <a:spLocks noChangeArrowheads="1"/>
            </p:cNvSpPr>
            <p:nvPr/>
          </p:nvSpPr>
          <p:spPr bwMode="auto">
            <a:xfrm>
              <a:off x="3930" y="1386"/>
              <a:ext cx="444" cy="522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79" name="Text Box 19"/>
            <p:cNvSpPr txBox="1">
              <a:spLocks noChangeArrowheads="1"/>
            </p:cNvSpPr>
            <p:nvPr/>
          </p:nvSpPr>
          <p:spPr bwMode="auto">
            <a:xfrm>
              <a:off x="3930" y="1463"/>
              <a:ext cx="439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FTP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server</a:t>
              </a:r>
              <a:endParaRPr lang="en-US" altLang="en-US" sz="2400"/>
            </a:p>
          </p:txBody>
        </p:sp>
      </p:grpSp>
      <p:grpSp>
        <p:nvGrpSpPr>
          <p:cNvPr id="137225" name="Group 20"/>
          <p:cNvGrpSpPr>
            <a:grpSpLocks/>
          </p:cNvGrpSpPr>
          <p:nvPr/>
        </p:nvGrpSpPr>
        <p:grpSpPr bwMode="auto">
          <a:xfrm>
            <a:off x="2798101" y="1401764"/>
            <a:ext cx="1938205" cy="852487"/>
            <a:chOff x="1645" y="1326"/>
            <a:chExt cx="1127" cy="537"/>
          </a:xfrm>
        </p:grpSpPr>
        <p:sp>
          <p:nvSpPr>
            <p:cNvPr id="137274" name="Rectangle 21"/>
            <p:cNvSpPr>
              <a:spLocks noChangeArrowheads="1"/>
            </p:cNvSpPr>
            <p:nvPr/>
          </p:nvSpPr>
          <p:spPr bwMode="auto">
            <a:xfrm>
              <a:off x="2328" y="1326"/>
              <a:ext cx="444" cy="522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75" name="Rectangle 22"/>
            <p:cNvSpPr>
              <a:spLocks noChangeArrowheads="1"/>
            </p:cNvSpPr>
            <p:nvPr/>
          </p:nvSpPr>
          <p:spPr bwMode="auto">
            <a:xfrm>
              <a:off x="1704" y="1332"/>
              <a:ext cx="606" cy="522"/>
            </a:xfrm>
            <a:prstGeom prst="rect">
              <a:avLst/>
            </a:prstGeom>
            <a:solidFill>
              <a:srgbClr val="33CCCC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>
                <a:latin typeface="Comic Sans MS" pitchFamily="66" charset="0"/>
              </a:endParaRPr>
            </a:p>
          </p:txBody>
        </p:sp>
        <p:sp>
          <p:nvSpPr>
            <p:cNvPr id="137276" name="Text Box 23"/>
            <p:cNvSpPr txBox="1">
              <a:spLocks noChangeArrowheads="1"/>
            </p:cNvSpPr>
            <p:nvPr/>
          </p:nvSpPr>
          <p:spPr bwMode="auto">
            <a:xfrm>
              <a:off x="1645" y="1343"/>
              <a:ext cx="738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FTP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user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interface</a:t>
              </a:r>
              <a:endParaRPr lang="en-US" altLang="en-US" sz="2400"/>
            </a:p>
          </p:txBody>
        </p:sp>
        <p:sp>
          <p:nvSpPr>
            <p:cNvPr id="137277" name="Text Box 24"/>
            <p:cNvSpPr txBox="1">
              <a:spLocks noChangeArrowheads="1"/>
            </p:cNvSpPr>
            <p:nvPr/>
          </p:nvSpPr>
          <p:spPr bwMode="auto">
            <a:xfrm>
              <a:off x="2355" y="1403"/>
              <a:ext cx="385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FTP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/>
                <a:t>client</a:t>
              </a:r>
              <a:endParaRPr lang="en-US" altLang="en-US" sz="2400"/>
            </a:p>
          </p:txBody>
        </p:sp>
      </p:grpSp>
      <p:sp>
        <p:nvSpPr>
          <p:cNvPr id="137226" name="Text Box 32"/>
          <p:cNvSpPr txBox="1">
            <a:spLocks noChangeArrowheads="1"/>
          </p:cNvSpPr>
          <p:nvPr/>
        </p:nvSpPr>
        <p:spPr bwMode="auto">
          <a:xfrm>
            <a:off x="4204892" y="2522539"/>
            <a:ext cx="1166019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local file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system</a:t>
            </a:r>
            <a:endParaRPr lang="en-US" altLang="en-US" sz="2400"/>
          </a:p>
        </p:txBody>
      </p:sp>
      <p:sp>
        <p:nvSpPr>
          <p:cNvPr id="137227" name="Line 33"/>
          <p:cNvSpPr>
            <a:spLocks noChangeShapeType="1"/>
          </p:cNvSpPr>
          <p:nvPr/>
        </p:nvSpPr>
        <p:spPr bwMode="auto">
          <a:xfrm>
            <a:off x="3487737" y="2239963"/>
            <a:ext cx="350838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7228" name="Line 34"/>
          <p:cNvSpPr>
            <a:spLocks noChangeShapeType="1"/>
          </p:cNvSpPr>
          <p:nvPr/>
        </p:nvSpPr>
        <p:spPr bwMode="auto">
          <a:xfrm flipH="1">
            <a:off x="4024313" y="2230438"/>
            <a:ext cx="361156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7229" name="Text Box 41"/>
          <p:cNvSpPr txBox="1">
            <a:spLocks noChangeArrowheads="1"/>
          </p:cNvSpPr>
          <p:nvPr/>
        </p:nvSpPr>
        <p:spPr bwMode="auto">
          <a:xfrm>
            <a:off x="7757981" y="2333626"/>
            <a:ext cx="1578769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remote file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system</a:t>
            </a:r>
            <a:endParaRPr lang="en-US" altLang="en-US" sz="2400"/>
          </a:p>
        </p:txBody>
      </p:sp>
      <p:sp>
        <p:nvSpPr>
          <p:cNvPr id="137230" name="Line 42"/>
          <p:cNvSpPr>
            <a:spLocks noChangeShapeType="1"/>
          </p:cNvSpPr>
          <p:nvPr/>
        </p:nvSpPr>
        <p:spPr bwMode="auto">
          <a:xfrm>
            <a:off x="7491413" y="2239964"/>
            <a:ext cx="0" cy="4286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37231" name="Picture 43" descr="Alic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4886" y="1454150"/>
            <a:ext cx="608806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232" name="Text Box 44"/>
          <p:cNvSpPr txBox="1">
            <a:spLocks noChangeArrowheads="1"/>
          </p:cNvSpPr>
          <p:nvPr/>
        </p:nvSpPr>
        <p:spPr bwMode="auto">
          <a:xfrm>
            <a:off x="1494499" y="2162176"/>
            <a:ext cx="10525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user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at host</a:t>
            </a:r>
            <a:endParaRPr lang="en-US" altLang="en-US" sz="2400"/>
          </a:p>
        </p:txBody>
      </p:sp>
      <p:sp>
        <p:nvSpPr>
          <p:cNvPr id="137233" name="Line 45"/>
          <p:cNvSpPr>
            <a:spLocks noChangeShapeType="1"/>
          </p:cNvSpPr>
          <p:nvPr/>
        </p:nvSpPr>
        <p:spPr bwMode="auto">
          <a:xfrm>
            <a:off x="2197894" y="1849438"/>
            <a:ext cx="629444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7234" name="AutoShape 327"/>
          <p:cNvSpPr>
            <a:spLocks noChangeArrowheads="1"/>
          </p:cNvSpPr>
          <p:nvPr/>
        </p:nvSpPr>
        <p:spPr bwMode="auto">
          <a:xfrm>
            <a:off x="3611563" y="2673351"/>
            <a:ext cx="617406" cy="4286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  <a:cs typeface="Arial" pitchFamily="34" charset="0"/>
            </a:endParaRPr>
          </a:p>
        </p:txBody>
      </p:sp>
      <p:sp>
        <p:nvSpPr>
          <p:cNvPr id="137235" name="AutoShape 327"/>
          <p:cNvSpPr>
            <a:spLocks noChangeArrowheads="1"/>
          </p:cNvSpPr>
          <p:nvPr/>
        </p:nvSpPr>
        <p:spPr bwMode="auto">
          <a:xfrm>
            <a:off x="7221406" y="2628901"/>
            <a:ext cx="617405" cy="4286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  <a:cs typeface="Arial" pitchFamily="34" charset="0"/>
            </a:endParaRPr>
          </a:p>
        </p:txBody>
      </p:sp>
      <p:sp>
        <p:nvSpPr>
          <p:cNvPr id="137236" name="Rectangle 3"/>
          <p:cNvSpPr>
            <a:spLocks noChangeArrowheads="1"/>
          </p:cNvSpPr>
          <p:nvPr/>
        </p:nvSpPr>
        <p:spPr bwMode="auto">
          <a:xfrm>
            <a:off x="806583" y="3751264"/>
            <a:ext cx="8681508" cy="2543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75000"/>
              </a:lnSpc>
              <a:buClr>
                <a:srgbClr val="000099"/>
              </a:buClr>
              <a:buSzPct val="65000"/>
              <a:buFont typeface="Wingdings" pitchFamily="2" charset="2"/>
              <a:buChar char="v"/>
            </a:pPr>
            <a:r>
              <a:rPr lang="en-US" altLang="en-US" sz="2800">
                <a:latin typeface="Gill Sans MT" pitchFamily="34" charset="0"/>
              </a:rPr>
              <a:t>transfer file to/from remote host</a:t>
            </a:r>
          </a:p>
          <a:p>
            <a:pPr>
              <a:lnSpc>
                <a:spcPct val="75000"/>
              </a:lnSpc>
              <a:buClr>
                <a:srgbClr val="000099"/>
              </a:buClr>
              <a:buSzPct val="65000"/>
              <a:buFont typeface="Wingdings" pitchFamily="2" charset="2"/>
              <a:buChar char="v"/>
            </a:pPr>
            <a:r>
              <a:rPr lang="en-US" altLang="en-US" sz="2800">
                <a:latin typeface="Gill Sans MT" pitchFamily="34" charset="0"/>
              </a:rPr>
              <a:t>client/server model</a:t>
            </a:r>
          </a:p>
          <a:p>
            <a:pPr lvl="1">
              <a:lnSpc>
                <a:spcPct val="90000"/>
              </a:lnSpc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client:</a:t>
            </a:r>
            <a:r>
              <a:rPr lang="en-US" altLang="en-US" sz="2400">
                <a:latin typeface="Gill Sans MT" pitchFamily="34" charset="0"/>
              </a:rPr>
              <a:t> side that initiates transfer (either to/from remote)</a:t>
            </a:r>
          </a:p>
          <a:p>
            <a:pPr lvl="1">
              <a:lnSpc>
                <a:spcPct val="90000"/>
              </a:lnSpc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server:</a:t>
            </a:r>
            <a:r>
              <a:rPr lang="en-US" altLang="en-US" sz="2400">
                <a:latin typeface="Gill Sans MT" pitchFamily="34" charset="0"/>
              </a:rPr>
              <a:t> remote host</a:t>
            </a:r>
          </a:p>
          <a:p>
            <a:pPr>
              <a:lnSpc>
                <a:spcPct val="75000"/>
              </a:lnSpc>
              <a:buClr>
                <a:srgbClr val="000099"/>
              </a:buClr>
              <a:buSzPct val="65000"/>
              <a:buFont typeface="Wingdings" pitchFamily="2" charset="2"/>
              <a:buChar char="v"/>
            </a:pPr>
            <a:r>
              <a:rPr lang="en-US" altLang="en-US" sz="2800">
                <a:latin typeface="Gill Sans MT" pitchFamily="34" charset="0"/>
              </a:rPr>
              <a:t>ftp: RFC 959</a:t>
            </a:r>
          </a:p>
          <a:p>
            <a:pPr>
              <a:lnSpc>
                <a:spcPct val="75000"/>
              </a:lnSpc>
              <a:buClr>
                <a:srgbClr val="000099"/>
              </a:buClr>
              <a:buSzPct val="65000"/>
              <a:buFont typeface="Wingdings" pitchFamily="2" charset="2"/>
              <a:buChar char="v"/>
            </a:pPr>
            <a:r>
              <a:rPr lang="en-US" altLang="en-US" sz="2800">
                <a:latin typeface="Gill Sans MT" pitchFamily="34" charset="0"/>
              </a:rPr>
              <a:t>ftp server: port 21</a:t>
            </a:r>
          </a:p>
        </p:txBody>
      </p:sp>
      <p:sp>
        <p:nvSpPr>
          <p:cNvPr id="137237" name="Line 49"/>
          <p:cNvSpPr>
            <a:spLocks noChangeShapeType="1"/>
          </p:cNvSpPr>
          <p:nvPr/>
        </p:nvSpPr>
        <p:spPr bwMode="auto">
          <a:xfrm>
            <a:off x="4729428" y="1714500"/>
            <a:ext cx="2369873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7238" name="Group 51"/>
          <p:cNvGrpSpPr>
            <a:grpSpLocks/>
          </p:cNvGrpSpPr>
          <p:nvPr/>
        </p:nvGrpSpPr>
        <p:grpSpPr bwMode="auto">
          <a:xfrm>
            <a:off x="6509412" y="2327275"/>
            <a:ext cx="515938" cy="749300"/>
            <a:chOff x="4140" y="429"/>
            <a:chExt cx="1425" cy="2396"/>
          </a:xfrm>
        </p:grpSpPr>
        <p:sp>
          <p:nvSpPr>
            <p:cNvPr id="137242" name="Freeform 5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4 w 354"/>
                <a:gd name="T1" fmla="*/ 0 h 2742"/>
                <a:gd name="T2" fmla="*/ 19 w 354"/>
                <a:gd name="T3" fmla="*/ 32 h 2742"/>
                <a:gd name="T4" fmla="*/ 19 w 354"/>
                <a:gd name="T5" fmla="*/ 246 h 2742"/>
                <a:gd name="T6" fmla="*/ 0 w 354"/>
                <a:gd name="T7" fmla="*/ 258 h 2742"/>
                <a:gd name="T8" fmla="*/ 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43" name="Rectangle 53"/>
            <p:cNvSpPr>
              <a:spLocks noChangeArrowheads="1"/>
            </p:cNvSpPr>
            <p:nvPr/>
          </p:nvSpPr>
          <p:spPr bwMode="auto">
            <a:xfrm>
              <a:off x="4207" y="429"/>
              <a:ext cx="1045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44" name="Freeform 5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1 w 211"/>
                <a:gd name="T3" fmla="*/ 21 h 2537"/>
                <a:gd name="T4" fmla="*/ 2 w 211"/>
                <a:gd name="T5" fmla="*/ 23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45" name="Freeform 5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8 w 328"/>
                <a:gd name="T3" fmla="*/ 13 h 226"/>
                <a:gd name="T4" fmla="*/ 18 w 328"/>
                <a:gd name="T5" fmla="*/ 23 h 226"/>
                <a:gd name="T6" fmla="*/ 0 w 328"/>
                <a:gd name="T7" fmla="*/ 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46" name="Rectangle 56"/>
            <p:cNvSpPr>
              <a:spLocks noChangeArrowheads="1"/>
            </p:cNvSpPr>
            <p:nvPr/>
          </p:nvSpPr>
          <p:spPr bwMode="auto">
            <a:xfrm>
              <a:off x="4211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47" name="Group 5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7272" name="AutoShape 58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41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273" name="AutoShape 59"/>
              <p:cNvSpPr>
                <a:spLocks noChangeArrowheads="1"/>
              </p:cNvSpPr>
              <p:nvPr/>
            </p:nvSpPr>
            <p:spPr bwMode="auto">
              <a:xfrm>
                <a:off x="631" y="2582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48" name="Rectangle 60"/>
            <p:cNvSpPr>
              <a:spLocks noChangeArrowheads="1"/>
            </p:cNvSpPr>
            <p:nvPr/>
          </p:nvSpPr>
          <p:spPr bwMode="auto">
            <a:xfrm>
              <a:off x="4226" y="1018"/>
              <a:ext cx="594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49" name="Group 6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7270" name="AutoShape 62"/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271" name="AutoShape 63"/>
              <p:cNvSpPr>
                <a:spLocks noChangeArrowheads="1"/>
              </p:cNvSpPr>
              <p:nvPr/>
            </p:nvSpPr>
            <p:spPr bwMode="auto">
              <a:xfrm>
                <a:off x="633" y="2582"/>
                <a:ext cx="688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50" name="Rectangle 64"/>
            <p:cNvSpPr>
              <a:spLocks noChangeArrowheads="1"/>
            </p:cNvSpPr>
            <p:nvPr/>
          </p:nvSpPr>
          <p:spPr bwMode="auto">
            <a:xfrm>
              <a:off x="4216" y="1358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51" name="Rectangle 65"/>
            <p:cNvSpPr>
              <a:spLocks noChangeArrowheads="1"/>
            </p:cNvSpPr>
            <p:nvPr/>
          </p:nvSpPr>
          <p:spPr bwMode="auto">
            <a:xfrm>
              <a:off x="4230" y="1657"/>
              <a:ext cx="594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7252" name="Group 6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7268" name="AutoShape 67"/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8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269" name="AutoShape 68"/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53" name="Freeform 6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8 w 328"/>
                <a:gd name="T3" fmla="*/ 12 h 226"/>
                <a:gd name="T4" fmla="*/ 18 w 328"/>
                <a:gd name="T5" fmla="*/ 21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254" name="Group 7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7266" name="AutoShape 71"/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7267" name="AutoShape 7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7255" name="Rectangle 73"/>
            <p:cNvSpPr>
              <a:spLocks noChangeArrowheads="1"/>
            </p:cNvSpPr>
            <p:nvPr/>
          </p:nvSpPr>
          <p:spPr bwMode="auto">
            <a:xfrm>
              <a:off x="5252" y="429"/>
              <a:ext cx="67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56" name="Freeform 7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7 w 296"/>
                <a:gd name="T3" fmla="*/ 12 h 256"/>
                <a:gd name="T4" fmla="*/ 17 w 296"/>
                <a:gd name="T5" fmla="*/ 23 h 256"/>
                <a:gd name="T6" fmla="*/ 0 w 296"/>
                <a:gd name="T7" fmla="*/ 8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57" name="Freeform 7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8 w 304"/>
                <a:gd name="T3" fmla="*/ 16 h 288"/>
                <a:gd name="T4" fmla="*/ 16 w 304"/>
                <a:gd name="T5" fmla="*/ 28 h 288"/>
                <a:gd name="T6" fmla="*/ 2 w 304"/>
                <a:gd name="T7" fmla="*/ 1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58" name="Oval 76"/>
            <p:cNvSpPr>
              <a:spLocks noChangeArrowheads="1"/>
            </p:cNvSpPr>
            <p:nvPr/>
          </p:nvSpPr>
          <p:spPr bwMode="auto">
            <a:xfrm>
              <a:off x="5518" y="2612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59" name="Freeform 7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1 h 240"/>
                <a:gd name="T2" fmla="*/ 2 w 306"/>
                <a:gd name="T3" fmla="*/ 23 h 240"/>
                <a:gd name="T4" fmla="*/ 18 w 306"/>
                <a:gd name="T5" fmla="*/ 11 h 240"/>
                <a:gd name="T6" fmla="*/ 17 w 306"/>
                <a:gd name="T7" fmla="*/ 0 h 240"/>
                <a:gd name="T8" fmla="*/ 0 w 306"/>
                <a:gd name="T9" fmla="*/ 1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260" name="AutoShape 78"/>
            <p:cNvSpPr>
              <a:spLocks noChangeArrowheads="1"/>
            </p:cNvSpPr>
            <p:nvPr/>
          </p:nvSpPr>
          <p:spPr bwMode="auto">
            <a:xfrm>
              <a:off x="4140" y="2678"/>
              <a:ext cx="1197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61" name="AutoShape 79"/>
            <p:cNvSpPr>
              <a:spLocks noChangeArrowheads="1"/>
            </p:cNvSpPr>
            <p:nvPr/>
          </p:nvSpPr>
          <p:spPr bwMode="auto">
            <a:xfrm>
              <a:off x="4207" y="2713"/>
              <a:ext cx="1069" cy="81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62" name="Oval 80"/>
            <p:cNvSpPr>
              <a:spLocks noChangeArrowheads="1"/>
            </p:cNvSpPr>
            <p:nvPr/>
          </p:nvSpPr>
          <p:spPr bwMode="auto">
            <a:xfrm>
              <a:off x="4306" y="2383"/>
              <a:ext cx="162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63" name="Oval 81"/>
            <p:cNvSpPr>
              <a:spLocks noChangeArrowheads="1"/>
            </p:cNvSpPr>
            <p:nvPr/>
          </p:nvSpPr>
          <p:spPr bwMode="auto">
            <a:xfrm>
              <a:off x="4487" y="2383"/>
              <a:ext cx="162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37264" name="Oval 82"/>
            <p:cNvSpPr>
              <a:spLocks noChangeArrowheads="1"/>
            </p:cNvSpPr>
            <p:nvPr/>
          </p:nvSpPr>
          <p:spPr bwMode="auto">
            <a:xfrm>
              <a:off x="4663" y="2383"/>
              <a:ext cx="157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7265" name="Rectangle 83"/>
            <p:cNvSpPr>
              <a:spLocks noChangeArrowheads="1"/>
            </p:cNvSpPr>
            <p:nvPr/>
          </p:nvSpPr>
          <p:spPr bwMode="auto">
            <a:xfrm>
              <a:off x="5062" y="1835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37239" name="Group 84"/>
          <p:cNvGrpSpPr>
            <a:grpSpLocks/>
          </p:cNvGrpSpPr>
          <p:nvPr/>
        </p:nvGrpSpPr>
        <p:grpSpPr bwMode="auto">
          <a:xfrm>
            <a:off x="2405989" y="2352676"/>
            <a:ext cx="899451" cy="849313"/>
            <a:chOff x="-44" y="1473"/>
            <a:chExt cx="981" cy="1105"/>
          </a:xfrm>
        </p:grpSpPr>
        <p:pic>
          <p:nvPicPr>
            <p:cNvPr id="137240" name="Picture 85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7241" name="Freeform 8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459 w 356"/>
                <a:gd name="T3" fmla="*/ 887 h 368"/>
                <a:gd name="T4" fmla="*/ 15967 w 356"/>
                <a:gd name="T5" fmla="*/ 18491 h 368"/>
                <a:gd name="T6" fmla="*/ 3519 w 356"/>
                <a:gd name="T7" fmla="*/ 2312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39048627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Rectangle 7"/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200">
                <a:latin typeface="Tahoma" pitchFamily="34" charset="0"/>
              </a:rPr>
              <a:t>Application Layer</a:t>
            </a:r>
          </a:p>
        </p:txBody>
      </p:sp>
      <p:sp>
        <p:nvSpPr>
          <p:cNvPr id="139266" name="Rectangle 8"/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200">
                <a:latin typeface="Tahoma" pitchFamily="34" charset="0"/>
              </a:rPr>
              <a:t>2-</a:t>
            </a:r>
            <a:fld id="{369C52E9-C7B2-4FAD-ADC5-74DBEB945510}" type="slidenum">
              <a:rPr lang="en-US" altLang="en-US" sz="1200">
                <a:latin typeface="Tahoma" pitchFamily="34" charset="0"/>
              </a:rPr>
              <a:pPr/>
              <a:t>58</a:t>
            </a:fld>
            <a:endParaRPr lang="en-US" altLang="en-US" sz="1200">
              <a:latin typeface="Tahoma" pitchFamily="34" charset="0"/>
            </a:endParaRPr>
          </a:p>
        </p:txBody>
      </p:sp>
      <p:sp>
        <p:nvSpPr>
          <p:cNvPr id="139267" name="Rectangle 2"/>
          <p:cNvSpPr>
            <a:spLocks noGrp="1" noChangeArrowheads="1"/>
          </p:cNvSpPr>
          <p:nvPr>
            <p:ph type="title"/>
          </p:nvPr>
        </p:nvSpPr>
        <p:spPr>
          <a:xfrm>
            <a:off x="364596" y="163513"/>
            <a:ext cx="8420100" cy="925512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FTP: separate control, data connections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3926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33388" y="1504950"/>
            <a:ext cx="4677833" cy="4964113"/>
          </a:xfrm>
        </p:spPr>
        <p:txBody>
          <a:bodyPr/>
          <a:lstStyle/>
          <a:p>
            <a:r>
              <a:rPr lang="en-US" altLang="en-US" sz="2400">
                <a:ea typeface="ＭＳ Ｐゴシック" pitchFamily="34" charset="-128"/>
              </a:rPr>
              <a:t>FTP client contacts FTP server at port 21, using TCP </a:t>
            </a:r>
          </a:p>
          <a:p>
            <a:r>
              <a:rPr lang="en-US" altLang="en-US" sz="2400">
                <a:ea typeface="ＭＳ Ｐゴシック" pitchFamily="34" charset="-128"/>
              </a:rPr>
              <a:t>client authorized over control connection</a:t>
            </a:r>
          </a:p>
          <a:p>
            <a:r>
              <a:rPr lang="en-US" altLang="en-US" sz="2400">
                <a:ea typeface="ＭＳ Ｐゴシック" pitchFamily="34" charset="-128"/>
              </a:rPr>
              <a:t>client browses remote directory, sends commands over control connection</a:t>
            </a:r>
          </a:p>
          <a:p>
            <a:r>
              <a:rPr lang="en-US" altLang="en-US" sz="2400">
                <a:ea typeface="ＭＳ Ｐゴシック" pitchFamily="34" charset="-128"/>
              </a:rPr>
              <a:t>when server receives file transfer command, </a:t>
            </a: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server</a:t>
            </a:r>
            <a:r>
              <a:rPr lang="en-US" altLang="en-US" sz="2400">
                <a:ea typeface="ＭＳ Ｐゴシック" pitchFamily="34" charset="-128"/>
              </a:rPr>
              <a:t> opens </a:t>
            </a:r>
            <a:r>
              <a:rPr lang="en-US" altLang="en-US" sz="2400" i="1">
                <a:ea typeface="ＭＳ Ｐゴシック" pitchFamily="34" charset="-128"/>
              </a:rPr>
              <a:t>2</a:t>
            </a:r>
            <a:r>
              <a:rPr lang="en-US" altLang="en-US" sz="2400" i="1" baseline="30000">
                <a:ea typeface="ＭＳ Ｐゴシック" pitchFamily="34" charset="-128"/>
              </a:rPr>
              <a:t>nd</a:t>
            </a:r>
            <a:r>
              <a:rPr lang="en-US" altLang="en-US" sz="2400" i="1"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TCP data connection (for file) </a:t>
            </a:r>
            <a:r>
              <a:rPr lang="en-US" altLang="en-US" sz="2400" i="1">
                <a:ea typeface="ＭＳ Ｐゴシック" pitchFamily="34" charset="-128"/>
              </a:rPr>
              <a:t>to </a:t>
            </a:r>
            <a:r>
              <a:rPr lang="en-US" altLang="en-US" sz="2400">
                <a:ea typeface="ＭＳ Ｐゴシック" pitchFamily="34" charset="-128"/>
              </a:rPr>
              <a:t>client</a:t>
            </a:r>
          </a:p>
          <a:p>
            <a:r>
              <a:rPr lang="en-US" altLang="en-US" sz="2400">
                <a:ea typeface="ＭＳ Ｐゴシック" pitchFamily="34" charset="-128"/>
              </a:rPr>
              <a:t>after transferring one file, server closes data connection</a:t>
            </a:r>
          </a:p>
        </p:txBody>
      </p:sp>
      <p:sp>
        <p:nvSpPr>
          <p:cNvPr id="139269" name="Text Box 15"/>
          <p:cNvSpPr txBox="1">
            <a:spLocks noChangeArrowheads="1"/>
          </p:cNvSpPr>
          <p:nvPr/>
        </p:nvSpPr>
        <p:spPr bwMode="auto">
          <a:xfrm>
            <a:off x="5268960" y="2533651"/>
            <a:ext cx="723275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FTP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client</a:t>
            </a:r>
          </a:p>
        </p:txBody>
      </p:sp>
      <p:sp>
        <p:nvSpPr>
          <p:cNvPr id="139270" name="Text Box 16"/>
          <p:cNvSpPr txBox="1">
            <a:spLocks noChangeArrowheads="1"/>
          </p:cNvSpPr>
          <p:nvPr/>
        </p:nvSpPr>
        <p:spPr bwMode="auto">
          <a:xfrm>
            <a:off x="8542022" y="2543176"/>
            <a:ext cx="825867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FTP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</a:t>
            </a:r>
          </a:p>
        </p:txBody>
      </p:sp>
      <p:sp>
        <p:nvSpPr>
          <p:cNvPr id="139271" name="Line 17"/>
          <p:cNvSpPr>
            <a:spLocks noChangeShapeType="1"/>
          </p:cNvSpPr>
          <p:nvPr/>
        </p:nvSpPr>
        <p:spPr bwMode="auto">
          <a:xfrm>
            <a:off x="5967678" y="2011363"/>
            <a:ext cx="277574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2" name="Line 18"/>
          <p:cNvSpPr>
            <a:spLocks noChangeShapeType="1"/>
          </p:cNvSpPr>
          <p:nvPr/>
        </p:nvSpPr>
        <p:spPr bwMode="auto">
          <a:xfrm flipV="1">
            <a:off x="5988315" y="2325689"/>
            <a:ext cx="2775744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9273" name="Text Box 19"/>
          <p:cNvSpPr txBox="1">
            <a:spLocks noChangeArrowheads="1"/>
          </p:cNvSpPr>
          <p:nvPr/>
        </p:nvSpPr>
        <p:spPr bwMode="auto">
          <a:xfrm>
            <a:off x="6045069" y="1473200"/>
            <a:ext cx="2610644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</a:rPr>
              <a:t>TCP control connection,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</a:rPr>
              <a:t>server port 21</a:t>
            </a:r>
            <a:endParaRPr lang="en-US" altLang="en-US" sz="2400" i="1">
              <a:solidFill>
                <a:srgbClr val="CC0000"/>
              </a:solidFill>
            </a:endParaRPr>
          </a:p>
        </p:txBody>
      </p:sp>
      <p:sp>
        <p:nvSpPr>
          <p:cNvPr id="139274" name="Text Box 20"/>
          <p:cNvSpPr txBox="1">
            <a:spLocks noChangeArrowheads="1"/>
          </p:cNvSpPr>
          <p:nvPr/>
        </p:nvSpPr>
        <p:spPr bwMode="auto">
          <a:xfrm>
            <a:off x="6017552" y="2400300"/>
            <a:ext cx="2610644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</a:rPr>
              <a:t>TCP data connection,</a:t>
            </a:r>
          </a:p>
          <a:p>
            <a:pPr algn="ct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</a:rPr>
              <a:t>server port 20</a:t>
            </a:r>
            <a:endParaRPr lang="en-US" altLang="en-US" sz="2400" i="1">
              <a:solidFill>
                <a:srgbClr val="CC0000"/>
              </a:solidFill>
            </a:endParaRPr>
          </a:p>
        </p:txBody>
      </p:sp>
      <p:sp>
        <p:nvSpPr>
          <p:cNvPr id="214037" name="Rectangle 21"/>
          <p:cNvSpPr>
            <a:spLocks noChangeArrowheads="1"/>
          </p:cNvSpPr>
          <p:nvPr/>
        </p:nvSpPr>
        <p:spPr bwMode="auto">
          <a:xfrm>
            <a:off x="5095744" y="3425826"/>
            <a:ext cx="4406106" cy="293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latin typeface="Gill Sans MT" pitchFamily="34" charset="0"/>
              </a:rPr>
              <a:t>server opens another TCP data connection to transfer another file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latin typeface="Gill Sans MT" pitchFamily="34" charset="0"/>
              </a:rPr>
              <a:t>control connection: </a:t>
            </a:r>
            <a:r>
              <a:rPr lang="ja-JP" altLang="en-US" sz="2400" i="1">
                <a:solidFill>
                  <a:srgbClr val="CC0000"/>
                </a:solidFill>
                <a:latin typeface="Gill Sans MT" pitchFamily="34" charset="0"/>
              </a:rPr>
              <a:t>“</a:t>
            </a:r>
            <a:r>
              <a:rPr lang="en-US" altLang="ja-JP" sz="2400" i="1">
                <a:solidFill>
                  <a:srgbClr val="CC0000"/>
                </a:solidFill>
                <a:latin typeface="Gill Sans MT" pitchFamily="34" charset="0"/>
              </a:rPr>
              <a:t>out of band</a:t>
            </a:r>
            <a:r>
              <a:rPr lang="ja-JP" altLang="en-US" sz="2400" i="1">
                <a:solidFill>
                  <a:srgbClr val="CC0000"/>
                </a:solidFill>
                <a:latin typeface="Gill Sans MT" pitchFamily="34" charset="0"/>
              </a:rPr>
              <a:t>”</a:t>
            </a:r>
            <a:endParaRPr lang="en-US" altLang="ja-JP" sz="2400" i="1">
              <a:solidFill>
                <a:srgbClr val="CC0000"/>
              </a:solidFill>
              <a:latin typeface="Gill Sans MT" pitchFamily="34" charset="0"/>
            </a:endParaRPr>
          </a:p>
          <a:p>
            <a:pPr>
              <a:lnSpc>
                <a:spcPct val="85000"/>
              </a:lnSpc>
              <a:buClr>
                <a:srgbClr val="000099"/>
              </a:buClr>
              <a:buSzPct val="75000"/>
              <a:buFont typeface="Wingdings" pitchFamily="2" charset="2"/>
              <a:buChar char="v"/>
            </a:pPr>
            <a:r>
              <a:rPr lang="en-US" altLang="en-US" sz="2400">
                <a:latin typeface="Gill Sans MT" pitchFamily="34" charset="0"/>
              </a:rPr>
              <a:t>FTP server maintains </a:t>
            </a:r>
            <a:r>
              <a:rPr lang="ja-JP" altLang="en-US" sz="2400">
                <a:latin typeface="Gill Sans MT" pitchFamily="34" charset="0"/>
              </a:rPr>
              <a:t>“</a:t>
            </a:r>
            <a:r>
              <a:rPr lang="en-US" altLang="ja-JP" sz="2400">
                <a:latin typeface="Gill Sans MT" pitchFamily="34" charset="0"/>
              </a:rPr>
              <a:t>state</a:t>
            </a:r>
            <a:r>
              <a:rPr lang="ja-JP" altLang="en-US" sz="2400">
                <a:latin typeface="Gill Sans MT" pitchFamily="34" charset="0"/>
              </a:rPr>
              <a:t>”</a:t>
            </a:r>
            <a:r>
              <a:rPr lang="en-US" altLang="ja-JP" sz="2400">
                <a:latin typeface="Gill Sans MT" pitchFamily="34" charset="0"/>
              </a:rPr>
              <a:t>: current directory, earlier authentication</a:t>
            </a:r>
            <a:endParaRPr lang="en-US" altLang="ja-JP" sz="2400">
              <a:solidFill>
                <a:srgbClr val="FF0000"/>
              </a:solidFill>
              <a:latin typeface="Gill Sans MT" pitchFamily="34" charset="0"/>
            </a:endParaRPr>
          </a:p>
          <a:p>
            <a:pPr>
              <a:buClr>
                <a:srgbClr val="000099"/>
              </a:buClr>
              <a:buSzPct val="75000"/>
              <a:buFont typeface="Wingdings" pitchFamily="2" charset="2"/>
              <a:buChar char="v"/>
            </a:pPr>
            <a:endParaRPr lang="en-US" altLang="en-US" sz="2400">
              <a:solidFill>
                <a:srgbClr val="FF0000"/>
              </a:solidFill>
              <a:latin typeface="Gill Sans MT" pitchFamily="34" charset="0"/>
            </a:endParaRPr>
          </a:p>
        </p:txBody>
      </p:sp>
      <p:pic>
        <p:nvPicPr>
          <p:cNvPr id="139276" name="Picture 2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273" y="868364"/>
            <a:ext cx="841666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277" name="Line 23"/>
          <p:cNvSpPr>
            <a:spLocks noChangeShapeType="1"/>
          </p:cNvSpPr>
          <p:nvPr/>
        </p:nvSpPr>
        <p:spPr bwMode="auto">
          <a:xfrm>
            <a:off x="6203290" y="2697164"/>
            <a:ext cx="423069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39278" name="Group 32"/>
          <p:cNvGrpSpPr>
            <a:grpSpLocks/>
          </p:cNvGrpSpPr>
          <p:nvPr/>
        </p:nvGrpSpPr>
        <p:grpSpPr bwMode="auto">
          <a:xfrm>
            <a:off x="8807054" y="1674813"/>
            <a:ext cx="481542" cy="728662"/>
            <a:chOff x="4140" y="429"/>
            <a:chExt cx="1425" cy="2396"/>
          </a:xfrm>
        </p:grpSpPr>
        <p:sp>
          <p:nvSpPr>
            <p:cNvPr id="139282" name="Freeform 33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4 w 354"/>
                <a:gd name="T1" fmla="*/ 0 h 2742"/>
                <a:gd name="T2" fmla="*/ 19 w 354"/>
                <a:gd name="T3" fmla="*/ 32 h 2742"/>
                <a:gd name="T4" fmla="*/ 19 w 354"/>
                <a:gd name="T5" fmla="*/ 246 h 2742"/>
                <a:gd name="T6" fmla="*/ 0 w 354"/>
                <a:gd name="T7" fmla="*/ 258 h 2742"/>
                <a:gd name="T8" fmla="*/ 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3" name="Rectangle 34"/>
            <p:cNvSpPr>
              <a:spLocks noChangeArrowheads="1"/>
            </p:cNvSpPr>
            <p:nvPr/>
          </p:nvSpPr>
          <p:spPr bwMode="auto">
            <a:xfrm>
              <a:off x="4206" y="429"/>
              <a:ext cx="1048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284" name="Freeform 35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1 w 211"/>
                <a:gd name="T3" fmla="*/ 21 h 2537"/>
                <a:gd name="T4" fmla="*/ 2 w 211"/>
                <a:gd name="T5" fmla="*/ 235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5" name="Freeform 36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8 w 328"/>
                <a:gd name="T3" fmla="*/ 13 h 226"/>
                <a:gd name="T4" fmla="*/ 18 w 328"/>
                <a:gd name="T5" fmla="*/ 23 h 226"/>
                <a:gd name="T6" fmla="*/ 0 w 328"/>
                <a:gd name="T7" fmla="*/ 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6" name="Rectangle 37"/>
            <p:cNvSpPr>
              <a:spLocks noChangeArrowheads="1"/>
            </p:cNvSpPr>
            <p:nvPr/>
          </p:nvSpPr>
          <p:spPr bwMode="auto">
            <a:xfrm>
              <a:off x="4211" y="695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9287" name="Group 38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39312" name="AutoShape 39"/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9313" name="AutoShape 40"/>
              <p:cNvSpPr>
                <a:spLocks noChangeArrowheads="1"/>
              </p:cNvSpPr>
              <p:nvPr/>
            </p:nvSpPr>
            <p:spPr bwMode="auto">
              <a:xfrm>
                <a:off x="635" y="2584"/>
                <a:ext cx="686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9288" name="Rectangle 41"/>
            <p:cNvSpPr>
              <a:spLocks noChangeArrowheads="1"/>
            </p:cNvSpPr>
            <p:nvPr/>
          </p:nvSpPr>
          <p:spPr bwMode="auto">
            <a:xfrm>
              <a:off x="4227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9289" name="Group 42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39310" name="AutoShape 43"/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9311" name="AutoShape 44"/>
              <p:cNvSpPr>
                <a:spLocks noChangeArrowheads="1"/>
              </p:cNvSpPr>
              <p:nvPr/>
            </p:nvSpPr>
            <p:spPr bwMode="auto">
              <a:xfrm>
                <a:off x="631" y="2583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9290" name="Rectangle 45"/>
            <p:cNvSpPr>
              <a:spLocks noChangeArrowheads="1"/>
            </p:cNvSpPr>
            <p:nvPr/>
          </p:nvSpPr>
          <p:spPr bwMode="auto">
            <a:xfrm>
              <a:off x="4216" y="1358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291" name="Rectangle 46"/>
            <p:cNvSpPr>
              <a:spLocks noChangeArrowheads="1"/>
            </p:cNvSpPr>
            <p:nvPr/>
          </p:nvSpPr>
          <p:spPr bwMode="auto">
            <a:xfrm>
              <a:off x="4227" y="1656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39292" name="Group 47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9308" name="AutoShape 48"/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3" cy="135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9309" name="AutoShape 49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9293" name="Freeform 50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8 w 328"/>
                <a:gd name="T3" fmla="*/ 12 h 226"/>
                <a:gd name="T4" fmla="*/ 18 w 328"/>
                <a:gd name="T5" fmla="*/ 21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9294" name="Group 51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9306" name="AutoShape 52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9307" name="AutoShape 53"/>
              <p:cNvSpPr>
                <a:spLocks noChangeArrowheads="1"/>
              </p:cNvSpPr>
              <p:nvPr/>
            </p:nvSpPr>
            <p:spPr bwMode="auto">
              <a:xfrm>
                <a:off x="635" y="2584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39295" name="Rectangle 54"/>
            <p:cNvSpPr>
              <a:spLocks noChangeArrowheads="1"/>
            </p:cNvSpPr>
            <p:nvPr/>
          </p:nvSpPr>
          <p:spPr bwMode="auto">
            <a:xfrm>
              <a:off x="5249" y="429"/>
              <a:ext cx="66" cy="229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296" name="Freeform 55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7 w 296"/>
                <a:gd name="T3" fmla="*/ 12 h 256"/>
                <a:gd name="T4" fmla="*/ 17 w 296"/>
                <a:gd name="T5" fmla="*/ 23 h 256"/>
                <a:gd name="T6" fmla="*/ 0 w 296"/>
                <a:gd name="T7" fmla="*/ 8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7" name="Freeform 56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8 w 304"/>
                <a:gd name="T3" fmla="*/ 16 h 288"/>
                <a:gd name="T4" fmla="*/ 16 w 304"/>
                <a:gd name="T5" fmla="*/ 28 h 288"/>
                <a:gd name="T6" fmla="*/ 2 w 304"/>
                <a:gd name="T7" fmla="*/ 1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8" name="Oval 57"/>
            <p:cNvSpPr>
              <a:spLocks noChangeArrowheads="1"/>
            </p:cNvSpPr>
            <p:nvPr/>
          </p:nvSpPr>
          <p:spPr bwMode="auto">
            <a:xfrm>
              <a:off x="5519" y="2611"/>
              <a:ext cx="46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299" name="Freeform 58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1 h 240"/>
                <a:gd name="T2" fmla="*/ 2 w 306"/>
                <a:gd name="T3" fmla="*/ 23 h 240"/>
                <a:gd name="T4" fmla="*/ 18 w 306"/>
                <a:gd name="T5" fmla="*/ 11 h 240"/>
                <a:gd name="T6" fmla="*/ 17 w 306"/>
                <a:gd name="T7" fmla="*/ 0 h 240"/>
                <a:gd name="T8" fmla="*/ 0 w 306"/>
                <a:gd name="T9" fmla="*/ 1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0" name="AutoShape 59"/>
            <p:cNvSpPr>
              <a:spLocks noChangeArrowheads="1"/>
            </p:cNvSpPr>
            <p:nvPr/>
          </p:nvSpPr>
          <p:spPr bwMode="auto">
            <a:xfrm>
              <a:off x="4140" y="2679"/>
              <a:ext cx="1201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01" name="AutoShape 60"/>
            <p:cNvSpPr>
              <a:spLocks noChangeArrowheads="1"/>
            </p:cNvSpPr>
            <p:nvPr/>
          </p:nvSpPr>
          <p:spPr bwMode="auto">
            <a:xfrm>
              <a:off x="4206" y="2710"/>
              <a:ext cx="1069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02" name="Oval 61"/>
            <p:cNvSpPr>
              <a:spLocks noChangeArrowheads="1"/>
            </p:cNvSpPr>
            <p:nvPr/>
          </p:nvSpPr>
          <p:spPr bwMode="auto">
            <a:xfrm>
              <a:off x="4308" y="2381"/>
              <a:ext cx="158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03" name="Oval 62"/>
            <p:cNvSpPr>
              <a:spLocks noChangeArrowheads="1"/>
            </p:cNvSpPr>
            <p:nvPr/>
          </p:nvSpPr>
          <p:spPr bwMode="auto">
            <a:xfrm>
              <a:off x="4486" y="2387"/>
              <a:ext cx="158" cy="141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39304" name="Oval 63"/>
            <p:cNvSpPr>
              <a:spLocks noChangeArrowheads="1"/>
            </p:cNvSpPr>
            <p:nvPr/>
          </p:nvSpPr>
          <p:spPr bwMode="auto">
            <a:xfrm>
              <a:off x="4664" y="2381"/>
              <a:ext cx="158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9305" name="Rectangle 64"/>
            <p:cNvSpPr>
              <a:spLocks noChangeArrowheads="1"/>
            </p:cNvSpPr>
            <p:nvPr/>
          </p:nvSpPr>
          <p:spPr bwMode="auto">
            <a:xfrm>
              <a:off x="5061" y="1833"/>
              <a:ext cx="87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39279" name="Group 65"/>
          <p:cNvGrpSpPr>
            <a:grpSpLocks/>
          </p:cNvGrpSpPr>
          <p:nvPr/>
        </p:nvGrpSpPr>
        <p:grpSpPr bwMode="auto">
          <a:xfrm>
            <a:off x="5044150" y="1665288"/>
            <a:ext cx="945885" cy="893762"/>
            <a:chOff x="-44" y="1473"/>
            <a:chExt cx="981" cy="1105"/>
          </a:xfrm>
        </p:grpSpPr>
        <p:pic>
          <p:nvPicPr>
            <p:cNvPr id="139280" name="Picture 66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281" name="Freeform 6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3459 w 356"/>
                <a:gd name="T3" fmla="*/ 887 h 368"/>
                <a:gd name="T4" fmla="*/ 15967 w 356"/>
                <a:gd name="T5" fmla="*/ 18491 h 368"/>
                <a:gd name="T6" fmla="*/ 3519 w 356"/>
                <a:gd name="T7" fmla="*/ 2312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00372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03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7"/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200">
                <a:latin typeface="Tahoma" pitchFamily="34" charset="0"/>
              </a:rPr>
              <a:t>Application Layer</a:t>
            </a:r>
          </a:p>
        </p:txBody>
      </p:sp>
      <p:sp>
        <p:nvSpPr>
          <p:cNvPr id="141314" name="Rectangle 8"/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200">
                <a:latin typeface="Tahoma" pitchFamily="34" charset="0"/>
              </a:rPr>
              <a:t>2-</a:t>
            </a:r>
            <a:fld id="{2FEAFB1E-42C6-46CD-A797-3B5864CF9865}" type="slidenum">
              <a:rPr lang="en-US" altLang="en-US" sz="1200">
                <a:latin typeface="Tahoma" pitchFamily="34" charset="0"/>
              </a:rPr>
              <a:pPr/>
              <a:t>59</a:t>
            </a:fld>
            <a:endParaRPr lang="en-US" altLang="en-US" sz="1200">
              <a:latin typeface="Tahoma" pitchFamily="34" charset="0"/>
            </a:endParaRPr>
          </a:p>
        </p:txBody>
      </p:sp>
      <p:pic>
        <p:nvPicPr>
          <p:cNvPr id="141315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87" y="892175"/>
            <a:ext cx="64371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1316" name="Rectangle 2"/>
          <p:cNvSpPr>
            <a:spLocks noGrp="1" noChangeArrowheads="1"/>
          </p:cNvSpPr>
          <p:nvPr>
            <p:ph type="title"/>
          </p:nvPr>
        </p:nvSpPr>
        <p:spPr>
          <a:xfrm>
            <a:off x="364596" y="271463"/>
            <a:ext cx="8420100" cy="817562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FTP commands, responses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131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333500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sample commands:</a:t>
            </a:r>
            <a:endParaRPr lang="en-US" altLang="en-US" sz="2400" i="1">
              <a:solidFill>
                <a:srgbClr val="CC0000"/>
              </a:solidFill>
              <a:ea typeface="ＭＳ Ｐゴシック" pitchFamily="34" charset="-128"/>
            </a:endParaRPr>
          </a:p>
          <a:p>
            <a:r>
              <a:rPr lang="en-US" altLang="en-US" sz="2400">
                <a:ea typeface="ＭＳ Ｐゴシック" pitchFamily="34" charset="-128"/>
              </a:rPr>
              <a:t>sent as ASCII text over control channel</a:t>
            </a:r>
            <a:endParaRPr lang="en-US" altLang="en-US">
              <a:ea typeface="ＭＳ Ｐゴシック" pitchFamily="34" charset="-128"/>
            </a:endParaRP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USER </a:t>
            </a:r>
            <a:r>
              <a:rPr lang="en-US" altLang="en-US" sz="2400" b="1" i="1">
                <a:latin typeface="Courier New" pitchFamily="49" charset="0"/>
                <a:ea typeface="ＭＳ Ｐゴシック" pitchFamily="34" charset="-128"/>
              </a:rPr>
              <a:t>username</a:t>
            </a:r>
            <a:endParaRPr lang="en-US" altLang="en-US" i="1">
              <a:ea typeface="ＭＳ Ｐゴシック" pitchFamily="34" charset="-128"/>
            </a:endParaRP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PASS </a:t>
            </a:r>
            <a:r>
              <a:rPr lang="en-US" altLang="en-US" sz="2400" b="1" i="1">
                <a:latin typeface="Courier New" pitchFamily="49" charset="0"/>
                <a:ea typeface="ＭＳ Ｐゴシック" pitchFamily="34" charset="-128"/>
              </a:rPr>
              <a:t>password</a:t>
            </a:r>
            <a:endParaRPr lang="en-US" altLang="en-US" i="1">
              <a:ea typeface="ＭＳ Ｐゴシック" pitchFamily="34" charset="-128"/>
            </a:endParaRP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LIST</a:t>
            </a:r>
            <a:r>
              <a:rPr lang="en-US" altLang="en-US"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return list of file in current directory</a:t>
            </a:r>
            <a:endParaRPr lang="en-US" altLang="en-US">
              <a:ea typeface="ＭＳ Ｐゴシック" pitchFamily="34" charset="-128"/>
            </a:endParaRP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RETR filename</a:t>
            </a:r>
            <a:r>
              <a:rPr lang="en-US" altLang="en-US"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retrieves (gets) file</a:t>
            </a:r>
            <a:endParaRPr lang="en-US" altLang="en-US">
              <a:ea typeface="ＭＳ Ｐゴシック" pitchFamily="34" charset="-128"/>
            </a:endParaRP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STOR filename</a:t>
            </a:r>
            <a:r>
              <a:rPr lang="en-US" altLang="en-US"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stores (puts) file onto remote host</a:t>
            </a:r>
          </a:p>
        </p:txBody>
      </p:sp>
      <p:sp>
        <p:nvSpPr>
          <p:cNvPr id="14131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255683" y="1333500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sample return codes</a:t>
            </a:r>
          </a:p>
          <a:p>
            <a:r>
              <a:rPr lang="en-US" altLang="en-US" sz="2400">
                <a:ea typeface="ＭＳ Ｐゴシック" pitchFamily="34" charset="-128"/>
              </a:rPr>
              <a:t>status code and phrase (as in HTTP)</a:t>
            </a:r>
            <a:endParaRPr lang="en-US" altLang="en-US">
              <a:ea typeface="ＭＳ Ｐゴシック" pitchFamily="34" charset="-128"/>
            </a:endParaRP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331 Username OK, password required</a:t>
            </a: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125 data connection already open; transfer starting</a:t>
            </a: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425 Can</a:t>
            </a:r>
            <a:r>
              <a:rPr lang="ja-JP" altLang="en-US" sz="2400" b="1">
                <a:latin typeface="Courier New" pitchFamily="49" charset="0"/>
                <a:ea typeface="ＭＳ Ｐゴシック" pitchFamily="34" charset="-128"/>
              </a:rPr>
              <a:t>’</a:t>
            </a:r>
            <a:r>
              <a:rPr lang="en-US" altLang="ja-JP" sz="2400" b="1">
                <a:latin typeface="Courier New" pitchFamily="49" charset="0"/>
                <a:ea typeface="ＭＳ Ｐゴシック" pitchFamily="34" charset="-128"/>
              </a:rPr>
              <a:t>t open data connection</a:t>
            </a:r>
          </a:p>
          <a:p>
            <a:r>
              <a:rPr lang="en-US" altLang="en-US" sz="2400" b="1">
                <a:latin typeface="Courier New" pitchFamily="49" charset="0"/>
                <a:ea typeface="ＭＳ Ｐゴシック" pitchFamily="34" charset="-128"/>
              </a:rPr>
              <a:t>452 Error writing file</a:t>
            </a:r>
            <a:endParaRPr lang="en-US" altLang="en-US"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7148730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1068389"/>
            <a:ext cx="44559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outline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FTP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00000"/>
                </a:solidFill>
                <a:latin typeface="Gill Sans MT" charset="0"/>
              </a:rPr>
              <a:t>2.5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433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63067" y="1600200"/>
            <a:ext cx="4199731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2.6 P2P applications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2.7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2.8 socket programming with UDP and TCP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60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2225308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411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444" y="990600"/>
            <a:ext cx="64371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5412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301625"/>
            <a:ext cx="8420100" cy="9144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DNS: domain name system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541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7339" y="1511300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  <a:ea typeface="ＭＳ Ｐゴシック" pitchFamily="34" charset="-128"/>
              </a:rPr>
              <a:t>people:</a:t>
            </a:r>
            <a:r>
              <a:rPr lang="en-US" altLang="en-US" sz="2400">
                <a:ea typeface="ＭＳ Ｐゴシック" pitchFamily="34" charset="-128"/>
              </a:rPr>
              <a:t> many identifiers: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SSN, name, passport #</a:t>
            </a:r>
          </a:p>
          <a:p>
            <a:pPr>
              <a:buFont typeface="Wingdings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  <a:ea typeface="ＭＳ Ｐゴシック" pitchFamily="34" charset="-128"/>
              </a:rPr>
              <a:t>Internet hosts, routers: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IP address (32 bit) - used for addressing datagrams</a:t>
            </a:r>
          </a:p>
          <a:p>
            <a:pPr lvl="1"/>
            <a:r>
              <a:rPr lang="ja-JP" altLang="en-US">
                <a:ea typeface="ＭＳ Ｐゴシック" pitchFamily="34" charset="-128"/>
              </a:rPr>
              <a:t>“</a:t>
            </a:r>
            <a:r>
              <a:rPr lang="en-US" altLang="ja-JP">
                <a:ea typeface="ＭＳ Ｐゴシック" pitchFamily="34" charset="-128"/>
              </a:rPr>
              <a:t>name</a:t>
            </a:r>
            <a:r>
              <a:rPr lang="ja-JP" altLang="en-US">
                <a:ea typeface="ＭＳ Ｐゴシック" pitchFamily="34" charset="-128"/>
              </a:rPr>
              <a:t>”</a:t>
            </a:r>
            <a:r>
              <a:rPr lang="en-US" altLang="ja-JP">
                <a:ea typeface="ＭＳ Ｐゴシック" pitchFamily="34" charset="-128"/>
              </a:rPr>
              <a:t>, e.g., www.yahoo.com - used by humans</a:t>
            </a:r>
          </a:p>
          <a:p>
            <a:pPr>
              <a:buFont typeface="Wingdings" pitchFamily="2" charset="2"/>
              <a:buNone/>
            </a:pPr>
            <a:r>
              <a:rPr lang="en-US" altLang="en-US" sz="2400" i="1" u="sng">
                <a:solidFill>
                  <a:srgbClr val="CC0000"/>
                </a:solidFill>
                <a:ea typeface="ＭＳ Ｐゴシック" pitchFamily="34" charset="-128"/>
              </a:rPr>
              <a:t>Q:</a:t>
            </a:r>
            <a:r>
              <a:rPr lang="en-US" altLang="en-US" sz="2400">
                <a:ea typeface="ＭＳ Ｐゴシック" pitchFamily="34" charset="-128"/>
              </a:rPr>
              <a:t> how to map between IP address and name, and vice versa ?</a:t>
            </a:r>
          </a:p>
        </p:txBody>
      </p:sp>
      <p:sp>
        <p:nvSpPr>
          <p:cNvPr id="169990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70451" y="1489076"/>
            <a:ext cx="4639998" cy="5006975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Domain Name System:</a:t>
            </a:r>
          </a:p>
          <a:p>
            <a:r>
              <a:rPr lang="en-US" altLang="en-US" sz="2400" i="1">
                <a:solidFill>
                  <a:srgbClr val="000099"/>
                </a:solidFill>
                <a:ea typeface="ＭＳ Ｐゴシック" pitchFamily="34" charset="-128"/>
              </a:rPr>
              <a:t>distributed database</a:t>
            </a:r>
            <a:r>
              <a:rPr lang="en-US" altLang="en-US" sz="2400">
                <a:ea typeface="ＭＳ Ｐゴシック" pitchFamily="34" charset="-128"/>
              </a:rPr>
              <a:t> implemented in hierarchy of many </a:t>
            </a:r>
            <a:r>
              <a:rPr lang="en-US" altLang="en-US" sz="2400" i="1">
                <a:solidFill>
                  <a:srgbClr val="000099"/>
                </a:solidFill>
                <a:ea typeface="ＭＳ Ｐゴシック" pitchFamily="34" charset="-128"/>
              </a:rPr>
              <a:t>name servers</a:t>
            </a:r>
            <a:endParaRPr lang="en-US" altLang="en-US" sz="2400">
              <a:solidFill>
                <a:srgbClr val="000099"/>
              </a:solidFill>
              <a:ea typeface="ＭＳ Ｐゴシック" pitchFamily="34" charset="-128"/>
            </a:endParaRPr>
          </a:p>
          <a:p>
            <a:r>
              <a:rPr lang="en-US" altLang="en-US" sz="2400" i="1">
                <a:solidFill>
                  <a:srgbClr val="000099"/>
                </a:solidFill>
                <a:ea typeface="ＭＳ Ｐゴシック" pitchFamily="34" charset="-128"/>
              </a:rPr>
              <a:t>application-layer protocol:</a:t>
            </a:r>
            <a:r>
              <a:rPr lang="en-US" altLang="en-US" sz="2400">
                <a:ea typeface="ＭＳ Ｐゴシック" pitchFamily="34" charset="-128"/>
              </a:rPr>
              <a:t> hosts, name servers communicate to </a:t>
            </a:r>
            <a:r>
              <a:rPr lang="en-US" altLang="en-US" sz="2400" i="1">
                <a:solidFill>
                  <a:srgbClr val="000099"/>
                </a:solidFill>
                <a:ea typeface="ＭＳ Ｐゴシック" pitchFamily="34" charset="-128"/>
              </a:rPr>
              <a:t>resolve</a:t>
            </a:r>
            <a:r>
              <a:rPr lang="en-US" altLang="en-US" sz="2400">
                <a:solidFill>
                  <a:srgbClr val="FF0000"/>
                </a:solidFill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names (address/name translation)</a:t>
            </a:r>
          </a:p>
          <a:p>
            <a:pPr lvl="1">
              <a:lnSpc>
                <a:spcPct val="90000"/>
              </a:lnSpc>
            </a:pPr>
            <a:r>
              <a:rPr lang="en-US" altLang="en-US" sz="2200">
                <a:ea typeface="ＭＳ Ｐゴシック" pitchFamily="34" charset="-128"/>
              </a:rPr>
              <a:t>note: core Internet function, implemented as application-layer protocol</a:t>
            </a:r>
          </a:p>
          <a:p>
            <a:pPr lvl="1">
              <a:lnSpc>
                <a:spcPct val="90000"/>
              </a:lnSpc>
            </a:pPr>
            <a:r>
              <a:rPr lang="en-US" altLang="en-US" sz="2200">
                <a:ea typeface="ＭＳ Ｐゴシック" pitchFamily="34" charset="-128"/>
              </a:rPr>
              <a:t>complexity at network</a:t>
            </a:r>
            <a:r>
              <a:rPr lang="ja-JP" altLang="en-US" sz="2200">
                <a:ea typeface="ＭＳ Ｐゴシック" pitchFamily="34" charset="-128"/>
              </a:rPr>
              <a:t>’</a:t>
            </a:r>
            <a:r>
              <a:rPr lang="en-US" altLang="ja-JP" sz="2200">
                <a:ea typeface="ＭＳ Ｐゴシック" pitchFamily="34" charset="-128"/>
              </a:rPr>
              <a:t>s </a:t>
            </a:r>
            <a:r>
              <a:rPr lang="ja-JP" altLang="en-US" sz="2200">
                <a:ea typeface="ＭＳ Ｐゴシック" pitchFamily="34" charset="-128"/>
              </a:rPr>
              <a:t>“</a:t>
            </a:r>
            <a:r>
              <a:rPr lang="en-US" altLang="ja-JP" sz="2200">
                <a:ea typeface="ＭＳ Ｐゴシック" pitchFamily="34" charset="-128"/>
              </a:rPr>
              <a:t>edge</a:t>
            </a:r>
            <a:r>
              <a:rPr lang="ja-JP" altLang="en-US" sz="2200">
                <a:ea typeface="ＭＳ Ｐゴシック" pitchFamily="34" charset="-128"/>
              </a:rPr>
              <a:t>”</a:t>
            </a:r>
            <a:endParaRPr lang="en-US" altLang="en-US" sz="2200">
              <a:ea typeface="ＭＳ Ｐゴシック" pitchFamily="34" charset="-128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61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9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90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9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117475"/>
            <a:ext cx="8420100" cy="11430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DNS: services, structure 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47460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953000" y="1271589"/>
            <a:ext cx="4540250" cy="2263775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why not centralize DNS?</a:t>
            </a:r>
          </a:p>
          <a:p>
            <a:r>
              <a:rPr lang="en-US" altLang="en-US" sz="2400">
                <a:ea typeface="ＭＳ Ｐゴシック" pitchFamily="34" charset="-128"/>
              </a:rPr>
              <a:t>single point of failure</a:t>
            </a:r>
          </a:p>
          <a:p>
            <a:r>
              <a:rPr lang="en-US" altLang="en-US" sz="2400">
                <a:ea typeface="ＭＳ Ｐゴシック" pitchFamily="34" charset="-128"/>
              </a:rPr>
              <a:t>traffic volume</a:t>
            </a:r>
          </a:p>
          <a:p>
            <a:r>
              <a:rPr lang="en-US" altLang="en-US" sz="2400">
                <a:ea typeface="ＭＳ Ｐゴシック" pitchFamily="34" charset="-128"/>
              </a:rPr>
              <a:t>distant centralized database</a:t>
            </a:r>
          </a:p>
          <a:p>
            <a:r>
              <a:rPr lang="en-US" altLang="en-US" sz="2400">
                <a:ea typeface="ＭＳ Ｐゴシック" pitchFamily="34" charset="-128"/>
              </a:rPr>
              <a:t>maintenance</a:t>
            </a:r>
          </a:p>
          <a:p>
            <a:pPr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</p:txBody>
      </p:sp>
      <p:sp>
        <p:nvSpPr>
          <p:cNvPr id="147461" name="Rectangle 5"/>
          <p:cNvSpPr>
            <a:spLocks noGrp="1" noChangeArrowheads="1"/>
          </p:cNvSpPr>
          <p:nvPr>
            <p:ph type="body" sz="half" idx="1"/>
          </p:nvPr>
        </p:nvSpPr>
        <p:spPr>
          <a:xfrm>
            <a:off x="792825" y="1300163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DNS services</a:t>
            </a:r>
          </a:p>
          <a:p>
            <a:r>
              <a:rPr lang="en-US" altLang="en-US" sz="2400">
                <a:ea typeface="ＭＳ Ｐゴシック" pitchFamily="34" charset="-128"/>
              </a:rPr>
              <a:t>hostname to IP address translation</a:t>
            </a:r>
          </a:p>
          <a:p>
            <a:r>
              <a:rPr lang="en-US" altLang="en-US" sz="2400">
                <a:ea typeface="ＭＳ Ｐゴシック" pitchFamily="34" charset="-128"/>
              </a:rPr>
              <a:t>host aliasing</a:t>
            </a:r>
          </a:p>
          <a:p>
            <a:pPr lvl="1"/>
            <a:r>
              <a:rPr lang="en-US" altLang="en-US" sz="2000">
                <a:ea typeface="ＭＳ Ｐゴシック" pitchFamily="34" charset="-128"/>
              </a:rPr>
              <a:t>canonical, alias names</a:t>
            </a:r>
          </a:p>
          <a:p>
            <a:r>
              <a:rPr lang="en-US" altLang="en-US" sz="2400">
                <a:ea typeface="ＭＳ Ｐゴシック" pitchFamily="34" charset="-128"/>
              </a:rPr>
              <a:t>mail server aliasing</a:t>
            </a:r>
          </a:p>
          <a:p>
            <a:r>
              <a:rPr lang="en-US" altLang="en-US" sz="2400">
                <a:ea typeface="ＭＳ Ｐゴシック" pitchFamily="34" charset="-128"/>
              </a:rPr>
              <a:t>load distribution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replicated Web servers: many IP addresses correspond to one name</a:t>
            </a:r>
          </a:p>
          <a:p>
            <a:endParaRPr lang="en-US" altLang="en-US" sz="2400">
              <a:ea typeface="ＭＳ Ｐゴシック" pitchFamily="34" charset="-128"/>
            </a:endParaRPr>
          </a:p>
        </p:txBody>
      </p:sp>
      <p:pic>
        <p:nvPicPr>
          <p:cNvPr id="147462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915989"/>
            <a:ext cx="59418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7" name="Text Box 11"/>
          <p:cNvSpPr txBox="1">
            <a:spLocks noChangeArrowheads="1"/>
          </p:cNvSpPr>
          <p:nvPr/>
        </p:nvSpPr>
        <p:spPr bwMode="auto">
          <a:xfrm>
            <a:off x="5642637" y="3429001"/>
            <a:ext cx="282160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i="1"/>
              <a:t>A: </a:t>
            </a:r>
            <a:r>
              <a:rPr lang="en-US" altLang="en-US" sz="2800" i="1">
                <a:solidFill>
                  <a:srgbClr val="CC0000"/>
                </a:solidFill>
              </a:rPr>
              <a:t>doesn‘t</a:t>
            </a:r>
            <a:r>
              <a:rPr lang="en-US" altLang="ja-JP" sz="2800" i="1">
                <a:solidFill>
                  <a:srgbClr val="CC0000"/>
                </a:solidFill>
              </a:rPr>
              <a:t> scale!</a:t>
            </a:r>
            <a:endParaRPr lang="en-US" altLang="en-US" sz="2800" i="1"/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62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7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507" name="Group 23"/>
          <p:cNvGrpSpPr>
            <a:grpSpLocks/>
          </p:cNvGrpSpPr>
          <p:nvPr/>
        </p:nvGrpSpPr>
        <p:grpSpPr bwMode="auto">
          <a:xfrm>
            <a:off x="474662" y="1193800"/>
            <a:ext cx="8779776" cy="2450316"/>
            <a:chOff x="230" y="576"/>
            <a:chExt cx="5436" cy="1761"/>
          </a:xfrm>
        </p:grpSpPr>
        <p:sp>
          <p:nvSpPr>
            <p:cNvPr id="149513" name="Text Box 2"/>
            <p:cNvSpPr txBox="1">
              <a:spLocks noChangeArrowheads="1"/>
            </p:cNvSpPr>
            <p:nvPr/>
          </p:nvSpPr>
          <p:spPr bwMode="auto">
            <a:xfrm>
              <a:off x="2256" y="576"/>
              <a:ext cx="1289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Root DNS Servers</a:t>
              </a:r>
            </a:p>
          </p:txBody>
        </p:sp>
        <p:sp>
          <p:nvSpPr>
            <p:cNvPr id="149514" name="Text Box 4"/>
            <p:cNvSpPr txBox="1">
              <a:spLocks noChangeArrowheads="1"/>
            </p:cNvSpPr>
            <p:nvPr/>
          </p:nvSpPr>
          <p:spPr bwMode="auto">
            <a:xfrm>
              <a:off x="528" y="1344"/>
              <a:ext cx="1234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com DNS servers</a:t>
              </a:r>
            </a:p>
          </p:txBody>
        </p:sp>
        <p:sp>
          <p:nvSpPr>
            <p:cNvPr id="149515" name="Text Box 5"/>
            <p:cNvSpPr txBox="1">
              <a:spLocks noChangeArrowheads="1"/>
            </p:cNvSpPr>
            <p:nvPr/>
          </p:nvSpPr>
          <p:spPr bwMode="auto">
            <a:xfrm>
              <a:off x="2304" y="1296"/>
              <a:ext cx="1170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org DNS servers</a:t>
              </a:r>
            </a:p>
          </p:txBody>
        </p:sp>
        <p:sp>
          <p:nvSpPr>
            <p:cNvPr id="149516" name="Text Box 6"/>
            <p:cNvSpPr txBox="1">
              <a:spLocks noChangeArrowheads="1"/>
            </p:cNvSpPr>
            <p:nvPr/>
          </p:nvSpPr>
          <p:spPr bwMode="auto">
            <a:xfrm>
              <a:off x="4032" y="1296"/>
              <a:ext cx="1202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edu DNS servers</a:t>
              </a:r>
            </a:p>
          </p:txBody>
        </p:sp>
        <p:sp>
          <p:nvSpPr>
            <p:cNvPr id="149517" name="Line 7"/>
            <p:cNvSpPr>
              <a:spLocks noChangeShapeType="1"/>
            </p:cNvSpPr>
            <p:nvPr/>
          </p:nvSpPr>
          <p:spPr bwMode="auto">
            <a:xfrm flipH="1">
              <a:off x="1344" y="864"/>
              <a:ext cx="1392" cy="432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8" name="Line 8"/>
            <p:cNvSpPr>
              <a:spLocks noChangeShapeType="1"/>
            </p:cNvSpPr>
            <p:nvPr/>
          </p:nvSpPr>
          <p:spPr bwMode="auto">
            <a:xfrm>
              <a:off x="2928" y="816"/>
              <a:ext cx="0" cy="4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9" name="Line 9"/>
            <p:cNvSpPr>
              <a:spLocks noChangeShapeType="1"/>
            </p:cNvSpPr>
            <p:nvPr/>
          </p:nvSpPr>
          <p:spPr bwMode="auto">
            <a:xfrm>
              <a:off x="3168" y="864"/>
              <a:ext cx="1440" cy="43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0" name="Text Box 10"/>
            <p:cNvSpPr txBox="1">
              <a:spLocks noChangeArrowheads="1"/>
            </p:cNvSpPr>
            <p:nvPr/>
          </p:nvSpPr>
          <p:spPr bwMode="auto">
            <a:xfrm>
              <a:off x="3878" y="1752"/>
              <a:ext cx="924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poly.edu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1" name="Text Box 11"/>
            <p:cNvSpPr txBox="1">
              <a:spLocks noChangeArrowheads="1"/>
            </p:cNvSpPr>
            <p:nvPr/>
          </p:nvSpPr>
          <p:spPr bwMode="auto">
            <a:xfrm>
              <a:off x="4742" y="1752"/>
              <a:ext cx="924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umass.edu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2" name="Line 12"/>
            <p:cNvSpPr>
              <a:spLocks noChangeShapeType="1"/>
            </p:cNvSpPr>
            <p:nvPr/>
          </p:nvSpPr>
          <p:spPr bwMode="auto">
            <a:xfrm flipH="1">
              <a:off x="4224" y="1536"/>
              <a:ext cx="336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3" name="Line 13"/>
            <p:cNvSpPr>
              <a:spLocks noChangeShapeType="1"/>
            </p:cNvSpPr>
            <p:nvPr/>
          </p:nvSpPr>
          <p:spPr bwMode="auto">
            <a:xfrm>
              <a:off x="4848" y="1536"/>
              <a:ext cx="288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4" name="Text Box 14"/>
            <p:cNvSpPr txBox="1">
              <a:spLocks noChangeArrowheads="1"/>
            </p:cNvSpPr>
            <p:nvPr/>
          </p:nvSpPr>
          <p:spPr bwMode="auto">
            <a:xfrm>
              <a:off x="230" y="1848"/>
              <a:ext cx="924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yahoo.com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5" name="Text Box 15"/>
            <p:cNvSpPr txBox="1">
              <a:spLocks noChangeArrowheads="1"/>
            </p:cNvSpPr>
            <p:nvPr/>
          </p:nvSpPr>
          <p:spPr bwMode="auto">
            <a:xfrm>
              <a:off x="1248" y="1872"/>
              <a:ext cx="932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amazon.com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6" name="Line 16"/>
            <p:cNvSpPr>
              <a:spLocks noChangeShapeType="1"/>
            </p:cNvSpPr>
            <p:nvPr/>
          </p:nvSpPr>
          <p:spPr bwMode="auto">
            <a:xfrm flipH="1">
              <a:off x="768" y="1584"/>
              <a:ext cx="192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7" name="Line 17"/>
            <p:cNvSpPr>
              <a:spLocks noChangeShapeType="1"/>
            </p:cNvSpPr>
            <p:nvPr/>
          </p:nvSpPr>
          <p:spPr bwMode="auto">
            <a:xfrm>
              <a:off x="1392" y="1584"/>
              <a:ext cx="24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8" name="Text Box 18"/>
            <p:cNvSpPr txBox="1">
              <a:spLocks noChangeArrowheads="1"/>
            </p:cNvSpPr>
            <p:nvPr/>
          </p:nvSpPr>
          <p:spPr bwMode="auto">
            <a:xfrm>
              <a:off x="2534" y="1799"/>
              <a:ext cx="924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pbs.org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149529" name="Line 19"/>
            <p:cNvSpPr>
              <a:spLocks noChangeShapeType="1"/>
            </p:cNvSpPr>
            <p:nvPr/>
          </p:nvSpPr>
          <p:spPr bwMode="auto">
            <a:xfrm>
              <a:off x="2928" y="1536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9508" name="Rectangle 20"/>
          <p:cNvSpPr>
            <a:spLocks noGrp="1" noChangeArrowheads="1"/>
          </p:cNvSpPr>
          <p:nvPr>
            <p:ph type="title"/>
          </p:nvPr>
        </p:nvSpPr>
        <p:spPr>
          <a:xfrm>
            <a:off x="507340" y="161926"/>
            <a:ext cx="8691827" cy="936625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DNS: a distributed, hierarchical database</a:t>
            </a:r>
          </a:p>
        </p:txBody>
      </p:sp>
      <p:sp>
        <p:nvSpPr>
          <p:cNvPr id="149509" name="Rectangle 22"/>
          <p:cNvSpPr>
            <a:spLocks noGrp="1" noChangeArrowheads="1"/>
          </p:cNvSpPr>
          <p:nvPr>
            <p:ph type="body" sz="half" idx="2"/>
          </p:nvPr>
        </p:nvSpPr>
        <p:spPr>
          <a:xfrm>
            <a:off x="564091" y="3971925"/>
            <a:ext cx="8853488" cy="21336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  <a:ea typeface="ＭＳ Ｐゴシック" pitchFamily="34" charset="-128"/>
              </a:rPr>
              <a:t>client wants IP for www.amazon.com; 1</a:t>
            </a:r>
            <a:r>
              <a:rPr lang="en-US" altLang="en-US" sz="2400" i="1" baseline="30000">
                <a:solidFill>
                  <a:srgbClr val="000099"/>
                </a:solidFill>
                <a:ea typeface="ＭＳ Ｐゴシック" pitchFamily="34" charset="-128"/>
              </a:rPr>
              <a:t>st</a:t>
            </a:r>
            <a:r>
              <a:rPr lang="en-US" altLang="en-US" sz="2400" i="1">
                <a:solidFill>
                  <a:srgbClr val="000099"/>
                </a:solidFill>
                <a:ea typeface="ＭＳ Ｐゴシック" pitchFamily="34" charset="-128"/>
              </a:rPr>
              <a:t> approximation:</a:t>
            </a:r>
          </a:p>
          <a:p>
            <a:r>
              <a:rPr lang="en-US" altLang="en-US" sz="2200">
                <a:ea typeface="ＭＳ Ｐゴシック" pitchFamily="34" charset="-128"/>
              </a:rPr>
              <a:t>client queries root server to find com DNS server</a:t>
            </a:r>
          </a:p>
          <a:p>
            <a:r>
              <a:rPr lang="en-US" altLang="en-US" sz="2200">
                <a:ea typeface="ＭＳ Ｐゴシック" pitchFamily="34" charset="-128"/>
              </a:rPr>
              <a:t>client queries .com DNS server to get amazon.com DNS server</a:t>
            </a:r>
          </a:p>
          <a:p>
            <a:r>
              <a:rPr lang="en-US" altLang="en-US" sz="2200">
                <a:ea typeface="ＭＳ Ｐゴシック" pitchFamily="34" charset="-128"/>
              </a:rPr>
              <a:t>client queries amazon.com DNS server to get  IP address for www.amazon.com</a:t>
            </a:r>
          </a:p>
        </p:txBody>
      </p:sp>
      <p:pic>
        <p:nvPicPr>
          <p:cNvPr id="149510" name="Picture 28" descr="underline_bas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861" y="849313"/>
            <a:ext cx="8714185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9511" name="Text Box 29"/>
          <p:cNvSpPr txBox="1">
            <a:spLocks noChangeArrowheads="1"/>
          </p:cNvSpPr>
          <p:nvPr/>
        </p:nvSpPr>
        <p:spPr bwMode="auto">
          <a:xfrm>
            <a:off x="4287441" y="1687514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/>
              <a:t>…</a:t>
            </a:r>
          </a:p>
        </p:txBody>
      </p:sp>
      <p:sp>
        <p:nvSpPr>
          <p:cNvPr id="149512" name="Text Box 30"/>
          <p:cNvSpPr txBox="1">
            <a:spLocks noChangeArrowheads="1"/>
          </p:cNvSpPr>
          <p:nvPr/>
        </p:nvSpPr>
        <p:spPr bwMode="auto">
          <a:xfrm>
            <a:off x="4897966" y="1685926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/>
              <a:t>…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2E455048-EF53-4E8F-950C-9DF1D9523B75}" type="slidenum">
              <a:rPr lang="en-US" altLang="en-US" smtClean="0"/>
              <a:pPr/>
              <a:t>63</a:t>
            </a:fld>
            <a:endParaRPr lang="en-US" altLang="en-US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5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222250"/>
            <a:ext cx="8420100" cy="88265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DNS: root name servers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51556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24537" y="1362075"/>
            <a:ext cx="9185407" cy="4648200"/>
          </a:xfrm>
        </p:spPr>
        <p:txBody>
          <a:bodyPr/>
          <a:lstStyle/>
          <a:p>
            <a:r>
              <a:rPr lang="en-US" altLang="en-US" sz="2400">
                <a:ea typeface="ＭＳ Ｐゴシック" pitchFamily="34" charset="-128"/>
              </a:rPr>
              <a:t>contacted by local name server that can not resolve name</a:t>
            </a:r>
          </a:p>
          <a:p>
            <a:r>
              <a:rPr lang="en-US" altLang="en-US" sz="2400">
                <a:ea typeface="ＭＳ Ｐゴシック" pitchFamily="34" charset="-128"/>
              </a:rPr>
              <a:t>root name server:</a:t>
            </a:r>
          </a:p>
          <a:p>
            <a:pPr lvl="1"/>
            <a:r>
              <a:rPr lang="en-US" altLang="en-US" sz="2200">
                <a:ea typeface="ＭＳ Ｐゴシック" pitchFamily="34" charset="-128"/>
              </a:rPr>
              <a:t>contacts authoritative name server if name mapping not known</a:t>
            </a:r>
          </a:p>
          <a:p>
            <a:pPr lvl="1"/>
            <a:r>
              <a:rPr lang="en-US" altLang="en-US" sz="2200">
                <a:ea typeface="ＭＳ Ｐゴシック" pitchFamily="34" charset="-128"/>
              </a:rPr>
              <a:t>gets mapping</a:t>
            </a:r>
          </a:p>
          <a:p>
            <a:pPr lvl="1"/>
            <a:r>
              <a:rPr lang="en-US" altLang="en-US" sz="2200">
                <a:ea typeface="ＭＳ Ｐゴシック" pitchFamily="34" charset="-128"/>
              </a:rPr>
              <a:t>returns mapping to local name server</a:t>
            </a:r>
          </a:p>
        </p:txBody>
      </p:sp>
      <p:sp>
        <p:nvSpPr>
          <p:cNvPr id="176133" name="Rectangle 20"/>
          <p:cNvSpPr>
            <a:spLocks noChangeArrowheads="1"/>
          </p:cNvSpPr>
          <p:nvPr/>
        </p:nvSpPr>
        <p:spPr bwMode="auto">
          <a:xfrm>
            <a:off x="6604001" y="4992688"/>
            <a:ext cx="3203972" cy="811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i="1"/>
              <a:t> 13 logical root name </a:t>
            </a:r>
            <a:r>
              <a:rPr lang="ja-JP" altLang="en-US" i="1"/>
              <a:t>“</a:t>
            </a:r>
            <a:r>
              <a:rPr lang="en-US" altLang="ja-JP" i="1"/>
              <a:t>servers</a:t>
            </a:r>
            <a:r>
              <a:rPr lang="ja-JP" altLang="en-US" i="1"/>
              <a:t>”</a:t>
            </a:r>
            <a:r>
              <a:rPr lang="en-US" altLang="ja-JP" i="1"/>
              <a:t> worldwide</a:t>
            </a:r>
          </a:p>
          <a:p>
            <a:pPr>
              <a:lnSpc>
                <a:spcPct val="85000"/>
              </a:lnSpc>
              <a:buClr>
                <a:srgbClr val="000090"/>
              </a:buClr>
              <a:buSzPct val="100000"/>
              <a:buFont typeface="Arial" pitchFamily="34" charset="0"/>
              <a:buChar char="•"/>
            </a:pPr>
            <a:r>
              <a:rPr lang="en-US" altLang="ja-JP" sz="1800" i="1"/>
              <a:t>each “server” replicated many times</a:t>
            </a:r>
          </a:p>
        </p:txBody>
      </p:sp>
      <p:sp>
        <p:nvSpPr>
          <p:cNvPr id="151558" name="AutoShape 22"/>
          <p:cNvSpPr>
            <a:spLocks noChangeAspect="1" noChangeArrowheads="1"/>
          </p:cNvSpPr>
          <p:nvPr/>
        </p:nvSpPr>
        <p:spPr bwMode="auto">
          <a:xfrm>
            <a:off x="521097" y="3581401"/>
            <a:ext cx="6266921" cy="297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pic>
        <p:nvPicPr>
          <p:cNvPr id="151559" name="Picture 23" descr="worldf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1964" y="4378325"/>
            <a:ext cx="4679553" cy="217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1560" name="Text Box 25"/>
          <p:cNvSpPr txBox="1">
            <a:spLocks noChangeArrowheads="1"/>
          </p:cNvSpPr>
          <p:nvPr/>
        </p:nvSpPr>
        <p:spPr bwMode="auto">
          <a:xfrm>
            <a:off x="225294" y="5160964"/>
            <a:ext cx="2264965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a. Verisign, Los Angeles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    (5 other sites)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b. USC-ISI Marina del Rey,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l. ICANN Los Angeles,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   (41 other sites)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151561" name="Freeform 26"/>
          <p:cNvSpPr>
            <a:spLocks/>
          </p:cNvSpPr>
          <p:nvPr/>
        </p:nvSpPr>
        <p:spPr bwMode="auto">
          <a:xfrm>
            <a:off x="1903810" y="5113338"/>
            <a:ext cx="576130" cy="341312"/>
          </a:xfrm>
          <a:custGeom>
            <a:avLst/>
            <a:gdLst>
              <a:gd name="T0" fmla="*/ 0 w 582"/>
              <a:gd name="T1" fmla="*/ 2147483647 h 426"/>
              <a:gd name="T2" fmla="*/ 2147483647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2" name="Text Box 27"/>
          <p:cNvSpPr txBox="1">
            <a:spLocks noChangeArrowheads="1"/>
          </p:cNvSpPr>
          <p:nvPr/>
        </p:nvSpPr>
        <p:spPr bwMode="auto">
          <a:xfrm>
            <a:off x="221854" y="4333875"/>
            <a:ext cx="2111904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e. NASA Mt View, CA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f. Internet Software C.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Palo Alto, CA (and 48 other   sites)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151563" name="Freeform 28"/>
          <p:cNvSpPr>
            <a:spLocks/>
          </p:cNvSpPr>
          <p:nvPr/>
        </p:nvSpPr>
        <p:spPr bwMode="auto">
          <a:xfrm flipV="1">
            <a:off x="1542654" y="4868863"/>
            <a:ext cx="885692" cy="184150"/>
          </a:xfrm>
          <a:custGeom>
            <a:avLst/>
            <a:gdLst>
              <a:gd name="T0" fmla="*/ 0 w 582"/>
              <a:gd name="T1" fmla="*/ 2147483647 h 426"/>
              <a:gd name="T2" fmla="*/ 2147483647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4" name="Text Box 29"/>
          <p:cNvSpPr txBox="1">
            <a:spLocks noChangeArrowheads="1"/>
          </p:cNvSpPr>
          <p:nvPr/>
        </p:nvSpPr>
        <p:spPr bwMode="auto">
          <a:xfrm>
            <a:off x="4655476" y="3973513"/>
            <a:ext cx="2467901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i. Netnod, Stockholm (37 other sites)</a:t>
            </a:r>
          </a:p>
        </p:txBody>
      </p:sp>
      <p:sp>
        <p:nvSpPr>
          <p:cNvPr id="151565" name="Freeform 30"/>
          <p:cNvSpPr>
            <a:spLocks/>
          </p:cNvSpPr>
          <p:nvPr/>
        </p:nvSpPr>
        <p:spPr bwMode="auto">
          <a:xfrm>
            <a:off x="4259925" y="4068763"/>
            <a:ext cx="483261" cy="654050"/>
          </a:xfrm>
          <a:custGeom>
            <a:avLst/>
            <a:gdLst>
              <a:gd name="T0" fmla="*/ 2147483647 w 666"/>
              <a:gd name="T1" fmla="*/ 0 h 1005"/>
              <a:gd name="T2" fmla="*/ 0 w 666"/>
              <a:gd name="T3" fmla="*/ 2147483647 h 1005"/>
              <a:gd name="T4" fmla="*/ 0 60000 65536"/>
              <a:gd name="T5" fmla="*/ 0 60000 65536"/>
              <a:gd name="T6" fmla="*/ 0 w 666"/>
              <a:gd name="T7" fmla="*/ 0 h 1005"/>
              <a:gd name="T8" fmla="*/ 666 w 666"/>
              <a:gd name="T9" fmla="*/ 1005 h 100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66" h="1005">
                <a:moveTo>
                  <a:pt x="666" y="0"/>
                </a:moveTo>
                <a:lnTo>
                  <a:pt x="0" y="100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6" name="Text Box 31"/>
          <p:cNvSpPr txBox="1">
            <a:spLocks noChangeArrowheads="1"/>
          </p:cNvSpPr>
          <p:nvPr/>
        </p:nvSpPr>
        <p:spPr bwMode="auto">
          <a:xfrm>
            <a:off x="4695032" y="3684588"/>
            <a:ext cx="2729310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k. RIPE London (17 other sites)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151567" name="Freeform 32"/>
          <p:cNvSpPr>
            <a:spLocks/>
          </p:cNvSpPr>
          <p:nvPr/>
        </p:nvSpPr>
        <p:spPr bwMode="auto">
          <a:xfrm>
            <a:off x="4063868" y="3862388"/>
            <a:ext cx="667279" cy="946150"/>
          </a:xfrm>
          <a:custGeom>
            <a:avLst/>
            <a:gdLst>
              <a:gd name="T0" fmla="*/ 2147483647 w 922"/>
              <a:gd name="T1" fmla="*/ 0 h 1448"/>
              <a:gd name="T2" fmla="*/ 0 w 922"/>
              <a:gd name="T3" fmla="*/ 2147483647 h 1448"/>
              <a:gd name="T4" fmla="*/ 0 60000 65536"/>
              <a:gd name="T5" fmla="*/ 0 60000 65536"/>
              <a:gd name="T6" fmla="*/ 0 w 922"/>
              <a:gd name="T7" fmla="*/ 0 h 1448"/>
              <a:gd name="T8" fmla="*/ 922 w 922"/>
              <a:gd name="T9" fmla="*/ 1448 h 144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22" h="1448">
                <a:moveTo>
                  <a:pt x="922" y="0"/>
                </a:moveTo>
                <a:lnTo>
                  <a:pt x="0" y="1448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8" name="Text Box 33"/>
          <p:cNvSpPr txBox="1">
            <a:spLocks noChangeArrowheads="1"/>
          </p:cNvSpPr>
          <p:nvPr/>
        </p:nvSpPr>
        <p:spPr bwMode="auto">
          <a:xfrm>
            <a:off x="6404504" y="4303713"/>
            <a:ext cx="1914129" cy="233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m. WIDE Tokyo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(5 other sites)</a:t>
            </a:r>
            <a:endParaRPr lang="en-US" altLang="en-US" sz="2400">
              <a:latin typeface="Times New Roman" pitchFamily="18" charset="0"/>
            </a:endParaRPr>
          </a:p>
        </p:txBody>
      </p:sp>
      <p:sp>
        <p:nvSpPr>
          <p:cNvPr id="151569" name="Freeform 34"/>
          <p:cNvSpPr>
            <a:spLocks/>
          </p:cNvSpPr>
          <p:nvPr/>
        </p:nvSpPr>
        <p:spPr bwMode="auto">
          <a:xfrm>
            <a:off x="6039908" y="4598988"/>
            <a:ext cx="433388" cy="431800"/>
          </a:xfrm>
          <a:custGeom>
            <a:avLst/>
            <a:gdLst>
              <a:gd name="T0" fmla="*/ 2147483647 w 252"/>
              <a:gd name="T1" fmla="*/ 0 h 462"/>
              <a:gd name="T2" fmla="*/ 0 w 252"/>
              <a:gd name="T3" fmla="*/ 2147483647 h 462"/>
              <a:gd name="T4" fmla="*/ 0 60000 65536"/>
              <a:gd name="T5" fmla="*/ 0 60000 65536"/>
              <a:gd name="T6" fmla="*/ 0 w 252"/>
              <a:gd name="T7" fmla="*/ 0 h 462"/>
              <a:gd name="T8" fmla="*/ 252 w 252"/>
              <a:gd name="T9" fmla="*/ 462 h 46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462">
                <a:moveTo>
                  <a:pt x="252" y="0"/>
                </a:moveTo>
                <a:lnTo>
                  <a:pt x="0" y="462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70" name="Text Box 35"/>
          <p:cNvSpPr txBox="1">
            <a:spLocks noChangeArrowheads="1"/>
          </p:cNvSpPr>
          <p:nvPr/>
        </p:nvSpPr>
        <p:spPr bwMode="auto">
          <a:xfrm>
            <a:off x="1730110" y="3541714"/>
            <a:ext cx="2815300" cy="75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c. Cogent, Herndon, VA (5 other sites)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d. U Maryland College Park, MD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h. ARL Aberdeen, MD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j. Verisign, Dulles VA (69 other sites )</a:t>
            </a:r>
            <a:endParaRPr lang="en-US" altLang="en-US" sz="2400">
              <a:latin typeface="Times New Roman" pitchFamily="18" charset="0"/>
            </a:endParaRPr>
          </a:p>
        </p:txBody>
      </p:sp>
      <p:pic>
        <p:nvPicPr>
          <p:cNvPr id="151571" name="Picture 24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691" y="884239"/>
            <a:ext cx="59418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51572" name="Straight Arrow Connector 2"/>
          <p:cNvCxnSpPr>
            <a:cxnSpLocks noChangeShapeType="1"/>
          </p:cNvCxnSpPr>
          <p:nvPr/>
        </p:nvCxnSpPr>
        <p:spPr bwMode="auto">
          <a:xfrm flipH="1">
            <a:off x="3117984" y="4278313"/>
            <a:ext cx="8598" cy="690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1573" name="Text Box 35"/>
          <p:cNvSpPr txBox="1">
            <a:spLocks noChangeArrowheads="1"/>
          </p:cNvSpPr>
          <p:nvPr/>
        </p:nvSpPr>
        <p:spPr bwMode="auto">
          <a:xfrm>
            <a:off x="1680238" y="5889626"/>
            <a:ext cx="159252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</a:rPr>
              <a:t>g. US DoD Columbus, OH (5 other sites)</a:t>
            </a:r>
            <a:endParaRPr lang="en-US" altLang="en-US" sz="2400">
              <a:latin typeface="Times New Roman" pitchFamily="18" charset="0"/>
            </a:endParaRPr>
          </a:p>
        </p:txBody>
      </p:sp>
      <p:cxnSp>
        <p:nvCxnSpPr>
          <p:cNvPr id="151574" name="Straight Arrow Connector 24"/>
          <p:cNvCxnSpPr>
            <a:cxnSpLocks noChangeShapeType="1"/>
            <a:stCxn id="151573" idx="0"/>
          </p:cNvCxnSpPr>
          <p:nvPr/>
        </p:nvCxnSpPr>
        <p:spPr bwMode="auto">
          <a:xfrm flipV="1">
            <a:off x="2476501" y="4945063"/>
            <a:ext cx="521097" cy="944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64</a:t>
            </a:fld>
            <a:endParaRPr lang="en-US" altLang="en-US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3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234950"/>
            <a:ext cx="8420100" cy="9144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TLD, authoritative servers</a:t>
            </a:r>
          </a:p>
        </p:txBody>
      </p:sp>
      <p:sp>
        <p:nvSpPr>
          <p:cNvPr id="1536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77850" y="1600200"/>
            <a:ext cx="8839729" cy="46482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i="1" dirty="0">
                <a:solidFill>
                  <a:srgbClr val="000099"/>
                </a:solidFill>
                <a:ea typeface="ＭＳ Ｐゴシック" pitchFamily="34" charset="-128"/>
              </a:rPr>
              <a:t>top-level domain (TLD) servers: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responsible for com, org, net, </a:t>
            </a:r>
            <a:r>
              <a:rPr lang="en-US" altLang="en-US" dirty="0" err="1">
                <a:ea typeface="ＭＳ Ｐゴシック" pitchFamily="34" charset="-128"/>
              </a:rPr>
              <a:t>edu</a:t>
            </a:r>
            <a:r>
              <a:rPr lang="en-US" altLang="en-US" dirty="0">
                <a:ea typeface="ＭＳ Ｐゴシック" pitchFamily="34" charset="-128"/>
              </a:rPr>
              <a:t>, aero, jobs, museums, and all top-level country domains, e.g.: </a:t>
            </a:r>
            <a:r>
              <a:rPr lang="en-US" altLang="en-US" dirty="0" err="1">
                <a:ea typeface="ＭＳ Ｐゴシック" pitchFamily="34" charset="-128"/>
              </a:rPr>
              <a:t>uk</a:t>
            </a:r>
            <a:r>
              <a:rPr lang="en-US" altLang="en-US" dirty="0">
                <a:ea typeface="ＭＳ Ｐゴシック" pitchFamily="34" charset="-128"/>
              </a:rPr>
              <a:t>, </a:t>
            </a:r>
            <a:r>
              <a:rPr lang="en-US" altLang="en-US" dirty="0" err="1">
                <a:ea typeface="ＭＳ Ｐゴシック" pitchFamily="34" charset="-128"/>
              </a:rPr>
              <a:t>fr</a:t>
            </a:r>
            <a:r>
              <a:rPr lang="en-US" altLang="en-US" dirty="0">
                <a:ea typeface="ＭＳ Ｐゴシック" pitchFamily="34" charset="-128"/>
              </a:rPr>
              <a:t>, ca, </a:t>
            </a:r>
            <a:r>
              <a:rPr lang="en-US" altLang="en-US" dirty="0" err="1">
                <a:ea typeface="ＭＳ Ｐゴシック" pitchFamily="34" charset="-128"/>
              </a:rPr>
              <a:t>jp</a:t>
            </a:r>
            <a:endParaRPr lang="en-US" altLang="en-US" dirty="0">
              <a:ea typeface="ＭＳ Ｐゴシック" pitchFamily="34" charset="-128"/>
            </a:endParaRPr>
          </a:p>
          <a:p>
            <a:pPr lvl="1"/>
            <a:r>
              <a:rPr lang="en-US" altLang="en-US" dirty="0">
                <a:ea typeface="ＭＳ Ｐゴシック" pitchFamily="34" charset="-128"/>
              </a:rPr>
              <a:t>Network Solutions maintains servers for .com TLD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Educate for .</a:t>
            </a:r>
            <a:r>
              <a:rPr lang="en-US" altLang="en-US" dirty="0" err="1">
                <a:ea typeface="ＭＳ Ｐゴシック" pitchFamily="34" charset="-128"/>
              </a:rPr>
              <a:t>edu</a:t>
            </a:r>
            <a:r>
              <a:rPr lang="en-US" altLang="en-US" dirty="0">
                <a:ea typeface="ＭＳ Ｐゴシック" pitchFamily="34" charset="-128"/>
              </a:rPr>
              <a:t> TLD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US" altLang="en-US" i="1" dirty="0">
                <a:solidFill>
                  <a:srgbClr val="000099"/>
                </a:solidFill>
                <a:ea typeface="ＭＳ Ｐゴシック" pitchFamily="34" charset="-128"/>
              </a:rPr>
              <a:t>authoritative DNS servers:</a:t>
            </a:r>
            <a:r>
              <a:rPr lang="en-US" altLang="en-US" dirty="0">
                <a:ea typeface="ＭＳ Ｐゴシック" pitchFamily="34" charset="-128"/>
              </a:rPr>
              <a:t> 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organization</a:t>
            </a:r>
            <a:r>
              <a:rPr lang="ja-JP" altLang="en-US">
                <a:ea typeface="ＭＳ Ｐゴシック" pitchFamily="34" charset="-128"/>
              </a:rPr>
              <a:t>’</a:t>
            </a:r>
            <a:r>
              <a:rPr lang="en-US" altLang="ja-JP" dirty="0">
                <a:ea typeface="ＭＳ Ｐゴシック" pitchFamily="34" charset="-128"/>
              </a:rPr>
              <a:t>s own DNS server(s), providing authoritative hostname to IP mappings for organization</a:t>
            </a:r>
            <a:r>
              <a:rPr lang="ja-JP" altLang="en-US">
                <a:ea typeface="ＭＳ Ｐゴシック" pitchFamily="34" charset="-128"/>
              </a:rPr>
              <a:t>’</a:t>
            </a:r>
            <a:r>
              <a:rPr lang="en-US" altLang="ja-JP" dirty="0">
                <a:ea typeface="ＭＳ Ｐゴシック" pitchFamily="34" charset="-128"/>
              </a:rPr>
              <a:t>s named hosts </a:t>
            </a:r>
          </a:p>
          <a:p>
            <a:pPr lvl="1"/>
            <a:r>
              <a:rPr lang="en-US" altLang="en-US" dirty="0">
                <a:ea typeface="ＭＳ Ｐゴシック" pitchFamily="34" charset="-128"/>
              </a:rPr>
              <a:t>can be maintained by organization or service provider</a:t>
            </a:r>
          </a:p>
          <a:p>
            <a:pPr lvl="1"/>
            <a:endParaRPr lang="en-US" altLang="en-US" dirty="0">
              <a:ea typeface="ＭＳ Ｐゴシック" pitchFamily="34" charset="-128"/>
            </a:endParaRPr>
          </a:p>
        </p:txBody>
      </p:sp>
      <p:pic>
        <p:nvPicPr>
          <p:cNvPr id="153605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0593" y="944564"/>
            <a:ext cx="69324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65</a:t>
            </a:fld>
            <a:endParaRPr lang="en-US" altLang="en-US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1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236538"/>
            <a:ext cx="8420100" cy="957262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Local </a:t>
            </a:r>
            <a:r>
              <a:rPr lang="en-US" altLang="en-US" sz="4000">
                <a:ea typeface="ＭＳ Ｐゴシック" pitchFamily="34" charset="-128"/>
              </a:rPr>
              <a:t>DNS</a:t>
            </a:r>
            <a:r>
              <a:rPr lang="en-US" altLang="en-US">
                <a:ea typeface="ＭＳ Ｐゴシック" pitchFamily="34" charset="-128"/>
              </a:rPr>
              <a:t> name server</a:t>
            </a:r>
          </a:p>
        </p:txBody>
      </p:sp>
      <p:sp>
        <p:nvSpPr>
          <p:cNvPr id="15565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does not strictly belong to hierarchy</a:t>
            </a:r>
          </a:p>
          <a:p>
            <a:r>
              <a:rPr lang="en-US" altLang="en-US">
                <a:ea typeface="ＭＳ Ｐゴシック" pitchFamily="34" charset="-128"/>
              </a:rPr>
              <a:t>each ISP (residential ISP, company, university) has one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also called </a:t>
            </a:r>
            <a:r>
              <a:rPr lang="ja-JP" altLang="en-US">
                <a:ea typeface="ＭＳ Ｐゴシック" pitchFamily="34" charset="-128"/>
              </a:rPr>
              <a:t>“</a:t>
            </a:r>
            <a:r>
              <a:rPr lang="en-US" altLang="ja-JP">
                <a:ea typeface="ＭＳ Ｐゴシック" pitchFamily="34" charset="-128"/>
              </a:rPr>
              <a:t>default name server</a:t>
            </a:r>
            <a:r>
              <a:rPr lang="ja-JP" altLang="en-US">
                <a:ea typeface="ＭＳ Ｐゴシック" pitchFamily="34" charset="-128"/>
              </a:rPr>
              <a:t>”</a:t>
            </a:r>
            <a:endParaRPr lang="en-US" altLang="ja-JP">
              <a:ea typeface="ＭＳ Ｐゴシック" pitchFamily="34" charset="-128"/>
            </a:endParaRPr>
          </a:p>
          <a:p>
            <a:r>
              <a:rPr lang="en-US" altLang="en-US">
                <a:ea typeface="ＭＳ Ｐゴシック" pitchFamily="34" charset="-128"/>
              </a:rPr>
              <a:t>when host makes DNS query, query is sent to its local DNS server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has local cache of recent name-to-address translation pairs (but may be out of date!)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acts as proxy, forwards query into hierarchy</a:t>
            </a:r>
          </a:p>
          <a:p>
            <a:pPr lvl="1"/>
            <a:endParaRPr lang="en-US" altLang="en-US">
              <a:ea typeface="ＭＳ Ｐゴシック" pitchFamily="34" charset="-128"/>
            </a:endParaRPr>
          </a:p>
        </p:txBody>
      </p:sp>
      <p:pic>
        <p:nvPicPr>
          <p:cNvPr id="155653" name="Picture 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3010" y="969964"/>
            <a:ext cx="6010671" cy="204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66</a:t>
            </a:fld>
            <a:endParaRPr lang="en-US" altLang="en-US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699" name="Picture 7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719" y="1287464"/>
            <a:ext cx="44559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7700" name="Text Box 5"/>
          <p:cNvSpPr txBox="1">
            <a:spLocks noChangeArrowheads="1"/>
          </p:cNvSpPr>
          <p:nvPr/>
        </p:nvSpPr>
        <p:spPr bwMode="auto">
          <a:xfrm>
            <a:off x="4622323" y="4881564"/>
            <a:ext cx="1762021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requesting host</a:t>
            </a:r>
            <a:endParaRPr lang="en-US" altLang="en-US" sz="240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</a:rPr>
              <a:t>cis.poly.edu</a:t>
            </a:r>
          </a:p>
        </p:txBody>
      </p:sp>
      <p:sp>
        <p:nvSpPr>
          <p:cNvPr id="157701" name="Text Box 6"/>
          <p:cNvSpPr txBox="1">
            <a:spLocks noChangeArrowheads="1"/>
          </p:cNvSpPr>
          <p:nvPr/>
        </p:nvSpPr>
        <p:spPr bwMode="auto">
          <a:xfrm>
            <a:off x="7310046" y="5775325"/>
            <a:ext cx="189507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gaia.cs.umass.edu</a:t>
            </a:r>
          </a:p>
        </p:txBody>
      </p:sp>
      <p:sp>
        <p:nvSpPr>
          <p:cNvPr id="157702" name="Text Box 17"/>
          <p:cNvSpPr txBox="1">
            <a:spLocks noChangeArrowheads="1"/>
          </p:cNvSpPr>
          <p:nvPr/>
        </p:nvSpPr>
        <p:spPr bwMode="auto">
          <a:xfrm>
            <a:off x="6273800" y="481013"/>
            <a:ext cx="217897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root DNS server</a:t>
            </a:r>
            <a:endParaRPr lang="en-US" altLang="en-US" sz="1600"/>
          </a:p>
        </p:txBody>
      </p:sp>
      <p:sp>
        <p:nvSpPr>
          <p:cNvPr id="202770" name="Line 18"/>
          <p:cNvSpPr>
            <a:spLocks noChangeShapeType="1"/>
          </p:cNvSpPr>
          <p:nvPr/>
        </p:nvSpPr>
        <p:spPr bwMode="auto">
          <a:xfrm flipH="1" flipV="1">
            <a:off x="5726906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1" name="Line 19"/>
          <p:cNvSpPr>
            <a:spLocks noChangeShapeType="1"/>
          </p:cNvSpPr>
          <p:nvPr/>
        </p:nvSpPr>
        <p:spPr bwMode="auto">
          <a:xfrm flipV="1">
            <a:off x="5850731" y="1220788"/>
            <a:ext cx="9906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2" name="Line 20"/>
          <p:cNvSpPr>
            <a:spLocks noChangeShapeType="1"/>
          </p:cNvSpPr>
          <p:nvPr/>
        </p:nvSpPr>
        <p:spPr bwMode="auto">
          <a:xfrm flipV="1">
            <a:off x="6160294" y="2382839"/>
            <a:ext cx="1609725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3" name="Line 21"/>
          <p:cNvSpPr>
            <a:spLocks noChangeShapeType="1"/>
          </p:cNvSpPr>
          <p:nvPr/>
        </p:nvSpPr>
        <p:spPr bwMode="auto">
          <a:xfrm flipH="1" flipV="1">
            <a:off x="6160294" y="2554288"/>
            <a:ext cx="15374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4" name="Line 22"/>
          <p:cNvSpPr>
            <a:spLocks noChangeShapeType="1"/>
          </p:cNvSpPr>
          <p:nvPr/>
        </p:nvSpPr>
        <p:spPr bwMode="auto">
          <a:xfrm flipH="1">
            <a:off x="6077744" y="1449388"/>
            <a:ext cx="794544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5" name="Line 23"/>
          <p:cNvSpPr>
            <a:spLocks noChangeShapeType="1"/>
          </p:cNvSpPr>
          <p:nvPr/>
        </p:nvSpPr>
        <p:spPr bwMode="auto">
          <a:xfrm>
            <a:off x="5933282" y="2933701"/>
            <a:ext cx="10319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57709" name="Group 24"/>
          <p:cNvGrpSpPr>
            <a:grpSpLocks/>
          </p:cNvGrpSpPr>
          <p:nvPr/>
        </p:nvGrpSpPr>
        <p:grpSpPr bwMode="auto">
          <a:xfrm>
            <a:off x="4540251" y="3062286"/>
            <a:ext cx="2032794" cy="615949"/>
            <a:chOff x="2838" y="2132"/>
            <a:chExt cx="1182" cy="388"/>
          </a:xfrm>
        </p:grpSpPr>
        <p:sp>
          <p:nvSpPr>
            <p:cNvPr id="157863" name="Rectangle 25"/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57864" name="Text Box 26"/>
            <p:cNvSpPr txBox="1">
              <a:spLocks noChangeArrowheads="1"/>
            </p:cNvSpPr>
            <p:nvPr/>
          </p:nvSpPr>
          <p:spPr bwMode="auto">
            <a:xfrm>
              <a:off x="2872" y="2132"/>
              <a:ext cx="1114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local DNS server</a:t>
              </a:r>
              <a:endParaRPr lang="en-US" altLang="en-US" sz="24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</a:rPr>
                <a:t>dns.poly.edu</a:t>
              </a:r>
            </a:p>
          </p:txBody>
        </p:sp>
      </p:grpSp>
      <p:sp>
        <p:nvSpPr>
          <p:cNvPr id="202779" name="Text Box 27"/>
          <p:cNvSpPr txBox="1">
            <a:spLocks noChangeArrowheads="1"/>
          </p:cNvSpPr>
          <p:nvPr/>
        </p:nvSpPr>
        <p:spPr bwMode="auto">
          <a:xfrm>
            <a:off x="5425990" y="3771901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1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0" name="Text Box 28"/>
          <p:cNvSpPr txBox="1">
            <a:spLocks noChangeArrowheads="1"/>
          </p:cNvSpPr>
          <p:nvPr/>
        </p:nvSpPr>
        <p:spPr bwMode="auto">
          <a:xfrm>
            <a:off x="6014159" y="1438276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2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1" name="Text Box 29"/>
          <p:cNvSpPr txBox="1">
            <a:spLocks noChangeArrowheads="1"/>
          </p:cNvSpPr>
          <p:nvPr/>
        </p:nvSpPr>
        <p:spPr bwMode="auto">
          <a:xfrm>
            <a:off x="6488821" y="1676401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3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2" name="Text Box 30"/>
          <p:cNvSpPr txBox="1">
            <a:spLocks noChangeArrowheads="1"/>
          </p:cNvSpPr>
          <p:nvPr/>
        </p:nvSpPr>
        <p:spPr bwMode="auto">
          <a:xfrm>
            <a:off x="6829340" y="2085976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4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3" name="Text Box 31"/>
          <p:cNvSpPr txBox="1">
            <a:spLocks noChangeArrowheads="1"/>
          </p:cNvSpPr>
          <p:nvPr/>
        </p:nvSpPr>
        <p:spPr bwMode="auto">
          <a:xfrm>
            <a:off x="6862017" y="2573338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5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784" name="Text Box 32"/>
          <p:cNvSpPr txBox="1">
            <a:spLocks noChangeArrowheads="1"/>
          </p:cNvSpPr>
          <p:nvPr/>
        </p:nvSpPr>
        <p:spPr bwMode="auto">
          <a:xfrm>
            <a:off x="7508659" y="3613150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6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7716" name="Text Box 60"/>
          <p:cNvSpPr txBox="1">
            <a:spLocks noChangeArrowheads="1"/>
          </p:cNvSpPr>
          <p:nvPr/>
        </p:nvSpPr>
        <p:spPr bwMode="auto">
          <a:xfrm>
            <a:off x="6971423" y="4429126"/>
            <a:ext cx="241925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authoritative DNS server</a:t>
            </a:r>
            <a:endParaRPr lang="en-US" altLang="en-US" sz="240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dns.cs.umass.edu</a:t>
            </a:r>
            <a:endParaRPr lang="en-US" altLang="en-US" sz="1600"/>
          </a:p>
        </p:txBody>
      </p:sp>
      <p:sp>
        <p:nvSpPr>
          <p:cNvPr id="202813" name="Text Box 61"/>
          <p:cNvSpPr txBox="1">
            <a:spLocks noChangeArrowheads="1"/>
          </p:cNvSpPr>
          <p:nvPr/>
        </p:nvSpPr>
        <p:spPr bwMode="auto">
          <a:xfrm>
            <a:off x="6829340" y="3643313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7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814" name="Text Box 62"/>
          <p:cNvSpPr txBox="1">
            <a:spLocks noChangeArrowheads="1"/>
          </p:cNvSpPr>
          <p:nvPr/>
        </p:nvSpPr>
        <p:spPr bwMode="auto">
          <a:xfrm>
            <a:off x="6024478" y="3790951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8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202815" name="Line 63"/>
          <p:cNvSpPr>
            <a:spLocks noChangeShapeType="1"/>
          </p:cNvSpPr>
          <p:nvPr/>
        </p:nvSpPr>
        <p:spPr bwMode="auto">
          <a:xfrm>
            <a:off x="6088062" y="2714625"/>
            <a:ext cx="1618325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2816" name="Line 64"/>
          <p:cNvSpPr>
            <a:spLocks noChangeShapeType="1"/>
          </p:cNvSpPr>
          <p:nvPr/>
        </p:nvSpPr>
        <p:spPr bwMode="auto">
          <a:xfrm flipH="1" flipV="1">
            <a:off x="6045069" y="2840038"/>
            <a:ext cx="1618323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21" name="Text Box 65"/>
          <p:cNvSpPr txBox="1">
            <a:spLocks noChangeArrowheads="1"/>
          </p:cNvSpPr>
          <p:nvPr/>
        </p:nvSpPr>
        <p:spPr bwMode="auto">
          <a:xfrm>
            <a:off x="7097581" y="1852613"/>
            <a:ext cx="2178976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TLD DNS server</a:t>
            </a:r>
            <a:endParaRPr lang="en-US" altLang="en-US" sz="1600"/>
          </a:p>
        </p:txBody>
      </p:sp>
      <p:sp>
        <p:nvSpPr>
          <p:cNvPr id="157722" name="Rectangle 66"/>
          <p:cNvSpPr>
            <a:spLocks noGrp="1" noChangeArrowheads="1"/>
          </p:cNvSpPr>
          <p:nvPr>
            <p:ph type="title"/>
          </p:nvPr>
        </p:nvSpPr>
        <p:spPr>
          <a:xfrm>
            <a:off x="577850" y="217488"/>
            <a:ext cx="5319316" cy="1143000"/>
          </a:xfrm>
        </p:spPr>
        <p:txBody>
          <a:bodyPr/>
          <a:lstStyle/>
          <a:p>
            <a:pPr>
              <a:lnSpc>
                <a:spcPct val="85000"/>
              </a:lnSpc>
            </a:pPr>
            <a:r>
              <a:rPr lang="en-US" altLang="en-US" sz="4000">
                <a:ea typeface="ＭＳ Ｐゴシック" pitchFamily="34" charset="-128"/>
              </a:rPr>
              <a:t>DNS name </a:t>
            </a:r>
            <a:br>
              <a:rPr lang="en-US" altLang="en-US" sz="4000">
                <a:ea typeface="ＭＳ Ｐゴシック" pitchFamily="34" charset="-128"/>
              </a:rPr>
            </a:br>
            <a:r>
              <a:rPr lang="en-US" altLang="en-US" sz="4000">
                <a:ea typeface="ＭＳ Ｐゴシック" pitchFamily="34" charset="-128"/>
              </a:rPr>
              <a:t>resolution example</a:t>
            </a:r>
          </a:p>
        </p:txBody>
      </p:sp>
      <p:sp>
        <p:nvSpPr>
          <p:cNvPr id="157723" name="Rectangle 67"/>
          <p:cNvSpPr>
            <a:spLocks noGrp="1" noChangeArrowheads="1"/>
          </p:cNvSpPr>
          <p:nvPr>
            <p:ph type="body" sz="half" idx="1"/>
          </p:nvPr>
        </p:nvSpPr>
        <p:spPr>
          <a:xfrm>
            <a:off x="467784" y="1725613"/>
            <a:ext cx="3862652" cy="4648200"/>
          </a:xfrm>
        </p:spPr>
        <p:txBody>
          <a:bodyPr/>
          <a:lstStyle/>
          <a:p>
            <a:r>
              <a:rPr lang="en-US" altLang="en-US" sz="2400">
                <a:ea typeface="ＭＳ Ｐゴシック" pitchFamily="34" charset="-128"/>
              </a:rPr>
              <a:t>host at cis.poly.edu wants IP address for gaia.cs.umass.edu</a:t>
            </a:r>
          </a:p>
        </p:txBody>
      </p:sp>
      <p:sp>
        <p:nvSpPr>
          <p:cNvPr id="157724" name="Rectangle 69"/>
          <p:cNvSpPr>
            <a:spLocks noChangeArrowheads="1"/>
          </p:cNvSpPr>
          <p:nvPr/>
        </p:nvSpPr>
        <p:spPr bwMode="auto">
          <a:xfrm>
            <a:off x="631164" y="3094039"/>
            <a:ext cx="3768063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itchFamily="34" charset="0"/>
              </a:rPr>
              <a:t>iterated query: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contacted server replies with name of server to contact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ja-JP" altLang="en-US" sz="2400">
                <a:latin typeface="Gill Sans MT" pitchFamily="34" charset="0"/>
              </a:rPr>
              <a:t>“</a:t>
            </a:r>
            <a:r>
              <a:rPr lang="en-US" altLang="ja-JP" sz="2400">
                <a:latin typeface="Gill Sans MT" pitchFamily="34" charset="0"/>
              </a:rPr>
              <a:t>I don</a:t>
            </a:r>
            <a:r>
              <a:rPr lang="ja-JP" altLang="en-US" sz="2400">
                <a:latin typeface="Gill Sans MT" pitchFamily="34" charset="0"/>
              </a:rPr>
              <a:t>’</a:t>
            </a:r>
            <a:r>
              <a:rPr lang="en-US" altLang="ja-JP" sz="2400">
                <a:latin typeface="Gill Sans MT" pitchFamily="34" charset="0"/>
              </a:rPr>
              <a:t>t know this name, but ask this server</a:t>
            </a:r>
            <a:r>
              <a:rPr lang="ja-JP" altLang="en-US" sz="2400">
                <a:latin typeface="Gill Sans MT" pitchFamily="34" charset="0"/>
              </a:rPr>
              <a:t>”</a:t>
            </a:r>
            <a:endParaRPr lang="en-US" altLang="en-US" sz="2400">
              <a:latin typeface="Gill Sans MT" pitchFamily="34" charset="0"/>
            </a:endParaRPr>
          </a:p>
        </p:txBody>
      </p:sp>
      <p:grpSp>
        <p:nvGrpSpPr>
          <p:cNvPr id="157725" name="Group 86"/>
          <p:cNvGrpSpPr>
            <a:grpSpLocks/>
          </p:cNvGrpSpPr>
          <p:nvPr/>
        </p:nvGrpSpPr>
        <p:grpSpPr bwMode="auto">
          <a:xfrm flipH="1">
            <a:off x="7828492" y="5091114"/>
            <a:ext cx="1002639" cy="795337"/>
            <a:chOff x="-44" y="1473"/>
            <a:chExt cx="981" cy="1105"/>
          </a:xfrm>
        </p:grpSpPr>
        <p:pic>
          <p:nvPicPr>
            <p:cNvPr id="157861" name="Picture 8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7862" name="Freeform 8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7726" name="Group 89"/>
          <p:cNvGrpSpPr>
            <a:grpSpLocks/>
          </p:cNvGrpSpPr>
          <p:nvPr/>
        </p:nvGrpSpPr>
        <p:grpSpPr bwMode="auto">
          <a:xfrm>
            <a:off x="5162815" y="4244975"/>
            <a:ext cx="1002639" cy="795338"/>
            <a:chOff x="-44" y="1473"/>
            <a:chExt cx="981" cy="1105"/>
          </a:xfrm>
        </p:grpSpPr>
        <p:pic>
          <p:nvPicPr>
            <p:cNvPr id="157859" name="Picture 9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7860" name="Freeform 9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7727" name="Group 125"/>
          <p:cNvGrpSpPr>
            <a:grpSpLocks/>
          </p:cNvGrpSpPr>
          <p:nvPr/>
        </p:nvGrpSpPr>
        <p:grpSpPr bwMode="auto">
          <a:xfrm>
            <a:off x="7828492" y="3743325"/>
            <a:ext cx="423069" cy="641350"/>
            <a:chOff x="4140" y="429"/>
            <a:chExt cx="1425" cy="2396"/>
          </a:xfrm>
        </p:grpSpPr>
        <p:sp>
          <p:nvSpPr>
            <p:cNvPr id="157827" name="Freeform 12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8" name="Rectangle 127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29" name="Freeform 12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0" name="Freeform 12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1" name="Rectangle 130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2" name="Group 13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857" name="AutoShape 132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8" name="AutoShape 133"/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3" name="Rectangle 134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4" name="Group 13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855" name="AutoShape 136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6" name="AutoShape 137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5" name="Rectangle 138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36" name="Rectangle 139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37" name="Group 14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853" name="AutoShape 141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4" name="AutoShape 14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38" name="Freeform 14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839" name="Group 14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851" name="AutoShape 145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52" name="AutoShape 146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40" name="Rectangle 147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1" name="Freeform 14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2" name="Freeform 14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3" name="Oval 150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4" name="Freeform 15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5" name="AutoShape 152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6" name="AutoShape 153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7" name="Oval 154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48" name="Oval 155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57849" name="Oval 156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50" name="Rectangle 157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28" name="Group 158"/>
          <p:cNvGrpSpPr>
            <a:grpSpLocks/>
          </p:cNvGrpSpPr>
          <p:nvPr/>
        </p:nvGrpSpPr>
        <p:grpSpPr bwMode="auto">
          <a:xfrm>
            <a:off x="5658115" y="2230438"/>
            <a:ext cx="423069" cy="641350"/>
            <a:chOff x="4140" y="429"/>
            <a:chExt cx="1425" cy="2396"/>
          </a:xfrm>
        </p:grpSpPr>
        <p:sp>
          <p:nvSpPr>
            <p:cNvPr id="157795" name="Freeform 159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6" name="Rectangle 160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97" name="Freeform 161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8" name="Freeform 162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9" name="Rectangle 163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0" name="Group 164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825" name="AutoShape 165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6" name="AutoShape 166"/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1" name="Rectangle 167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2" name="Group 168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823" name="AutoShape 169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4" name="AutoShape 170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3" name="Rectangle 171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04" name="Rectangle 172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805" name="Group 173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821" name="AutoShape 174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2" name="AutoShape 175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6" name="Freeform 176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807" name="Group 177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819" name="AutoShape 178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820" name="AutoShape 179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808" name="Rectangle 180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09" name="Freeform 181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0" name="Freeform 182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1" name="Oval 183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2" name="Freeform 184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3" name="AutoShape 185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4" name="AutoShape 186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5" name="Oval 187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6" name="Oval 188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57817" name="Oval 189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818" name="Rectangle 190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29" name="Group 224"/>
          <p:cNvGrpSpPr>
            <a:grpSpLocks/>
          </p:cNvGrpSpPr>
          <p:nvPr/>
        </p:nvGrpSpPr>
        <p:grpSpPr bwMode="auto">
          <a:xfrm>
            <a:off x="6908404" y="968375"/>
            <a:ext cx="423069" cy="641350"/>
            <a:chOff x="4140" y="429"/>
            <a:chExt cx="1425" cy="2396"/>
          </a:xfrm>
        </p:grpSpPr>
        <p:sp>
          <p:nvSpPr>
            <p:cNvPr id="157763" name="Freeform 22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4" name="Rectangle 226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65" name="Freeform 22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6" name="Freeform 22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7" name="Rectangle 229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68" name="Group 23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793" name="AutoShape 231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4" name="AutoShape 232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69" name="Rectangle 233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70" name="Group 23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791" name="AutoShape 235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2" name="AutoShape 236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1" name="Rectangle 237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72" name="Rectangle 238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73" name="Group 23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789" name="AutoShape 24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90" name="AutoShape 241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4" name="Freeform 24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775" name="Group 24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787" name="AutoShape 244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88" name="AutoShape 245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76" name="Rectangle 246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77" name="Freeform 24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8" name="Freeform 24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9" name="Oval 249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0" name="Freeform 25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1" name="AutoShape 251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2" name="AutoShape 252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3" name="Oval 253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4" name="Oval 254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57785" name="Oval 255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86" name="Rectangle 256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7730" name="Group 257"/>
          <p:cNvGrpSpPr>
            <a:grpSpLocks/>
          </p:cNvGrpSpPr>
          <p:nvPr/>
        </p:nvGrpSpPr>
        <p:grpSpPr bwMode="auto">
          <a:xfrm>
            <a:off x="7792377" y="2220913"/>
            <a:ext cx="423069" cy="641350"/>
            <a:chOff x="4140" y="429"/>
            <a:chExt cx="1425" cy="2396"/>
          </a:xfrm>
        </p:grpSpPr>
        <p:sp>
          <p:nvSpPr>
            <p:cNvPr id="157731" name="Freeform 258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2" name="Rectangle 259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33" name="Freeform 260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4" name="Freeform 261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5" name="Rectangle 262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36" name="Group 263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7761" name="AutoShape 264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62" name="AutoShape 265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37" name="Rectangle 266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38" name="Group 267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7759" name="AutoShape 268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60" name="AutoShape 269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39" name="Rectangle 270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0" name="Rectangle 271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7741" name="Group 272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7757" name="AutoShape 273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58" name="AutoShape 274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42" name="Freeform 275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743" name="Group 276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7755" name="AutoShape 277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7756" name="AutoShape 278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7744" name="Rectangle 279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5" name="Freeform 280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6" name="Freeform 281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7" name="Oval 282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48" name="Freeform 283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9" name="AutoShape 284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0" name="AutoShape 285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1" name="Oval 286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2" name="Oval 287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57753" name="Oval 288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7754" name="Rectangle 289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67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70" grpId="0" animBg="1"/>
      <p:bldP spid="202771" grpId="0" animBg="1"/>
      <p:bldP spid="202772" grpId="0" animBg="1"/>
      <p:bldP spid="202773" grpId="0" animBg="1"/>
      <p:bldP spid="202774" grpId="0" animBg="1"/>
      <p:bldP spid="202775" grpId="0" animBg="1"/>
      <p:bldP spid="202779" grpId="0"/>
      <p:bldP spid="202780" grpId="0"/>
      <p:bldP spid="202781" grpId="0"/>
      <p:bldP spid="202782" grpId="0"/>
      <p:bldP spid="202783" grpId="0"/>
      <p:bldP spid="202784" grpId="0"/>
      <p:bldP spid="202813" grpId="0"/>
      <p:bldP spid="202814" grpId="0"/>
      <p:bldP spid="202815" grpId="0" animBg="1"/>
      <p:bldP spid="202816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7" name="Text Box 24"/>
          <p:cNvSpPr txBox="1">
            <a:spLocks noChangeArrowheads="1"/>
          </p:cNvSpPr>
          <p:nvPr/>
        </p:nvSpPr>
        <p:spPr bwMode="auto">
          <a:xfrm>
            <a:off x="8096827" y="3257551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4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48" name="Text Box 25"/>
          <p:cNvSpPr txBox="1">
            <a:spLocks noChangeArrowheads="1"/>
          </p:cNvSpPr>
          <p:nvPr/>
        </p:nvSpPr>
        <p:spPr bwMode="auto">
          <a:xfrm>
            <a:off x="7601527" y="3333750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5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49" name="Text Box 26"/>
          <p:cNvSpPr txBox="1">
            <a:spLocks noChangeArrowheads="1"/>
          </p:cNvSpPr>
          <p:nvPr/>
        </p:nvSpPr>
        <p:spPr bwMode="auto">
          <a:xfrm>
            <a:off x="7297124" y="1817688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6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50" name="Line 60"/>
          <p:cNvSpPr>
            <a:spLocks noChangeShapeType="1"/>
          </p:cNvSpPr>
          <p:nvPr/>
        </p:nvSpPr>
        <p:spPr bwMode="auto">
          <a:xfrm>
            <a:off x="8060664" y="2941639"/>
            <a:ext cx="0" cy="67468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1" name="Line 61"/>
          <p:cNvSpPr>
            <a:spLocks noChangeShapeType="1"/>
          </p:cNvSpPr>
          <p:nvPr/>
        </p:nvSpPr>
        <p:spPr bwMode="auto">
          <a:xfrm flipH="1" flipV="1">
            <a:off x="7929960" y="2952750"/>
            <a:ext cx="0" cy="71913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2" name="Line 62"/>
          <p:cNvSpPr>
            <a:spLocks noChangeShapeType="1"/>
          </p:cNvSpPr>
          <p:nvPr/>
        </p:nvSpPr>
        <p:spPr bwMode="auto">
          <a:xfrm flipH="1" flipV="1">
            <a:off x="7365869" y="1541464"/>
            <a:ext cx="497019" cy="56673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3" name="Text Box 63"/>
          <p:cNvSpPr txBox="1">
            <a:spLocks noChangeArrowheads="1"/>
          </p:cNvSpPr>
          <p:nvPr/>
        </p:nvSpPr>
        <p:spPr bwMode="auto">
          <a:xfrm>
            <a:off x="7751149" y="1390651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3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54" name="Rectangle 67"/>
          <p:cNvSpPr>
            <a:spLocks noChangeArrowheads="1"/>
          </p:cNvSpPr>
          <p:nvPr/>
        </p:nvSpPr>
        <p:spPr bwMode="auto">
          <a:xfrm>
            <a:off x="507339" y="1687513"/>
            <a:ext cx="3425825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itchFamily="34" charset="0"/>
              </a:rPr>
              <a:t>recursive query</a:t>
            </a:r>
            <a:r>
              <a:rPr lang="en-US" altLang="en-US" sz="2800" i="1">
                <a:solidFill>
                  <a:srgbClr val="CC0000"/>
                </a:solidFill>
                <a:latin typeface="Comic Sans MS" pitchFamily="66" charset="0"/>
              </a:rPr>
              <a:t>: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puts burden of name resolution on contacted name server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heavy load at upper levels of hierarchy?</a:t>
            </a:r>
          </a:p>
        </p:txBody>
      </p:sp>
      <p:sp>
        <p:nvSpPr>
          <p:cNvPr id="159755" name="Text Box 5"/>
          <p:cNvSpPr txBox="1">
            <a:spLocks noChangeArrowheads="1"/>
          </p:cNvSpPr>
          <p:nvPr/>
        </p:nvSpPr>
        <p:spPr bwMode="auto">
          <a:xfrm>
            <a:off x="4622323" y="4881564"/>
            <a:ext cx="1762021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requesting host</a:t>
            </a:r>
            <a:endParaRPr lang="en-US" altLang="en-US" sz="240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</a:rPr>
              <a:t>cis.poly.edu</a:t>
            </a:r>
          </a:p>
        </p:txBody>
      </p:sp>
      <p:sp>
        <p:nvSpPr>
          <p:cNvPr id="159756" name="Text Box 6"/>
          <p:cNvSpPr txBox="1">
            <a:spLocks noChangeArrowheads="1"/>
          </p:cNvSpPr>
          <p:nvPr/>
        </p:nvSpPr>
        <p:spPr bwMode="auto">
          <a:xfrm>
            <a:off x="7310046" y="5775325"/>
            <a:ext cx="189507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gaia.cs.umass.edu</a:t>
            </a:r>
          </a:p>
        </p:txBody>
      </p:sp>
      <p:sp>
        <p:nvSpPr>
          <p:cNvPr id="159757" name="Text Box 17"/>
          <p:cNvSpPr txBox="1">
            <a:spLocks noChangeArrowheads="1"/>
          </p:cNvSpPr>
          <p:nvPr/>
        </p:nvSpPr>
        <p:spPr bwMode="auto">
          <a:xfrm>
            <a:off x="6273800" y="481013"/>
            <a:ext cx="217897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root DNS server</a:t>
            </a:r>
            <a:endParaRPr lang="en-US" altLang="en-US" sz="1600"/>
          </a:p>
        </p:txBody>
      </p:sp>
      <p:sp>
        <p:nvSpPr>
          <p:cNvPr id="159758" name="Line 18"/>
          <p:cNvSpPr>
            <a:spLocks noChangeShapeType="1"/>
          </p:cNvSpPr>
          <p:nvPr/>
        </p:nvSpPr>
        <p:spPr bwMode="auto">
          <a:xfrm flipH="1" flipV="1">
            <a:off x="5726906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59" name="Line 19"/>
          <p:cNvSpPr>
            <a:spLocks noChangeShapeType="1"/>
          </p:cNvSpPr>
          <p:nvPr/>
        </p:nvSpPr>
        <p:spPr bwMode="auto">
          <a:xfrm flipV="1">
            <a:off x="5840412" y="1220788"/>
            <a:ext cx="9906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60" name="Line 22"/>
          <p:cNvSpPr>
            <a:spLocks noChangeShapeType="1"/>
          </p:cNvSpPr>
          <p:nvPr/>
        </p:nvSpPr>
        <p:spPr bwMode="auto">
          <a:xfrm flipH="1">
            <a:off x="6088063" y="1449388"/>
            <a:ext cx="794544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9761" name="Line 23"/>
          <p:cNvSpPr>
            <a:spLocks noChangeShapeType="1"/>
          </p:cNvSpPr>
          <p:nvPr/>
        </p:nvSpPr>
        <p:spPr bwMode="auto">
          <a:xfrm>
            <a:off x="5933282" y="2944814"/>
            <a:ext cx="10319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59762" name="Group 24"/>
          <p:cNvGrpSpPr>
            <a:grpSpLocks/>
          </p:cNvGrpSpPr>
          <p:nvPr/>
        </p:nvGrpSpPr>
        <p:grpSpPr bwMode="auto">
          <a:xfrm>
            <a:off x="4540251" y="3062286"/>
            <a:ext cx="2032794" cy="615949"/>
            <a:chOff x="2838" y="2132"/>
            <a:chExt cx="1182" cy="388"/>
          </a:xfrm>
        </p:grpSpPr>
        <p:sp>
          <p:nvSpPr>
            <p:cNvPr id="159910" name="Rectangle 25"/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159911" name="Text Box 26"/>
            <p:cNvSpPr txBox="1">
              <a:spLocks noChangeArrowheads="1"/>
            </p:cNvSpPr>
            <p:nvPr/>
          </p:nvSpPr>
          <p:spPr bwMode="auto">
            <a:xfrm>
              <a:off x="2872" y="2132"/>
              <a:ext cx="1114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local DNS server</a:t>
              </a:r>
              <a:endParaRPr lang="en-US" altLang="en-US" sz="240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</a:rPr>
                <a:t>dns.poly.edu</a:t>
              </a:r>
            </a:p>
          </p:txBody>
        </p:sp>
      </p:grpSp>
      <p:sp>
        <p:nvSpPr>
          <p:cNvPr id="159763" name="Text Box 27"/>
          <p:cNvSpPr txBox="1">
            <a:spLocks noChangeArrowheads="1"/>
          </p:cNvSpPr>
          <p:nvPr/>
        </p:nvSpPr>
        <p:spPr bwMode="auto">
          <a:xfrm>
            <a:off x="5425990" y="3771901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1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4" name="Text Box 28"/>
          <p:cNvSpPr txBox="1">
            <a:spLocks noChangeArrowheads="1"/>
          </p:cNvSpPr>
          <p:nvPr/>
        </p:nvSpPr>
        <p:spPr bwMode="auto">
          <a:xfrm>
            <a:off x="6014159" y="1438276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2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5" name="Text Box 29"/>
          <p:cNvSpPr txBox="1">
            <a:spLocks noChangeArrowheads="1"/>
          </p:cNvSpPr>
          <p:nvPr/>
        </p:nvSpPr>
        <p:spPr bwMode="auto">
          <a:xfrm>
            <a:off x="6488821" y="1676401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7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6" name="Text Box 60"/>
          <p:cNvSpPr txBox="1">
            <a:spLocks noChangeArrowheads="1"/>
          </p:cNvSpPr>
          <p:nvPr/>
        </p:nvSpPr>
        <p:spPr bwMode="auto">
          <a:xfrm>
            <a:off x="6971423" y="4429126"/>
            <a:ext cx="241925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/>
              <a:t>authoritative DNS server</a:t>
            </a:r>
            <a:endParaRPr lang="en-US" altLang="en-US" sz="2400"/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/>
              <a:t>dns.cs.umass.edu</a:t>
            </a:r>
            <a:endParaRPr lang="en-US" altLang="en-US" sz="1600"/>
          </a:p>
        </p:txBody>
      </p:sp>
      <p:sp>
        <p:nvSpPr>
          <p:cNvPr id="159767" name="Text Box 62"/>
          <p:cNvSpPr txBox="1">
            <a:spLocks noChangeArrowheads="1"/>
          </p:cNvSpPr>
          <p:nvPr/>
        </p:nvSpPr>
        <p:spPr bwMode="auto">
          <a:xfrm>
            <a:off x="6024478" y="3781426"/>
            <a:ext cx="3129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</a:rPr>
              <a:t>8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159768" name="Line 62"/>
          <p:cNvSpPr>
            <a:spLocks noChangeShapeType="1"/>
          </p:cNvSpPr>
          <p:nvPr/>
        </p:nvSpPr>
        <p:spPr bwMode="auto">
          <a:xfrm flipH="1" flipV="1">
            <a:off x="7424342" y="1333501"/>
            <a:ext cx="650081" cy="7413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59769" name="Picture 13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719" y="1287464"/>
            <a:ext cx="44559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770" name="Rectangle 66"/>
          <p:cNvSpPr>
            <a:spLocks noChangeArrowheads="1"/>
          </p:cNvSpPr>
          <p:nvPr/>
        </p:nvSpPr>
        <p:spPr bwMode="auto">
          <a:xfrm>
            <a:off x="577850" y="217488"/>
            <a:ext cx="531931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  <a:latin typeface="Gill Sans MT" pitchFamily="34" charset="0"/>
              </a:rPr>
              <a:t>DNS name </a:t>
            </a:r>
            <a:br>
              <a:rPr lang="en-US" altLang="en-US" sz="4000">
                <a:solidFill>
                  <a:srgbClr val="000099"/>
                </a:solidFill>
                <a:latin typeface="Gill Sans MT" pitchFamily="34" charset="0"/>
              </a:rPr>
            </a:br>
            <a:r>
              <a:rPr lang="en-US" altLang="en-US" sz="4000">
                <a:solidFill>
                  <a:srgbClr val="000099"/>
                </a:solidFill>
                <a:latin typeface="Gill Sans MT" pitchFamily="34" charset="0"/>
              </a:rPr>
              <a:t>resolution example</a:t>
            </a:r>
          </a:p>
        </p:txBody>
      </p:sp>
      <p:sp>
        <p:nvSpPr>
          <p:cNvPr id="159771" name="Text Box 65"/>
          <p:cNvSpPr txBox="1">
            <a:spLocks noChangeArrowheads="1"/>
          </p:cNvSpPr>
          <p:nvPr/>
        </p:nvSpPr>
        <p:spPr bwMode="auto">
          <a:xfrm>
            <a:off x="8234363" y="2287588"/>
            <a:ext cx="1436027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TLD DNS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</a:t>
            </a:r>
            <a:endParaRPr lang="en-US" altLang="en-US" sz="1600"/>
          </a:p>
        </p:txBody>
      </p:sp>
      <p:grpSp>
        <p:nvGrpSpPr>
          <p:cNvPr id="159772" name="Group 140"/>
          <p:cNvGrpSpPr>
            <a:grpSpLocks/>
          </p:cNvGrpSpPr>
          <p:nvPr/>
        </p:nvGrpSpPr>
        <p:grpSpPr bwMode="auto">
          <a:xfrm flipH="1">
            <a:off x="7828492" y="5091114"/>
            <a:ext cx="1002639" cy="795337"/>
            <a:chOff x="-44" y="1473"/>
            <a:chExt cx="981" cy="1105"/>
          </a:xfrm>
        </p:grpSpPr>
        <p:pic>
          <p:nvPicPr>
            <p:cNvPr id="159908" name="Picture 14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9909" name="Freeform 14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9773" name="Group 143"/>
          <p:cNvGrpSpPr>
            <a:grpSpLocks/>
          </p:cNvGrpSpPr>
          <p:nvPr/>
        </p:nvGrpSpPr>
        <p:grpSpPr bwMode="auto">
          <a:xfrm>
            <a:off x="5162815" y="4244975"/>
            <a:ext cx="1002639" cy="795338"/>
            <a:chOff x="-44" y="1473"/>
            <a:chExt cx="981" cy="1105"/>
          </a:xfrm>
        </p:grpSpPr>
        <p:pic>
          <p:nvPicPr>
            <p:cNvPr id="159906" name="Picture 14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9907" name="Freeform 14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9774" name="Group 146"/>
          <p:cNvGrpSpPr>
            <a:grpSpLocks/>
          </p:cNvGrpSpPr>
          <p:nvPr/>
        </p:nvGrpSpPr>
        <p:grpSpPr bwMode="auto">
          <a:xfrm>
            <a:off x="7828492" y="3743325"/>
            <a:ext cx="423069" cy="641350"/>
            <a:chOff x="4140" y="429"/>
            <a:chExt cx="1425" cy="2396"/>
          </a:xfrm>
        </p:grpSpPr>
        <p:sp>
          <p:nvSpPr>
            <p:cNvPr id="159874" name="Freeform 147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5" name="Rectangle 148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76" name="Freeform 149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7" name="Freeform 150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78" name="Rectangle 151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79" name="Group 152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904" name="AutoShape 153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5" name="AutoShape 154"/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0" name="Rectangle 155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81" name="Group 156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902" name="AutoShape 157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3" name="AutoShape 158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2" name="Rectangle 159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83" name="Rectangle 160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84" name="Group 161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900" name="AutoShape 162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901" name="AutoShape 163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5" name="Freeform 164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86" name="Group 165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98" name="AutoShape 166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99" name="AutoShape 167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87" name="Rectangle 168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88" name="Freeform 169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89" name="Freeform 170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0" name="Oval 171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1" name="Freeform 172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92" name="AutoShape 173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3" name="AutoShape 174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4" name="Oval 175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5" name="Oval 176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59896" name="Oval 177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97" name="Rectangle 178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5" name="Group 212"/>
          <p:cNvGrpSpPr>
            <a:grpSpLocks/>
          </p:cNvGrpSpPr>
          <p:nvPr/>
        </p:nvGrpSpPr>
        <p:grpSpPr bwMode="auto">
          <a:xfrm>
            <a:off x="5658115" y="2230438"/>
            <a:ext cx="423069" cy="641350"/>
            <a:chOff x="4140" y="429"/>
            <a:chExt cx="1425" cy="2396"/>
          </a:xfrm>
        </p:grpSpPr>
        <p:sp>
          <p:nvSpPr>
            <p:cNvPr id="159842" name="Freeform 213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3" name="Rectangle 214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44" name="Freeform 215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5" name="Freeform 216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46" name="Rectangle 217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47" name="Group 218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72" name="AutoShape 219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73" name="AutoShape 220"/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48" name="Rectangle 221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49" name="Group 222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70" name="AutoShape 223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71" name="AutoShape 224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0" name="Rectangle 225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1" name="Rectangle 226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52" name="Group 227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68" name="AutoShape 228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69" name="AutoShape 229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3" name="Freeform 230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54" name="Group 231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66" name="AutoShape 232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67" name="AutoShape 233"/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55" name="Rectangle 234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6" name="Freeform 235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7" name="Freeform 236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58" name="Oval 237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59" name="Freeform 238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60" name="AutoShape 239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1" name="AutoShape 240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2" name="Oval 241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3" name="Oval 242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59864" name="Oval 243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65" name="Rectangle 244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6" name="Group 245"/>
          <p:cNvGrpSpPr>
            <a:grpSpLocks/>
          </p:cNvGrpSpPr>
          <p:nvPr/>
        </p:nvGrpSpPr>
        <p:grpSpPr bwMode="auto">
          <a:xfrm>
            <a:off x="6908404" y="968375"/>
            <a:ext cx="423069" cy="641350"/>
            <a:chOff x="4140" y="429"/>
            <a:chExt cx="1425" cy="2396"/>
          </a:xfrm>
        </p:grpSpPr>
        <p:sp>
          <p:nvSpPr>
            <p:cNvPr id="159810" name="Freeform 246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1" name="Rectangle 247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12" name="Freeform 248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3" name="Freeform 249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14" name="Rectangle 250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15" name="Group 251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40" name="AutoShape 252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41" name="AutoShape 253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16" name="Rectangle 254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17" name="Group 255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38" name="AutoShape 256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9" name="AutoShape 257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18" name="Rectangle 258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19" name="Rectangle 259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820" name="Group 260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36" name="AutoShape 261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7" name="AutoShape 262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21" name="Freeform 263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822" name="Group 264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34" name="AutoShape 265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35" name="AutoShape 266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823" name="Rectangle 267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4" name="Freeform 268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5" name="Freeform 269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6" name="Oval 270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7" name="Freeform 271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828" name="AutoShape 272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29" name="AutoShape 273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0" name="Oval 274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1" name="Oval 275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59832" name="Oval 276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33" name="Rectangle 277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59777" name="Group 311"/>
          <p:cNvGrpSpPr>
            <a:grpSpLocks/>
          </p:cNvGrpSpPr>
          <p:nvPr/>
        </p:nvGrpSpPr>
        <p:grpSpPr bwMode="auto">
          <a:xfrm>
            <a:off x="7792377" y="2220913"/>
            <a:ext cx="423069" cy="641350"/>
            <a:chOff x="4140" y="429"/>
            <a:chExt cx="1425" cy="2396"/>
          </a:xfrm>
        </p:grpSpPr>
        <p:sp>
          <p:nvSpPr>
            <p:cNvPr id="159778" name="Freeform 31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9" name="Rectangle 313"/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80" name="Freeform 31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1" name="Freeform 31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2" name="Rectangle 316"/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3" name="Group 31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59808" name="AutoShape 318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9" name="AutoShape 319"/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4" name="Rectangle 320"/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5" name="Group 32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59806" name="AutoShape 322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7" name="AutoShape 323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6" name="Rectangle 324"/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87" name="Rectangle 325"/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59788" name="Group 32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59804" name="AutoShape 327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5" name="AutoShape 328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89" name="Freeform 32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90" name="Group 33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59802" name="AutoShape 331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59803" name="AutoShape 332"/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59791" name="Rectangle 333"/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2" name="Freeform 33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3" name="Freeform 33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4" name="Oval 336"/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5" name="Freeform 33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96" name="AutoShape 338"/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7" name="AutoShape 339"/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8" name="Oval 340"/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799" name="Oval 341"/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59800" name="Oval 342"/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59801" name="Rectangle 343"/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5410F183-BC0A-4CBF-B733-271855D62A2D}" type="slidenum">
              <a:rPr lang="en-US" altLang="en-US" smtClean="0"/>
              <a:pPr/>
              <a:t>68</a:t>
            </a:fld>
            <a:endParaRPr lang="en-US" altLang="en-US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795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246" y="862014"/>
            <a:ext cx="74277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1796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146051"/>
            <a:ext cx="8420100" cy="969963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DNS: caching, updating records</a:t>
            </a:r>
          </a:p>
        </p:txBody>
      </p:sp>
      <p:sp>
        <p:nvSpPr>
          <p:cNvPr id="16179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70719" y="1438276"/>
            <a:ext cx="8586920" cy="4733925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once (any) name server learns mapping, it </a:t>
            </a:r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caches</a:t>
            </a:r>
            <a:r>
              <a:rPr lang="en-US" altLang="en-US">
                <a:ea typeface="ＭＳ Ｐゴシック" pitchFamily="34" charset="-128"/>
              </a:rPr>
              <a:t> mapping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cache entries timeout (disappear) after some time (TTL)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TLD servers typically cached in local name servers</a:t>
            </a:r>
          </a:p>
          <a:p>
            <a:pPr lvl="2"/>
            <a:r>
              <a:rPr lang="en-US" altLang="en-US">
                <a:latin typeface="Gill Sans MT" pitchFamily="34" charset="0"/>
                <a:ea typeface="ＭＳ Ｐゴシック" pitchFamily="34" charset="-128"/>
              </a:rPr>
              <a:t>thus root name servers not often visited</a:t>
            </a:r>
            <a:endParaRPr lang="en-US" altLang="en-US">
              <a:ea typeface="ＭＳ Ｐゴシック" pitchFamily="34" charset="-128"/>
            </a:endParaRPr>
          </a:p>
          <a:p>
            <a:r>
              <a:rPr lang="en-US" altLang="en-US">
                <a:ea typeface="ＭＳ Ｐゴシック" pitchFamily="34" charset="-128"/>
              </a:rPr>
              <a:t>cached entries may be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out-of-date</a:t>
            </a:r>
            <a:r>
              <a:rPr lang="en-US" altLang="en-US">
                <a:ea typeface="ＭＳ Ｐゴシック" pitchFamily="34" charset="-128"/>
              </a:rPr>
              <a:t> (best effort name-to-address translation!)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if name host changes IP address, may not be known Internet-wide until all TTLs expire</a:t>
            </a:r>
          </a:p>
          <a:p>
            <a:r>
              <a:rPr lang="en-US" altLang="en-US">
                <a:ea typeface="ＭＳ Ｐゴシック" pitchFamily="34" charset="-128"/>
              </a:rPr>
              <a:t>update/notify mechanisms proposed IETF standard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RFC 2136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69</a:t>
            </a:fld>
            <a:endParaRPr lang="en-US" altLang="en-US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3" name="Rectangle 2"/>
          <p:cNvSpPr>
            <a:spLocks noGrp="1" noChangeArrowheads="1"/>
          </p:cNvSpPr>
          <p:nvPr>
            <p:ph type="title"/>
          </p:nvPr>
        </p:nvSpPr>
        <p:spPr>
          <a:xfrm>
            <a:off x="493581" y="201614"/>
            <a:ext cx="8420100" cy="89217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DNS records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63844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88169" y="1343025"/>
            <a:ext cx="8471694" cy="51435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itchFamily="34" charset="-128"/>
              </a:rPr>
              <a:t>DNS:</a:t>
            </a:r>
            <a:r>
              <a:rPr lang="en-US" altLang="en-US" sz="2400" dirty="0">
                <a:ea typeface="ＭＳ Ｐゴシック" pitchFamily="34" charset="-128"/>
              </a:rPr>
              <a:t> distributed database storing </a:t>
            </a:r>
            <a:r>
              <a:rPr lang="en-US" altLang="en-US" sz="2400" dirty="0">
                <a:solidFill>
                  <a:srgbClr val="000099"/>
                </a:solidFill>
                <a:ea typeface="ＭＳ Ｐゴシック" pitchFamily="34" charset="-128"/>
              </a:rPr>
              <a:t>resource records </a:t>
            </a:r>
            <a:r>
              <a:rPr lang="en-US" altLang="en-US" dirty="0">
                <a:solidFill>
                  <a:srgbClr val="CC0000"/>
                </a:solidFill>
                <a:ea typeface="ＭＳ Ｐゴシック" pitchFamily="34" charset="-128"/>
              </a:rPr>
              <a:t>(RR)</a:t>
            </a:r>
          </a:p>
        </p:txBody>
      </p:sp>
      <p:sp>
        <p:nvSpPr>
          <p:cNvPr id="163845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77850" y="3897313"/>
            <a:ext cx="3807619" cy="19050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u="sng">
                <a:solidFill>
                  <a:srgbClr val="CC0000"/>
                </a:solidFill>
                <a:ea typeface="ＭＳ Ｐゴシック" pitchFamily="34" charset="-128"/>
              </a:rPr>
              <a:t>type=NS</a:t>
            </a:r>
          </a:p>
          <a:p>
            <a:pPr lvl="1"/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name</a:t>
            </a:r>
            <a:r>
              <a:rPr lang="en-US" altLang="en-US" sz="2000">
                <a:ea typeface="ＭＳ Ｐゴシック" pitchFamily="34" charset="-128"/>
              </a:rPr>
              <a:t> is domain (e.g., foo.com)</a:t>
            </a:r>
          </a:p>
          <a:p>
            <a:pPr lvl="1"/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value</a:t>
            </a:r>
            <a:r>
              <a:rPr lang="en-US" altLang="en-US" sz="2000">
                <a:ea typeface="ＭＳ Ｐゴシック" pitchFamily="34" charset="-128"/>
              </a:rPr>
              <a:t> is hostname of authoritative name server for this domain</a:t>
            </a:r>
          </a:p>
          <a:p>
            <a:endParaRPr lang="en-US" altLang="en-US" sz="2400">
              <a:ea typeface="ＭＳ Ｐゴシック" pitchFamily="34" charset="-128"/>
            </a:endParaRPr>
          </a:p>
        </p:txBody>
      </p:sp>
      <p:sp>
        <p:nvSpPr>
          <p:cNvPr id="163846" name="Text Box 6"/>
          <p:cNvSpPr txBox="1">
            <a:spLocks noChangeArrowheads="1"/>
          </p:cNvSpPr>
          <p:nvPr/>
        </p:nvSpPr>
        <p:spPr bwMode="auto">
          <a:xfrm>
            <a:off x="1945085" y="1908175"/>
            <a:ext cx="5811176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</a:rPr>
              <a:t>RR</a:t>
            </a:r>
            <a:r>
              <a:rPr lang="en-US" altLang="en-US" sz="2400" dirty="0"/>
              <a:t> </a:t>
            </a:r>
            <a:r>
              <a:rPr lang="en-US" altLang="en-US" sz="2400" dirty="0">
                <a:solidFill>
                  <a:srgbClr val="000099"/>
                </a:solidFill>
              </a:rPr>
              <a:t>format</a:t>
            </a:r>
            <a:r>
              <a:rPr lang="en-US" altLang="en-US" sz="2400" dirty="0"/>
              <a:t>:</a:t>
            </a:r>
            <a:r>
              <a:rPr lang="en-US" altLang="en-US" sz="2400" dirty="0">
                <a:latin typeface="Comic Sans MS" pitchFamily="66" charset="0"/>
              </a:rPr>
              <a:t> </a:t>
            </a:r>
            <a:r>
              <a:rPr lang="en-US" altLang="en-US" sz="1800" b="1" dirty="0">
                <a:latin typeface="Courier New" pitchFamily="49" charset="0"/>
              </a:rPr>
              <a:t>(name, value, type, </a:t>
            </a:r>
            <a:r>
              <a:rPr lang="en-US" altLang="en-US" sz="1800" b="1" dirty="0" err="1">
                <a:latin typeface="Courier New" pitchFamily="49" charset="0"/>
              </a:rPr>
              <a:t>ttl</a:t>
            </a:r>
            <a:r>
              <a:rPr lang="en-US" altLang="en-US" sz="1800" b="1" dirty="0">
                <a:latin typeface="Courier New" pitchFamily="49" charset="0"/>
              </a:rPr>
              <a:t>)</a:t>
            </a:r>
            <a:endParaRPr lang="en-US" altLang="en-US" sz="2400" dirty="0">
              <a:latin typeface="Times New Roman" pitchFamily="18" charset="0"/>
            </a:endParaRPr>
          </a:p>
        </p:txBody>
      </p:sp>
      <p:sp>
        <p:nvSpPr>
          <p:cNvPr id="163847" name="Rectangle 7"/>
          <p:cNvSpPr>
            <a:spLocks noChangeArrowheads="1"/>
          </p:cNvSpPr>
          <p:nvPr/>
        </p:nvSpPr>
        <p:spPr bwMode="auto">
          <a:xfrm>
            <a:off x="2032794" y="1895475"/>
            <a:ext cx="5706269" cy="5715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chemeClr val="accent2"/>
              </a:solidFill>
              <a:latin typeface="Times New Roman" pitchFamily="18" charset="0"/>
            </a:endParaRPr>
          </a:p>
        </p:txBody>
      </p:sp>
      <p:sp>
        <p:nvSpPr>
          <p:cNvPr id="163848" name="Rectangle 8"/>
          <p:cNvSpPr>
            <a:spLocks noChangeArrowheads="1"/>
          </p:cNvSpPr>
          <p:nvPr/>
        </p:nvSpPr>
        <p:spPr bwMode="auto">
          <a:xfrm>
            <a:off x="567531" y="2657476"/>
            <a:ext cx="41275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2800" u="sng">
                <a:solidFill>
                  <a:srgbClr val="CC0000"/>
                </a:solidFill>
                <a:latin typeface="Gill Sans MT" pitchFamily="34" charset="0"/>
              </a:rPr>
              <a:t>type=A</a:t>
            </a:r>
          </a:p>
          <a:p>
            <a:pPr lvl="1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b="1">
                <a:latin typeface="Courier New" pitchFamily="49" charset="0"/>
              </a:rPr>
              <a:t>name</a:t>
            </a:r>
            <a:r>
              <a:rPr lang="en-US" altLang="en-US">
                <a:latin typeface="Comic Sans MS" pitchFamily="66" charset="0"/>
              </a:rPr>
              <a:t> </a:t>
            </a:r>
            <a:r>
              <a:rPr lang="en-US" altLang="en-US">
                <a:latin typeface="Gill Sans MT" pitchFamily="34" charset="0"/>
              </a:rPr>
              <a:t>is hostname</a:t>
            </a:r>
          </a:p>
          <a:p>
            <a:pPr lvl="1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b="1">
                <a:latin typeface="Courier New" pitchFamily="49" charset="0"/>
              </a:rPr>
              <a:t>value</a:t>
            </a:r>
            <a:r>
              <a:rPr lang="en-US" altLang="en-US">
                <a:latin typeface="Comic Sans MS" pitchFamily="66" charset="0"/>
              </a:rPr>
              <a:t> </a:t>
            </a:r>
            <a:r>
              <a:rPr lang="en-US" altLang="en-US">
                <a:latin typeface="Gill Sans MT" pitchFamily="34" charset="0"/>
              </a:rPr>
              <a:t>is IP address</a:t>
            </a:r>
          </a:p>
          <a:p>
            <a:pPr>
              <a:buFont typeface="ZapfDingbats" charset="2"/>
              <a:buChar char="r"/>
            </a:pPr>
            <a:endParaRPr lang="en-US" altLang="en-US" sz="2400">
              <a:latin typeface="Gill Sans MT" pitchFamily="34" charset="0"/>
            </a:endParaRPr>
          </a:p>
        </p:txBody>
      </p:sp>
      <p:sp>
        <p:nvSpPr>
          <p:cNvPr id="163849" name="Rectangle 9"/>
          <p:cNvSpPr>
            <a:spLocks noChangeArrowheads="1"/>
          </p:cNvSpPr>
          <p:nvPr/>
        </p:nvSpPr>
        <p:spPr bwMode="auto">
          <a:xfrm>
            <a:off x="4581525" y="2697163"/>
            <a:ext cx="4891088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u="sng">
                <a:solidFill>
                  <a:srgbClr val="CC0000"/>
                </a:solidFill>
                <a:latin typeface="Gill Sans MT" pitchFamily="34" charset="0"/>
              </a:rPr>
              <a:t>type=CNAME</a:t>
            </a:r>
          </a:p>
          <a:p>
            <a:pPr lvl="1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b="1">
                <a:latin typeface="Courier New" pitchFamily="49" charset="0"/>
              </a:rPr>
              <a:t>name</a:t>
            </a:r>
            <a:r>
              <a:rPr lang="en-US" altLang="en-US">
                <a:latin typeface="Comic Sans MS" pitchFamily="66" charset="0"/>
              </a:rPr>
              <a:t> is </a:t>
            </a:r>
            <a:r>
              <a:rPr lang="en-US" altLang="en-US">
                <a:latin typeface="Gill Sans MT" pitchFamily="34" charset="0"/>
              </a:rPr>
              <a:t>alias name for some </a:t>
            </a:r>
            <a:r>
              <a:rPr lang="ja-JP" altLang="en-US">
                <a:latin typeface="Gill Sans MT" pitchFamily="34" charset="0"/>
              </a:rPr>
              <a:t>“</a:t>
            </a:r>
            <a:r>
              <a:rPr lang="en-US" altLang="ja-JP">
                <a:latin typeface="Gill Sans MT" pitchFamily="34" charset="0"/>
              </a:rPr>
              <a:t>canonical</a:t>
            </a:r>
            <a:r>
              <a:rPr lang="ja-JP" altLang="en-US">
                <a:latin typeface="Gill Sans MT" pitchFamily="34" charset="0"/>
              </a:rPr>
              <a:t>”</a:t>
            </a:r>
            <a:r>
              <a:rPr lang="en-US" altLang="ja-JP">
                <a:latin typeface="Gill Sans MT" pitchFamily="34" charset="0"/>
              </a:rPr>
              <a:t> (the real) name</a:t>
            </a:r>
          </a:p>
          <a:p>
            <a:pPr lvl="1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1800" b="1">
                <a:latin typeface="Courier New" pitchFamily="49" charset="0"/>
              </a:rPr>
              <a:t>www.ibm.com</a:t>
            </a:r>
            <a:r>
              <a:rPr lang="en-US" altLang="en-US" sz="1800">
                <a:latin typeface="Courier New" pitchFamily="49" charset="0"/>
              </a:rPr>
              <a:t> </a:t>
            </a:r>
            <a:r>
              <a:rPr lang="en-US" altLang="en-US">
                <a:latin typeface="Gill Sans MT" pitchFamily="34" charset="0"/>
              </a:rPr>
              <a:t>is really</a:t>
            </a:r>
            <a:endParaRPr lang="en-US" altLang="en-US" sz="1800">
              <a:latin typeface="Gill Sans MT" pitchFamily="34" charset="0"/>
            </a:endParaRPr>
          </a:p>
          <a:p>
            <a:pPr lvl="1">
              <a:buClr>
                <a:srgbClr val="000099"/>
              </a:buClr>
              <a:buSzTx/>
              <a:buFont typeface="Wingdings" pitchFamily="2" charset="2"/>
              <a:buNone/>
            </a:pPr>
            <a:r>
              <a:rPr lang="en-US" altLang="en-US" sz="1800">
                <a:latin typeface="Courier New" pitchFamily="49" charset="0"/>
              </a:rPr>
              <a:t>  </a:t>
            </a:r>
            <a:r>
              <a:rPr lang="en-US" altLang="en-US" sz="1800" b="1">
                <a:latin typeface="Courier New" pitchFamily="49" charset="0"/>
              </a:rPr>
              <a:t>servereast.backup2.ibm.com</a:t>
            </a:r>
          </a:p>
          <a:p>
            <a:pPr lvl="1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b="1">
                <a:latin typeface="Courier New" pitchFamily="49" charset="0"/>
              </a:rPr>
              <a:t>value</a:t>
            </a:r>
            <a:r>
              <a:rPr lang="en-US" altLang="en-US">
                <a:latin typeface="Comic Sans MS" pitchFamily="66" charset="0"/>
              </a:rPr>
              <a:t> </a:t>
            </a:r>
            <a:r>
              <a:rPr lang="en-US" altLang="en-US">
                <a:latin typeface="Gill Sans MT" pitchFamily="34" charset="0"/>
              </a:rPr>
              <a:t>is canonical name</a:t>
            </a:r>
          </a:p>
          <a:p>
            <a:pPr>
              <a:buFont typeface="ZapfDingbats" charset="2"/>
              <a:buChar char="r"/>
            </a:pPr>
            <a:endParaRPr lang="en-US" altLang="en-US" sz="2400">
              <a:latin typeface="Gill Sans MT" pitchFamily="34" charset="0"/>
            </a:endParaRPr>
          </a:p>
        </p:txBody>
      </p:sp>
      <p:sp>
        <p:nvSpPr>
          <p:cNvPr id="163850" name="Rectangle 10"/>
          <p:cNvSpPr>
            <a:spLocks noChangeArrowheads="1"/>
          </p:cNvSpPr>
          <p:nvPr/>
        </p:nvSpPr>
        <p:spPr bwMode="auto">
          <a:xfrm>
            <a:off x="4607323" y="5022850"/>
            <a:ext cx="4775861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u="sng">
                <a:solidFill>
                  <a:srgbClr val="CC0000"/>
                </a:solidFill>
                <a:latin typeface="Gill Sans MT" pitchFamily="34" charset="0"/>
              </a:rPr>
              <a:t>type=MX</a:t>
            </a:r>
          </a:p>
          <a:p>
            <a:pPr lvl="1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b="1">
                <a:latin typeface="Courier New" pitchFamily="49" charset="0"/>
              </a:rPr>
              <a:t>value</a:t>
            </a:r>
            <a:r>
              <a:rPr lang="en-US" altLang="en-US">
                <a:latin typeface="Comic Sans MS" pitchFamily="66" charset="0"/>
              </a:rPr>
              <a:t> </a:t>
            </a:r>
            <a:r>
              <a:rPr lang="en-US" altLang="en-US">
                <a:latin typeface="Gill Sans MT" pitchFamily="34" charset="0"/>
              </a:rPr>
              <a:t>is name of mailserver associated with</a:t>
            </a:r>
            <a:r>
              <a:rPr lang="en-US" altLang="en-US">
                <a:latin typeface="Comic Sans MS" pitchFamily="66" charset="0"/>
              </a:rPr>
              <a:t> </a:t>
            </a:r>
            <a:r>
              <a:rPr lang="en-US" altLang="en-US" b="1">
                <a:latin typeface="Courier New" pitchFamily="49" charset="0"/>
              </a:rPr>
              <a:t>name</a:t>
            </a:r>
            <a:endParaRPr lang="en-US" altLang="en-US">
              <a:latin typeface="Comic Sans MS" pitchFamily="66" charset="0"/>
            </a:endParaRPr>
          </a:p>
          <a:p>
            <a:pPr>
              <a:buFont typeface="ZapfDingbats" charset="2"/>
              <a:buChar char="r"/>
            </a:pPr>
            <a:endParaRPr lang="en-US" altLang="en-US" sz="2400">
              <a:latin typeface="Comic Sans MS" pitchFamily="66" charset="0"/>
            </a:endParaRPr>
          </a:p>
        </p:txBody>
      </p:sp>
      <p:pic>
        <p:nvPicPr>
          <p:cNvPr id="163851" name="Picture 16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262" y="881064"/>
            <a:ext cx="34653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70</a:t>
            </a:fld>
            <a:endParaRPr lang="en-US" altLang="en-US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89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885825"/>
            <a:ext cx="59418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2" name="Rectangle 2"/>
          <p:cNvSpPr>
            <a:spLocks noGrp="1" noChangeArrowheads="1"/>
          </p:cNvSpPr>
          <p:nvPr>
            <p:ph type="title"/>
          </p:nvPr>
        </p:nvSpPr>
        <p:spPr>
          <a:xfrm>
            <a:off x="483262" y="217489"/>
            <a:ext cx="8420100" cy="860425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DNS protocol, messages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6589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7658" y="1333500"/>
            <a:ext cx="8471694" cy="514350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query</a:t>
            </a:r>
            <a:r>
              <a:rPr lang="en-US" altLang="en-US">
                <a:solidFill>
                  <a:srgbClr val="FF0000"/>
                </a:solidFill>
                <a:ea typeface="ＭＳ Ｐゴシック" pitchFamily="34" charset="-128"/>
              </a:rPr>
              <a:t> </a:t>
            </a:r>
            <a:r>
              <a:rPr lang="en-US" altLang="en-US">
                <a:ea typeface="ＭＳ Ｐゴシック" pitchFamily="34" charset="-128"/>
              </a:rPr>
              <a:t>and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reply</a:t>
            </a:r>
            <a:r>
              <a:rPr lang="en-US" altLang="en-US">
                <a:ea typeface="ＭＳ Ｐゴシック" pitchFamily="34" charset="-128"/>
              </a:rPr>
              <a:t> messages, both with same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message format</a:t>
            </a: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</p:txBody>
      </p:sp>
      <p:sp>
        <p:nvSpPr>
          <p:cNvPr id="190470" name="Rectangle 4"/>
          <p:cNvSpPr>
            <a:spLocks noChangeArrowheads="1"/>
          </p:cNvSpPr>
          <p:nvPr/>
        </p:nvSpPr>
        <p:spPr bwMode="auto">
          <a:xfrm>
            <a:off x="531416" y="2352676"/>
            <a:ext cx="3872971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buFont typeface="ZapfDingbats" charset="0"/>
              <a:buNone/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message header</a:t>
            </a:r>
          </a:p>
          <a:p>
            <a:pPr marL="227013" indent="-22701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identification: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16 bit # for query, reply to query uses same #</a:t>
            </a:r>
          </a:p>
          <a:p>
            <a:pPr marL="227013" indent="-22701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flags:</a:t>
            </a:r>
          </a:p>
          <a:p>
            <a:pPr marL="574675" lvl="1" indent="-227013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query or reply</a:t>
            </a:r>
          </a:p>
          <a:p>
            <a:pPr marL="574675" lvl="1" indent="-227013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recursion desired </a:t>
            </a:r>
          </a:p>
          <a:p>
            <a:pPr marL="574675" lvl="1" indent="-227013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recursion available</a:t>
            </a:r>
          </a:p>
          <a:p>
            <a:pPr marL="574675" lvl="1" indent="-227013">
              <a:buClr>
                <a:srgbClr val="000099"/>
              </a:buClr>
              <a:buSzTx/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reply is authoritative</a:t>
            </a:r>
          </a:p>
        </p:txBody>
      </p:sp>
      <p:grpSp>
        <p:nvGrpSpPr>
          <p:cNvPr id="165895" name="Group 36"/>
          <p:cNvGrpSpPr>
            <a:grpSpLocks/>
          </p:cNvGrpSpPr>
          <p:nvPr/>
        </p:nvGrpSpPr>
        <p:grpSpPr bwMode="auto">
          <a:xfrm>
            <a:off x="4595284" y="2216150"/>
            <a:ext cx="4036352" cy="4184650"/>
            <a:chOff x="2672" y="1396"/>
            <a:chExt cx="2347" cy="2636"/>
          </a:xfrm>
        </p:grpSpPr>
        <p:sp>
          <p:nvSpPr>
            <p:cNvPr id="165906" name="Rectangle 33"/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907" name="Rectangle 12"/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5908" name="Line 13"/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9" name="Line 14"/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0" name="Line 15"/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1" name="Line 16"/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2" name="Line 17"/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3" name="Line 18"/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4" name="Line 19"/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5" name="Text Box 20"/>
            <p:cNvSpPr txBox="1">
              <a:spLocks noChangeArrowheads="1"/>
            </p:cNvSpPr>
            <p:nvPr/>
          </p:nvSpPr>
          <p:spPr bwMode="auto">
            <a:xfrm>
              <a:off x="2842" y="1492"/>
              <a:ext cx="76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165916" name="Text Box 21"/>
            <p:cNvSpPr txBox="1">
              <a:spLocks noChangeArrowheads="1"/>
            </p:cNvSpPr>
            <p:nvPr/>
          </p:nvSpPr>
          <p:spPr bwMode="auto">
            <a:xfrm>
              <a:off x="4180" y="1492"/>
              <a:ext cx="35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165917" name="Text Box 22"/>
            <p:cNvSpPr txBox="1">
              <a:spLocks noChangeArrowheads="1"/>
            </p:cNvSpPr>
            <p:nvPr/>
          </p:nvSpPr>
          <p:spPr bwMode="auto">
            <a:xfrm>
              <a:off x="2862" y="1780"/>
              <a:ext cx="71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165918" name="Text Box 23"/>
            <p:cNvSpPr txBox="1">
              <a:spLocks noChangeArrowheads="1"/>
            </p:cNvSpPr>
            <p:nvPr/>
          </p:nvSpPr>
          <p:spPr bwMode="auto">
            <a:xfrm>
              <a:off x="2789" y="2417"/>
              <a:ext cx="192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165919" name="Text Box 26"/>
            <p:cNvSpPr txBox="1">
              <a:spLocks noChangeArrowheads="1"/>
            </p:cNvSpPr>
            <p:nvPr/>
          </p:nvSpPr>
          <p:spPr bwMode="auto">
            <a:xfrm>
              <a:off x="3866" y="2067"/>
              <a:ext cx="9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165920" name="Text Box 27"/>
            <p:cNvSpPr txBox="1">
              <a:spLocks noChangeArrowheads="1"/>
            </p:cNvSpPr>
            <p:nvPr/>
          </p:nvSpPr>
          <p:spPr bwMode="auto">
            <a:xfrm>
              <a:off x="2762" y="2068"/>
              <a:ext cx="92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165921" name="Text Box 28"/>
            <p:cNvSpPr txBox="1">
              <a:spLocks noChangeArrowheads="1"/>
            </p:cNvSpPr>
            <p:nvPr/>
          </p:nvSpPr>
          <p:spPr bwMode="auto">
            <a:xfrm>
              <a:off x="3928" y="1786"/>
              <a:ext cx="85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165922" name="Text Box 30"/>
            <p:cNvSpPr txBox="1">
              <a:spLocks noChangeArrowheads="1"/>
            </p:cNvSpPr>
            <p:nvPr/>
          </p:nvSpPr>
          <p:spPr bwMode="auto">
            <a:xfrm>
              <a:off x="2983" y="2848"/>
              <a:ext cx="157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165923" name="Text Box 31"/>
            <p:cNvSpPr txBox="1">
              <a:spLocks noChangeArrowheads="1"/>
            </p:cNvSpPr>
            <p:nvPr/>
          </p:nvSpPr>
          <p:spPr bwMode="auto">
            <a:xfrm>
              <a:off x="3002" y="3280"/>
              <a:ext cx="159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165924" name="Text Box 32"/>
            <p:cNvSpPr txBox="1">
              <a:spLocks noChangeArrowheads="1"/>
            </p:cNvSpPr>
            <p:nvPr/>
          </p:nvSpPr>
          <p:spPr bwMode="auto">
            <a:xfrm>
              <a:off x="2811" y="3700"/>
              <a:ext cx="187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sp>
        <p:nvSpPr>
          <p:cNvPr id="165896" name="Line 34"/>
          <p:cNvSpPr>
            <a:spLocks noChangeShapeType="1"/>
          </p:cNvSpPr>
          <p:nvPr/>
        </p:nvSpPr>
        <p:spPr bwMode="auto">
          <a:xfrm flipV="1">
            <a:off x="3702713" y="2568576"/>
            <a:ext cx="1262327" cy="327025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7" name="Line 35"/>
          <p:cNvSpPr>
            <a:spLocks noChangeShapeType="1"/>
          </p:cNvSpPr>
          <p:nvPr/>
        </p:nvSpPr>
        <p:spPr bwMode="auto">
          <a:xfrm flipV="1">
            <a:off x="1649281" y="2547939"/>
            <a:ext cx="5615119" cy="1404937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5898" name="Group 60"/>
          <p:cNvGrpSpPr>
            <a:grpSpLocks/>
          </p:cNvGrpSpPr>
          <p:nvPr/>
        </p:nvGrpSpPr>
        <p:grpSpPr bwMode="auto">
          <a:xfrm>
            <a:off x="4627961" y="1895478"/>
            <a:ext cx="1893490" cy="276226"/>
            <a:chOff x="2691" y="1194"/>
            <a:chExt cx="1101" cy="174"/>
          </a:xfrm>
        </p:grpSpPr>
        <p:sp>
          <p:nvSpPr>
            <p:cNvPr id="165903" name="Text Box 57"/>
            <p:cNvSpPr txBox="1">
              <a:spLocks noChangeArrowheads="1"/>
            </p:cNvSpPr>
            <p:nvPr/>
          </p:nvSpPr>
          <p:spPr bwMode="auto">
            <a:xfrm>
              <a:off x="3032" y="1194"/>
              <a:ext cx="39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5904" name="Line 58"/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5" name="Line 59"/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5899" name="Group 61"/>
          <p:cNvGrpSpPr>
            <a:grpSpLocks/>
          </p:cNvGrpSpPr>
          <p:nvPr/>
        </p:nvGrpSpPr>
        <p:grpSpPr bwMode="auto">
          <a:xfrm>
            <a:off x="6550688" y="1895478"/>
            <a:ext cx="1893490" cy="276226"/>
            <a:chOff x="2691" y="1194"/>
            <a:chExt cx="1101" cy="174"/>
          </a:xfrm>
        </p:grpSpPr>
        <p:sp>
          <p:nvSpPr>
            <p:cNvPr id="165900" name="Text Box 62"/>
            <p:cNvSpPr txBox="1">
              <a:spLocks noChangeArrowheads="1"/>
            </p:cNvSpPr>
            <p:nvPr/>
          </p:nvSpPr>
          <p:spPr bwMode="auto">
            <a:xfrm>
              <a:off x="3032" y="1194"/>
              <a:ext cx="39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5901" name="Line 63"/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2" name="Line 64"/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71</a:t>
            </a:fld>
            <a:endParaRPr lang="en-US" altLang="en-US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9" name="Text Box 4"/>
          <p:cNvSpPr txBox="1">
            <a:spLocks noChangeArrowheads="1"/>
          </p:cNvSpPr>
          <p:nvPr/>
        </p:nvSpPr>
        <p:spPr bwMode="auto">
          <a:xfrm>
            <a:off x="1446399" y="3700662"/>
            <a:ext cx="1898597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name, type fields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 for a query</a:t>
            </a:r>
            <a:endParaRPr lang="en-US" altLang="en-US" sz="2400">
              <a:latin typeface="Gill Sans MT" pitchFamily="34" charset="0"/>
            </a:endParaRPr>
          </a:p>
        </p:txBody>
      </p:sp>
      <p:sp>
        <p:nvSpPr>
          <p:cNvPr id="167940" name="Text Box 5"/>
          <p:cNvSpPr txBox="1">
            <a:spLocks noChangeArrowheads="1"/>
          </p:cNvSpPr>
          <p:nvPr/>
        </p:nvSpPr>
        <p:spPr bwMode="auto">
          <a:xfrm>
            <a:off x="999200" y="4425950"/>
            <a:ext cx="234923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RRs in response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to query</a:t>
            </a:r>
            <a:endParaRPr lang="en-US" altLang="en-US" sz="2400">
              <a:latin typeface="Gill Sans MT" pitchFamily="34" charset="0"/>
            </a:endParaRPr>
          </a:p>
        </p:txBody>
      </p:sp>
      <p:sp>
        <p:nvSpPr>
          <p:cNvPr id="167941" name="Text Box 6"/>
          <p:cNvSpPr txBox="1">
            <a:spLocks noChangeArrowheads="1"/>
          </p:cNvSpPr>
          <p:nvPr/>
        </p:nvSpPr>
        <p:spPr bwMode="auto">
          <a:xfrm>
            <a:off x="1020211" y="5075437"/>
            <a:ext cx="2331664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records for</a:t>
            </a: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authoritative servers</a:t>
            </a:r>
            <a:endParaRPr lang="en-US" altLang="en-US" sz="2400">
              <a:latin typeface="Gill Sans MT" pitchFamily="34" charset="0"/>
            </a:endParaRPr>
          </a:p>
        </p:txBody>
      </p:sp>
      <p:sp>
        <p:nvSpPr>
          <p:cNvPr id="167942" name="Text Box 7"/>
          <p:cNvSpPr txBox="1">
            <a:spLocks noChangeArrowheads="1"/>
          </p:cNvSpPr>
          <p:nvPr/>
        </p:nvSpPr>
        <p:spPr bwMode="auto">
          <a:xfrm>
            <a:off x="934830" y="5794574"/>
            <a:ext cx="2403286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additional </a:t>
            </a:r>
            <a:r>
              <a:rPr lang="ja-JP" altLang="en-US">
                <a:latin typeface="Gill Sans MT" pitchFamily="34" charset="0"/>
              </a:rPr>
              <a:t>“</a:t>
            </a:r>
            <a:r>
              <a:rPr lang="en-US" altLang="ja-JP">
                <a:latin typeface="Gill Sans MT" pitchFamily="34" charset="0"/>
              </a:rPr>
              <a:t>helpful</a:t>
            </a:r>
            <a:r>
              <a:rPr lang="ja-JP" altLang="en-US">
                <a:latin typeface="Gill Sans MT" pitchFamily="34" charset="0"/>
              </a:rPr>
              <a:t>”</a:t>
            </a:r>
            <a:endParaRPr lang="en-US" altLang="ja-JP">
              <a:latin typeface="Gill Sans MT" pitchFamily="34" charset="0"/>
            </a:endParaRPr>
          </a:p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info that may be used</a:t>
            </a:r>
            <a:endParaRPr lang="en-US" altLang="en-US" sz="2400">
              <a:latin typeface="Gill Sans MT" pitchFamily="34" charset="0"/>
            </a:endParaRPr>
          </a:p>
        </p:txBody>
      </p:sp>
      <p:grpSp>
        <p:nvGrpSpPr>
          <p:cNvPr id="167943" name="Group 17"/>
          <p:cNvGrpSpPr>
            <a:grpSpLocks/>
          </p:cNvGrpSpPr>
          <p:nvPr/>
        </p:nvGrpSpPr>
        <p:grpSpPr bwMode="auto">
          <a:xfrm>
            <a:off x="4595284" y="2216150"/>
            <a:ext cx="4036352" cy="4184650"/>
            <a:chOff x="2672" y="1396"/>
            <a:chExt cx="2347" cy="2636"/>
          </a:xfrm>
        </p:grpSpPr>
        <p:sp>
          <p:nvSpPr>
            <p:cNvPr id="167958" name="Rectangle 18"/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7959" name="Rectangle 19"/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7960" name="Line 20"/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1" name="Line 21"/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2" name="Line 22"/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3" name="Line 23"/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4" name="Line 24"/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5" name="Line 25"/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6" name="Line 26"/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7" name="Text Box 27"/>
            <p:cNvSpPr txBox="1">
              <a:spLocks noChangeArrowheads="1"/>
            </p:cNvSpPr>
            <p:nvPr/>
          </p:nvSpPr>
          <p:spPr bwMode="auto">
            <a:xfrm>
              <a:off x="2842" y="1492"/>
              <a:ext cx="76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167968" name="Text Box 28"/>
            <p:cNvSpPr txBox="1">
              <a:spLocks noChangeArrowheads="1"/>
            </p:cNvSpPr>
            <p:nvPr/>
          </p:nvSpPr>
          <p:spPr bwMode="auto">
            <a:xfrm>
              <a:off x="4180" y="1492"/>
              <a:ext cx="35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167969" name="Text Box 29"/>
            <p:cNvSpPr txBox="1">
              <a:spLocks noChangeArrowheads="1"/>
            </p:cNvSpPr>
            <p:nvPr/>
          </p:nvSpPr>
          <p:spPr bwMode="auto">
            <a:xfrm>
              <a:off x="2862" y="1780"/>
              <a:ext cx="717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167970" name="Text Box 30"/>
            <p:cNvSpPr txBox="1">
              <a:spLocks noChangeArrowheads="1"/>
            </p:cNvSpPr>
            <p:nvPr/>
          </p:nvSpPr>
          <p:spPr bwMode="auto">
            <a:xfrm>
              <a:off x="2789" y="2417"/>
              <a:ext cx="192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167971" name="Text Box 31"/>
            <p:cNvSpPr txBox="1">
              <a:spLocks noChangeArrowheads="1"/>
            </p:cNvSpPr>
            <p:nvPr/>
          </p:nvSpPr>
          <p:spPr bwMode="auto">
            <a:xfrm>
              <a:off x="3866" y="2067"/>
              <a:ext cx="98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167972" name="Text Box 32"/>
            <p:cNvSpPr txBox="1">
              <a:spLocks noChangeArrowheads="1"/>
            </p:cNvSpPr>
            <p:nvPr/>
          </p:nvSpPr>
          <p:spPr bwMode="auto">
            <a:xfrm>
              <a:off x="2762" y="2068"/>
              <a:ext cx="92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167973" name="Text Box 33"/>
            <p:cNvSpPr txBox="1">
              <a:spLocks noChangeArrowheads="1"/>
            </p:cNvSpPr>
            <p:nvPr/>
          </p:nvSpPr>
          <p:spPr bwMode="auto">
            <a:xfrm>
              <a:off x="3928" y="1786"/>
              <a:ext cx="85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167974" name="Text Box 34"/>
            <p:cNvSpPr txBox="1">
              <a:spLocks noChangeArrowheads="1"/>
            </p:cNvSpPr>
            <p:nvPr/>
          </p:nvSpPr>
          <p:spPr bwMode="auto">
            <a:xfrm>
              <a:off x="2983" y="2848"/>
              <a:ext cx="1579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167975" name="Text Box 35"/>
            <p:cNvSpPr txBox="1">
              <a:spLocks noChangeArrowheads="1"/>
            </p:cNvSpPr>
            <p:nvPr/>
          </p:nvSpPr>
          <p:spPr bwMode="auto">
            <a:xfrm>
              <a:off x="3002" y="3280"/>
              <a:ext cx="1593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167976" name="Text Box 36"/>
            <p:cNvSpPr txBox="1">
              <a:spLocks noChangeArrowheads="1"/>
            </p:cNvSpPr>
            <p:nvPr/>
          </p:nvSpPr>
          <p:spPr bwMode="auto">
            <a:xfrm>
              <a:off x="2811" y="3700"/>
              <a:ext cx="1870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sp>
        <p:nvSpPr>
          <p:cNvPr id="167944" name="Line 37"/>
          <p:cNvSpPr>
            <a:spLocks noChangeShapeType="1"/>
          </p:cNvSpPr>
          <p:nvPr/>
        </p:nvSpPr>
        <p:spPr bwMode="auto">
          <a:xfrm flipH="1">
            <a:off x="3360473" y="6062663"/>
            <a:ext cx="14859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5" name="Line 38"/>
          <p:cNvSpPr>
            <a:spLocks noChangeShapeType="1"/>
          </p:cNvSpPr>
          <p:nvPr/>
        </p:nvSpPr>
        <p:spPr bwMode="auto">
          <a:xfrm flipH="1">
            <a:off x="3369072" y="5403850"/>
            <a:ext cx="14859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6" name="Line 39"/>
          <p:cNvSpPr>
            <a:spLocks noChangeShapeType="1"/>
          </p:cNvSpPr>
          <p:nvPr/>
        </p:nvSpPr>
        <p:spPr bwMode="auto">
          <a:xfrm flipH="1">
            <a:off x="3377671" y="4745038"/>
            <a:ext cx="14859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7" name="Line 40"/>
          <p:cNvSpPr>
            <a:spLocks noChangeShapeType="1"/>
          </p:cNvSpPr>
          <p:nvPr/>
        </p:nvSpPr>
        <p:spPr bwMode="auto">
          <a:xfrm flipH="1">
            <a:off x="3362193" y="4019550"/>
            <a:ext cx="14859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67948" name="Picture 4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885825"/>
            <a:ext cx="59418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949" name="Rectangle 2"/>
          <p:cNvSpPr>
            <a:spLocks noChangeArrowheads="1"/>
          </p:cNvSpPr>
          <p:nvPr/>
        </p:nvSpPr>
        <p:spPr bwMode="auto">
          <a:xfrm>
            <a:off x="483262" y="217489"/>
            <a:ext cx="8420100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  <a:latin typeface="Gill Sans MT" pitchFamily="34" charset="0"/>
              </a:rPr>
              <a:t>DNS protocol, messages</a:t>
            </a:r>
            <a:endParaRPr lang="en-US" altLang="en-US" sz="4400">
              <a:solidFill>
                <a:srgbClr val="000099"/>
              </a:solidFill>
              <a:latin typeface="Gill Sans MT" pitchFamily="34" charset="0"/>
            </a:endParaRPr>
          </a:p>
        </p:txBody>
      </p:sp>
      <p:grpSp>
        <p:nvGrpSpPr>
          <p:cNvPr id="167950" name="Group 43"/>
          <p:cNvGrpSpPr>
            <a:grpSpLocks/>
          </p:cNvGrpSpPr>
          <p:nvPr/>
        </p:nvGrpSpPr>
        <p:grpSpPr bwMode="auto">
          <a:xfrm>
            <a:off x="4627961" y="1895478"/>
            <a:ext cx="1893490" cy="276226"/>
            <a:chOff x="2691" y="1194"/>
            <a:chExt cx="1101" cy="174"/>
          </a:xfrm>
        </p:grpSpPr>
        <p:sp>
          <p:nvSpPr>
            <p:cNvPr id="167955" name="Text Box 44"/>
            <p:cNvSpPr txBox="1">
              <a:spLocks noChangeArrowheads="1"/>
            </p:cNvSpPr>
            <p:nvPr/>
          </p:nvSpPr>
          <p:spPr bwMode="auto">
            <a:xfrm>
              <a:off x="3032" y="1194"/>
              <a:ext cx="39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7956" name="Line 45"/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7" name="Line 46"/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7951" name="Group 47"/>
          <p:cNvGrpSpPr>
            <a:grpSpLocks/>
          </p:cNvGrpSpPr>
          <p:nvPr/>
        </p:nvGrpSpPr>
        <p:grpSpPr bwMode="auto">
          <a:xfrm>
            <a:off x="6550688" y="1895478"/>
            <a:ext cx="1893490" cy="276226"/>
            <a:chOff x="2691" y="1194"/>
            <a:chExt cx="1101" cy="174"/>
          </a:xfrm>
        </p:grpSpPr>
        <p:sp>
          <p:nvSpPr>
            <p:cNvPr id="167952" name="Text Box 48"/>
            <p:cNvSpPr txBox="1">
              <a:spLocks noChangeArrowheads="1"/>
            </p:cNvSpPr>
            <p:nvPr/>
          </p:nvSpPr>
          <p:spPr bwMode="auto">
            <a:xfrm>
              <a:off x="3032" y="1194"/>
              <a:ext cx="39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167953" name="Line 49"/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4" name="Line 50"/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72</a:t>
            </a:fld>
            <a:endParaRPr lang="en-US" altLang="en-US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87" name="Picture 9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120" y="889000"/>
            <a:ext cx="69324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9988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0" y="179389"/>
            <a:ext cx="8420100" cy="903287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Inserting records into </a:t>
            </a:r>
            <a:r>
              <a:rPr lang="en-US" altLang="en-US" sz="4000">
                <a:ea typeface="ＭＳ Ｐゴシック" pitchFamily="34" charset="-128"/>
              </a:rPr>
              <a:t>DNS</a:t>
            </a:r>
          </a:p>
        </p:txBody>
      </p:sp>
      <p:sp>
        <p:nvSpPr>
          <p:cNvPr id="169989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543455" y="1370013"/>
            <a:ext cx="9161331" cy="46482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example: new startup </a:t>
            </a:r>
            <a:r>
              <a:rPr lang="ja-JP" altLang="en-US">
                <a:ea typeface="ＭＳ Ｐゴシック" pitchFamily="34" charset="-128"/>
              </a:rPr>
              <a:t>“</a:t>
            </a:r>
            <a:r>
              <a:rPr lang="en-US" altLang="ja-JP">
                <a:ea typeface="ＭＳ Ｐゴシック" pitchFamily="34" charset="-128"/>
              </a:rPr>
              <a:t>Network Utopia</a:t>
            </a:r>
            <a:r>
              <a:rPr lang="ja-JP" altLang="en-US">
                <a:ea typeface="ＭＳ Ｐゴシック" pitchFamily="34" charset="-128"/>
              </a:rPr>
              <a:t>”</a:t>
            </a:r>
            <a:endParaRPr lang="en-US" altLang="ja-JP">
              <a:ea typeface="ＭＳ Ｐゴシック" pitchFamily="34" charset="-128"/>
            </a:endParaRPr>
          </a:p>
          <a:p>
            <a:r>
              <a:rPr lang="en-US" altLang="en-US">
                <a:ea typeface="ＭＳ Ｐゴシック" pitchFamily="34" charset="-128"/>
              </a:rPr>
              <a:t>register name networkuptopia.com at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DNS registrar</a:t>
            </a:r>
            <a:r>
              <a:rPr lang="en-US" altLang="en-US">
                <a:ea typeface="ＭＳ Ｐゴシック" pitchFamily="34" charset="-128"/>
              </a:rPr>
              <a:t> (e.g., Network Solutions)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provide names, IP addresses of authoritative name server (primary and secondary)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registrar inserts two RRs into .com TLD server:</a:t>
            </a:r>
            <a:br>
              <a:rPr lang="en-US" altLang="en-US" sz="2800">
                <a:ea typeface="ＭＳ Ｐゴシック" pitchFamily="34" charset="-128"/>
              </a:rPr>
            </a:br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(networkutopia.com, dns1.networkutopia.com, NS)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000" b="1">
                <a:latin typeface="Courier New" pitchFamily="49" charset="0"/>
                <a:ea typeface="ＭＳ Ｐゴシック" pitchFamily="34" charset="-128"/>
              </a:rPr>
              <a:t>  (dns1.networkutopia.com, 212.212.212.1, A)</a:t>
            </a:r>
            <a:endParaRPr lang="en-US" altLang="en-US">
              <a:solidFill>
                <a:schemeClr val="accent2"/>
              </a:solidFill>
              <a:latin typeface="Courier New" pitchFamily="49" charset="0"/>
              <a:ea typeface="ＭＳ Ｐゴシック" pitchFamily="34" charset="-128"/>
            </a:endParaRPr>
          </a:p>
          <a:p>
            <a:r>
              <a:rPr lang="en-US" altLang="en-US">
                <a:ea typeface="ＭＳ Ｐゴシック" pitchFamily="34" charset="-128"/>
              </a:rPr>
              <a:t>create authoritative server type A record for www.networkuptopia.com; type MX record for networkutopia.com</a:t>
            </a:r>
          </a:p>
          <a:p>
            <a:pPr>
              <a:lnSpc>
                <a:spcPct val="80000"/>
              </a:lnSpc>
              <a:buFont typeface="Wingdings" pitchFamily="2" charset="2"/>
              <a:buNone/>
            </a:pP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73</a:t>
            </a:fld>
            <a:endParaRPr lang="en-US" altLang="en-US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3" name="Title 1"/>
          <p:cNvSpPr>
            <a:spLocks noGrp="1"/>
          </p:cNvSpPr>
          <p:nvPr>
            <p:ph type="title"/>
          </p:nvPr>
        </p:nvSpPr>
        <p:spPr>
          <a:xfrm>
            <a:off x="577850" y="92075"/>
            <a:ext cx="8420100" cy="11430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Attacking DNS</a:t>
            </a:r>
          </a:p>
        </p:txBody>
      </p:sp>
      <p:sp>
        <p:nvSpPr>
          <p:cNvPr id="172034" name="Content Placeholder 5"/>
          <p:cNvSpPr>
            <a:spLocks noGrp="1"/>
          </p:cNvSpPr>
          <p:nvPr>
            <p:ph sz="half" idx="1"/>
          </p:nvPr>
        </p:nvSpPr>
        <p:spPr>
          <a:xfrm>
            <a:off x="577850" y="1463675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22228B"/>
                </a:solidFill>
                <a:ea typeface="ＭＳ Ｐゴシック" pitchFamily="34" charset="-128"/>
              </a:rPr>
              <a:t>DDoS attacks</a:t>
            </a:r>
          </a:p>
          <a:p>
            <a:r>
              <a:rPr lang="en-US" altLang="en-US" dirty="0">
                <a:ea typeface="ＭＳ Ｐゴシック" pitchFamily="34" charset="-128"/>
              </a:rPr>
              <a:t>bombard root servers with traffic</a:t>
            </a:r>
          </a:p>
          <a:p>
            <a:pPr marL="574675" lvl="1" indent="-227013"/>
            <a:r>
              <a:rPr lang="en-US" altLang="en-US" dirty="0">
                <a:ea typeface="ＭＳ Ｐゴシック" pitchFamily="34" charset="-128"/>
              </a:rPr>
              <a:t>not successful to date</a:t>
            </a:r>
          </a:p>
          <a:p>
            <a:pPr marL="574675" lvl="1" indent="-227013"/>
            <a:r>
              <a:rPr lang="en-US" altLang="en-US" dirty="0">
                <a:ea typeface="ＭＳ Ｐゴシック" pitchFamily="34" charset="-128"/>
              </a:rPr>
              <a:t>traffic filtering</a:t>
            </a:r>
          </a:p>
          <a:p>
            <a:pPr marL="574675" lvl="1" indent="-227013"/>
            <a:r>
              <a:rPr lang="en-US" altLang="en-US" dirty="0">
                <a:ea typeface="ＭＳ Ｐゴシック" pitchFamily="34" charset="-128"/>
              </a:rPr>
              <a:t>local DNS servers cache IPs of TLD servers, allowing root server bypass</a:t>
            </a:r>
          </a:p>
          <a:p>
            <a:r>
              <a:rPr lang="en-US" altLang="en-US" dirty="0">
                <a:ea typeface="ＭＳ Ｐゴシック" pitchFamily="34" charset="-128"/>
              </a:rPr>
              <a:t>bombard TLD servers</a:t>
            </a:r>
          </a:p>
          <a:p>
            <a:pPr marL="574675" lvl="1" indent="-227013"/>
            <a:r>
              <a:rPr lang="en-US" altLang="en-US" dirty="0">
                <a:ea typeface="ＭＳ Ｐゴシック" pitchFamily="34" charset="-128"/>
              </a:rPr>
              <a:t>potentially more dangerous</a:t>
            </a:r>
          </a:p>
          <a:p>
            <a:pPr>
              <a:buFont typeface="Comic Sans MS" pitchFamily="66" charset="0"/>
              <a:buAutoNum type="arabicPeriod"/>
            </a:pPr>
            <a:endParaRPr lang="en-US" altLang="en-US" dirty="0">
              <a:ea typeface="ＭＳ Ｐゴシック" pitchFamily="34" charset="-128"/>
            </a:endParaRPr>
          </a:p>
        </p:txBody>
      </p:sp>
      <p:sp>
        <p:nvSpPr>
          <p:cNvPr id="7" name="Content Placeholder 6"/>
          <p:cNvSpPr>
            <a:spLocks noGrp="1"/>
          </p:cNvSpPr>
          <p:nvPr>
            <p:ph sz="half" idx="2"/>
          </p:nvPr>
        </p:nvSpPr>
        <p:spPr>
          <a:xfrm>
            <a:off x="5083704" y="1463675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redirect attacks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man-in-middle</a:t>
            </a:r>
          </a:p>
          <a:p>
            <a:pPr lvl="1">
              <a:buFont typeface="Arial"/>
              <a:buChar char="•"/>
              <a:defRPr/>
            </a:pPr>
            <a:r>
              <a:rPr lang="en-US" dirty="0"/>
              <a:t>Intercept queries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DNS poisoning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dirty="0"/>
              <a:t>Send fake relies to DNS server, which caches</a:t>
            </a:r>
          </a:p>
          <a:p>
            <a:pPr>
              <a:buFont typeface="Wingdings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</a:rPr>
              <a:t>exploit DNS for DDoS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send queries with spoofed source address: target IP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requires amplification</a:t>
            </a:r>
          </a:p>
        </p:txBody>
      </p:sp>
      <p:pic>
        <p:nvPicPr>
          <p:cNvPr id="172038" name="Picture 1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961" y="914400"/>
            <a:ext cx="3828256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/>
              <a:t>Application Layer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74</a:t>
            </a:fld>
            <a:endParaRPr lang="en-US" altLang="en-US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1068389"/>
            <a:ext cx="44559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outline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FTP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2.5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433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63067" y="1600200"/>
            <a:ext cx="4199731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itchFamily="34" charset="-128"/>
              </a:rPr>
              <a:t>2.6 P2P applications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2.7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2.8 socket programming with UDP and TCP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75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92095046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5107" name="Group 564"/>
          <p:cNvGrpSpPr>
            <a:grpSpLocks/>
          </p:cNvGrpSpPr>
          <p:nvPr/>
        </p:nvGrpSpPr>
        <p:grpSpPr bwMode="auto">
          <a:xfrm>
            <a:off x="5551488" y="1257301"/>
            <a:ext cx="3835135" cy="4545013"/>
            <a:chOff x="3277" y="974"/>
            <a:chExt cx="2230" cy="2863"/>
          </a:xfrm>
        </p:grpSpPr>
        <p:sp>
          <p:nvSpPr>
            <p:cNvPr id="175114" name="Freeform 565"/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466 w 1036"/>
                <a:gd name="T1" fmla="*/ 11 h 675"/>
                <a:gd name="T2" fmla="*/ 884 w 1036"/>
                <a:gd name="T3" fmla="*/ 53 h 675"/>
                <a:gd name="T4" fmla="*/ 467 w 1036"/>
                <a:gd name="T5" fmla="*/ 129 h 675"/>
                <a:gd name="T6" fmla="*/ 347 w 1036"/>
                <a:gd name="T7" fmla="*/ 229 h 675"/>
                <a:gd name="T8" fmla="*/ 48 w 1036"/>
                <a:gd name="T9" fmla="*/ 297 h 675"/>
                <a:gd name="T10" fmla="*/ 39 w 1036"/>
                <a:gd name="T11" fmla="*/ 459 h 675"/>
                <a:gd name="T12" fmla="*/ 298 w 1036"/>
                <a:gd name="T13" fmla="*/ 489 h 675"/>
                <a:gd name="T14" fmla="*/ 1039 w 1036"/>
                <a:gd name="T15" fmla="*/ 489 h 675"/>
                <a:gd name="T16" fmla="*/ 1353 w 1036"/>
                <a:gd name="T17" fmla="*/ 555 h 675"/>
                <a:gd name="T18" fmla="*/ 1702 w 1036"/>
                <a:gd name="T19" fmla="*/ 657 h 675"/>
                <a:gd name="T20" fmla="*/ 1969 w 1036"/>
                <a:gd name="T21" fmla="*/ 661 h 675"/>
                <a:gd name="T22" fmla="*/ 2153 w 1036"/>
                <a:gd name="T23" fmla="*/ 603 h 675"/>
                <a:gd name="T24" fmla="*/ 2247 w 1036"/>
                <a:gd name="T25" fmla="*/ 445 h 675"/>
                <a:gd name="T26" fmla="*/ 2305 w 1036"/>
                <a:gd name="T27" fmla="*/ 291 h 675"/>
                <a:gd name="T28" fmla="*/ 2312 w 1036"/>
                <a:gd name="T29" fmla="*/ 107 h 675"/>
                <a:gd name="T30" fmla="*/ 2113 w 1036"/>
                <a:gd name="T31" fmla="*/ 17 h 675"/>
                <a:gd name="T32" fmla="*/ 1755 w 1036"/>
                <a:gd name="T33" fmla="*/ 3 h 675"/>
                <a:gd name="T34" fmla="*/ 1466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5115" name="Group 566"/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175488" name="Rectangle 567"/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489" name="AutoShape 568"/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</a:endParaRPr>
              </a:p>
            </p:txBody>
          </p:sp>
        </p:grpSp>
        <p:sp>
          <p:nvSpPr>
            <p:cNvPr id="175116" name="Freeform 569"/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7" name="Line 570"/>
            <p:cNvSpPr>
              <a:spLocks noChangeShapeType="1"/>
            </p:cNvSpPr>
            <p:nvPr/>
          </p:nvSpPr>
          <p:spPr bwMode="auto">
            <a:xfrm rot="-5400000">
              <a:off x="4924" y="3318"/>
              <a:ext cx="282" cy="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118" name="Line 571"/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119" name="Line 572"/>
            <p:cNvSpPr>
              <a:spLocks noChangeShapeType="1"/>
            </p:cNvSpPr>
            <p:nvPr/>
          </p:nvSpPr>
          <p:spPr bwMode="auto">
            <a:xfrm rot="16200000" flipH="1">
              <a:off x="5110" y="3185"/>
              <a:ext cx="82" cy="7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120" name="Line 574"/>
            <p:cNvSpPr>
              <a:spLocks noChangeShapeType="1"/>
            </p:cNvSpPr>
            <p:nvPr/>
          </p:nvSpPr>
          <p:spPr bwMode="auto">
            <a:xfrm>
              <a:off x="3843" y="3009"/>
              <a:ext cx="115" cy="6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1" name="Line 575"/>
            <p:cNvSpPr>
              <a:spLocks noChangeShapeType="1"/>
            </p:cNvSpPr>
            <p:nvPr/>
          </p:nvSpPr>
          <p:spPr bwMode="auto">
            <a:xfrm flipV="1">
              <a:off x="3680" y="3164"/>
              <a:ext cx="257" cy="5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2" name="Line 578"/>
            <p:cNvSpPr>
              <a:spLocks noChangeShapeType="1"/>
            </p:cNvSpPr>
            <p:nvPr/>
          </p:nvSpPr>
          <p:spPr bwMode="auto">
            <a:xfrm flipH="1">
              <a:off x="3948" y="3206"/>
              <a:ext cx="91" cy="11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3" name="Line 579"/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4" name="Line 580"/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5" name="Line 582"/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6" name="Line 583"/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5127" name="Group 584"/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175486" name="Picture 585" descr="access_point_stylized_small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487" name="Picture 586" descr="antenna_radiation_stylized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75128" name="Freeform 587"/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9" name="Freeform 588"/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85898 w 765"/>
                <a:gd name="T1" fmla="*/ 6712 h 459"/>
                <a:gd name="T2" fmla="*/ 58210 w 765"/>
                <a:gd name="T3" fmla="*/ 47662 h 459"/>
                <a:gd name="T4" fmla="*/ 19473 w 765"/>
                <a:gd name="T5" fmla="*/ 67835 h 459"/>
                <a:gd name="T6" fmla="*/ 2783 w 765"/>
                <a:gd name="T7" fmla="*/ 228588 h 459"/>
                <a:gd name="T8" fmla="*/ 36422 w 765"/>
                <a:gd name="T9" fmla="*/ 302028 h 459"/>
                <a:gd name="T10" fmla="*/ 70014 w 765"/>
                <a:gd name="T11" fmla="*/ 289496 h 459"/>
                <a:gd name="T12" fmla="*/ 118176 w 765"/>
                <a:gd name="T13" fmla="*/ 302028 h 459"/>
                <a:gd name="T14" fmla="*/ 141415 w 765"/>
                <a:gd name="T15" fmla="*/ 295017 h 459"/>
                <a:gd name="T16" fmla="*/ 152220 w 765"/>
                <a:gd name="T17" fmla="*/ 253122 h 459"/>
                <a:gd name="T18" fmla="*/ 151953 w 765"/>
                <a:gd name="T19" fmla="*/ 107441 h 459"/>
                <a:gd name="T20" fmla="*/ 134106 w 765"/>
                <a:gd name="T21" fmla="*/ 23437 h 459"/>
                <a:gd name="T22" fmla="*/ 85898 w 765"/>
                <a:gd name="T23" fmla="*/ 6712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0" name="Line 589"/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1" name="Line 590"/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2" name="Line 591"/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3" name="Line 592"/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4" name="Line 593"/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5" name="Line 594"/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6" name="Line 595"/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7" name="Line 596"/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8" name="Line 597"/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9" name="Line 598"/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0" name="Line 599"/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1" name="Line 600"/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2" name="Line 601"/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3" name="Line 602"/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4" name="Line 603"/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5" name="Line 604"/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6" name="Line 605"/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5147" name="Group 606"/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175469" name="Line 270"/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0" name="Line 271"/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1" name="Line 272"/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2" name="Line 273"/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3" name="Line 274"/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4" name="Line 275"/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5" name="Line 276"/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6" name="Line 277"/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7" name="Line 278"/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8" name="Line 279"/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79" name="Line 280"/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0" name="Line 281"/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1" name="Line 282"/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2" name="Line 283"/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3" name="Line 284"/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75484" name="Oval 622"/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175485" name="Picture 623" descr="cell_tower_radiation_gray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75148" name="Group 624"/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175460" name="Line 625"/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1" name="Oval 407"/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62" name="Rectangle 410"/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63" name="Oval 411"/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464" name="Group 629"/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175467" name="Freeform 6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68" name="Freeform 6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65" name="Line 632"/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6" name="Line 633"/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49" name="Group 634"/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17545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5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5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455" name="Group 638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58" name="Freeform 639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59" name="Freeform 640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56" name="Line 641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7" name="Line 642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0" name="Group 643"/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17544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4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4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447" name="Group 647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50" name="Freeform 64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51" name="Freeform 64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48" name="Line 650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9" name="Line 651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1" name="Group 652"/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17543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3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3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439" name="Group 656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42" name="Freeform 657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43" name="Freeform 658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40" name="Line 659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1" name="Line 660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2" name="Group 661"/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17542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2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3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431" name="Group 665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34" name="Freeform 666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35" name="Freeform 667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32" name="Line 668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3" name="Line 669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3" name="Group 670"/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175420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21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22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423" name="Group 67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26" name="Freeform 67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27" name="Freeform 67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24" name="Line 67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5" name="Line 67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5154" name="Line 679"/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5155" name="Group 680"/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175412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13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14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415" name="Group 684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18" name="Freeform 685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19" name="Freeform 686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16" name="Line 687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7" name="Line 688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6" name="Group 689"/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175404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05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406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407" name="Group 693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10" name="Freeform 694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11" name="Freeform 695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08" name="Line 696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9" name="Line 697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7" name="Group 698"/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175396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397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398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399" name="Group 702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402" name="Freeform 703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403" name="Freeform 704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400" name="Line 705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1" name="Line 706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8" name="Group 707"/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175388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389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390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391" name="Group 711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394" name="Freeform 712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95" name="Freeform 713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392" name="Line 714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3" name="Line 715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59" name="Group 716"/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175381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382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383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384" name="Group 720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386" name="Freeform 721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87" name="Freeform 722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385" name="Line 724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60" name="Group 725"/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175373" name="Oval 407"/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374" name="Rectangle 410"/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sp>
            <p:nvSpPr>
              <p:cNvPr id="175375" name="Oval 411"/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itchFamily="18" charset="0"/>
                  <a:cs typeface="Arial" pitchFamily="34" charset="0"/>
                </a:endParaRPr>
              </a:p>
            </p:txBody>
          </p:sp>
          <p:grpSp>
            <p:nvGrpSpPr>
              <p:cNvPr id="175376" name="Group 729"/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75379" name="Freeform 730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80" name="Freeform 731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377" name="Line 732"/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8" name="Line 733"/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61" name="Group 734"/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175359" name="Group 735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75361" name="Freeform 736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2" name="Freeform 737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3" name="Freeform 738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4" name="Freeform 739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5" name="Freeform 740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6" name="Freeform 741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7" name="Freeform 742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8" name="Freeform 743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69" name="Freeform 744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70" name="Freeform 745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71" name="Freeform 746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72" name="Freeform 747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75360" name="Picture 748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75162" name="Group 749"/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175345" name="Group 750"/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75347" name="Freeform 751"/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48" name="Freeform 752"/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49" name="Freeform 753"/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0" name="Freeform 754"/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1" name="Freeform 755"/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2" name="Freeform 756"/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3" name="Freeform 757"/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4" name="Freeform 758"/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5" name="Freeform 759"/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6" name="Freeform 760"/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7" name="Freeform 761"/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358" name="Freeform 762"/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75346" name="Picture 763" descr="access_point_stylized_gray_small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75163" name="Line 764"/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75164" name="Group 765"/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175343" name="Picture 766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344" name="Freeform 767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5165" name="Group 768"/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175341" name="Picture 769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342" name="Freeform 770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5166" name="Group 771"/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175339" name="Picture 772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340" name="Freeform 773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5167" name="Group 774"/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175337" name="Picture 77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338" name="Freeform 776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175168" name="Picture 777" descr="car_icon_small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5169" name="Group 778"/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175335" name="Picture 779" descr="iphone_stylized_small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336" name="Picture 780" descr="antenna_radiation_stylized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75170" name="Group 781"/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175303" name="Freeform 782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4" name="Rectangle 783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05" name="Freeform 784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6" name="Freeform 785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7" name="Rectangle 786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308" name="Group 787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5333" name="AutoShape 788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34" name="AutoShape 789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309" name="Rectangle 790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310" name="Group 791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5331" name="AutoShape 792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32" name="AutoShape 793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311" name="Rectangle 794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12" name="Rectangle 795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313" name="Group 796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5329" name="AutoShape 797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30" name="AutoShape 798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314" name="Freeform 799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315" name="Group 800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75327" name="AutoShape 801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28" name="AutoShape 802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316" name="Rectangle 803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17" name="Freeform 804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8" name="Freeform 805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9" name="Oval 806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0" name="Freeform 807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1" name="AutoShape 808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2" name="AutoShape 809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3" name="Oval 810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4" name="Oval 811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175325" name="Oval 812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326" name="Rectangle 813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175171" name="Group 814"/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175271" name="Freeform 815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2" name="Rectangle 816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73" name="Freeform 817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4" name="Freeform 818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5" name="Rectangle 819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276" name="Group 820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75301" name="AutoShape 821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02" name="AutoShape 822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277" name="Rectangle 823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278" name="Group 824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75299" name="AutoShape 825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300" name="AutoShape 826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279" name="Rectangle 827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80" name="Rectangle 828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75281" name="Group 829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75297" name="AutoShape 830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298" name="AutoShape 831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282" name="Freeform 832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83" name="Group 833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75295" name="AutoShape 834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75296" name="AutoShape 835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75284" name="Rectangle 836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85" name="Freeform 837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6" name="Freeform 838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7" name="Oval 839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88" name="Freeform 840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9" name="AutoShape 841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90" name="AutoShape 842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91" name="Oval 843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92" name="Oval 844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cs typeface="Arial" pitchFamily="34" charset="0"/>
                </a:endParaRPr>
              </a:p>
            </p:txBody>
          </p:sp>
          <p:sp>
            <p:nvSpPr>
              <p:cNvPr id="175293" name="Oval 845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5294" name="Rectangle 846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175172" name="Group 847"/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175248" name="Picture 848" descr="antenna_stylized"/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249" name="Picture 849" descr="laptop_keyboard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50" name="Freeform 850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5251" name="Picture 851" descr="screen"/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52" name="Freeform 852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3" name="Freeform 853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4" name="Freeform 854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5" name="Freeform 855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6" name="Freeform 856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7" name="Freeform 857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58" name="Group 858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75265" name="Freeform 859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6" name="Freeform 860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7" name="Freeform 861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8" name="Freeform 862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9" name="Freeform 863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70" name="Freeform 864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259" name="Freeform 865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0" name="Freeform 866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1" name="Freeform 867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2" name="Freeform 868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3" name="Freeform 869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4" name="Freeform 870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73" name="Group 871"/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175225" name="Picture 872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226" name="Picture 873" descr="laptop_keyboar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27" name="Freeform 874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5228" name="Picture 875" descr="screen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29" name="Freeform 876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0" name="Freeform 877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1" name="Freeform 878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2" name="Freeform 879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3" name="Freeform 880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4" name="Freeform 881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35" name="Group 882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75242" name="Freeform 883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3" name="Freeform 884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4" name="Freeform 885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5" name="Freeform 886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6" name="Freeform 887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47" name="Freeform 888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236" name="Freeform 889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7" name="Freeform 890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8" name="Freeform 891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9" name="Freeform 892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0" name="Freeform 893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1" name="Freeform 894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74" name="Group 895"/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175202" name="Picture 896" descr="antenna_stylized"/>
              <p:cNvPicPr>
                <a:picLocks noChangeAspect="1" noChangeArrowheads="1"/>
              </p:cNvPicPr>
              <p:nvPr/>
            </p:nvPicPr>
            <p:blipFill>
              <a:blip r:embed="rId2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203" name="Picture 897" descr="laptop_keyboard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04" name="Freeform 898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5205" name="Picture 899" descr="screen"/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06" name="Freeform 900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7" name="Freeform 901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8" name="Freeform 902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9" name="Freeform 903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0" name="Freeform 904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1" name="Freeform 905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12" name="Group 906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75219" name="Freeform 907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0" name="Freeform 908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1" name="Freeform 909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2" name="Freeform 910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3" name="Freeform 911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24" name="Freeform 912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213" name="Freeform 913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4" name="Freeform 914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5" name="Freeform 915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6" name="Freeform 916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7" name="Freeform 917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8" name="Freeform 918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175" name="Group 919"/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175200" name="Picture 920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201" name="Freeform 921"/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75176" name="Group 922"/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175177" name="Picture 923" descr="antenna_stylized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5178" name="Picture 924" descr="laptop_keyboard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79" name="Freeform 925"/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75180" name="Picture 926" descr="screen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5181" name="Freeform 927"/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2" name="Freeform 928"/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3" name="Freeform 929"/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4" name="Freeform 930"/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5" name="Freeform 931"/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11 h 1659"/>
                  <a:gd name="T6" fmla="*/ 0 w 637"/>
                  <a:gd name="T7" fmla="*/ 11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6" name="Freeform 932"/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6 w 2216"/>
                  <a:gd name="T5" fmla="*/ 4 h 550"/>
                  <a:gd name="T6" fmla="*/ 6 w 2216"/>
                  <a:gd name="T7" fmla="*/ 3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187" name="Group 933"/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75194" name="Freeform 934"/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5" name="Freeform 935"/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6" name="Freeform 936"/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7" name="Freeform 937"/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8" name="Freeform 938"/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199" name="Freeform 939"/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188" name="Freeform 940"/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9" name="Freeform 941"/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2 w 2532"/>
                  <a:gd name="T5" fmla="*/ 1 h 723"/>
                  <a:gd name="T6" fmla="*/ 2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0" name="Freeform 942"/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1" name="Freeform 943"/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2" name="Freeform 944"/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3" name="Freeform 945"/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5108" name="Rectangle 2"/>
          <p:cNvSpPr>
            <a:spLocks noGrp="1" noChangeArrowheads="1"/>
          </p:cNvSpPr>
          <p:nvPr>
            <p:ph type="title"/>
          </p:nvPr>
        </p:nvSpPr>
        <p:spPr>
          <a:xfrm>
            <a:off x="445427" y="138114"/>
            <a:ext cx="8420100" cy="871537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Pure </a:t>
            </a:r>
            <a:r>
              <a:rPr lang="en-US" altLang="en-US" sz="4000">
                <a:ea typeface="ＭＳ Ｐゴシック" pitchFamily="34" charset="-128"/>
              </a:rPr>
              <a:t>P2P</a:t>
            </a:r>
            <a:r>
              <a:rPr lang="en-US" altLang="en-US">
                <a:ea typeface="ＭＳ Ｐゴシック" pitchFamily="34" charset="-128"/>
              </a:rPr>
              <a:t> architecture</a:t>
            </a:r>
          </a:p>
        </p:txBody>
      </p:sp>
      <p:sp>
        <p:nvSpPr>
          <p:cNvPr id="17510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5234" y="1276350"/>
            <a:ext cx="4387189" cy="4648200"/>
          </a:xfrm>
        </p:spPr>
        <p:txBody>
          <a:bodyPr/>
          <a:lstStyle/>
          <a:p>
            <a:r>
              <a:rPr lang="en-US" altLang="en-US" i="1">
                <a:ea typeface="ＭＳ Ｐゴシック" pitchFamily="34" charset="-128"/>
              </a:rPr>
              <a:t>no</a:t>
            </a:r>
            <a:r>
              <a:rPr lang="en-US" altLang="en-US">
                <a:ea typeface="ＭＳ Ｐゴシック" pitchFamily="34" charset="-128"/>
              </a:rPr>
              <a:t> always-on server</a:t>
            </a:r>
          </a:p>
          <a:p>
            <a:r>
              <a:rPr lang="en-US" altLang="en-US">
                <a:ea typeface="ＭＳ Ｐゴシック" pitchFamily="34" charset="-128"/>
              </a:rPr>
              <a:t>arbitrary end systems directly communicate</a:t>
            </a:r>
          </a:p>
          <a:p>
            <a:r>
              <a:rPr lang="en-US" altLang="en-US">
                <a:ea typeface="ＭＳ Ｐゴシック" pitchFamily="34" charset="-128"/>
              </a:rPr>
              <a:t>peers are intermittently connected and change IP addresses</a:t>
            </a:r>
            <a:endParaRPr lang="en-US" altLang="en-US" i="1">
              <a:solidFill>
                <a:srgbClr val="000099"/>
              </a:solidFill>
              <a:ea typeface="ＭＳ Ｐゴシック" pitchFamily="34" charset="-128"/>
            </a:endParaRPr>
          </a:p>
          <a:p>
            <a:pPr>
              <a:spcBef>
                <a:spcPct val="60000"/>
              </a:spcBef>
              <a:buFont typeface="Wingdings" pitchFamily="2" charset="2"/>
              <a:buNone/>
            </a:pPr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examples: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file distribution (BitTorrent)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Streaming (KanKan)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VoIP (Skype) </a:t>
            </a:r>
          </a:p>
          <a:p>
            <a:pPr>
              <a:buFont typeface="Wingdings" pitchFamily="2" charset="2"/>
              <a:buNone/>
            </a:pPr>
            <a:endParaRPr lang="en-US" altLang="en-US" sz="2400">
              <a:ea typeface="ＭＳ Ｐゴシック" pitchFamily="34" charset="-128"/>
            </a:endParaRPr>
          </a:p>
          <a:p>
            <a:endParaRPr lang="en-US" altLang="en-US" sz="2400">
              <a:ea typeface="ＭＳ Ｐゴシック" pitchFamily="34" charset="-128"/>
            </a:endParaRPr>
          </a:p>
        </p:txBody>
      </p:sp>
      <p:sp>
        <p:nvSpPr>
          <p:cNvPr id="175110" name="Line 1034"/>
          <p:cNvSpPr>
            <a:spLocks noChangeShapeType="1"/>
          </p:cNvSpPr>
          <p:nvPr/>
        </p:nvSpPr>
        <p:spPr bwMode="auto">
          <a:xfrm flipH="1">
            <a:off x="6265202" y="1597026"/>
            <a:ext cx="897731" cy="12033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111" name="Line 1035"/>
          <p:cNvSpPr>
            <a:spLocks noChangeShapeType="1"/>
          </p:cNvSpPr>
          <p:nvPr/>
        </p:nvSpPr>
        <p:spPr bwMode="auto">
          <a:xfrm>
            <a:off x="6129338" y="3160713"/>
            <a:ext cx="32677" cy="15557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112" name="Line 1036"/>
          <p:cNvSpPr>
            <a:spLocks noChangeShapeType="1"/>
          </p:cNvSpPr>
          <p:nvPr/>
        </p:nvSpPr>
        <p:spPr bwMode="auto">
          <a:xfrm>
            <a:off x="6628077" y="3260725"/>
            <a:ext cx="1405070" cy="20383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75113" name="Picture 563" descr="underline_base"/>
          <p:cNvPicPr>
            <a:picLocks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103" y="796925"/>
            <a:ext cx="59418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30D84522-B3F1-461D-968F-76B6E37975AD}" type="slidenum">
              <a:rPr lang="en-US" altLang="en-US" smtClean="0"/>
              <a:pPr/>
              <a:t>76</a:t>
            </a:fld>
            <a:endParaRPr lang="en-US" altLang="en-US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5" name="Rectangle 2"/>
          <p:cNvSpPr>
            <a:spLocks noGrp="1" noChangeArrowheads="1"/>
          </p:cNvSpPr>
          <p:nvPr>
            <p:ph type="title"/>
          </p:nvPr>
        </p:nvSpPr>
        <p:spPr>
          <a:xfrm>
            <a:off x="323322" y="153988"/>
            <a:ext cx="9230122" cy="773112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File distribution: client-server vs P2P</a:t>
            </a:r>
          </a:p>
        </p:txBody>
      </p:sp>
      <p:sp>
        <p:nvSpPr>
          <p:cNvPr id="17715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3900" y="1227138"/>
            <a:ext cx="8946356" cy="88265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 u="sng">
                <a:solidFill>
                  <a:srgbClr val="CC0000"/>
                </a:solidFill>
                <a:ea typeface="ＭＳ Ｐゴシック" pitchFamily="34" charset="-128"/>
              </a:rPr>
              <a:t>Question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:</a:t>
            </a:r>
            <a:r>
              <a:rPr lang="en-US" altLang="en-US">
                <a:ea typeface="ＭＳ Ｐゴシック" pitchFamily="34" charset="-128"/>
              </a:rPr>
              <a:t> how much time to distribute file (size </a:t>
            </a:r>
            <a:r>
              <a:rPr lang="en-US" altLang="en-US" i="1">
                <a:ea typeface="ＭＳ Ｐゴシック" pitchFamily="34" charset="-128"/>
              </a:rPr>
              <a:t>F</a:t>
            </a:r>
            <a:r>
              <a:rPr lang="en-US" altLang="en-US">
                <a:ea typeface="ＭＳ Ｐゴシック" pitchFamily="34" charset="-128"/>
              </a:rPr>
              <a:t>) from one server to </a:t>
            </a:r>
            <a:r>
              <a:rPr lang="en-US" altLang="en-US" i="1">
                <a:ea typeface="ＭＳ Ｐゴシック" pitchFamily="34" charset="-128"/>
              </a:rPr>
              <a:t>N  peers</a:t>
            </a:r>
            <a:r>
              <a:rPr lang="en-US" altLang="en-US">
                <a:ea typeface="ＭＳ Ｐゴシック" pitchFamily="34" charset="-128"/>
              </a:rPr>
              <a:t>?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peer upload/download capacity is limited resource</a:t>
            </a:r>
          </a:p>
        </p:txBody>
      </p:sp>
      <p:sp>
        <p:nvSpPr>
          <p:cNvPr id="177157" name="Freeform 4"/>
          <p:cNvSpPr>
            <a:spLocks/>
          </p:cNvSpPr>
          <p:nvPr/>
        </p:nvSpPr>
        <p:spPr bwMode="auto">
          <a:xfrm>
            <a:off x="2474781" y="4087814"/>
            <a:ext cx="4089665" cy="17557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7158" name="Line 14"/>
          <p:cNvSpPr>
            <a:spLocks noChangeShapeType="1"/>
          </p:cNvSpPr>
          <p:nvPr/>
        </p:nvSpPr>
        <p:spPr bwMode="auto">
          <a:xfrm>
            <a:off x="1970882" y="4051300"/>
            <a:ext cx="870215" cy="311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59" name="Text Box 15"/>
          <p:cNvSpPr txBox="1">
            <a:spLocks noChangeArrowheads="1"/>
          </p:cNvSpPr>
          <p:nvPr/>
        </p:nvSpPr>
        <p:spPr bwMode="auto">
          <a:xfrm>
            <a:off x="2278725" y="3849688"/>
            <a:ext cx="3898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/>
              <a:t>u</a:t>
            </a:r>
            <a:r>
              <a:rPr lang="en-US" altLang="en-US" sz="1800" i="1" baseline="-25000"/>
              <a:t>s</a:t>
            </a:r>
          </a:p>
        </p:txBody>
      </p:sp>
      <p:sp>
        <p:nvSpPr>
          <p:cNvPr id="177160" name="Line 39"/>
          <p:cNvSpPr>
            <a:spLocks noChangeShapeType="1"/>
          </p:cNvSpPr>
          <p:nvPr/>
        </p:nvSpPr>
        <p:spPr bwMode="auto">
          <a:xfrm>
            <a:off x="1491060" y="4962525"/>
            <a:ext cx="110066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61" name="Line 40"/>
          <p:cNvSpPr>
            <a:spLocks noChangeShapeType="1"/>
          </p:cNvSpPr>
          <p:nvPr/>
        </p:nvSpPr>
        <p:spPr bwMode="auto">
          <a:xfrm flipH="1">
            <a:off x="1551252" y="5110163"/>
            <a:ext cx="108690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62" name="Text Box 41"/>
          <p:cNvSpPr txBox="1">
            <a:spLocks noChangeArrowheads="1"/>
          </p:cNvSpPr>
          <p:nvPr/>
        </p:nvSpPr>
        <p:spPr bwMode="auto">
          <a:xfrm>
            <a:off x="1804062" y="4573588"/>
            <a:ext cx="6604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/>
              <a:t>u</a:t>
            </a:r>
            <a:r>
              <a:rPr lang="en-US" altLang="en-US" sz="1800" i="1" baseline="-25000"/>
              <a:t>N</a:t>
            </a:r>
          </a:p>
        </p:txBody>
      </p:sp>
      <p:sp>
        <p:nvSpPr>
          <p:cNvPr id="177163" name="Text Box 42"/>
          <p:cNvSpPr txBox="1">
            <a:spLocks noChangeArrowheads="1"/>
          </p:cNvSpPr>
          <p:nvPr/>
        </p:nvSpPr>
        <p:spPr bwMode="auto">
          <a:xfrm>
            <a:off x="1783425" y="5087938"/>
            <a:ext cx="6604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/>
              <a:t>d</a:t>
            </a:r>
            <a:r>
              <a:rPr lang="en-US" altLang="en-US" sz="1800" i="1" baseline="-25000"/>
              <a:t>N</a:t>
            </a:r>
          </a:p>
        </p:txBody>
      </p:sp>
      <p:sp>
        <p:nvSpPr>
          <p:cNvPr id="177164" name="Text Box 43"/>
          <p:cNvSpPr txBox="1">
            <a:spLocks noChangeArrowheads="1"/>
          </p:cNvSpPr>
          <p:nvPr/>
        </p:nvSpPr>
        <p:spPr bwMode="auto">
          <a:xfrm>
            <a:off x="1241690" y="4071938"/>
            <a:ext cx="127092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server</a:t>
            </a:r>
            <a:endParaRPr lang="en-US" altLang="en-US" sz="1800" baseline="-25000"/>
          </a:p>
        </p:txBody>
      </p:sp>
      <p:sp>
        <p:nvSpPr>
          <p:cNvPr id="177165" name="Text Box 44"/>
          <p:cNvSpPr txBox="1">
            <a:spLocks noChangeArrowheads="1"/>
          </p:cNvSpPr>
          <p:nvPr/>
        </p:nvSpPr>
        <p:spPr bwMode="auto">
          <a:xfrm>
            <a:off x="3155535" y="4598988"/>
            <a:ext cx="256993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chemeClr val="bg1"/>
                </a:solidFill>
              </a:rPr>
              <a:t>network (with abundant</a:t>
            </a:r>
          </a:p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chemeClr val="bg1"/>
                </a:solidFill>
              </a:rPr>
              <a:t> bandwidth)</a:t>
            </a:r>
          </a:p>
        </p:txBody>
      </p:sp>
      <p:sp>
        <p:nvSpPr>
          <p:cNvPr id="177166" name="Text Box 47"/>
          <p:cNvSpPr txBox="1">
            <a:spLocks noChangeArrowheads="1"/>
          </p:cNvSpPr>
          <p:nvPr/>
        </p:nvSpPr>
        <p:spPr bwMode="auto">
          <a:xfrm>
            <a:off x="275167" y="3824288"/>
            <a:ext cx="151341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file, size F</a:t>
            </a:r>
            <a:endParaRPr lang="en-US" altLang="en-US" sz="1600" i="1" baseline="-25000"/>
          </a:p>
        </p:txBody>
      </p:sp>
      <p:sp>
        <p:nvSpPr>
          <p:cNvPr id="177167" name="Text Box 49"/>
          <p:cNvSpPr txBox="1">
            <a:spLocks noChangeArrowheads="1"/>
          </p:cNvSpPr>
          <p:nvPr/>
        </p:nvSpPr>
        <p:spPr bwMode="auto">
          <a:xfrm>
            <a:off x="1616604" y="2725738"/>
            <a:ext cx="2182416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</a:rPr>
              <a:t>u</a:t>
            </a:r>
            <a:r>
              <a:rPr lang="en-US" altLang="en-US" sz="1800" b="1" i="1" baseline="-25000">
                <a:solidFill>
                  <a:srgbClr val="CC0000"/>
                </a:solidFill>
              </a:rPr>
              <a:t>s</a:t>
            </a:r>
            <a:r>
              <a:rPr lang="en-US" altLang="en-US" sz="1800" b="1" i="1">
                <a:solidFill>
                  <a:srgbClr val="CC0000"/>
                </a:solidFill>
              </a:rPr>
              <a:t>:</a:t>
            </a:r>
            <a:r>
              <a:rPr lang="en-US" altLang="en-US" sz="1800"/>
              <a:t> server upload capacity</a:t>
            </a:r>
          </a:p>
        </p:txBody>
      </p:sp>
      <p:sp>
        <p:nvSpPr>
          <p:cNvPr id="177168" name="Text Box 50"/>
          <p:cNvSpPr txBox="1">
            <a:spLocks noChangeArrowheads="1"/>
          </p:cNvSpPr>
          <p:nvPr/>
        </p:nvSpPr>
        <p:spPr bwMode="auto">
          <a:xfrm>
            <a:off x="6800056" y="5491163"/>
            <a:ext cx="2806700" cy="3277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</a:rPr>
              <a:t>u</a:t>
            </a:r>
            <a:r>
              <a:rPr lang="en-US" altLang="en-US" sz="1800" b="1" i="1" baseline="-25000">
                <a:solidFill>
                  <a:srgbClr val="CC0000"/>
                </a:solidFill>
              </a:rPr>
              <a:t>i</a:t>
            </a:r>
            <a:r>
              <a:rPr lang="en-US" altLang="en-US" sz="1800" b="1" i="1">
                <a:solidFill>
                  <a:srgbClr val="CC0000"/>
                </a:solidFill>
              </a:rPr>
              <a:t>:</a:t>
            </a:r>
            <a:r>
              <a:rPr lang="en-US" altLang="en-US" sz="1800"/>
              <a:t> peer i upload capacity</a:t>
            </a:r>
          </a:p>
        </p:txBody>
      </p:sp>
      <p:sp>
        <p:nvSpPr>
          <p:cNvPr id="177169" name="Text Box 51"/>
          <p:cNvSpPr txBox="1">
            <a:spLocks noChangeArrowheads="1"/>
          </p:cNvSpPr>
          <p:nvPr/>
        </p:nvSpPr>
        <p:spPr bwMode="auto">
          <a:xfrm>
            <a:off x="6887767" y="3622675"/>
            <a:ext cx="2299361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</a:rPr>
              <a:t>d</a:t>
            </a:r>
            <a:r>
              <a:rPr lang="en-US" altLang="en-US" sz="1800" b="1" i="1" baseline="-25000">
                <a:solidFill>
                  <a:srgbClr val="CC0000"/>
                </a:solidFill>
              </a:rPr>
              <a:t>i</a:t>
            </a:r>
            <a:r>
              <a:rPr lang="en-US" altLang="en-US" sz="1800" b="1" i="1">
                <a:solidFill>
                  <a:srgbClr val="CC0000"/>
                </a:solidFill>
              </a:rPr>
              <a:t>:</a:t>
            </a:r>
            <a:r>
              <a:rPr lang="en-US" altLang="en-US" sz="1800"/>
              <a:t> peer i download capacity</a:t>
            </a:r>
          </a:p>
        </p:txBody>
      </p:sp>
      <p:pic>
        <p:nvPicPr>
          <p:cNvPr id="177170" name="Picture 5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432" y="720725"/>
            <a:ext cx="74277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71" name="AutoShape 327"/>
          <p:cNvSpPr>
            <a:spLocks noChangeArrowheads="1"/>
          </p:cNvSpPr>
          <p:nvPr/>
        </p:nvSpPr>
        <p:spPr bwMode="auto">
          <a:xfrm>
            <a:off x="827221" y="3270250"/>
            <a:ext cx="641482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itchFamily="18" charset="0"/>
              <a:cs typeface="Arial" pitchFamily="34" charset="0"/>
            </a:endParaRPr>
          </a:p>
        </p:txBody>
      </p:sp>
      <p:grpSp>
        <p:nvGrpSpPr>
          <p:cNvPr id="177172" name="Group 76"/>
          <p:cNvGrpSpPr>
            <a:grpSpLocks/>
          </p:cNvGrpSpPr>
          <p:nvPr/>
        </p:nvGrpSpPr>
        <p:grpSpPr bwMode="auto">
          <a:xfrm>
            <a:off x="3790421" y="3548064"/>
            <a:ext cx="2316560" cy="903287"/>
            <a:chOff x="2204" y="2030"/>
            <a:chExt cx="1347" cy="774"/>
          </a:xfrm>
        </p:grpSpPr>
        <p:sp>
          <p:nvSpPr>
            <p:cNvPr id="177225" name="Text Box 19"/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/>
                <a:t>u</a:t>
              </a:r>
              <a:r>
                <a:rPr lang="en-US" altLang="en-US" sz="1800" i="1" baseline="-25000"/>
                <a:t>2</a:t>
              </a:r>
            </a:p>
          </p:txBody>
        </p:sp>
        <p:sp>
          <p:nvSpPr>
            <p:cNvPr id="177226" name="Line 22"/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7" name="Line 23"/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8" name="Text Box 24"/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/>
                <a:t>d</a:t>
              </a:r>
              <a:r>
                <a:rPr lang="en-US" altLang="en-US" sz="1800" i="1" baseline="-25000"/>
                <a:t>2</a:t>
              </a:r>
            </a:p>
          </p:txBody>
        </p:sp>
        <p:sp>
          <p:nvSpPr>
            <p:cNvPr id="177229" name="Text Box 19"/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/>
                <a:t>u</a:t>
              </a:r>
              <a:r>
                <a:rPr lang="en-US" altLang="en-US" sz="1800" i="1" baseline="-25000"/>
                <a:t>1</a:t>
              </a:r>
            </a:p>
          </p:txBody>
        </p:sp>
        <p:sp>
          <p:nvSpPr>
            <p:cNvPr id="177230" name="Line 22"/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1" name="Line 23"/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2" name="Text Box 24"/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/>
                <a:t>d</a:t>
              </a:r>
              <a:r>
                <a:rPr lang="en-US" altLang="en-US" sz="1800" i="1" baseline="-25000"/>
                <a:t>1</a:t>
              </a:r>
            </a:p>
          </p:txBody>
        </p:sp>
      </p:grpSp>
      <p:sp>
        <p:nvSpPr>
          <p:cNvPr id="177173" name="Line 72"/>
          <p:cNvSpPr>
            <a:spLocks noChangeShapeType="1"/>
          </p:cNvSpPr>
          <p:nvPr/>
        </p:nvSpPr>
        <p:spPr bwMode="auto">
          <a:xfrm>
            <a:off x="6533490" y="4767263"/>
            <a:ext cx="126232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74" name="Line 73"/>
          <p:cNvSpPr>
            <a:spLocks noChangeShapeType="1"/>
          </p:cNvSpPr>
          <p:nvPr/>
        </p:nvSpPr>
        <p:spPr bwMode="auto">
          <a:xfrm>
            <a:off x="6542088" y="4919663"/>
            <a:ext cx="126232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75" name="Text Box 41"/>
          <p:cNvSpPr txBox="1">
            <a:spLocks noChangeArrowheads="1"/>
          </p:cNvSpPr>
          <p:nvPr/>
        </p:nvSpPr>
        <p:spPr bwMode="auto">
          <a:xfrm>
            <a:off x="6707188" y="4356101"/>
            <a:ext cx="6604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/>
              <a:t>d</a:t>
            </a:r>
            <a:r>
              <a:rPr lang="en-US" altLang="en-US" sz="1800" i="1" baseline="-25000"/>
              <a:t>i</a:t>
            </a:r>
          </a:p>
        </p:txBody>
      </p:sp>
      <p:sp>
        <p:nvSpPr>
          <p:cNvPr id="177176" name="Text Box 41"/>
          <p:cNvSpPr txBox="1">
            <a:spLocks noChangeArrowheads="1"/>
          </p:cNvSpPr>
          <p:nvPr/>
        </p:nvSpPr>
        <p:spPr bwMode="auto">
          <a:xfrm>
            <a:off x="6732985" y="4889501"/>
            <a:ext cx="6604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/>
              <a:t>u</a:t>
            </a:r>
            <a:r>
              <a:rPr lang="en-US" altLang="en-US" sz="1800" i="1" baseline="-25000"/>
              <a:t>i</a:t>
            </a:r>
          </a:p>
        </p:txBody>
      </p:sp>
      <p:sp>
        <p:nvSpPr>
          <p:cNvPr id="177177" name="Line 77"/>
          <p:cNvSpPr>
            <a:spLocks noChangeShapeType="1"/>
          </p:cNvSpPr>
          <p:nvPr/>
        </p:nvSpPr>
        <p:spPr bwMode="auto">
          <a:xfrm>
            <a:off x="2454143" y="3232151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78" name="Line 78"/>
          <p:cNvSpPr>
            <a:spLocks noChangeShapeType="1"/>
          </p:cNvSpPr>
          <p:nvPr/>
        </p:nvSpPr>
        <p:spPr bwMode="auto">
          <a:xfrm flipH="1">
            <a:off x="7018471" y="4146550"/>
            <a:ext cx="400711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79" name="Line 79"/>
          <p:cNvSpPr>
            <a:spLocks noChangeShapeType="1"/>
          </p:cNvSpPr>
          <p:nvPr/>
        </p:nvSpPr>
        <p:spPr bwMode="auto">
          <a:xfrm flipH="1" flipV="1">
            <a:off x="7051146" y="5092700"/>
            <a:ext cx="400712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77180" name="Group 81"/>
          <p:cNvGrpSpPr>
            <a:grpSpLocks/>
          </p:cNvGrpSpPr>
          <p:nvPr/>
        </p:nvGrpSpPr>
        <p:grpSpPr bwMode="auto">
          <a:xfrm>
            <a:off x="1663040" y="3332164"/>
            <a:ext cx="503898" cy="803275"/>
            <a:chOff x="4140" y="429"/>
            <a:chExt cx="1425" cy="2396"/>
          </a:xfrm>
        </p:grpSpPr>
        <p:sp>
          <p:nvSpPr>
            <p:cNvPr id="177193" name="Freeform 8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4" name="Rectangle 83"/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7195" name="Freeform 8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6" name="Freeform 8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7" name="Rectangle 86"/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7198" name="Group 8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7223" name="AutoShape 88"/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7224" name="AutoShape 89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7199" name="Rectangle 90"/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7200" name="Group 9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7221" name="AutoShape 92"/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7222" name="AutoShape 93"/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7201" name="Rectangle 94"/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7202" name="Rectangle 95"/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7203" name="Group 9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7219" name="AutoShape 97"/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7220" name="AutoShape 98"/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7204" name="Freeform 9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7205" name="Group 10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7217" name="AutoShape 101"/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7218" name="AutoShape 102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7206" name="Rectangle 103"/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7207" name="Freeform 10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8" name="Freeform 10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9" name="Oval 106"/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7210" name="Freeform 10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1" name="AutoShape 108"/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7212" name="AutoShape 109"/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7213" name="Oval 110"/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7214" name="Oval 111"/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77215" name="Oval 112"/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7216" name="Rectangle 113"/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77181" name="Group 114"/>
          <p:cNvGrpSpPr>
            <a:grpSpLocks/>
          </p:cNvGrpSpPr>
          <p:nvPr/>
        </p:nvGrpSpPr>
        <p:grpSpPr bwMode="auto">
          <a:xfrm>
            <a:off x="481542" y="4635500"/>
            <a:ext cx="1002639" cy="795338"/>
            <a:chOff x="-44" y="1473"/>
            <a:chExt cx="981" cy="1105"/>
          </a:xfrm>
        </p:grpSpPr>
        <p:pic>
          <p:nvPicPr>
            <p:cNvPr id="177191" name="Picture 11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92" name="Freeform 11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7182" name="Group 117"/>
          <p:cNvGrpSpPr>
            <a:grpSpLocks/>
          </p:cNvGrpSpPr>
          <p:nvPr/>
        </p:nvGrpSpPr>
        <p:grpSpPr bwMode="auto">
          <a:xfrm>
            <a:off x="3971000" y="2816225"/>
            <a:ext cx="1002638" cy="795338"/>
            <a:chOff x="-44" y="1473"/>
            <a:chExt cx="981" cy="1105"/>
          </a:xfrm>
        </p:grpSpPr>
        <p:pic>
          <p:nvPicPr>
            <p:cNvPr id="177189" name="Picture 11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90" name="Freeform 11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7183" name="Group 120"/>
          <p:cNvGrpSpPr>
            <a:grpSpLocks/>
          </p:cNvGrpSpPr>
          <p:nvPr/>
        </p:nvGrpSpPr>
        <p:grpSpPr bwMode="auto">
          <a:xfrm>
            <a:off x="5102622" y="2957514"/>
            <a:ext cx="1002638" cy="795337"/>
            <a:chOff x="-44" y="1473"/>
            <a:chExt cx="981" cy="1105"/>
          </a:xfrm>
        </p:grpSpPr>
        <p:pic>
          <p:nvPicPr>
            <p:cNvPr id="177187" name="Picture 12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88" name="Freeform 12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7184" name="Group 123"/>
          <p:cNvGrpSpPr>
            <a:grpSpLocks/>
          </p:cNvGrpSpPr>
          <p:nvPr/>
        </p:nvGrpSpPr>
        <p:grpSpPr bwMode="auto">
          <a:xfrm flipH="1">
            <a:off x="7778618" y="4405314"/>
            <a:ext cx="1002638" cy="795337"/>
            <a:chOff x="-44" y="1473"/>
            <a:chExt cx="981" cy="1105"/>
          </a:xfrm>
        </p:grpSpPr>
        <p:pic>
          <p:nvPicPr>
            <p:cNvPr id="177185" name="Picture 12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86" name="Freeform 12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77</a:t>
            </a:fld>
            <a:endParaRPr lang="en-US" altLang="en-US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3" name="Rectangle 2"/>
          <p:cNvSpPr>
            <a:spLocks noGrp="1" noChangeArrowheads="1"/>
          </p:cNvSpPr>
          <p:nvPr>
            <p:ph type="title"/>
          </p:nvPr>
        </p:nvSpPr>
        <p:spPr>
          <a:xfrm>
            <a:off x="323322" y="61913"/>
            <a:ext cx="9230122" cy="1143000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File distribution time: client-server</a:t>
            </a:r>
          </a:p>
        </p:txBody>
      </p:sp>
      <p:sp>
        <p:nvSpPr>
          <p:cNvPr id="179204" name="Rectangle 47"/>
          <p:cNvSpPr>
            <a:spLocks noGrp="1" noChangeArrowheads="1"/>
          </p:cNvSpPr>
          <p:nvPr>
            <p:ph type="body" idx="1"/>
          </p:nvPr>
        </p:nvSpPr>
        <p:spPr>
          <a:xfrm>
            <a:off x="349118" y="1252539"/>
            <a:ext cx="4442221" cy="2014537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server transmission: </a:t>
            </a:r>
            <a:r>
              <a:rPr lang="en-US" altLang="en-US" sz="2400">
                <a:ea typeface="ＭＳ Ｐゴシック" pitchFamily="34" charset="-128"/>
              </a:rPr>
              <a:t>must</a:t>
            </a: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sequentially send (upload) </a:t>
            </a:r>
            <a:r>
              <a:rPr lang="en-US" altLang="en-US" sz="2400" i="1">
                <a:ea typeface="ＭＳ Ｐゴシック" pitchFamily="34" charset="-128"/>
              </a:rPr>
              <a:t>N </a:t>
            </a:r>
            <a:r>
              <a:rPr lang="en-US" altLang="en-US" sz="2400">
                <a:ea typeface="ＭＳ Ｐゴシック" pitchFamily="34" charset="-128"/>
              </a:rPr>
              <a:t>file</a:t>
            </a:r>
            <a:r>
              <a:rPr lang="en-US" altLang="en-US" sz="2400" i="1"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copies</a:t>
            </a:r>
            <a:r>
              <a:rPr lang="en-US" altLang="en-US" sz="2600">
                <a:ea typeface="ＭＳ Ｐゴシック" pitchFamily="34" charset="-128"/>
              </a:rPr>
              <a:t>:</a:t>
            </a:r>
          </a:p>
          <a:p>
            <a:pPr lvl="1">
              <a:lnSpc>
                <a:spcPct val="100000"/>
              </a:lnSpc>
            </a:pPr>
            <a:r>
              <a:rPr lang="en-US" altLang="en-US" sz="2000">
                <a:ea typeface="ＭＳ Ｐゴシック" pitchFamily="34" charset="-128"/>
              </a:rPr>
              <a:t>time to send one copy: </a:t>
            </a:r>
            <a:r>
              <a:rPr lang="en-US" altLang="en-US" sz="2000" i="1">
                <a:ea typeface="ＭＳ Ｐゴシック" pitchFamily="34" charset="-128"/>
              </a:rPr>
              <a:t>F/u</a:t>
            </a:r>
            <a:r>
              <a:rPr lang="en-US" altLang="en-US" sz="2000" i="1" baseline="-25000">
                <a:ea typeface="ＭＳ Ｐゴシック" pitchFamily="34" charset="-128"/>
              </a:rPr>
              <a:t>s </a:t>
            </a:r>
            <a:endParaRPr lang="en-US" altLang="en-US" sz="2000">
              <a:ea typeface="ＭＳ Ｐゴシック" pitchFamily="34" charset="-128"/>
            </a:endParaRPr>
          </a:p>
          <a:p>
            <a:pPr lvl="1">
              <a:lnSpc>
                <a:spcPct val="100000"/>
              </a:lnSpc>
            </a:pPr>
            <a:r>
              <a:rPr lang="en-US" altLang="en-US" sz="2000">
                <a:ea typeface="ＭＳ Ｐゴシック" pitchFamily="34" charset="-128"/>
              </a:rPr>
              <a:t>time to send </a:t>
            </a:r>
            <a:r>
              <a:rPr lang="en-US" altLang="en-US" sz="2000" i="1">
                <a:ea typeface="ＭＳ Ｐゴシック" pitchFamily="34" charset="-128"/>
              </a:rPr>
              <a:t>N</a:t>
            </a:r>
            <a:r>
              <a:rPr lang="en-US" altLang="en-US" sz="2000">
                <a:ea typeface="ＭＳ Ｐゴシック" pitchFamily="34" charset="-128"/>
              </a:rPr>
              <a:t> copies: </a:t>
            </a:r>
            <a:r>
              <a:rPr lang="en-US" altLang="en-US" sz="2000" i="1">
                <a:ea typeface="ＭＳ Ｐゴシック" pitchFamily="34" charset="-128"/>
              </a:rPr>
              <a:t>NF/u</a:t>
            </a:r>
            <a:r>
              <a:rPr lang="en-US" altLang="en-US" sz="2000" i="1" baseline="-25000">
                <a:ea typeface="ＭＳ Ｐゴシック" pitchFamily="34" charset="-128"/>
              </a:rPr>
              <a:t>s</a:t>
            </a:r>
            <a:endParaRPr lang="en-US" altLang="en-US" sz="2000">
              <a:ea typeface="ＭＳ Ｐゴシック" pitchFamily="34" charset="-128"/>
            </a:endParaRPr>
          </a:p>
        </p:txBody>
      </p:sp>
      <p:sp>
        <p:nvSpPr>
          <p:cNvPr id="245813" name="Line 53"/>
          <p:cNvSpPr>
            <a:spLocks noChangeShapeType="1"/>
          </p:cNvSpPr>
          <p:nvPr/>
        </p:nvSpPr>
        <p:spPr bwMode="auto">
          <a:xfrm flipV="1">
            <a:off x="6225646" y="5368925"/>
            <a:ext cx="466064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/>
          <p:cNvSpPr txBox="1">
            <a:spLocks noChangeArrowheads="1"/>
          </p:cNvSpPr>
          <p:nvPr/>
        </p:nvSpPr>
        <p:spPr bwMode="auto">
          <a:xfrm>
            <a:off x="5941881" y="6022975"/>
            <a:ext cx="269496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/>
              <a:t>increases linearly in N</a:t>
            </a:r>
          </a:p>
        </p:txBody>
      </p:sp>
      <p:sp>
        <p:nvSpPr>
          <p:cNvPr id="179207" name="Text Box 51"/>
          <p:cNvSpPr txBox="1">
            <a:spLocks noChangeArrowheads="1"/>
          </p:cNvSpPr>
          <p:nvPr/>
        </p:nvSpPr>
        <p:spPr bwMode="auto">
          <a:xfrm>
            <a:off x="1559724" y="4662489"/>
            <a:ext cx="2811987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i="1"/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altLang="en-US" i="1"/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altLang="en-US" i="1"/>
              <a:t>client-server approach</a:t>
            </a:r>
            <a:r>
              <a:rPr lang="en-US" altLang="en-US" sz="2400">
                <a:latin typeface="Comic Sans MS" pitchFamily="66" charset="0"/>
              </a:rPr>
              <a:t> </a:t>
            </a:r>
            <a:endParaRPr lang="en-US" altLang="en-US" sz="2800">
              <a:latin typeface="Comic Sans MS" pitchFamily="66" charset="0"/>
            </a:endParaRPr>
          </a:p>
        </p:txBody>
      </p:sp>
      <p:sp>
        <p:nvSpPr>
          <p:cNvPr id="179208" name="Rectangle 55"/>
          <p:cNvSpPr>
            <a:spLocks noChangeArrowheads="1"/>
          </p:cNvSpPr>
          <p:nvPr/>
        </p:nvSpPr>
        <p:spPr bwMode="auto">
          <a:xfrm>
            <a:off x="1253729" y="4591051"/>
            <a:ext cx="7618677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pic>
        <p:nvPicPr>
          <p:cNvPr id="179209" name="Picture 5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673" y="857251"/>
            <a:ext cx="7061465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10" name="Text Box 96"/>
          <p:cNvSpPr txBox="1">
            <a:spLocks noChangeArrowheads="1"/>
          </p:cNvSpPr>
          <p:nvPr/>
        </p:nvSpPr>
        <p:spPr bwMode="auto">
          <a:xfrm>
            <a:off x="4275403" y="4905376"/>
            <a:ext cx="426110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i="1"/>
              <a:t> D</a:t>
            </a:r>
            <a:r>
              <a:rPr lang="en-US" altLang="en-US" sz="2800" i="1" baseline="-25000"/>
              <a:t>c-s</a:t>
            </a:r>
            <a:r>
              <a:rPr lang="en-US" altLang="en-US" sz="2800" i="1"/>
              <a:t> &gt; max{NF/u</a:t>
            </a:r>
            <a:r>
              <a:rPr lang="en-US" altLang="en-US" sz="2800" i="1" baseline="-25000"/>
              <a:t>s,</a:t>
            </a:r>
            <a:r>
              <a:rPr lang="en-US" altLang="en-US" sz="2800" i="1"/>
              <a:t>,F/d</a:t>
            </a:r>
            <a:r>
              <a:rPr lang="en-US" altLang="en-US" sz="2800" i="1" baseline="-25000"/>
              <a:t>min</a:t>
            </a:r>
            <a:r>
              <a:rPr lang="en-US" altLang="en-US" sz="2800" i="1"/>
              <a:t>}</a:t>
            </a:r>
            <a:r>
              <a:rPr lang="en-US" altLang="en-US" sz="2800" i="1">
                <a:solidFill>
                  <a:srgbClr val="CC0000"/>
                </a:solidFill>
              </a:rPr>
              <a:t> </a:t>
            </a:r>
          </a:p>
        </p:txBody>
      </p:sp>
      <p:sp>
        <p:nvSpPr>
          <p:cNvPr id="179211" name="Rectangle 47"/>
          <p:cNvSpPr>
            <a:spLocks noChangeArrowheads="1"/>
          </p:cNvSpPr>
          <p:nvPr/>
        </p:nvSpPr>
        <p:spPr bwMode="auto">
          <a:xfrm>
            <a:off x="393833" y="3081339"/>
            <a:ext cx="4676113" cy="201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client: </a:t>
            </a:r>
            <a:r>
              <a:rPr lang="en-US" altLang="en-US" sz="2400">
                <a:latin typeface="Gill Sans MT" pitchFamily="34" charset="0"/>
              </a:rPr>
              <a:t>each client must download file copy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en-US" altLang="en-US" i="1">
                <a:latin typeface="Gill Sans MT" pitchFamily="34" charset="0"/>
              </a:rPr>
              <a:t>d</a:t>
            </a:r>
            <a:r>
              <a:rPr lang="en-US" altLang="en-US" i="1" baseline="-25000">
                <a:latin typeface="Gill Sans MT" pitchFamily="34" charset="0"/>
              </a:rPr>
              <a:t>mi</a:t>
            </a:r>
            <a:r>
              <a:rPr lang="en-US" altLang="en-US" baseline="-25000">
                <a:latin typeface="Gill Sans MT" pitchFamily="34" charset="0"/>
              </a:rPr>
              <a:t>n</a:t>
            </a:r>
            <a:r>
              <a:rPr lang="en-US" altLang="en-US">
                <a:latin typeface="Gill Sans MT" pitchFamily="34" charset="0"/>
              </a:rPr>
              <a:t> = min client download rate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en-US" altLang="en-US">
                <a:latin typeface="Gill Sans MT" pitchFamily="34" charset="0"/>
              </a:rPr>
              <a:t>min client download time: </a:t>
            </a:r>
            <a:r>
              <a:rPr lang="en-US" altLang="en-US" i="1">
                <a:latin typeface="Gill Sans MT" pitchFamily="34" charset="0"/>
              </a:rPr>
              <a:t>F/d</a:t>
            </a:r>
            <a:r>
              <a:rPr lang="en-US" altLang="en-US" i="1" baseline="-25000">
                <a:latin typeface="Gill Sans MT" pitchFamily="34" charset="0"/>
              </a:rPr>
              <a:t>min</a:t>
            </a:r>
            <a:r>
              <a:rPr lang="en-US" altLang="en-US" i="1">
                <a:solidFill>
                  <a:srgbClr val="CC0000"/>
                </a:solidFill>
                <a:latin typeface="Gill Sans MT" pitchFamily="34" charset="0"/>
              </a:rPr>
              <a:t> </a:t>
            </a:r>
            <a:endParaRPr lang="en-US" altLang="en-US" i="1">
              <a:latin typeface="Gill Sans MT" pitchFamily="34" charset="0"/>
            </a:endParaRPr>
          </a:p>
        </p:txBody>
      </p:sp>
      <p:sp>
        <p:nvSpPr>
          <p:cNvPr id="179212" name="Line 120"/>
          <p:cNvSpPr>
            <a:spLocks noChangeShapeType="1"/>
          </p:cNvSpPr>
          <p:nvPr/>
        </p:nvSpPr>
        <p:spPr bwMode="auto">
          <a:xfrm>
            <a:off x="5247086" y="5334000"/>
            <a:ext cx="18917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13" name="Freeform 4"/>
          <p:cNvSpPr>
            <a:spLocks/>
          </p:cNvSpPr>
          <p:nvPr/>
        </p:nvSpPr>
        <p:spPr bwMode="auto">
          <a:xfrm>
            <a:off x="6067425" y="2111376"/>
            <a:ext cx="2314840" cy="12096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9214" name="Line 14"/>
          <p:cNvSpPr>
            <a:spLocks noChangeShapeType="1"/>
          </p:cNvSpPr>
          <p:nvPr/>
        </p:nvSpPr>
        <p:spPr bwMode="auto">
          <a:xfrm>
            <a:off x="5783660" y="2085976"/>
            <a:ext cx="493580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15" name="Text Box 15"/>
          <p:cNvSpPr txBox="1">
            <a:spLocks noChangeArrowheads="1"/>
          </p:cNvSpPr>
          <p:nvPr/>
        </p:nvSpPr>
        <p:spPr bwMode="auto">
          <a:xfrm>
            <a:off x="5811177" y="1763713"/>
            <a:ext cx="36740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u</a:t>
            </a:r>
            <a:r>
              <a:rPr lang="en-US" altLang="en-US" sz="1600" i="1" baseline="-25000"/>
              <a:t>s</a:t>
            </a:r>
          </a:p>
        </p:txBody>
      </p:sp>
      <p:sp>
        <p:nvSpPr>
          <p:cNvPr id="179216" name="Line 39"/>
          <p:cNvSpPr>
            <a:spLocks noChangeShapeType="1"/>
          </p:cNvSpPr>
          <p:nvPr/>
        </p:nvSpPr>
        <p:spPr bwMode="auto">
          <a:xfrm>
            <a:off x="5513652" y="2713038"/>
            <a:ext cx="62256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17" name="Line 40"/>
          <p:cNvSpPr>
            <a:spLocks noChangeShapeType="1"/>
          </p:cNvSpPr>
          <p:nvPr/>
        </p:nvSpPr>
        <p:spPr bwMode="auto">
          <a:xfrm flipH="1">
            <a:off x="5546329" y="2814638"/>
            <a:ext cx="61396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18" name="Text Box 44"/>
          <p:cNvSpPr txBox="1">
            <a:spLocks noChangeArrowheads="1"/>
          </p:cNvSpPr>
          <p:nvPr/>
        </p:nvSpPr>
        <p:spPr bwMode="auto">
          <a:xfrm>
            <a:off x="6732165" y="2460625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bg1"/>
                </a:solidFill>
              </a:rPr>
              <a:t>network</a:t>
            </a:r>
          </a:p>
        </p:txBody>
      </p:sp>
      <p:sp>
        <p:nvSpPr>
          <p:cNvPr id="179219" name="AutoShape 327"/>
          <p:cNvSpPr>
            <a:spLocks noChangeArrowheads="1"/>
          </p:cNvSpPr>
          <p:nvPr/>
        </p:nvSpPr>
        <p:spPr bwMode="auto">
          <a:xfrm>
            <a:off x="5135298" y="1562100"/>
            <a:ext cx="362877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>
              <a:cs typeface="Arial" pitchFamily="34" charset="0"/>
            </a:endParaRPr>
          </a:p>
        </p:txBody>
      </p:sp>
      <p:sp>
        <p:nvSpPr>
          <p:cNvPr id="179220" name="Line 22"/>
          <p:cNvSpPr>
            <a:spLocks noChangeShapeType="1"/>
          </p:cNvSpPr>
          <p:nvPr/>
        </p:nvSpPr>
        <p:spPr bwMode="auto">
          <a:xfrm flipV="1">
            <a:off x="7584282" y="1819276"/>
            <a:ext cx="196056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1" name="Line 23"/>
          <p:cNvSpPr>
            <a:spLocks noChangeShapeType="1"/>
          </p:cNvSpPr>
          <p:nvPr/>
        </p:nvSpPr>
        <p:spPr bwMode="auto">
          <a:xfrm flipH="1">
            <a:off x="7668552" y="1825625"/>
            <a:ext cx="20293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2" name="Line 22"/>
          <p:cNvSpPr>
            <a:spLocks noChangeShapeType="1"/>
          </p:cNvSpPr>
          <p:nvPr/>
        </p:nvSpPr>
        <p:spPr bwMode="auto">
          <a:xfrm flipV="1">
            <a:off x="6951398" y="1736725"/>
            <a:ext cx="194337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3" name="Line 23"/>
          <p:cNvSpPr>
            <a:spLocks noChangeShapeType="1"/>
          </p:cNvSpPr>
          <p:nvPr/>
        </p:nvSpPr>
        <p:spPr bwMode="auto">
          <a:xfrm flipH="1">
            <a:off x="7033948" y="1743075"/>
            <a:ext cx="201216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4" name="Line 138"/>
          <p:cNvSpPr>
            <a:spLocks noChangeShapeType="1"/>
          </p:cNvSpPr>
          <p:nvPr/>
        </p:nvSpPr>
        <p:spPr bwMode="auto">
          <a:xfrm>
            <a:off x="8366787" y="2579688"/>
            <a:ext cx="71371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5" name="Line 139"/>
          <p:cNvSpPr>
            <a:spLocks noChangeShapeType="1"/>
          </p:cNvSpPr>
          <p:nvPr/>
        </p:nvSpPr>
        <p:spPr bwMode="auto">
          <a:xfrm>
            <a:off x="8370227" y="2682875"/>
            <a:ext cx="71543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26" name="Text Box 41"/>
          <p:cNvSpPr txBox="1">
            <a:spLocks noChangeArrowheads="1"/>
          </p:cNvSpPr>
          <p:nvPr/>
        </p:nvSpPr>
        <p:spPr bwMode="auto">
          <a:xfrm>
            <a:off x="8464815" y="2146300"/>
            <a:ext cx="488421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d</a:t>
            </a:r>
            <a:r>
              <a:rPr lang="en-US" altLang="en-US" sz="1600" i="1" baseline="-25000"/>
              <a:t>i</a:t>
            </a:r>
          </a:p>
        </p:txBody>
      </p:sp>
      <p:sp>
        <p:nvSpPr>
          <p:cNvPr id="179227" name="Text Box 41"/>
          <p:cNvSpPr txBox="1">
            <a:spLocks noChangeArrowheads="1"/>
          </p:cNvSpPr>
          <p:nvPr/>
        </p:nvSpPr>
        <p:spPr bwMode="auto">
          <a:xfrm>
            <a:off x="8482013" y="2663825"/>
            <a:ext cx="548614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u</a:t>
            </a:r>
            <a:r>
              <a:rPr lang="en-US" altLang="en-US" sz="1600" i="1" baseline="-25000"/>
              <a:t>i</a:t>
            </a:r>
          </a:p>
        </p:txBody>
      </p:sp>
      <p:sp>
        <p:nvSpPr>
          <p:cNvPr id="179228" name="Text Box 47"/>
          <p:cNvSpPr txBox="1">
            <a:spLocks noChangeArrowheads="1"/>
          </p:cNvSpPr>
          <p:nvPr/>
        </p:nvSpPr>
        <p:spPr bwMode="auto">
          <a:xfrm>
            <a:off x="4873890" y="1616076"/>
            <a:ext cx="8564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/>
              <a:t>F</a:t>
            </a:r>
            <a:endParaRPr lang="en-US" altLang="en-US" sz="1400" i="1" baseline="-25000"/>
          </a:p>
        </p:txBody>
      </p:sp>
      <p:grpSp>
        <p:nvGrpSpPr>
          <p:cNvPr id="179229" name="Group 143"/>
          <p:cNvGrpSpPr>
            <a:grpSpLocks/>
          </p:cNvGrpSpPr>
          <p:nvPr/>
        </p:nvGrpSpPr>
        <p:grpSpPr bwMode="auto">
          <a:xfrm>
            <a:off x="5541169" y="1690689"/>
            <a:ext cx="316442" cy="517525"/>
            <a:chOff x="4140" y="429"/>
            <a:chExt cx="1425" cy="2396"/>
          </a:xfrm>
        </p:grpSpPr>
        <p:sp>
          <p:nvSpPr>
            <p:cNvPr id="179242" name="Freeform 144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43" name="Rectangle 145"/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44" name="Freeform 146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45" name="Freeform 147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46" name="Rectangle 148"/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9247" name="Group 149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9272" name="AutoShape 150"/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9273" name="AutoShape 151"/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9248" name="Rectangle 152"/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9249" name="Group 153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9270" name="AutoShape 154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9271" name="AutoShape 155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9250" name="Rectangle 156"/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51" name="Rectangle 157"/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79252" name="Group 158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9268" name="AutoShape 159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9269" name="AutoShape 160"/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9253" name="Freeform 161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9254" name="Group 162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9266" name="AutoShape 163"/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79267" name="AutoShape 164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79255" name="Rectangle 165"/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56" name="Freeform 166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57" name="Freeform 167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58" name="Oval 168"/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59" name="Freeform 169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260" name="AutoShape 170"/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61" name="AutoShape 171"/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62" name="Oval 172"/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63" name="Oval 173"/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79264" name="Oval 174"/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79265" name="Rectangle 175"/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79230" name="Group 176"/>
          <p:cNvGrpSpPr>
            <a:grpSpLocks/>
          </p:cNvGrpSpPr>
          <p:nvPr/>
        </p:nvGrpSpPr>
        <p:grpSpPr bwMode="auto">
          <a:xfrm>
            <a:off x="4844654" y="2492376"/>
            <a:ext cx="672438" cy="512763"/>
            <a:chOff x="-44" y="1473"/>
            <a:chExt cx="981" cy="1105"/>
          </a:xfrm>
        </p:grpSpPr>
        <p:pic>
          <p:nvPicPr>
            <p:cNvPr id="179240" name="Picture 177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241" name="Freeform 17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9231" name="Group 179"/>
          <p:cNvGrpSpPr>
            <a:grpSpLocks/>
          </p:cNvGrpSpPr>
          <p:nvPr/>
        </p:nvGrpSpPr>
        <p:grpSpPr bwMode="auto">
          <a:xfrm>
            <a:off x="6825854" y="1284288"/>
            <a:ext cx="672438" cy="512762"/>
            <a:chOff x="-44" y="1473"/>
            <a:chExt cx="981" cy="1105"/>
          </a:xfrm>
        </p:grpSpPr>
        <p:pic>
          <p:nvPicPr>
            <p:cNvPr id="179238" name="Picture 180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239" name="Freeform 18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9232" name="Group 182"/>
          <p:cNvGrpSpPr>
            <a:grpSpLocks/>
          </p:cNvGrpSpPr>
          <p:nvPr/>
        </p:nvGrpSpPr>
        <p:grpSpPr bwMode="auto">
          <a:xfrm>
            <a:off x="7486254" y="1360488"/>
            <a:ext cx="672438" cy="512762"/>
            <a:chOff x="-44" y="1473"/>
            <a:chExt cx="981" cy="1105"/>
          </a:xfrm>
        </p:grpSpPr>
        <p:pic>
          <p:nvPicPr>
            <p:cNvPr id="179236" name="Picture 183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237" name="Freeform 18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9233" name="Group 185"/>
          <p:cNvGrpSpPr>
            <a:grpSpLocks/>
          </p:cNvGrpSpPr>
          <p:nvPr/>
        </p:nvGrpSpPr>
        <p:grpSpPr bwMode="auto">
          <a:xfrm flipH="1">
            <a:off x="9066742" y="2362201"/>
            <a:ext cx="672439" cy="512763"/>
            <a:chOff x="-44" y="1473"/>
            <a:chExt cx="981" cy="1105"/>
          </a:xfrm>
        </p:grpSpPr>
        <p:pic>
          <p:nvPicPr>
            <p:cNvPr id="179234" name="Picture 186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9235" name="Freeform 18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78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3" grpId="0" animBg="1"/>
      <p:bldP spid="245814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1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323322" y="61913"/>
            <a:ext cx="9230122" cy="1143000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File distribution time: P2P</a:t>
            </a:r>
          </a:p>
        </p:txBody>
      </p:sp>
      <p:sp>
        <p:nvSpPr>
          <p:cNvPr id="181252" name="Rectangle 47"/>
          <p:cNvSpPr>
            <a:spLocks noGrp="1" noChangeArrowheads="1"/>
          </p:cNvSpPr>
          <p:nvPr>
            <p:ph type="body" idx="4294967295"/>
          </p:nvPr>
        </p:nvSpPr>
        <p:spPr>
          <a:xfrm>
            <a:off x="349118" y="1252539"/>
            <a:ext cx="4442221" cy="2014537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server transmission: </a:t>
            </a:r>
            <a:r>
              <a:rPr lang="en-US" altLang="en-US" sz="2400">
                <a:ea typeface="ＭＳ Ｐゴシック" pitchFamily="34" charset="-128"/>
              </a:rPr>
              <a:t>must</a:t>
            </a: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upload at least one</a:t>
            </a:r>
            <a:r>
              <a:rPr lang="en-US" altLang="en-US" sz="2400" i="1"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copy</a:t>
            </a:r>
            <a:endParaRPr lang="en-US" altLang="en-US" sz="2600">
              <a:ea typeface="ＭＳ Ｐゴシック" pitchFamily="34" charset="-128"/>
            </a:endParaRPr>
          </a:p>
          <a:p>
            <a:pPr marL="681038" lvl="1" indent="-223838">
              <a:lnSpc>
                <a:spcPct val="100000"/>
              </a:lnSpc>
            </a:pPr>
            <a:r>
              <a:rPr lang="en-US" altLang="en-US" sz="2000">
                <a:ea typeface="ＭＳ Ｐゴシック" pitchFamily="34" charset="-128"/>
              </a:rPr>
              <a:t>time to send one copy: </a:t>
            </a:r>
            <a:r>
              <a:rPr lang="en-US" altLang="en-US" sz="2000" i="1">
                <a:ea typeface="ＭＳ Ｐゴシック" pitchFamily="34" charset="-128"/>
              </a:rPr>
              <a:t>F/u</a:t>
            </a:r>
            <a:r>
              <a:rPr lang="en-US" altLang="en-US" sz="2000" i="1" baseline="-25000">
                <a:ea typeface="ＭＳ Ｐゴシック" pitchFamily="34" charset="-128"/>
              </a:rPr>
              <a:t>s </a:t>
            </a:r>
            <a:endParaRPr lang="en-US" altLang="en-US" sz="2000">
              <a:ea typeface="ＭＳ Ｐゴシック" pitchFamily="34" charset="-128"/>
            </a:endParaRPr>
          </a:p>
        </p:txBody>
      </p:sp>
      <p:sp>
        <p:nvSpPr>
          <p:cNvPr id="181253" name="Text Box 51"/>
          <p:cNvSpPr txBox="1">
            <a:spLocks noChangeArrowheads="1"/>
          </p:cNvSpPr>
          <p:nvPr/>
        </p:nvSpPr>
        <p:spPr bwMode="auto">
          <a:xfrm>
            <a:off x="542622" y="4464051"/>
            <a:ext cx="2427459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i="1"/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altLang="en-US" i="1"/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altLang="en-US" i="1"/>
              <a:t>P2P approach</a:t>
            </a:r>
            <a:r>
              <a:rPr lang="en-US" altLang="en-US" sz="2400">
                <a:latin typeface="Comic Sans MS" pitchFamily="66" charset="0"/>
              </a:rPr>
              <a:t> </a:t>
            </a:r>
            <a:endParaRPr lang="en-US" altLang="en-US" sz="2800">
              <a:latin typeface="Comic Sans MS" pitchFamily="66" charset="0"/>
            </a:endParaRPr>
          </a:p>
        </p:txBody>
      </p:sp>
      <p:sp>
        <p:nvSpPr>
          <p:cNvPr id="181254" name="Rectangle 55"/>
          <p:cNvSpPr>
            <a:spLocks noChangeArrowheads="1"/>
          </p:cNvSpPr>
          <p:nvPr/>
        </p:nvSpPr>
        <p:spPr bwMode="auto">
          <a:xfrm>
            <a:off x="235613" y="4371976"/>
            <a:ext cx="9453694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pic>
        <p:nvPicPr>
          <p:cNvPr id="181255" name="Picture 8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674" y="857250"/>
            <a:ext cx="535027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1256" name="Freeform 4"/>
          <p:cNvSpPr>
            <a:spLocks/>
          </p:cNvSpPr>
          <p:nvPr/>
        </p:nvSpPr>
        <p:spPr bwMode="auto">
          <a:xfrm>
            <a:off x="6067425" y="2111376"/>
            <a:ext cx="2314840" cy="12096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1257" name="Line 14"/>
          <p:cNvSpPr>
            <a:spLocks noChangeShapeType="1"/>
          </p:cNvSpPr>
          <p:nvPr/>
        </p:nvSpPr>
        <p:spPr bwMode="auto">
          <a:xfrm>
            <a:off x="5783660" y="2085976"/>
            <a:ext cx="493580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58" name="Text Box 15"/>
          <p:cNvSpPr txBox="1">
            <a:spLocks noChangeArrowheads="1"/>
          </p:cNvSpPr>
          <p:nvPr/>
        </p:nvSpPr>
        <p:spPr bwMode="auto">
          <a:xfrm>
            <a:off x="5811177" y="1763713"/>
            <a:ext cx="36740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u</a:t>
            </a:r>
            <a:r>
              <a:rPr lang="en-US" altLang="en-US" sz="1600" i="1" baseline="-25000"/>
              <a:t>s</a:t>
            </a:r>
          </a:p>
        </p:txBody>
      </p:sp>
      <p:sp>
        <p:nvSpPr>
          <p:cNvPr id="181259" name="Line 39"/>
          <p:cNvSpPr>
            <a:spLocks noChangeShapeType="1"/>
          </p:cNvSpPr>
          <p:nvPr/>
        </p:nvSpPr>
        <p:spPr bwMode="auto">
          <a:xfrm>
            <a:off x="5513652" y="2713038"/>
            <a:ext cx="62256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0" name="Line 40"/>
          <p:cNvSpPr>
            <a:spLocks noChangeShapeType="1"/>
          </p:cNvSpPr>
          <p:nvPr/>
        </p:nvSpPr>
        <p:spPr bwMode="auto">
          <a:xfrm flipH="1">
            <a:off x="5546329" y="2814638"/>
            <a:ext cx="61396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1" name="Text Box 44"/>
          <p:cNvSpPr txBox="1">
            <a:spLocks noChangeArrowheads="1"/>
          </p:cNvSpPr>
          <p:nvPr/>
        </p:nvSpPr>
        <p:spPr bwMode="auto">
          <a:xfrm>
            <a:off x="6732165" y="2460625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bg1"/>
                </a:solidFill>
              </a:rPr>
              <a:t>network</a:t>
            </a:r>
          </a:p>
        </p:txBody>
      </p:sp>
      <p:sp>
        <p:nvSpPr>
          <p:cNvPr id="181262" name="AutoShape 327"/>
          <p:cNvSpPr>
            <a:spLocks noChangeArrowheads="1"/>
          </p:cNvSpPr>
          <p:nvPr/>
        </p:nvSpPr>
        <p:spPr bwMode="auto">
          <a:xfrm>
            <a:off x="5135298" y="1562100"/>
            <a:ext cx="362877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>
              <a:cs typeface="Arial" pitchFamily="34" charset="0"/>
            </a:endParaRPr>
          </a:p>
        </p:txBody>
      </p:sp>
      <p:sp>
        <p:nvSpPr>
          <p:cNvPr id="181263" name="Line 22"/>
          <p:cNvSpPr>
            <a:spLocks noChangeShapeType="1"/>
          </p:cNvSpPr>
          <p:nvPr/>
        </p:nvSpPr>
        <p:spPr bwMode="auto">
          <a:xfrm flipV="1">
            <a:off x="7584282" y="1819276"/>
            <a:ext cx="196056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4" name="Line 23"/>
          <p:cNvSpPr>
            <a:spLocks noChangeShapeType="1"/>
          </p:cNvSpPr>
          <p:nvPr/>
        </p:nvSpPr>
        <p:spPr bwMode="auto">
          <a:xfrm flipH="1">
            <a:off x="7668552" y="1825625"/>
            <a:ext cx="20293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5" name="Line 22"/>
          <p:cNvSpPr>
            <a:spLocks noChangeShapeType="1"/>
          </p:cNvSpPr>
          <p:nvPr/>
        </p:nvSpPr>
        <p:spPr bwMode="auto">
          <a:xfrm flipV="1">
            <a:off x="6951398" y="1736725"/>
            <a:ext cx="194337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6" name="Line 23"/>
          <p:cNvSpPr>
            <a:spLocks noChangeShapeType="1"/>
          </p:cNvSpPr>
          <p:nvPr/>
        </p:nvSpPr>
        <p:spPr bwMode="auto">
          <a:xfrm flipH="1">
            <a:off x="7033948" y="1743075"/>
            <a:ext cx="201216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7" name="Line 26"/>
          <p:cNvSpPr>
            <a:spLocks noChangeShapeType="1"/>
          </p:cNvSpPr>
          <p:nvPr/>
        </p:nvSpPr>
        <p:spPr bwMode="auto">
          <a:xfrm>
            <a:off x="8366787" y="2579688"/>
            <a:ext cx="71371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8" name="Line 27"/>
          <p:cNvSpPr>
            <a:spLocks noChangeShapeType="1"/>
          </p:cNvSpPr>
          <p:nvPr/>
        </p:nvSpPr>
        <p:spPr bwMode="auto">
          <a:xfrm>
            <a:off x="8370227" y="2682875"/>
            <a:ext cx="715433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69" name="Text Box 41"/>
          <p:cNvSpPr txBox="1">
            <a:spLocks noChangeArrowheads="1"/>
          </p:cNvSpPr>
          <p:nvPr/>
        </p:nvSpPr>
        <p:spPr bwMode="auto">
          <a:xfrm>
            <a:off x="8464815" y="2146300"/>
            <a:ext cx="488421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d</a:t>
            </a:r>
            <a:r>
              <a:rPr lang="en-US" altLang="en-US" sz="1600" i="1" baseline="-25000"/>
              <a:t>i</a:t>
            </a:r>
          </a:p>
        </p:txBody>
      </p:sp>
      <p:sp>
        <p:nvSpPr>
          <p:cNvPr id="181270" name="Text Box 41"/>
          <p:cNvSpPr txBox="1">
            <a:spLocks noChangeArrowheads="1"/>
          </p:cNvSpPr>
          <p:nvPr/>
        </p:nvSpPr>
        <p:spPr bwMode="auto">
          <a:xfrm>
            <a:off x="8482013" y="2663825"/>
            <a:ext cx="548614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/>
              <a:t>u</a:t>
            </a:r>
            <a:r>
              <a:rPr lang="en-US" altLang="en-US" sz="1600" i="1" baseline="-25000"/>
              <a:t>i</a:t>
            </a:r>
          </a:p>
        </p:txBody>
      </p:sp>
      <p:sp>
        <p:nvSpPr>
          <p:cNvPr id="181271" name="Text Box 47"/>
          <p:cNvSpPr txBox="1">
            <a:spLocks noChangeArrowheads="1"/>
          </p:cNvSpPr>
          <p:nvPr/>
        </p:nvSpPr>
        <p:spPr bwMode="auto">
          <a:xfrm>
            <a:off x="4873890" y="1616076"/>
            <a:ext cx="8564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/>
              <a:t>F</a:t>
            </a:r>
            <a:endParaRPr lang="en-US" altLang="en-US" sz="1400" i="1" baseline="-25000"/>
          </a:p>
        </p:txBody>
      </p:sp>
      <p:sp>
        <p:nvSpPr>
          <p:cNvPr id="181272" name="Text Box 31"/>
          <p:cNvSpPr txBox="1">
            <a:spLocks noChangeArrowheads="1"/>
          </p:cNvSpPr>
          <p:nvPr/>
        </p:nvSpPr>
        <p:spPr bwMode="auto">
          <a:xfrm>
            <a:off x="2923646" y="4657726"/>
            <a:ext cx="616296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i="1"/>
              <a:t> D</a:t>
            </a:r>
            <a:r>
              <a:rPr lang="en-US" altLang="en-US" sz="2800" i="1" baseline="-25000"/>
              <a:t>P2P</a:t>
            </a:r>
            <a:r>
              <a:rPr lang="en-US" altLang="en-US" sz="2800" i="1"/>
              <a:t> &gt; max{F/u</a:t>
            </a:r>
            <a:r>
              <a:rPr lang="en-US" altLang="en-US" sz="2800" i="1" baseline="-25000"/>
              <a:t>s,</a:t>
            </a:r>
            <a:r>
              <a:rPr lang="en-US" altLang="en-US" sz="2800" i="1"/>
              <a:t>,F/d</a:t>
            </a:r>
            <a:r>
              <a:rPr lang="en-US" altLang="en-US" sz="2800" i="1" baseline="-25000"/>
              <a:t>min,</a:t>
            </a:r>
            <a:r>
              <a:rPr lang="en-US" altLang="en-US" sz="2800" i="1"/>
              <a:t>,NF/(</a:t>
            </a:r>
            <a:r>
              <a:rPr lang="en-US" altLang="en-US" sz="2400" i="1"/>
              <a:t>u</a:t>
            </a:r>
            <a:r>
              <a:rPr lang="en-US" altLang="en-US" sz="2400" i="1" baseline="-25000"/>
              <a:t>s</a:t>
            </a:r>
            <a:r>
              <a:rPr lang="en-US" altLang="en-US" sz="2400" i="1"/>
              <a:t> + </a:t>
            </a:r>
            <a:r>
              <a:rPr lang="en-US" altLang="en-US" sz="2800" i="1">
                <a:latin typeface="Symbol" pitchFamily="18" charset="2"/>
              </a:rPr>
              <a:t>S</a:t>
            </a:r>
            <a:r>
              <a:rPr lang="en-US" altLang="en-US" sz="2400" i="1"/>
              <a:t>u</a:t>
            </a:r>
            <a:r>
              <a:rPr lang="en-US" altLang="en-US" sz="2400" i="1" baseline="-25000"/>
              <a:t>i</a:t>
            </a:r>
            <a:r>
              <a:rPr lang="en-US" altLang="en-US" sz="2800"/>
              <a:t>)</a:t>
            </a:r>
            <a:r>
              <a:rPr lang="en-US" altLang="en-US" sz="2800" i="1"/>
              <a:t>}</a:t>
            </a:r>
            <a:r>
              <a:rPr lang="en-US" altLang="en-US" sz="2800" i="1">
                <a:solidFill>
                  <a:srgbClr val="CC0000"/>
                </a:solidFill>
              </a:rPr>
              <a:t> </a:t>
            </a:r>
          </a:p>
        </p:txBody>
      </p:sp>
      <p:sp>
        <p:nvSpPr>
          <p:cNvPr id="181273" name="Rectangle 47"/>
          <p:cNvSpPr>
            <a:spLocks noChangeArrowheads="1"/>
          </p:cNvSpPr>
          <p:nvPr/>
        </p:nvSpPr>
        <p:spPr bwMode="auto">
          <a:xfrm>
            <a:off x="361157" y="2309814"/>
            <a:ext cx="4676114" cy="1252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client: </a:t>
            </a:r>
            <a:r>
              <a:rPr lang="en-US" altLang="en-US" sz="2400">
                <a:latin typeface="Gill Sans MT" pitchFamily="34" charset="0"/>
              </a:rPr>
              <a:t>each client must download file copy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en-US" altLang="en-US">
                <a:latin typeface="Gill Sans MT" pitchFamily="34" charset="0"/>
              </a:rPr>
              <a:t>min client download time: F/d</a:t>
            </a:r>
            <a:r>
              <a:rPr lang="en-US" altLang="en-US" baseline="-25000">
                <a:latin typeface="Gill Sans MT" pitchFamily="34" charset="0"/>
              </a:rPr>
              <a:t>min</a:t>
            </a:r>
            <a:r>
              <a:rPr lang="en-US" altLang="en-US" i="1">
                <a:solidFill>
                  <a:srgbClr val="CC0000"/>
                </a:solidFill>
                <a:latin typeface="Gill Sans MT" pitchFamily="34" charset="0"/>
              </a:rPr>
              <a:t> </a:t>
            </a:r>
            <a:endParaRPr lang="en-US" altLang="en-US">
              <a:latin typeface="Gill Sans MT" pitchFamily="34" charset="0"/>
            </a:endParaRPr>
          </a:p>
        </p:txBody>
      </p:sp>
      <p:sp>
        <p:nvSpPr>
          <p:cNvPr id="181274" name="Line 33"/>
          <p:cNvSpPr>
            <a:spLocks noChangeShapeType="1"/>
          </p:cNvSpPr>
          <p:nvPr/>
        </p:nvSpPr>
        <p:spPr bwMode="auto">
          <a:xfrm>
            <a:off x="4043231" y="5124450"/>
            <a:ext cx="18917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75" name="Rectangle 47"/>
          <p:cNvSpPr>
            <a:spLocks noChangeArrowheads="1"/>
          </p:cNvSpPr>
          <p:nvPr/>
        </p:nvSpPr>
        <p:spPr bwMode="auto">
          <a:xfrm>
            <a:off x="333640" y="3343275"/>
            <a:ext cx="7271279" cy="125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clients: </a:t>
            </a:r>
            <a:r>
              <a:rPr lang="en-US" altLang="en-US" sz="2400">
                <a:latin typeface="Gill Sans MT" pitchFamily="34" charset="0"/>
              </a:rPr>
              <a:t>as aggregate must download </a:t>
            </a:r>
            <a:r>
              <a:rPr lang="en-US" altLang="en-US" sz="2400" i="1">
                <a:latin typeface="Gill Sans MT" pitchFamily="34" charset="0"/>
              </a:rPr>
              <a:t>NF</a:t>
            </a:r>
            <a:r>
              <a:rPr lang="en-US" altLang="en-US" sz="2400">
                <a:latin typeface="Gill Sans MT" pitchFamily="34" charset="0"/>
              </a:rPr>
              <a:t> bits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en-US" altLang="en-US">
                <a:latin typeface="Gill Sans MT" pitchFamily="34" charset="0"/>
              </a:rPr>
              <a:t>max upload rate (limiting max download rate) is </a:t>
            </a:r>
            <a:r>
              <a:rPr lang="en-US" altLang="en-US" i="1">
                <a:latin typeface="Gill Sans MT" pitchFamily="34" charset="0"/>
              </a:rPr>
              <a:t>u</a:t>
            </a:r>
            <a:r>
              <a:rPr lang="en-US" altLang="en-US" i="1" baseline="-25000">
                <a:latin typeface="Gill Sans MT" pitchFamily="34" charset="0"/>
              </a:rPr>
              <a:t>s</a:t>
            </a:r>
            <a:r>
              <a:rPr lang="en-US" altLang="en-US" i="1">
                <a:latin typeface="Gill Sans MT" pitchFamily="34" charset="0"/>
              </a:rPr>
              <a:t> + </a:t>
            </a:r>
            <a:r>
              <a:rPr lang="en-US" altLang="en-US" sz="2400" i="1">
                <a:latin typeface="Symbol" pitchFamily="18" charset="2"/>
              </a:rPr>
              <a:t>S</a:t>
            </a:r>
            <a:r>
              <a:rPr lang="en-US" altLang="en-US" i="1">
                <a:latin typeface="Gill Sans MT" pitchFamily="34" charset="0"/>
              </a:rPr>
              <a:t>u</a:t>
            </a:r>
            <a:r>
              <a:rPr lang="en-US" altLang="en-US" i="1" baseline="-25000">
                <a:latin typeface="Gill Sans MT" pitchFamily="34" charset="0"/>
              </a:rPr>
              <a:t>i</a:t>
            </a:r>
          </a:p>
        </p:txBody>
      </p:sp>
      <p:sp>
        <p:nvSpPr>
          <p:cNvPr id="245813" name="Line 53"/>
          <p:cNvSpPr>
            <a:spLocks noChangeShapeType="1"/>
          </p:cNvSpPr>
          <p:nvPr/>
        </p:nvSpPr>
        <p:spPr bwMode="auto">
          <a:xfrm flipV="1">
            <a:off x="8287677" y="5137151"/>
            <a:ext cx="620844" cy="94932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/>
          <p:cNvSpPr txBox="1">
            <a:spLocks noChangeArrowheads="1"/>
          </p:cNvSpPr>
          <p:nvPr/>
        </p:nvSpPr>
        <p:spPr bwMode="auto">
          <a:xfrm>
            <a:off x="1979481" y="6069013"/>
            <a:ext cx="659186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/>
              <a:t>… but so does this, as each peer brings service capacity</a:t>
            </a:r>
          </a:p>
        </p:txBody>
      </p:sp>
      <p:sp>
        <p:nvSpPr>
          <p:cNvPr id="2" name="Line 53"/>
          <p:cNvSpPr>
            <a:spLocks noChangeShapeType="1"/>
          </p:cNvSpPr>
          <p:nvPr/>
        </p:nvSpPr>
        <p:spPr bwMode="auto">
          <a:xfrm flipV="1">
            <a:off x="6896365" y="5092700"/>
            <a:ext cx="466064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Text Box 54"/>
          <p:cNvSpPr txBox="1">
            <a:spLocks noChangeArrowheads="1"/>
          </p:cNvSpPr>
          <p:nvPr/>
        </p:nvSpPr>
        <p:spPr bwMode="auto">
          <a:xfrm>
            <a:off x="4270244" y="5756275"/>
            <a:ext cx="302198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/>
              <a:t>increases linearly in </a:t>
            </a:r>
            <a:r>
              <a:rPr lang="en-US" altLang="en-US" i="1"/>
              <a:t>N</a:t>
            </a:r>
            <a:r>
              <a:rPr lang="en-US" altLang="en-US"/>
              <a:t> …</a:t>
            </a:r>
          </a:p>
        </p:txBody>
      </p:sp>
      <p:grpSp>
        <p:nvGrpSpPr>
          <p:cNvPr id="181280" name="Group 41"/>
          <p:cNvGrpSpPr>
            <a:grpSpLocks/>
          </p:cNvGrpSpPr>
          <p:nvPr/>
        </p:nvGrpSpPr>
        <p:grpSpPr bwMode="auto">
          <a:xfrm>
            <a:off x="5541169" y="1690689"/>
            <a:ext cx="316442" cy="517525"/>
            <a:chOff x="4140" y="429"/>
            <a:chExt cx="1425" cy="2396"/>
          </a:xfrm>
        </p:grpSpPr>
        <p:sp>
          <p:nvSpPr>
            <p:cNvPr id="181293" name="Freeform 4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4" name="Rectangle 43"/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295" name="Freeform 4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6" name="Freeform 4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297" name="Rectangle 46"/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1298" name="Group 4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1323" name="AutoShape 48"/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1324" name="AutoShape 49"/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1299" name="Rectangle 50"/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1300" name="Group 5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1321" name="AutoShape 52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1322" name="AutoShape 53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1301" name="Rectangle 54"/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02" name="Rectangle 55"/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1303" name="Group 5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1319" name="AutoShape 57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1320" name="AutoShape 58"/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1304" name="Freeform 5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1305" name="Group 6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1317" name="AutoShape 61"/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1318" name="AutoShape 62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1306" name="Rectangle 63"/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07" name="Freeform 6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08" name="Freeform 6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09" name="Oval 66"/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0" name="Freeform 6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311" name="AutoShape 68"/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2" name="AutoShape 69"/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3" name="Oval 70"/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4" name="Oval 71"/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81315" name="Oval 72"/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1316" name="Rectangle 73"/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81281" name="Group 74"/>
          <p:cNvGrpSpPr>
            <a:grpSpLocks/>
          </p:cNvGrpSpPr>
          <p:nvPr/>
        </p:nvGrpSpPr>
        <p:grpSpPr bwMode="auto">
          <a:xfrm flipH="1">
            <a:off x="9066742" y="2362201"/>
            <a:ext cx="672439" cy="512763"/>
            <a:chOff x="-44" y="1473"/>
            <a:chExt cx="981" cy="1105"/>
          </a:xfrm>
        </p:grpSpPr>
        <p:pic>
          <p:nvPicPr>
            <p:cNvPr id="181291" name="Picture 75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92" name="Freeform 7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1282" name="Group 77"/>
          <p:cNvGrpSpPr>
            <a:grpSpLocks/>
          </p:cNvGrpSpPr>
          <p:nvPr/>
        </p:nvGrpSpPr>
        <p:grpSpPr bwMode="auto">
          <a:xfrm>
            <a:off x="6825854" y="1284288"/>
            <a:ext cx="672438" cy="512762"/>
            <a:chOff x="-44" y="1473"/>
            <a:chExt cx="981" cy="1105"/>
          </a:xfrm>
        </p:grpSpPr>
        <p:pic>
          <p:nvPicPr>
            <p:cNvPr id="181289" name="Picture 78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90" name="Freeform 7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1283" name="Group 80"/>
          <p:cNvGrpSpPr>
            <a:grpSpLocks/>
          </p:cNvGrpSpPr>
          <p:nvPr/>
        </p:nvGrpSpPr>
        <p:grpSpPr bwMode="auto">
          <a:xfrm>
            <a:off x="7486254" y="1360488"/>
            <a:ext cx="672438" cy="512762"/>
            <a:chOff x="-44" y="1473"/>
            <a:chExt cx="981" cy="1105"/>
          </a:xfrm>
        </p:grpSpPr>
        <p:pic>
          <p:nvPicPr>
            <p:cNvPr id="181287" name="Picture 81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88" name="Freeform 8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1284" name="Group 83"/>
          <p:cNvGrpSpPr>
            <a:grpSpLocks/>
          </p:cNvGrpSpPr>
          <p:nvPr/>
        </p:nvGrpSpPr>
        <p:grpSpPr bwMode="auto">
          <a:xfrm>
            <a:off x="4844654" y="2492376"/>
            <a:ext cx="672438" cy="512763"/>
            <a:chOff x="-44" y="1473"/>
            <a:chExt cx="981" cy="1105"/>
          </a:xfrm>
        </p:grpSpPr>
        <p:pic>
          <p:nvPicPr>
            <p:cNvPr id="181285" name="Picture 84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86" name="Freeform 8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1CFD517C-2A60-4C2A-A383-436198CE107E}" type="slidenum">
              <a:rPr lang="en-US" altLang="en-US" smtClean="0"/>
              <a:pPr/>
              <a:t>79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3" grpId="0" animBg="1"/>
      <p:bldP spid="245814" grpId="0"/>
      <p:bldP spid="2" grpId="0" animBg="1"/>
      <p:bldP spid="3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3299" name="Object 2"/>
          <p:cNvGraphicFramePr>
            <a:graphicFrameLocks noChangeAspect="1"/>
          </p:cNvGraphicFramePr>
          <p:nvPr/>
        </p:nvGraphicFramePr>
        <p:xfrm>
          <a:off x="1551253" y="1939925"/>
          <a:ext cx="7088981" cy="445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hart" r:id="rId3" imgW="7734300" imgH="5295900" progId="Excel.Chart.8">
                  <p:embed/>
                </p:oleObj>
              </mc:Choice>
              <mc:Fallback>
                <p:oleObj name="Chart" r:id="rId3" imgW="7734300" imgH="5295900" progId="Excel.Char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51253" y="1939925"/>
                        <a:ext cx="7088981" cy="445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>
                                  <a:alpha val="74997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3300" name="Rectangle 4"/>
          <p:cNvSpPr>
            <a:spLocks noChangeArrowheads="1"/>
          </p:cNvSpPr>
          <p:nvPr/>
        </p:nvSpPr>
        <p:spPr bwMode="auto">
          <a:xfrm>
            <a:off x="359437" y="152400"/>
            <a:ext cx="9230121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  <a:latin typeface="Gill Sans MT" pitchFamily="34" charset="0"/>
              </a:rPr>
              <a:t>Client-server vs. P2P: example</a:t>
            </a:r>
          </a:p>
        </p:txBody>
      </p:sp>
      <p:sp>
        <p:nvSpPr>
          <p:cNvPr id="183301" name="Text Box 5"/>
          <p:cNvSpPr txBox="1">
            <a:spLocks noChangeArrowheads="1"/>
          </p:cNvSpPr>
          <p:nvPr/>
        </p:nvSpPr>
        <p:spPr bwMode="auto">
          <a:xfrm>
            <a:off x="469504" y="1292226"/>
            <a:ext cx="771942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/>
              <a:t>client upload rate =</a:t>
            </a:r>
            <a:r>
              <a:rPr lang="en-US" altLang="en-US" sz="2400" i="1"/>
              <a:t> u</a:t>
            </a:r>
            <a:r>
              <a:rPr lang="en-US" altLang="en-US" sz="2400"/>
              <a:t>,  </a:t>
            </a:r>
            <a:r>
              <a:rPr lang="en-US" altLang="en-US" sz="2400" i="1"/>
              <a:t>F/u </a:t>
            </a:r>
            <a:r>
              <a:rPr lang="en-US" altLang="en-US" sz="2400"/>
              <a:t>= 1 hour,  </a:t>
            </a:r>
            <a:r>
              <a:rPr lang="en-US" altLang="en-US" sz="2400" i="1"/>
              <a:t>u</a:t>
            </a:r>
            <a:r>
              <a:rPr lang="en-US" altLang="en-US" sz="2400" i="1" baseline="-25000"/>
              <a:t>s</a:t>
            </a:r>
            <a:r>
              <a:rPr lang="en-US" altLang="en-US" sz="2400" i="1"/>
              <a:t> = 10u,  d</a:t>
            </a:r>
            <a:r>
              <a:rPr lang="en-US" altLang="en-US" sz="2400" i="1" baseline="-25000"/>
              <a:t>min</a:t>
            </a:r>
            <a:r>
              <a:rPr lang="en-US" altLang="en-US" sz="2400" i="1"/>
              <a:t> ≥ u</a:t>
            </a:r>
            <a:r>
              <a:rPr lang="en-US" altLang="en-US" sz="2400" i="1" baseline="-25000"/>
              <a:t>s</a:t>
            </a:r>
          </a:p>
        </p:txBody>
      </p:sp>
      <p:pic>
        <p:nvPicPr>
          <p:cNvPr id="183302" name="Picture 10" descr="underline_base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750" y="896938"/>
            <a:ext cx="7121658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7-</a:t>
            </a:r>
            <a:fld id="{F26C7692-0B0E-4B81-80C9-44E61AABB3B7}" type="slidenum">
              <a:rPr lang="en-US" altLang="en-US" smtClean="0"/>
              <a:pPr/>
              <a:t>80</a:t>
            </a:fld>
            <a:endParaRPr lang="en-US" altLang="en-US" dirty="0"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7" name="Rectangle 2"/>
          <p:cNvSpPr>
            <a:spLocks noGrp="1" noChangeArrowheads="1"/>
          </p:cNvSpPr>
          <p:nvPr>
            <p:ph type="title"/>
          </p:nvPr>
        </p:nvSpPr>
        <p:spPr>
          <a:xfrm>
            <a:off x="445427" y="0"/>
            <a:ext cx="8420100" cy="11430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P2P file distribution: BitTorrent </a:t>
            </a:r>
          </a:p>
        </p:txBody>
      </p:sp>
      <p:sp>
        <p:nvSpPr>
          <p:cNvPr id="185348" name="Text Box 37"/>
          <p:cNvSpPr txBox="1">
            <a:spLocks noChangeArrowheads="1"/>
          </p:cNvSpPr>
          <p:nvPr/>
        </p:nvSpPr>
        <p:spPr bwMode="auto">
          <a:xfrm>
            <a:off x="514218" y="2338388"/>
            <a:ext cx="2535374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solidFill>
                  <a:srgbClr val="CC0000"/>
                </a:solidFill>
                <a:latin typeface="Gill Sans MT" pitchFamily="34" charset="0"/>
              </a:rPr>
              <a:t>tracker:</a:t>
            </a:r>
            <a:r>
              <a:rPr lang="en-US" altLang="en-US">
                <a:latin typeface="Gill Sans MT" pitchFamily="34" charset="0"/>
              </a:rPr>
              <a:t> tracks peers </a:t>
            </a:r>
          </a:p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participating in torrent</a:t>
            </a:r>
          </a:p>
        </p:txBody>
      </p:sp>
      <p:sp>
        <p:nvSpPr>
          <p:cNvPr id="185349" name="Text Box 41"/>
          <p:cNvSpPr txBox="1">
            <a:spLocks noChangeArrowheads="1"/>
          </p:cNvSpPr>
          <p:nvPr/>
        </p:nvSpPr>
        <p:spPr bwMode="auto">
          <a:xfrm>
            <a:off x="5824935" y="2287589"/>
            <a:ext cx="3838575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torrent:</a:t>
            </a:r>
            <a:r>
              <a:rPr lang="en-US" altLang="en-US" sz="2400">
                <a:latin typeface="Gill Sans MT" pitchFamily="34" charset="0"/>
              </a:rPr>
              <a:t> group of peers exchanging  chunks of a file</a:t>
            </a:r>
          </a:p>
        </p:txBody>
      </p:sp>
      <p:sp>
        <p:nvSpPr>
          <p:cNvPr id="24595" name="Line 21"/>
          <p:cNvSpPr>
            <a:spLocks noChangeShapeType="1"/>
          </p:cNvSpPr>
          <p:nvPr/>
        </p:nvSpPr>
        <p:spPr bwMode="auto">
          <a:xfrm>
            <a:off x="2602046" y="3667126"/>
            <a:ext cx="1719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1" name="Line 25"/>
          <p:cNvSpPr>
            <a:spLocks noChangeShapeType="1"/>
          </p:cNvSpPr>
          <p:nvPr/>
        </p:nvSpPr>
        <p:spPr bwMode="auto">
          <a:xfrm>
            <a:off x="4060429" y="3395663"/>
            <a:ext cx="2763705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2" name="Line 26"/>
          <p:cNvSpPr>
            <a:spLocks noChangeShapeType="1"/>
          </p:cNvSpPr>
          <p:nvPr/>
        </p:nvSpPr>
        <p:spPr bwMode="auto">
          <a:xfrm>
            <a:off x="3840295" y="3546475"/>
            <a:ext cx="268288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3" name="Line 27"/>
          <p:cNvSpPr>
            <a:spLocks noChangeShapeType="1"/>
          </p:cNvSpPr>
          <p:nvPr/>
        </p:nvSpPr>
        <p:spPr bwMode="auto">
          <a:xfrm flipH="1" flipV="1">
            <a:off x="5616839" y="3306764"/>
            <a:ext cx="1265767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4" name="Line 28"/>
          <p:cNvSpPr>
            <a:spLocks noChangeShapeType="1"/>
          </p:cNvSpPr>
          <p:nvPr/>
        </p:nvSpPr>
        <p:spPr bwMode="auto">
          <a:xfrm flipH="1">
            <a:off x="4732867" y="3843338"/>
            <a:ext cx="2209933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5" name="Line 29"/>
          <p:cNvSpPr>
            <a:spLocks noChangeShapeType="1"/>
          </p:cNvSpPr>
          <p:nvPr/>
        </p:nvSpPr>
        <p:spPr bwMode="auto">
          <a:xfrm flipH="1">
            <a:off x="4827456" y="5808663"/>
            <a:ext cx="801423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6" name="Line 30"/>
          <p:cNvSpPr>
            <a:spLocks noChangeShapeType="1"/>
          </p:cNvSpPr>
          <p:nvPr/>
        </p:nvSpPr>
        <p:spPr bwMode="auto">
          <a:xfrm flipH="1">
            <a:off x="4306359" y="3505200"/>
            <a:ext cx="975122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7" name="Line 31"/>
          <p:cNvSpPr>
            <a:spLocks noChangeShapeType="1"/>
          </p:cNvSpPr>
          <p:nvPr/>
        </p:nvSpPr>
        <p:spPr bwMode="auto">
          <a:xfrm flipV="1">
            <a:off x="4485217" y="4891088"/>
            <a:ext cx="2297642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8" name="Line 32"/>
          <p:cNvSpPr>
            <a:spLocks noChangeShapeType="1"/>
          </p:cNvSpPr>
          <p:nvPr/>
        </p:nvSpPr>
        <p:spPr bwMode="auto">
          <a:xfrm>
            <a:off x="5568686" y="3449638"/>
            <a:ext cx="1281245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59" name="Line 33"/>
          <p:cNvSpPr>
            <a:spLocks noChangeShapeType="1"/>
          </p:cNvSpPr>
          <p:nvPr/>
        </p:nvSpPr>
        <p:spPr bwMode="auto">
          <a:xfrm>
            <a:off x="6048508" y="5830889"/>
            <a:ext cx="407590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360" name="Line 34"/>
          <p:cNvSpPr>
            <a:spLocks noChangeShapeType="1"/>
          </p:cNvSpPr>
          <p:nvPr/>
        </p:nvSpPr>
        <p:spPr bwMode="auto">
          <a:xfrm>
            <a:off x="4841214" y="6126164"/>
            <a:ext cx="1614884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9" name="Text Box 35"/>
          <p:cNvSpPr txBox="1">
            <a:spLocks noChangeArrowheads="1"/>
          </p:cNvSpPr>
          <p:nvPr/>
        </p:nvSpPr>
        <p:spPr bwMode="auto">
          <a:xfrm>
            <a:off x="686197" y="4668838"/>
            <a:ext cx="1800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Alice arrives  …</a:t>
            </a:r>
          </a:p>
        </p:txBody>
      </p:sp>
      <p:sp>
        <p:nvSpPr>
          <p:cNvPr id="185362" name="Line 38"/>
          <p:cNvSpPr>
            <a:spLocks noChangeShapeType="1"/>
          </p:cNvSpPr>
          <p:nvPr/>
        </p:nvSpPr>
        <p:spPr bwMode="auto">
          <a:xfrm flipH="1">
            <a:off x="6645276" y="5065713"/>
            <a:ext cx="28548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24612" name="Picture 39" descr="Alic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8206" y="4186239"/>
            <a:ext cx="514217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5364" name="Line 42"/>
          <p:cNvSpPr>
            <a:spLocks noChangeShapeType="1"/>
          </p:cNvSpPr>
          <p:nvPr/>
        </p:nvSpPr>
        <p:spPr bwMode="auto">
          <a:xfrm>
            <a:off x="1752468" y="3024188"/>
            <a:ext cx="515938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5" name="Rectangle 43"/>
          <p:cNvSpPr>
            <a:spLocks noChangeArrowheads="1"/>
          </p:cNvSpPr>
          <p:nvPr/>
        </p:nvSpPr>
        <p:spPr bwMode="auto">
          <a:xfrm>
            <a:off x="452306" y="1211263"/>
            <a:ext cx="7718425" cy="54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/>
              <a:t>file divided into 256Kb chunks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/>
              <a:t>peers in torrent send/receive file chunks</a:t>
            </a:r>
            <a:endParaRPr lang="en-US" altLang="en-US" sz="2800"/>
          </a:p>
        </p:txBody>
      </p:sp>
      <p:pic>
        <p:nvPicPr>
          <p:cNvPr id="185366" name="Picture 50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136" y="817563"/>
            <a:ext cx="7228285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629" name="Text Box 35"/>
          <p:cNvSpPr txBox="1">
            <a:spLocks noChangeArrowheads="1"/>
          </p:cNvSpPr>
          <p:nvPr/>
        </p:nvSpPr>
        <p:spPr bwMode="auto">
          <a:xfrm>
            <a:off x="701675" y="4929188"/>
            <a:ext cx="231345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… obtains list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of peers from tracker</a:t>
            </a:r>
          </a:p>
        </p:txBody>
      </p:sp>
      <p:grpSp>
        <p:nvGrpSpPr>
          <p:cNvPr id="2" name="Group 68"/>
          <p:cNvGrpSpPr>
            <a:grpSpLocks/>
          </p:cNvGrpSpPr>
          <p:nvPr/>
        </p:nvGrpSpPr>
        <p:grpSpPr bwMode="auto">
          <a:xfrm>
            <a:off x="3013075" y="3473451"/>
            <a:ext cx="3783542" cy="2163763"/>
            <a:chOff x="1752" y="2166"/>
            <a:chExt cx="2200" cy="1363"/>
          </a:xfrm>
        </p:grpSpPr>
        <p:sp>
          <p:nvSpPr>
            <p:cNvPr id="185430" name="Line 22"/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31" name="Line 23"/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432" name="Line 24"/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4645" name="Text Box 35"/>
          <p:cNvSpPr txBox="1">
            <a:spLocks noChangeArrowheads="1"/>
          </p:cNvSpPr>
          <p:nvPr/>
        </p:nvSpPr>
        <p:spPr bwMode="auto">
          <a:xfrm>
            <a:off x="658681" y="5470525"/>
            <a:ext cx="336502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… and begins exchanging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/>
              <a:t>file chunks with peers in torrent</a:t>
            </a:r>
          </a:p>
        </p:txBody>
      </p:sp>
      <p:grpSp>
        <p:nvGrpSpPr>
          <p:cNvPr id="185370" name="Group 71"/>
          <p:cNvGrpSpPr>
            <a:grpSpLocks/>
          </p:cNvGrpSpPr>
          <p:nvPr/>
        </p:nvGrpSpPr>
        <p:grpSpPr bwMode="auto">
          <a:xfrm>
            <a:off x="2366434" y="2982914"/>
            <a:ext cx="411031" cy="604837"/>
            <a:chOff x="4140" y="429"/>
            <a:chExt cx="1425" cy="2396"/>
          </a:xfrm>
        </p:grpSpPr>
        <p:sp>
          <p:nvSpPr>
            <p:cNvPr id="185398" name="Freeform 72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9" name="Rectangle 73"/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00" name="Freeform 74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1" name="Freeform 75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2" name="Rectangle 76"/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5403" name="Group 77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5428" name="AutoShape 78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5429" name="AutoShape 79"/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5404" name="Rectangle 80"/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5405" name="Group 81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5426" name="AutoShape 82"/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5427" name="AutoShape 83"/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5406" name="Rectangle 84"/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07" name="Rectangle 85"/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5408" name="Group 86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5424" name="AutoShape 87"/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5425" name="AutoShape 88"/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5409" name="Freeform 89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5410" name="Group 90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5422" name="AutoShape 91"/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5423" name="AutoShape 92"/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5411" name="Rectangle 93"/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2" name="Freeform 94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3" name="Freeform 95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4" name="Oval 96"/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5" name="Freeform 97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6" name="AutoShape 98"/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7" name="AutoShape 99"/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8" name="Oval 100"/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19" name="Oval 101"/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85420" name="Oval 102"/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5421" name="Rectangle 103"/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8" name="Group 104"/>
          <p:cNvGrpSpPr>
            <a:grpSpLocks/>
          </p:cNvGrpSpPr>
          <p:nvPr/>
        </p:nvGrpSpPr>
        <p:grpSpPr bwMode="auto">
          <a:xfrm>
            <a:off x="2251208" y="4222751"/>
            <a:ext cx="742950" cy="588963"/>
            <a:chOff x="-44" y="1473"/>
            <a:chExt cx="981" cy="1105"/>
          </a:xfrm>
        </p:grpSpPr>
        <p:pic>
          <p:nvPicPr>
            <p:cNvPr id="185396" name="Picture 105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97" name="Freeform 10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2" name="Group 107"/>
          <p:cNvGrpSpPr>
            <a:grpSpLocks/>
          </p:cNvGrpSpPr>
          <p:nvPr/>
        </p:nvGrpSpPr>
        <p:grpSpPr bwMode="auto">
          <a:xfrm>
            <a:off x="3735388" y="5235576"/>
            <a:ext cx="789385" cy="620713"/>
            <a:chOff x="-44" y="1473"/>
            <a:chExt cx="981" cy="1105"/>
          </a:xfrm>
        </p:grpSpPr>
        <p:pic>
          <p:nvPicPr>
            <p:cNvPr id="185394" name="Picture 108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95" name="Freeform 10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3" name="Group 110"/>
          <p:cNvGrpSpPr>
            <a:grpSpLocks/>
          </p:cNvGrpSpPr>
          <p:nvPr/>
        </p:nvGrpSpPr>
        <p:grpSpPr bwMode="auto">
          <a:xfrm>
            <a:off x="4041511" y="5813426"/>
            <a:ext cx="789385" cy="620713"/>
            <a:chOff x="-44" y="1473"/>
            <a:chExt cx="981" cy="1105"/>
          </a:xfrm>
        </p:grpSpPr>
        <p:pic>
          <p:nvPicPr>
            <p:cNvPr id="185392" name="Picture 111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93" name="Freeform 11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4" name="Group 113"/>
          <p:cNvGrpSpPr>
            <a:grpSpLocks/>
          </p:cNvGrpSpPr>
          <p:nvPr/>
        </p:nvGrpSpPr>
        <p:grpSpPr bwMode="auto">
          <a:xfrm flipH="1">
            <a:off x="6894645" y="4659313"/>
            <a:ext cx="789384" cy="620712"/>
            <a:chOff x="-44" y="1473"/>
            <a:chExt cx="981" cy="1105"/>
          </a:xfrm>
        </p:grpSpPr>
        <p:pic>
          <p:nvPicPr>
            <p:cNvPr id="185390" name="Picture 114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91" name="Freeform 11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5" name="Group 116"/>
          <p:cNvGrpSpPr>
            <a:grpSpLocks/>
          </p:cNvGrpSpPr>
          <p:nvPr/>
        </p:nvGrpSpPr>
        <p:grpSpPr bwMode="auto">
          <a:xfrm flipH="1">
            <a:off x="6518011" y="5997576"/>
            <a:ext cx="789385" cy="620713"/>
            <a:chOff x="-44" y="1473"/>
            <a:chExt cx="981" cy="1105"/>
          </a:xfrm>
        </p:grpSpPr>
        <p:pic>
          <p:nvPicPr>
            <p:cNvPr id="185388" name="Picture 117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9" name="Freeform 11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6" name="Group 119"/>
          <p:cNvGrpSpPr>
            <a:grpSpLocks/>
          </p:cNvGrpSpPr>
          <p:nvPr/>
        </p:nvGrpSpPr>
        <p:grpSpPr bwMode="auto">
          <a:xfrm flipH="1">
            <a:off x="6953118" y="3471863"/>
            <a:ext cx="789384" cy="620712"/>
            <a:chOff x="-44" y="1473"/>
            <a:chExt cx="981" cy="1105"/>
          </a:xfrm>
        </p:grpSpPr>
        <p:pic>
          <p:nvPicPr>
            <p:cNvPr id="185386" name="Picture 120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7" name="Freeform 12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7" name="Group 122"/>
          <p:cNvGrpSpPr>
            <a:grpSpLocks/>
          </p:cNvGrpSpPr>
          <p:nvPr/>
        </p:nvGrpSpPr>
        <p:grpSpPr bwMode="auto">
          <a:xfrm flipH="1">
            <a:off x="5006314" y="2938463"/>
            <a:ext cx="694796" cy="620712"/>
            <a:chOff x="-44" y="1473"/>
            <a:chExt cx="981" cy="1105"/>
          </a:xfrm>
        </p:grpSpPr>
        <p:pic>
          <p:nvPicPr>
            <p:cNvPr id="185384" name="Picture 123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5" name="Freeform 12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8" name="Group 125"/>
          <p:cNvGrpSpPr>
            <a:grpSpLocks/>
          </p:cNvGrpSpPr>
          <p:nvPr/>
        </p:nvGrpSpPr>
        <p:grpSpPr bwMode="auto">
          <a:xfrm>
            <a:off x="3262445" y="2928938"/>
            <a:ext cx="789384" cy="620712"/>
            <a:chOff x="-44" y="1473"/>
            <a:chExt cx="981" cy="1105"/>
          </a:xfrm>
        </p:grpSpPr>
        <p:pic>
          <p:nvPicPr>
            <p:cNvPr id="185382" name="Picture 126" descr="desktop_computer_stylized_medium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3" name="Freeform 12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5379" name="Group 129"/>
          <p:cNvGrpSpPr>
            <a:grpSpLocks/>
          </p:cNvGrpSpPr>
          <p:nvPr/>
        </p:nvGrpSpPr>
        <p:grpSpPr bwMode="auto">
          <a:xfrm>
            <a:off x="5537729" y="5541963"/>
            <a:ext cx="531416" cy="412750"/>
            <a:chOff x="-44" y="1473"/>
            <a:chExt cx="981" cy="1105"/>
          </a:xfrm>
        </p:grpSpPr>
        <p:pic>
          <p:nvPicPr>
            <p:cNvPr id="185380" name="Picture 130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81" name="Freeform 13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81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4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24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24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95" grpId="0" animBg="1"/>
      <p:bldP spid="24595" grpId="1" animBg="1"/>
      <p:bldP spid="24609" grpId="0"/>
      <p:bldP spid="24629" grpId="0"/>
      <p:bldP spid="2464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7147" y="1471613"/>
            <a:ext cx="4848093" cy="2457450"/>
          </a:xfrm>
        </p:spPr>
        <p:txBody>
          <a:bodyPr/>
          <a:lstStyle/>
          <a:p>
            <a:pPr marL="287338" indent="-287338"/>
            <a:r>
              <a:rPr lang="en-US" altLang="en-US" sz="2400">
                <a:ea typeface="ＭＳ Ｐゴシック" pitchFamily="34" charset="-128"/>
              </a:rPr>
              <a:t>peer joining torrent: </a:t>
            </a:r>
          </a:p>
          <a:p>
            <a:pPr marL="681038" lvl="1" indent="-223838"/>
            <a:r>
              <a:rPr lang="en-US" altLang="en-US">
                <a:ea typeface="ＭＳ Ｐゴシック" pitchFamily="34" charset="-128"/>
              </a:rPr>
              <a:t>has no chunks, but will accumulate them over time from other peers</a:t>
            </a:r>
          </a:p>
          <a:p>
            <a:pPr marL="681038" lvl="1" indent="-223838"/>
            <a:r>
              <a:rPr lang="en-US" altLang="en-US">
                <a:ea typeface="ＭＳ Ｐゴシック" pitchFamily="34" charset="-128"/>
              </a:rPr>
              <a:t>registers with tracker to get list of peers, connects to subset of peers (</a:t>
            </a:r>
            <a:r>
              <a:rPr lang="ja-JP" altLang="en-US">
                <a:ea typeface="ＭＳ Ｐゴシック" pitchFamily="34" charset="-128"/>
              </a:rPr>
              <a:t>“</a:t>
            </a:r>
            <a:r>
              <a:rPr lang="en-US" altLang="ja-JP">
                <a:ea typeface="ＭＳ Ｐゴシック" pitchFamily="34" charset="-128"/>
              </a:rPr>
              <a:t>neighbors</a:t>
            </a:r>
            <a:r>
              <a:rPr lang="ja-JP" altLang="en-US">
                <a:ea typeface="ＭＳ Ｐゴシック" pitchFamily="34" charset="-128"/>
              </a:rPr>
              <a:t>”</a:t>
            </a:r>
            <a:r>
              <a:rPr lang="en-US" altLang="ja-JP">
                <a:ea typeface="ＭＳ Ｐゴシック" pitchFamily="34" charset="-128"/>
              </a:rPr>
              <a:t>)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187396" name="Rectangle 2"/>
          <p:cNvSpPr>
            <a:spLocks noChangeArrowheads="1"/>
          </p:cNvSpPr>
          <p:nvPr/>
        </p:nvSpPr>
        <p:spPr bwMode="auto">
          <a:xfrm>
            <a:off x="445427" y="0"/>
            <a:ext cx="84201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  <a:latin typeface="Gill Sans MT" pitchFamily="34" charset="0"/>
              </a:rPr>
              <a:t>P2P file distribution: BitTorrent </a:t>
            </a:r>
          </a:p>
        </p:txBody>
      </p:sp>
      <p:pic>
        <p:nvPicPr>
          <p:cNvPr id="187397" name="Picture 4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136" y="817563"/>
            <a:ext cx="7228285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7398" name="Rectangle 3"/>
          <p:cNvSpPr>
            <a:spLocks noChangeArrowheads="1"/>
          </p:cNvSpPr>
          <p:nvPr/>
        </p:nvSpPr>
        <p:spPr bwMode="auto">
          <a:xfrm>
            <a:off x="479822" y="4221164"/>
            <a:ext cx="8796734" cy="2338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while downloading, peer uploads chunks to other peers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peer may change peers with whom it exchanges chunks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i="1">
                <a:solidFill>
                  <a:srgbClr val="CC0000"/>
                </a:solidFill>
                <a:latin typeface="Gill Sans MT" pitchFamily="34" charset="0"/>
              </a:rPr>
              <a:t>churn:</a:t>
            </a:r>
            <a:r>
              <a:rPr lang="en-US" altLang="en-US" sz="2400">
                <a:latin typeface="Gill Sans MT" pitchFamily="34" charset="0"/>
              </a:rPr>
              <a:t> peers may come and go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once peer has entire file, it may (selfishly) leave or (altruistically) remain in torrent</a:t>
            </a:r>
          </a:p>
        </p:txBody>
      </p:sp>
      <p:sp>
        <p:nvSpPr>
          <p:cNvPr id="187399" name="Line 25"/>
          <p:cNvSpPr>
            <a:spLocks noChangeShapeType="1"/>
          </p:cNvSpPr>
          <p:nvPr/>
        </p:nvSpPr>
        <p:spPr bwMode="auto">
          <a:xfrm>
            <a:off x="6765661" y="1646239"/>
            <a:ext cx="1881452" cy="879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0" name="Line 26"/>
          <p:cNvSpPr>
            <a:spLocks noChangeShapeType="1"/>
          </p:cNvSpPr>
          <p:nvPr/>
        </p:nvSpPr>
        <p:spPr bwMode="auto">
          <a:xfrm>
            <a:off x="6616040" y="1739901"/>
            <a:ext cx="182298" cy="1133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1" name="Line 27"/>
          <p:cNvSpPr>
            <a:spLocks noChangeShapeType="1"/>
          </p:cNvSpPr>
          <p:nvPr/>
        </p:nvSpPr>
        <p:spPr bwMode="auto">
          <a:xfrm flipH="1" flipV="1">
            <a:off x="7825052" y="1590675"/>
            <a:ext cx="861616" cy="190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2" name="Line 28"/>
          <p:cNvSpPr>
            <a:spLocks noChangeShapeType="1"/>
          </p:cNvSpPr>
          <p:nvPr/>
        </p:nvSpPr>
        <p:spPr bwMode="auto">
          <a:xfrm flipH="1">
            <a:off x="7223126" y="1925639"/>
            <a:ext cx="1504818" cy="1239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3" name="Line 29"/>
          <p:cNvSpPr>
            <a:spLocks noChangeShapeType="1"/>
          </p:cNvSpPr>
          <p:nvPr/>
        </p:nvSpPr>
        <p:spPr bwMode="auto">
          <a:xfrm flipH="1">
            <a:off x="7286758" y="3152775"/>
            <a:ext cx="546894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4" name="Line 30"/>
          <p:cNvSpPr>
            <a:spLocks noChangeShapeType="1"/>
          </p:cNvSpPr>
          <p:nvPr/>
        </p:nvSpPr>
        <p:spPr bwMode="auto">
          <a:xfrm flipH="1">
            <a:off x="6932481" y="1714501"/>
            <a:ext cx="663840" cy="1046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5" name="Line 31"/>
          <p:cNvSpPr>
            <a:spLocks noChangeShapeType="1"/>
          </p:cNvSpPr>
          <p:nvPr/>
        </p:nvSpPr>
        <p:spPr bwMode="auto">
          <a:xfrm flipV="1">
            <a:off x="7054586" y="2579689"/>
            <a:ext cx="1563291" cy="301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6" name="Line 32"/>
          <p:cNvSpPr>
            <a:spLocks noChangeShapeType="1"/>
          </p:cNvSpPr>
          <p:nvPr/>
        </p:nvSpPr>
        <p:spPr bwMode="auto">
          <a:xfrm>
            <a:off x="7792377" y="1679576"/>
            <a:ext cx="871934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7" name="Line 33"/>
          <p:cNvSpPr>
            <a:spLocks noChangeShapeType="1"/>
          </p:cNvSpPr>
          <p:nvPr/>
        </p:nvSpPr>
        <p:spPr bwMode="auto">
          <a:xfrm>
            <a:off x="8119138" y="3165476"/>
            <a:ext cx="276886" cy="136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8" name="Line 34"/>
          <p:cNvSpPr>
            <a:spLocks noChangeShapeType="1"/>
          </p:cNvSpPr>
          <p:nvPr/>
        </p:nvSpPr>
        <p:spPr bwMode="auto">
          <a:xfrm>
            <a:off x="7297077" y="3351213"/>
            <a:ext cx="109894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7409" name="Line 38"/>
          <p:cNvSpPr>
            <a:spLocks noChangeShapeType="1"/>
          </p:cNvSpPr>
          <p:nvPr/>
        </p:nvSpPr>
        <p:spPr bwMode="auto">
          <a:xfrm flipH="1">
            <a:off x="8525008" y="2689225"/>
            <a:ext cx="194336" cy="585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87410" name="Picture 39" descr="Alic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1035" y="2139950"/>
            <a:ext cx="350838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7411" name="Group 70"/>
          <p:cNvGrpSpPr>
            <a:grpSpLocks/>
          </p:cNvGrpSpPr>
          <p:nvPr/>
        </p:nvGrpSpPr>
        <p:grpSpPr bwMode="auto">
          <a:xfrm>
            <a:off x="6051948" y="1693863"/>
            <a:ext cx="2576248" cy="1350962"/>
            <a:chOff x="1752" y="2166"/>
            <a:chExt cx="2200" cy="1363"/>
          </a:xfrm>
        </p:grpSpPr>
        <p:sp>
          <p:nvSpPr>
            <p:cNvPr id="187472" name="Line 22"/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473" name="Line 23"/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474" name="Line 24"/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7412" name="Group 74"/>
          <p:cNvGrpSpPr>
            <a:grpSpLocks/>
          </p:cNvGrpSpPr>
          <p:nvPr/>
        </p:nvGrpSpPr>
        <p:grpSpPr bwMode="auto">
          <a:xfrm>
            <a:off x="5682192" y="1374776"/>
            <a:ext cx="316442" cy="517525"/>
            <a:chOff x="4140" y="429"/>
            <a:chExt cx="1425" cy="2396"/>
          </a:xfrm>
        </p:grpSpPr>
        <p:sp>
          <p:nvSpPr>
            <p:cNvPr id="187440" name="Freeform 75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1" name="Rectangle 76"/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42" name="Freeform 77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3" name="Freeform 78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44" name="Rectangle 79"/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7445" name="Group 80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7470" name="AutoShape 81"/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7471" name="AutoShape 82"/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7446" name="Rectangle 83"/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7447" name="Group 84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7468" name="AutoShape 85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7469" name="AutoShape 86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7448" name="Rectangle 87"/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49" name="Rectangle 88"/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187450" name="Group 89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7466" name="AutoShape 90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7467" name="AutoShape 91"/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7451" name="Freeform 92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452" name="Group 93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7464" name="AutoShape 94"/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87465" name="AutoShape 95"/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187453" name="Rectangle 96"/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54" name="Freeform 97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5" name="Freeform 98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6" name="Oval 99"/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57" name="Freeform 100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458" name="AutoShape 101"/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59" name="AutoShape 102"/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60" name="Oval 103"/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61" name="Oval 104"/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cs typeface="Arial" pitchFamily="34" charset="0"/>
              </a:endParaRPr>
            </a:p>
          </p:txBody>
        </p:sp>
        <p:sp>
          <p:nvSpPr>
            <p:cNvPr id="187462" name="Oval 105"/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87463" name="Rectangle 106"/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187413" name="Group 107"/>
          <p:cNvGrpSpPr>
            <a:grpSpLocks/>
          </p:cNvGrpSpPr>
          <p:nvPr/>
        </p:nvGrpSpPr>
        <p:grpSpPr bwMode="auto">
          <a:xfrm>
            <a:off x="6837892" y="3176588"/>
            <a:ext cx="471223" cy="349250"/>
            <a:chOff x="-44" y="1473"/>
            <a:chExt cx="981" cy="1105"/>
          </a:xfrm>
        </p:grpSpPr>
        <p:pic>
          <p:nvPicPr>
            <p:cNvPr id="187438" name="Picture 108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9" name="Freeform 10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4" name="Group 110"/>
          <p:cNvGrpSpPr>
            <a:grpSpLocks/>
          </p:cNvGrpSpPr>
          <p:nvPr/>
        </p:nvGrpSpPr>
        <p:grpSpPr bwMode="auto">
          <a:xfrm flipH="1">
            <a:off x="8359908" y="3252788"/>
            <a:ext cx="471223" cy="349250"/>
            <a:chOff x="-44" y="1473"/>
            <a:chExt cx="981" cy="1105"/>
          </a:xfrm>
        </p:grpSpPr>
        <p:pic>
          <p:nvPicPr>
            <p:cNvPr id="187436" name="Picture 111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7" name="Freeform 11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5" name="Group 113"/>
          <p:cNvGrpSpPr>
            <a:grpSpLocks/>
          </p:cNvGrpSpPr>
          <p:nvPr/>
        </p:nvGrpSpPr>
        <p:grpSpPr bwMode="auto">
          <a:xfrm flipH="1">
            <a:off x="8653992" y="2457450"/>
            <a:ext cx="471223" cy="349250"/>
            <a:chOff x="-44" y="1473"/>
            <a:chExt cx="981" cy="1105"/>
          </a:xfrm>
        </p:grpSpPr>
        <p:pic>
          <p:nvPicPr>
            <p:cNvPr id="187434" name="Picture 114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5" name="Freeform 11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6" name="Group 116"/>
          <p:cNvGrpSpPr>
            <a:grpSpLocks/>
          </p:cNvGrpSpPr>
          <p:nvPr/>
        </p:nvGrpSpPr>
        <p:grpSpPr bwMode="auto">
          <a:xfrm flipH="1">
            <a:off x="8714185" y="1706563"/>
            <a:ext cx="471223" cy="349250"/>
            <a:chOff x="-44" y="1473"/>
            <a:chExt cx="981" cy="1105"/>
          </a:xfrm>
        </p:grpSpPr>
        <p:pic>
          <p:nvPicPr>
            <p:cNvPr id="187432" name="Picture 117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3" name="Freeform 11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7" name="Group 119"/>
          <p:cNvGrpSpPr>
            <a:grpSpLocks/>
          </p:cNvGrpSpPr>
          <p:nvPr/>
        </p:nvGrpSpPr>
        <p:grpSpPr bwMode="auto">
          <a:xfrm flipH="1">
            <a:off x="7487973" y="1368425"/>
            <a:ext cx="471223" cy="349250"/>
            <a:chOff x="-44" y="1473"/>
            <a:chExt cx="981" cy="1105"/>
          </a:xfrm>
        </p:grpSpPr>
        <p:pic>
          <p:nvPicPr>
            <p:cNvPr id="187430" name="Picture 120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31" name="Freeform 12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8" name="Group 123"/>
          <p:cNvGrpSpPr>
            <a:grpSpLocks/>
          </p:cNvGrpSpPr>
          <p:nvPr/>
        </p:nvGrpSpPr>
        <p:grpSpPr bwMode="auto">
          <a:xfrm>
            <a:off x="6309917" y="1411288"/>
            <a:ext cx="471223" cy="349250"/>
            <a:chOff x="-44" y="1473"/>
            <a:chExt cx="981" cy="1105"/>
          </a:xfrm>
        </p:grpSpPr>
        <p:pic>
          <p:nvPicPr>
            <p:cNvPr id="187428" name="Picture 124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29" name="Freeform 125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19" name="Group 126"/>
          <p:cNvGrpSpPr>
            <a:grpSpLocks/>
          </p:cNvGrpSpPr>
          <p:nvPr/>
        </p:nvGrpSpPr>
        <p:grpSpPr bwMode="auto">
          <a:xfrm>
            <a:off x="5589323" y="2162175"/>
            <a:ext cx="471223" cy="349250"/>
            <a:chOff x="-44" y="1473"/>
            <a:chExt cx="981" cy="1105"/>
          </a:xfrm>
        </p:grpSpPr>
        <p:pic>
          <p:nvPicPr>
            <p:cNvPr id="187426" name="Picture 127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27" name="Freeform 128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20" name="Group 129"/>
          <p:cNvGrpSpPr>
            <a:grpSpLocks/>
          </p:cNvGrpSpPr>
          <p:nvPr/>
        </p:nvGrpSpPr>
        <p:grpSpPr bwMode="auto">
          <a:xfrm>
            <a:off x="6640117" y="2749550"/>
            <a:ext cx="471223" cy="349250"/>
            <a:chOff x="-44" y="1473"/>
            <a:chExt cx="981" cy="1105"/>
          </a:xfrm>
        </p:grpSpPr>
        <p:pic>
          <p:nvPicPr>
            <p:cNvPr id="187424" name="Picture 130" descr="desktop_computer_stylized_medium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25" name="Freeform 131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87421" name="Group 132"/>
          <p:cNvGrpSpPr>
            <a:grpSpLocks/>
          </p:cNvGrpSpPr>
          <p:nvPr/>
        </p:nvGrpSpPr>
        <p:grpSpPr bwMode="auto">
          <a:xfrm>
            <a:off x="7783777" y="2989264"/>
            <a:ext cx="352558" cy="261937"/>
            <a:chOff x="-44" y="1473"/>
            <a:chExt cx="981" cy="1105"/>
          </a:xfrm>
        </p:grpSpPr>
        <p:pic>
          <p:nvPicPr>
            <p:cNvPr id="187422" name="Picture 133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23" name="Freeform 13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82</a:t>
            </a:fld>
            <a:endParaRPr lang="en-US" altLang="en-US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3" name="Rectangle 2"/>
          <p:cNvSpPr>
            <a:spLocks noGrp="1" noChangeArrowheads="1"/>
          </p:cNvSpPr>
          <p:nvPr>
            <p:ph type="title"/>
          </p:nvPr>
        </p:nvSpPr>
        <p:spPr>
          <a:xfrm>
            <a:off x="323321" y="160338"/>
            <a:ext cx="9199166" cy="849312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BitTorrent: requesting, sending file chunks</a:t>
            </a:r>
          </a:p>
        </p:txBody>
      </p:sp>
      <p:sp>
        <p:nvSpPr>
          <p:cNvPr id="214020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14471" y="1477964"/>
            <a:ext cx="4321836" cy="3768725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</a:rPr>
              <a:t>requesting chunks: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at any given time, different peers have different subsets of file chunks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periodically, Alice asks each peer for list of chunks that they have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Alice requests missing chunks from peers, rarest first</a:t>
            </a:r>
          </a:p>
        </p:txBody>
      </p:sp>
      <p:sp>
        <p:nvSpPr>
          <p:cNvPr id="214021" name="Rectangle 6"/>
          <p:cNvSpPr>
            <a:spLocks noChangeArrowheads="1"/>
          </p:cNvSpPr>
          <p:nvPr/>
        </p:nvSpPr>
        <p:spPr bwMode="auto">
          <a:xfrm>
            <a:off x="4734587" y="1425576"/>
            <a:ext cx="4897967" cy="411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 i="1">
                <a:solidFill>
                  <a:srgbClr val="CC0000"/>
                </a:solidFill>
                <a:latin typeface="Gill Sans MT" pitchFamily="34" charset="0"/>
              </a:rPr>
              <a:t>sending chunks: tit-for-tat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Alice sends chunks to those four peers currently sending her chunks </a:t>
            </a:r>
            <a:r>
              <a:rPr lang="en-US" altLang="en-US" sz="2400" i="1">
                <a:latin typeface="Gill Sans MT" pitchFamily="34" charset="0"/>
              </a:rPr>
              <a:t>at highest rate</a:t>
            </a:r>
            <a:r>
              <a:rPr lang="en-US" altLang="en-US" sz="2400">
                <a:latin typeface="Gill Sans MT" pitchFamily="34" charset="0"/>
              </a:rPr>
              <a:t> 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en-US" altLang="en-US">
                <a:latin typeface="Gill Sans MT" pitchFamily="34" charset="0"/>
              </a:rPr>
              <a:t>other peers are choked by Alice (do not receive chunks from her)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en-US" altLang="en-US">
                <a:latin typeface="Gill Sans MT" pitchFamily="34" charset="0"/>
              </a:rPr>
              <a:t>re-evaluate top 4 every10 secs</a:t>
            </a:r>
          </a:p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latin typeface="Gill Sans MT" pitchFamily="34" charset="0"/>
              </a:rPr>
              <a:t>every 30 secs: randomly select another peer, starts sending chunks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ja-JP" altLang="en-US">
                <a:latin typeface="Gill Sans MT" pitchFamily="34" charset="0"/>
              </a:rPr>
              <a:t>“</a:t>
            </a:r>
            <a:r>
              <a:rPr lang="en-US" altLang="ja-JP">
                <a:latin typeface="Gill Sans MT" pitchFamily="34" charset="0"/>
              </a:rPr>
              <a:t>optimistically unchoke</a:t>
            </a:r>
            <a:r>
              <a:rPr lang="ja-JP" altLang="en-US">
                <a:latin typeface="Gill Sans MT" pitchFamily="34" charset="0"/>
              </a:rPr>
              <a:t>”</a:t>
            </a:r>
            <a:r>
              <a:rPr lang="en-US" altLang="ja-JP">
                <a:latin typeface="Gill Sans MT" pitchFamily="34" charset="0"/>
              </a:rPr>
              <a:t> this peer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en-US" altLang="en-US">
                <a:latin typeface="Gill Sans MT" pitchFamily="34" charset="0"/>
              </a:rPr>
              <a:t>newly chosen peer may join top 4</a:t>
            </a:r>
          </a:p>
          <a:p>
            <a:pPr>
              <a:buClr>
                <a:srgbClr val="000099"/>
              </a:buClr>
              <a:buSzTx/>
              <a:buFont typeface="Wingdings" pitchFamily="2" charset="2"/>
              <a:buChar char="§"/>
            </a:pPr>
            <a:endParaRPr lang="en-US" altLang="en-US">
              <a:latin typeface="Gill Sans MT" pitchFamily="34" charset="0"/>
            </a:endParaRPr>
          </a:p>
        </p:txBody>
      </p:sp>
      <p:pic>
        <p:nvPicPr>
          <p:cNvPr id="189446" name="Picture 10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838" y="812800"/>
            <a:ext cx="841666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83</a:t>
            </a:fld>
            <a:endParaRPr lang="en-US" altLang="en-US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1" name="Rectangle 2"/>
          <p:cNvSpPr>
            <a:spLocks noGrp="1" noChangeArrowheads="1"/>
          </p:cNvSpPr>
          <p:nvPr>
            <p:ph type="title"/>
          </p:nvPr>
        </p:nvSpPr>
        <p:spPr>
          <a:xfrm>
            <a:off x="522817" y="0"/>
            <a:ext cx="8420100" cy="11430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BitTorrent: tit-for-tat</a:t>
            </a:r>
          </a:p>
        </p:txBody>
      </p:sp>
      <p:pic>
        <p:nvPicPr>
          <p:cNvPr id="191492" name="Picture 13" descr="Alic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71756" y="4962525"/>
            <a:ext cx="608806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1493" name="Line 15"/>
          <p:cNvSpPr>
            <a:spLocks noChangeShapeType="1"/>
          </p:cNvSpPr>
          <p:nvPr/>
        </p:nvSpPr>
        <p:spPr bwMode="auto">
          <a:xfrm flipH="1" flipV="1">
            <a:off x="1595967" y="3968750"/>
            <a:ext cx="1595967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4" name="Line 16"/>
          <p:cNvSpPr>
            <a:spLocks noChangeShapeType="1"/>
          </p:cNvSpPr>
          <p:nvPr/>
        </p:nvSpPr>
        <p:spPr bwMode="auto">
          <a:xfrm flipH="1">
            <a:off x="2117064" y="4794250"/>
            <a:ext cx="1045633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5" name="Line 17"/>
          <p:cNvSpPr>
            <a:spLocks noChangeShapeType="1"/>
          </p:cNvSpPr>
          <p:nvPr/>
        </p:nvSpPr>
        <p:spPr bwMode="auto">
          <a:xfrm flipH="1">
            <a:off x="2847975" y="4908550"/>
            <a:ext cx="646642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6" name="Line 18"/>
          <p:cNvSpPr>
            <a:spLocks noChangeShapeType="1"/>
          </p:cNvSpPr>
          <p:nvPr/>
        </p:nvSpPr>
        <p:spPr bwMode="auto">
          <a:xfrm flipV="1">
            <a:off x="5971117" y="3092450"/>
            <a:ext cx="454025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7" name="Line 20"/>
          <p:cNvSpPr>
            <a:spLocks noChangeShapeType="1"/>
          </p:cNvSpPr>
          <p:nvPr/>
        </p:nvSpPr>
        <p:spPr bwMode="auto">
          <a:xfrm flipV="1">
            <a:off x="6081183" y="3676650"/>
            <a:ext cx="853017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91498" name="Line 21"/>
          <p:cNvSpPr>
            <a:spLocks noChangeShapeType="1"/>
          </p:cNvSpPr>
          <p:nvPr/>
        </p:nvSpPr>
        <p:spPr bwMode="auto">
          <a:xfrm>
            <a:off x="6081183" y="4146550"/>
            <a:ext cx="646642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pic>
        <p:nvPicPr>
          <p:cNvPr id="191499" name="Picture 22" descr="Bob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4988" y="4391026"/>
            <a:ext cx="732631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63" name="Line 23"/>
          <p:cNvSpPr>
            <a:spLocks noChangeShapeType="1"/>
          </p:cNvSpPr>
          <p:nvPr/>
        </p:nvSpPr>
        <p:spPr bwMode="auto">
          <a:xfrm flipV="1">
            <a:off x="3824817" y="3943350"/>
            <a:ext cx="1554692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266264" name="Line 24"/>
          <p:cNvSpPr>
            <a:spLocks noChangeShapeType="1"/>
          </p:cNvSpPr>
          <p:nvPr/>
        </p:nvSpPr>
        <p:spPr bwMode="auto">
          <a:xfrm flipH="1">
            <a:off x="3838575" y="4032250"/>
            <a:ext cx="1513417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5" name="Line 25"/>
          <p:cNvSpPr>
            <a:spLocks noChangeShapeType="1"/>
          </p:cNvSpPr>
          <p:nvPr/>
        </p:nvSpPr>
        <p:spPr bwMode="auto">
          <a:xfrm flipV="1">
            <a:off x="3879850" y="4133850"/>
            <a:ext cx="14859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6" name="Text Box 26"/>
          <p:cNvSpPr txBox="1">
            <a:spLocks noChangeArrowheads="1"/>
          </p:cNvSpPr>
          <p:nvPr/>
        </p:nvSpPr>
        <p:spPr bwMode="auto">
          <a:xfrm>
            <a:off x="911490" y="1320801"/>
            <a:ext cx="40647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(1) Alice </a:t>
            </a:r>
            <a:r>
              <a:rPr lang="ja-JP" altLang="en-US">
                <a:latin typeface="Gill Sans MT" pitchFamily="34" charset="0"/>
              </a:rPr>
              <a:t>“</a:t>
            </a:r>
            <a:r>
              <a:rPr lang="en-US" altLang="ja-JP">
                <a:latin typeface="Gill Sans MT" pitchFamily="34" charset="0"/>
              </a:rPr>
              <a:t>optimistically unchokes</a:t>
            </a:r>
            <a:r>
              <a:rPr lang="ja-JP" altLang="en-US">
                <a:latin typeface="Gill Sans MT" pitchFamily="34" charset="0"/>
              </a:rPr>
              <a:t>”</a:t>
            </a:r>
            <a:r>
              <a:rPr lang="en-US" altLang="ja-JP">
                <a:latin typeface="Gill Sans MT" pitchFamily="34" charset="0"/>
              </a:rPr>
              <a:t> Bob</a:t>
            </a:r>
            <a:endParaRPr lang="en-US" altLang="en-US">
              <a:latin typeface="Gill Sans MT" pitchFamily="34" charset="0"/>
            </a:endParaRPr>
          </a:p>
        </p:txBody>
      </p:sp>
      <p:sp>
        <p:nvSpPr>
          <p:cNvPr id="266267" name="Text Box 27"/>
          <p:cNvSpPr txBox="1">
            <a:spLocks noChangeArrowheads="1"/>
          </p:cNvSpPr>
          <p:nvPr/>
        </p:nvSpPr>
        <p:spPr bwMode="auto">
          <a:xfrm>
            <a:off x="875375" y="1663700"/>
            <a:ext cx="716972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(2) Alice becomes one of Bob</a:t>
            </a:r>
            <a:r>
              <a:rPr lang="ja-JP" altLang="en-US">
                <a:latin typeface="Gill Sans MT" pitchFamily="34" charset="0"/>
              </a:rPr>
              <a:t>’</a:t>
            </a:r>
            <a:r>
              <a:rPr lang="en-US" altLang="ja-JP">
                <a:latin typeface="Gill Sans MT" pitchFamily="34" charset="0"/>
              </a:rPr>
              <a:t>s top-four providers; Bob reciprocates</a:t>
            </a:r>
            <a:endParaRPr lang="en-US" altLang="en-US">
              <a:latin typeface="Gill Sans MT" pitchFamily="34" charset="0"/>
            </a:endParaRPr>
          </a:p>
        </p:txBody>
      </p:sp>
      <p:sp>
        <p:nvSpPr>
          <p:cNvPr id="266268" name="Text Box 28"/>
          <p:cNvSpPr txBox="1">
            <a:spLocks noChangeArrowheads="1"/>
          </p:cNvSpPr>
          <p:nvPr/>
        </p:nvSpPr>
        <p:spPr bwMode="auto">
          <a:xfrm>
            <a:off x="866775" y="2019300"/>
            <a:ext cx="530093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Gill Sans MT" pitchFamily="34" charset="0"/>
              </a:rPr>
              <a:t>(3) Bob becomes one of Alice</a:t>
            </a:r>
            <a:r>
              <a:rPr lang="ja-JP" altLang="en-US">
                <a:latin typeface="Gill Sans MT" pitchFamily="34" charset="0"/>
              </a:rPr>
              <a:t>’</a:t>
            </a:r>
            <a:r>
              <a:rPr lang="en-US" altLang="ja-JP">
                <a:latin typeface="Gill Sans MT" pitchFamily="34" charset="0"/>
              </a:rPr>
              <a:t>s top-four providers</a:t>
            </a:r>
            <a:endParaRPr lang="en-US" altLang="en-US">
              <a:latin typeface="Gill Sans MT" pitchFamily="34" charset="0"/>
            </a:endParaRPr>
          </a:p>
        </p:txBody>
      </p:sp>
      <p:sp>
        <p:nvSpPr>
          <p:cNvPr id="266269" name="Text Box 29"/>
          <p:cNvSpPr txBox="1">
            <a:spLocks noChangeArrowheads="1"/>
          </p:cNvSpPr>
          <p:nvPr/>
        </p:nvSpPr>
        <p:spPr bwMode="auto">
          <a:xfrm>
            <a:off x="5460340" y="5335589"/>
            <a:ext cx="3890169" cy="72072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i="1">
                <a:latin typeface="Gill Sans MT" pitchFamily="34" charset="0"/>
              </a:rPr>
              <a:t>higher upload rate:</a:t>
            </a:r>
            <a:r>
              <a:rPr lang="en-US" altLang="en-US">
                <a:latin typeface="Gill Sans MT" pitchFamily="34" charset="0"/>
              </a:rPr>
              <a:t> find better trading partners, get file faster !</a:t>
            </a:r>
          </a:p>
        </p:txBody>
      </p:sp>
      <p:pic>
        <p:nvPicPr>
          <p:cNvPr id="191507" name="Picture 36" descr="underline_base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449" y="865188"/>
            <a:ext cx="54465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1508" name="Group 52"/>
          <p:cNvGrpSpPr>
            <a:grpSpLocks/>
          </p:cNvGrpSpPr>
          <p:nvPr/>
        </p:nvGrpSpPr>
        <p:grpSpPr bwMode="auto">
          <a:xfrm>
            <a:off x="1315641" y="4799014"/>
            <a:ext cx="825500" cy="752475"/>
            <a:chOff x="-44" y="1473"/>
            <a:chExt cx="981" cy="1105"/>
          </a:xfrm>
        </p:grpSpPr>
        <p:pic>
          <p:nvPicPr>
            <p:cNvPr id="191540" name="Picture 53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41" name="Freeform 54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09" name="Group 55"/>
          <p:cNvGrpSpPr>
            <a:grpSpLocks/>
          </p:cNvGrpSpPr>
          <p:nvPr/>
        </p:nvGrpSpPr>
        <p:grpSpPr bwMode="auto">
          <a:xfrm>
            <a:off x="2068910" y="5561014"/>
            <a:ext cx="825500" cy="752475"/>
            <a:chOff x="-44" y="1473"/>
            <a:chExt cx="981" cy="1105"/>
          </a:xfrm>
        </p:grpSpPr>
        <p:pic>
          <p:nvPicPr>
            <p:cNvPr id="191538" name="Picture 56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9" name="Freeform 57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0" name="Group 58"/>
          <p:cNvGrpSpPr>
            <a:grpSpLocks/>
          </p:cNvGrpSpPr>
          <p:nvPr/>
        </p:nvGrpSpPr>
        <p:grpSpPr bwMode="auto">
          <a:xfrm>
            <a:off x="789385" y="3678238"/>
            <a:ext cx="825500" cy="752475"/>
            <a:chOff x="-44" y="1473"/>
            <a:chExt cx="981" cy="1105"/>
          </a:xfrm>
        </p:grpSpPr>
        <p:pic>
          <p:nvPicPr>
            <p:cNvPr id="191536" name="Picture 59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7" name="Freeform 6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1" name="Group 61"/>
          <p:cNvGrpSpPr>
            <a:grpSpLocks/>
          </p:cNvGrpSpPr>
          <p:nvPr/>
        </p:nvGrpSpPr>
        <p:grpSpPr bwMode="auto">
          <a:xfrm>
            <a:off x="2916767" y="4211639"/>
            <a:ext cx="825500" cy="752475"/>
            <a:chOff x="-44" y="1473"/>
            <a:chExt cx="981" cy="1105"/>
          </a:xfrm>
        </p:grpSpPr>
        <p:pic>
          <p:nvPicPr>
            <p:cNvPr id="191534" name="Picture 62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5" name="Freeform 63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2" name="Group 64"/>
          <p:cNvGrpSpPr>
            <a:grpSpLocks/>
          </p:cNvGrpSpPr>
          <p:nvPr/>
        </p:nvGrpSpPr>
        <p:grpSpPr bwMode="auto">
          <a:xfrm flipH="1">
            <a:off x="6738144" y="4135439"/>
            <a:ext cx="825500" cy="752475"/>
            <a:chOff x="-44" y="1473"/>
            <a:chExt cx="981" cy="1105"/>
          </a:xfrm>
        </p:grpSpPr>
        <p:pic>
          <p:nvPicPr>
            <p:cNvPr id="191532" name="Picture 65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3" name="Freeform 6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3" name="Group 67"/>
          <p:cNvGrpSpPr>
            <a:grpSpLocks/>
          </p:cNvGrpSpPr>
          <p:nvPr/>
        </p:nvGrpSpPr>
        <p:grpSpPr bwMode="auto">
          <a:xfrm flipH="1">
            <a:off x="6901525" y="3297239"/>
            <a:ext cx="825500" cy="752475"/>
            <a:chOff x="-44" y="1473"/>
            <a:chExt cx="981" cy="1105"/>
          </a:xfrm>
        </p:grpSpPr>
        <p:pic>
          <p:nvPicPr>
            <p:cNvPr id="191530" name="Picture 68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31" name="Freeform 69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4" name="Group 70"/>
          <p:cNvGrpSpPr>
            <a:grpSpLocks/>
          </p:cNvGrpSpPr>
          <p:nvPr/>
        </p:nvGrpSpPr>
        <p:grpSpPr bwMode="auto">
          <a:xfrm flipH="1">
            <a:off x="6476735" y="2676526"/>
            <a:ext cx="825500" cy="752475"/>
            <a:chOff x="-44" y="1473"/>
            <a:chExt cx="981" cy="1105"/>
          </a:xfrm>
        </p:grpSpPr>
        <p:pic>
          <p:nvPicPr>
            <p:cNvPr id="191528" name="Picture 71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29" name="Freeform 72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91515" name="Group 74"/>
          <p:cNvGrpSpPr>
            <a:grpSpLocks/>
          </p:cNvGrpSpPr>
          <p:nvPr/>
        </p:nvGrpSpPr>
        <p:grpSpPr bwMode="auto">
          <a:xfrm flipH="1">
            <a:off x="5477537" y="3667126"/>
            <a:ext cx="825500" cy="752475"/>
            <a:chOff x="-44" y="1473"/>
            <a:chExt cx="981" cy="1105"/>
          </a:xfrm>
        </p:grpSpPr>
        <p:pic>
          <p:nvPicPr>
            <p:cNvPr id="191526" name="Picture 75" descr="desktop_computer_stylized_medium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27" name="Freeform 76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80"/>
          <p:cNvGrpSpPr>
            <a:grpSpLocks/>
          </p:cNvGrpSpPr>
          <p:nvPr/>
        </p:nvGrpSpPr>
        <p:grpSpPr bwMode="auto">
          <a:xfrm>
            <a:off x="5238485" y="2501901"/>
            <a:ext cx="825500" cy="1177925"/>
            <a:chOff x="4746" y="1528"/>
            <a:chExt cx="480" cy="742"/>
          </a:xfrm>
        </p:grpSpPr>
        <p:sp>
          <p:nvSpPr>
            <p:cNvPr id="191522" name="Line 50"/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1523" name="Group 77"/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191524" name="Picture 78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1525" name="Freeform 79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12" name="Group 87"/>
          <p:cNvGrpSpPr>
            <a:grpSpLocks/>
          </p:cNvGrpSpPr>
          <p:nvPr/>
        </p:nvGrpSpPr>
        <p:grpSpPr bwMode="auto">
          <a:xfrm>
            <a:off x="2086109" y="2990850"/>
            <a:ext cx="1205573" cy="1219200"/>
            <a:chOff x="4779" y="2386"/>
            <a:chExt cx="701" cy="768"/>
          </a:xfrm>
        </p:grpSpPr>
        <p:sp>
          <p:nvSpPr>
            <p:cNvPr id="191518" name="Line 46"/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91519" name="Group 84"/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191520" name="Picture 85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1521" name="Freeform 86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5410F183-BC0A-4CBF-B733-271855D62A2D}" type="slidenum">
              <a:rPr lang="en-US" altLang="en-US" smtClean="0"/>
              <a:pPr/>
              <a:t>84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6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6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6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6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6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66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63" grpId="0" animBg="1"/>
      <p:bldP spid="266263" grpId="1" animBg="1"/>
      <p:bldP spid="266264" grpId="0" animBg="1"/>
      <p:bldP spid="266265" grpId="0" animBg="1"/>
      <p:bldP spid="266266" grpId="0"/>
      <p:bldP spid="266267" grpId="0"/>
      <p:bldP spid="266268" grpId="0"/>
      <p:bldP spid="266269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1068389"/>
            <a:ext cx="44559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outline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FTP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2.5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433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63067" y="1600200"/>
            <a:ext cx="4199731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2.6 P2P applications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itchFamily="34" charset="-128"/>
              </a:rPr>
              <a:t>2.7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2.8 socket programming with UDP and TCP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85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92095046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5585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1591" y="4164014"/>
            <a:ext cx="2894409" cy="149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5588" name="Rectangle 2"/>
          <p:cNvSpPr>
            <a:spLocks noGrp="1" noChangeArrowheads="1"/>
          </p:cNvSpPr>
          <p:nvPr>
            <p:ph type="title"/>
          </p:nvPr>
        </p:nvSpPr>
        <p:spPr>
          <a:xfrm>
            <a:off x="445427" y="0"/>
            <a:ext cx="8420100" cy="11430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Video Streaming and CDNs: context</a:t>
            </a:r>
          </a:p>
        </p:txBody>
      </p:sp>
      <p:pic>
        <p:nvPicPr>
          <p:cNvPr id="195589" name="Picture 50" descr="underline_base"/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135" y="817564"/>
            <a:ext cx="8165571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0" name="Picture 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9056" y="1974850"/>
            <a:ext cx="1927886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1" name="Picture 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9448" y="3038476"/>
            <a:ext cx="1329400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5592" name="Picture 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66327" y="3870325"/>
            <a:ext cx="1312202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" name="Rectangle 43"/>
          <p:cNvSpPr>
            <a:spLocks noChangeArrowheads="1"/>
          </p:cNvSpPr>
          <p:nvPr/>
        </p:nvSpPr>
        <p:spPr bwMode="auto">
          <a:xfrm>
            <a:off x="519378" y="1620839"/>
            <a:ext cx="6738144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lvl="1">
              <a:buClr>
                <a:srgbClr val="000099"/>
              </a:buClr>
              <a:buSzPct val="100000"/>
              <a:buFont typeface="Arial" pitchFamily="34" charset="0"/>
              <a:buChar char="•"/>
            </a:pPr>
            <a:r>
              <a:rPr lang="en-US" altLang="en-US"/>
              <a:t>Netflix, YouTube: 37%, 16% of downstream residential ISP traffic</a:t>
            </a:r>
          </a:p>
          <a:p>
            <a:pPr lvl="1">
              <a:buClr>
                <a:srgbClr val="000099"/>
              </a:buClr>
              <a:buSzPct val="100000"/>
              <a:buFont typeface="Arial" pitchFamily="34" charset="0"/>
              <a:buChar char="•"/>
            </a:pPr>
            <a:r>
              <a:rPr lang="en-US" altLang="en-US"/>
              <a:t>~1B YouTube users, ~75M Netflix users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/>
              <a:t>challenge:  scale - how to reach ~1B users?</a:t>
            </a:r>
            <a:endParaRPr lang="en-US" altLang="en-US"/>
          </a:p>
          <a:p>
            <a:pPr lvl="1">
              <a:buClr>
                <a:srgbClr val="000099"/>
              </a:buClr>
              <a:buSzPct val="100000"/>
              <a:buFont typeface="Arial" pitchFamily="34" charset="0"/>
              <a:buChar char="•"/>
            </a:pPr>
            <a:r>
              <a:rPr lang="en-US" altLang="en-US"/>
              <a:t>single mega-video server won’t work (why?)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/>
              <a:t>challenge: heterogeneity</a:t>
            </a:r>
          </a:p>
          <a:p>
            <a:pPr lvl="1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/>
              <a:t>different users have different capabilities (e.g., wired versus mobile; bandwidth rich versus bandwidth poor)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i="1">
                <a:solidFill>
                  <a:srgbClr val="CC0000"/>
                </a:solidFill>
              </a:rPr>
              <a:t>solution: </a:t>
            </a:r>
            <a:r>
              <a:rPr lang="en-US" altLang="en-US" sz="2400"/>
              <a:t>distributed, application-level infrastructure</a:t>
            </a:r>
          </a:p>
        </p:txBody>
      </p:sp>
      <p:sp>
        <p:nvSpPr>
          <p:cNvPr id="195594" name="Rectangle 43"/>
          <p:cNvSpPr>
            <a:spLocks noChangeArrowheads="1"/>
          </p:cNvSpPr>
          <p:nvPr/>
        </p:nvSpPr>
        <p:spPr bwMode="auto">
          <a:xfrm>
            <a:off x="452306" y="1211264"/>
            <a:ext cx="8163851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/>
              <a:t>video traffic: major consumer of Internet bandwidth</a:t>
            </a:r>
          </a:p>
        </p:txBody>
      </p:sp>
      <p:pic>
        <p:nvPicPr>
          <p:cNvPr id="195595" name="Picture 6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5690" y="5300664"/>
            <a:ext cx="162692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86</a:t>
            </a:fld>
            <a:endParaRPr lang="en-US" altLang="en-US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17911" y="1339850"/>
            <a:ext cx="4287440" cy="4908550"/>
          </a:xfrm>
        </p:spPr>
        <p:txBody>
          <a:bodyPr/>
          <a:lstStyle/>
          <a:p>
            <a:r>
              <a:rPr lang="en-US" altLang="en-US" sz="2400">
                <a:ea typeface="ＭＳ Ｐゴシック" pitchFamily="34" charset="-128"/>
              </a:rPr>
              <a:t>video: sequence of images displayed at constant rate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e.g., 24 images/sec</a:t>
            </a:r>
          </a:p>
          <a:p>
            <a:r>
              <a:rPr lang="en-US" altLang="en-US" sz="2400">
                <a:ea typeface="ＭＳ Ｐゴシック" pitchFamily="34" charset="-128"/>
              </a:rPr>
              <a:t>digital image: array of pixels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each pixel represented by bits</a:t>
            </a:r>
          </a:p>
          <a:p>
            <a:r>
              <a:rPr lang="en-US" altLang="en-US" sz="2400">
                <a:ea typeface="ＭＳ Ｐゴシック" pitchFamily="34" charset="-128"/>
              </a:rPr>
              <a:t>coding: use redundancy </a:t>
            </a: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within</a:t>
            </a:r>
            <a:r>
              <a:rPr lang="en-US" altLang="en-US" sz="2400">
                <a:ea typeface="ＭＳ Ｐゴシック" pitchFamily="34" charset="-128"/>
              </a:rPr>
              <a:t> and </a:t>
            </a:r>
            <a:r>
              <a:rPr lang="en-US" altLang="en-US" sz="2400" i="1">
                <a:solidFill>
                  <a:srgbClr val="CC0000"/>
                </a:solidFill>
                <a:ea typeface="ＭＳ Ｐゴシック" pitchFamily="34" charset="-128"/>
              </a:rPr>
              <a:t>between</a:t>
            </a:r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 </a:t>
            </a:r>
            <a:r>
              <a:rPr lang="en-US" altLang="en-US" sz="2400">
                <a:ea typeface="ＭＳ Ｐゴシック" pitchFamily="34" charset="-128"/>
              </a:rPr>
              <a:t>images to decrease # bits used to encode image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spatial (within image)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temporal (from one image to next)</a:t>
            </a:r>
          </a:p>
        </p:txBody>
      </p:sp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1" y="106363"/>
            <a:ext cx="5389827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cs typeface="+mj-cs"/>
              </a:rPr>
              <a:t>Multimedia: video</a:t>
            </a:r>
          </a:p>
        </p:txBody>
      </p:sp>
      <p:pic>
        <p:nvPicPr>
          <p:cNvPr id="197635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0971" y="974725"/>
            <a:ext cx="44559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7636" name="Group 18"/>
          <p:cNvGrpSpPr>
            <a:grpSpLocks/>
          </p:cNvGrpSpPr>
          <p:nvPr/>
        </p:nvGrpSpPr>
        <p:grpSpPr bwMode="auto">
          <a:xfrm>
            <a:off x="4700192" y="295276"/>
            <a:ext cx="4784460" cy="5685148"/>
            <a:chOff x="4338638" y="295275"/>
            <a:chExt cx="4417210" cy="5685148"/>
          </a:xfrm>
        </p:grpSpPr>
        <p:pic>
          <p:nvPicPr>
            <p:cNvPr id="197639" name="Picture 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97640" name="Group 15"/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197646" name="TextBox 5"/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664855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itchFamily="34" charset="0"/>
                  </a:rPr>
                  <a:t>……………………..</a:t>
                </a:r>
              </a:p>
            </p:txBody>
          </p:sp>
          <p:sp>
            <p:nvSpPr>
              <p:cNvPr id="197647" name="TextBox 8"/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400" i="1">
                    <a:solidFill>
                      <a:srgbClr val="CC0000"/>
                    </a:solidFill>
                    <a:cs typeface="Arial" pitchFamily="34" charset="0"/>
                  </a:rPr>
                  <a:t>spatial coding example: </a:t>
                </a:r>
                <a:r>
                  <a:rPr lang="en-US" altLang="en-US" sz="1400">
                    <a:cs typeface="Arial" pitchFamily="34" charset="0"/>
                  </a:rPr>
                  <a:t>instead of sending</a:t>
                </a:r>
                <a:r>
                  <a:rPr lang="en-US" altLang="en-US" sz="1400" i="1">
                    <a:cs typeface="Arial" pitchFamily="34" charset="0"/>
                  </a:rPr>
                  <a:t> N </a:t>
                </a:r>
                <a:r>
                  <a:rPr lang="en-US" altLang="en-US" sz="1400">
                    <a:cs typeface="Arial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cs typeface="Arial" pitchFamily="34" charset="0"/>
                  </a:rPr>
                  <a:t>purple)  and number of repeated values (</a:t>
                </a:r>
                <a:r>
                  <a:rPr lang="en-US" altLang="en-US" sz="1400">
                    <a:cs typeface="Arial" pitchFamily="34" charset="0"/>
                  </a:rPr>
                  <a:t>N)</a:t>
                </a:r>
              </a:p>
            </p:txBody>
          </p:sp>
          <p:sp>
            <p:nvSpPr>
              <p:cNvPr id="197648" name="TextBox 13"/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664855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itchFamily="34" charset="0"/>
                  </a:rPr>
                  <a:t>……………….…….</a:t>
                </a:r>
              </a:p>
            </p:txBody>
          </p:sp>
          <p:cxnSp>
            <p:nvCxnSpPr>
              <p:cNvPr id="197649" name="Straight Connector 10"/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97641" name="TextBox 17"/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82167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itchFamily="34" charset="0"/>
                </a:rPr>
                <a:t> i</a:t>
              </a:r>
            </a:p>
          </p:txBody>
        </p:sp>
        <p:sp>
          <p:nvSpPr>
            <p:cNvPr id="197642" name="TextBox 23"/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0643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itchFamily="34" charset="0"/>
                </a:rPr>
                <a:t> i+1</a:t>
              </a:r>
            </a:p>
          </p:txBody>
        </p:sp>
        <p:sp>
          <p:nvSpPr>
            <p:cNvPr id="197643" name="TextBox 26"/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 i="1">
                  <a:solidFill>
                    <a:srgbClr val="CC0000"/>
                  </a:solidFill>
                  <a:cs typeface="Arial" pitchFamily="34" charset="0"/>
                </a:rPr>
                <a:t>temporal coding example: </a:t>
              </a:r>
              <a:r>
                <a:rPr lang="en-US" altLang="en-US" sz="1400">
                  <a:cs typeface="Arial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7644" name="Straight Connector 28"/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197645" name="Picture 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87</a:t>
            </a:fld>
            <a:endParaRPr lang="en-US" altLang="en-US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/>
          <p:cNvSpPr>
            <a:spLocks noGrp="1" noChangeArrowheads="1"/>
          </p:cNvSpPr>
          <p:nvPr>
            <p:ph type="title"/>
          </p:nvPr>
        </p:nvSpPr>
        <p:spPr>
          <a:xfrm>
            <a:off x="577851" y="106363"/>
            <a:ext cx="5389827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cs typeface="+mj-cs"/>
              </a:rPr>
              <a:t>Multimedia: video</a:t>
            </a:r>
          </a:p>
        </p:txBody>
      </p:sp>
      <p:pic>
        <p:nvPicPr>
          <p:cNvPr id="199682" name="Picture 23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0971" y="974725"/>
            <a:ext cx="44559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Rectangle 4"/>
          <p:cNvSpPr txBox="1">
            <a:spLocks noChangeArrowheads="1"/>
          </p:cNvSpPr>
          <p:nvPr/>
        </p:nvSpPr>
        <p:spPr bwMode="auto">
          <a:xfrm>
            <a:off x="323321" y="1228725"/>
            <a:ext cx="4457700" cy="490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  <a:latin typeface="Gill Sans MT"/>
                <a:cs typeface="Gill Sans MT"/>
              </a:rPr>
              <a:t>CBR: (constant bit rate): </a:t>
            </a:r>
            <a:r>
              <a:rPr lang="en-US" sz="2400" dirty="0">
                <a:solidFill>
                  <a:srgbClr val="000000"/>
                </a:solidFill>
                <a:latin typeface="Gill Sans MT"/>
                <a:cs typeface="Gill Sans MT"/>
              </a:rPr>
              <a:t>video encoding rate fixed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  <a:latin typeface="Gill Sans MT"/>
                <a:cs typeface="Gill Sans MT"/>
              </a:rPr>
              <a:t>VBR:  (variable bit rate): </a:t>
            </a:r>
            <a:r>
              <a:rPr lang="en-US" sz="2400" dirty="0">
                <a:solidFill>
                  <a:srgbClr val="000000"/>
                </a:solidFill>
                <a:latin typeface="Gill Sans MT"/>
                <a:cs typeface="Gill Sans MT"/>
              </a:rPr>
              <a:t>video </a:t>
            </a:r>
            <a:r>
              <a:rPr lang="en-US" sz="2400" dirty="0">
                <a:latin typeface="Gill Sans MT"/>
                <a:cs typeface="Gill Sans MT"/>
              </a:rPr>
              <a:t>encoding rate changes as amount of spatial, temporal coding changes 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CC0000"/>
                </a:solidFill>
                <a:latin typeface="Gill Sans MT"/>
                <a:cs typeface="Gill Sans MT"/>
              </a:rPr>
              <a:t>examples: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/>
                <a:cs typeface="Gill Sans MT"/>
              </a:rPr>
              <a:t>MPEG 1 (CD-ROM) 1.5 Mbps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/>
                <a:cs typeface="Gill Sans MT"/>
              </a:rPr>
              <a:t>MPEG2 (DVD) 3-6 Mbps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dirty="0">
                <a:latin typeface="Gill Sans MT"/>
                <a:cs typeface="Gill Sans MT"/>
              </a:rPr>
              <a:t>MPEG4 (often used in Internet, &lt; 1 Mbps)</a:t>
            </a:r>
          </a:p>
        </p:txBody>
      </p:sp>
      <p:grpSp>
        <p:nvGrpSpPr>
          <p:cNvPr id="199684" name="Group 4"/>
          <p:cNvGrpSpPr>
            <a:grpSpLocks/>
          </p:cNvGrpSpPr>
          <p:nvPr/>
        </p:nvGrpSpPr>
        <p:grpSpPr bwMode="auto">
          <a:xfrm>
            <a:off x="4700192" y="295276"/>
            <a:ext cx="4784460" cy="5685148"/>
            <a:chOff x="4338638" y="295275"/>
            <a:chExt cx="4417210" cy="5685148"/>
          </a:xfrm>
        </p:grpSpPr>
        <p:pic>
          <p:nvPicPr>
            <p:cNvPr id="199687" name="Picture 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99688" name="Group 15"/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199694" name="TextBox 5"/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664855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itchFamily="34" charset="0"/>
                  </a:rPr>
                  <a:t>……………………..</a:t>
                </a:r>
              </a:p>
            </p:txBody>
          </p:sp>
          <p:sp>
            <p:nvSpPr>
              <p:cNvPr id="199695" name="TextBox 8"/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400" i="1">
                    <a:solidFill>
                      <a:srgbClr val="CC0000"/>
                    </a:solidFill>
                    <a:cs typeface="Arial" pitchFamily="34" charset="0"/>
                  </a:rPr>
                  <a:t>spatial coding example: </a:t>
                </a:r>
                <a:r>
                  <a:rPr lang="en-US" altLang="en-US" sz="1400">
                    <a:cs typeface="Arial" pitchFamily="34" charset="0"/>
                  </a:rPr>
                  <a:t>instead of sending</a:t>
                </a:r>
                <a:r>
                  <a:rPr lang="en-US" altLang="en-US" sz="1400" i="1">
                    <a:cs typeface="Arial" pitchFamily="34" charset="0"/>
                  </a:rPr>
                  <a:t> N </a:t>
                </a:r>
                <a:r>
                  <a:rPr lang="en-US" altLang="en-US" sz="1400">
                    <a:cs typeface="Arial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cs typeface="Arial" pitchFamily="34" charset="0"/>
                  </a:rPr>
                  <a:t>purple)  and number of repeated values (</a:t>
                </a:r>
                <a:r>
                  <a:rPr lang="en-US" altLang="en-US" sz="1400">
                    <a:cs typeface="Arial" pitchFamily="34" charset="0"/>
                  </a:rPr>
                  <a:t>N)</a:t>
                </a:r>
              </a:p>
            </p:txBody>
          </p:sp>
          <p:sp>
            <p:nvSpPr>
              <p:cNvPr id="199696" name="TextBox 13"/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664855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itchFamily="34" charset="0"/>
                  </a:rPr>
                  <a:t>……………….…….</a:t>
                </a:r>
              </a:p>
            </p:txBody>
          </p:sp>
          <p:cxnSp>
            <p:nvCxnSpPr>
              <p:cNvPr id="199697" name="Straight Connector 10"/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99689" name="TextBox 17"/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82167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itchFamily="34" charset="0"/>
                </a:rPr>
                <a:t> i</a:t>
              </a:r>
            </a:p>
          </p:txBody>
        </p:sp>
        <p:sp>
          <p:nvSpPr>
            <p:cNvPr id="199690" name="TextBox 23"/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0643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itchFamily="34" charset="0"/>
                </a:rPr>
                <a:t> i+1</a:t>
              </a:r>
            </a:p>
          </p:txBody>
        </p:sp>
        <p:sp>
          <p:nvSpPr>
            <p:cNvPr id="199691" name="TextBox 26"/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 i="1">
                  <a:solidFill>
                    <a:srgbClr val="CC0000"/>
                  </a:solidFill>
                  <a:cs typeface="Arial" pitchFamily="34" charset="0"/>
                </a:rPr>
                <a:t>temporal coding example: </a:t>
              </a:r>
              <a:r>
                <a:rPr lang="en-US" altLang="en-US" sz="1400">
                  <a:cs typeface="Arial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9692" name="Straight Connector 28"/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199693" name="Picture 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88</a:t>
            </a:fld>
            <a:endParaRPr lang="en-US" altLang="en-US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729" name="Group 2"/>
          <p:cNvGrpSpPr>
            <a:grpSpLocks/>
          </p:cNvGrpSpPr>
          <p:nvPr/>
        </p:nvGrpSpPr>
        <p:grpSpPr bwMode="auto">
          <a:xfrm>
            <a:off x="6110421" y="2125664"/>
            <a:ext cx="2285603" cy="1582737"/>
            <a:chOff x="1842724" y="2867233"/>
            <a:chExt cx="5649912" cy="3416300"/>
          </a:xfrm>
        </p:grpSpPr>
        <p:sp>
          <p:nvSpPr>
            <p:cNvPr id="201784" name="AutoShape 99"/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785" name="Rectangle 87"/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1730" name="Group 249"/>
          <p:cNvGrpSpPr>
            <a:grpSpLocks/>
          </p:cNvGrpSpPr>
          <p:nvPr/>
        </p:nvGrpSpPr>
        <p:grpSpPr bwMode="auto">
          <a:xfrm>
            <a:off x="2058592" y="2686051"/>
            <a:ext cx="462623" cy="785813"/>
            <a:chOff x="4140" y="429"/>
            <a:chExt cx="1425" cy="2396"/>
          </a:xfrm>
        </p:grpSpPr>
        <p:sp>
          <p:nvSpPr>
            <p:cNvPr id="201752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Rectangle 251"/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1754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55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Rectangle 254"/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757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1" name="AutoShape 256"/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2" name="AutoShape 257"/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67" name="Rectangle 258"/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759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9" name="AutoShape 260"/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90" name="AutoShape 261"/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69" name="Rectangle 262"/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70" name="Rectangle 263"/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grpSp>
          <p:nvGrpSpPr>
            <p:cNvPr id="201762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7" name="AutoShape 265"/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8" name="AutoShape 266"/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201763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764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5" name="AutoShape 269"/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86" name="AutoShape 270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sp>
          <p:nvSpPr>
            <p:cNvPr id="174" name="Rectangle 271"/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1766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67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Oval 274"/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201769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AutoShape 276"/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0" name="AutoShape 277"/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1" name="Oval 278"/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2" name="Oval 279"/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3" name="Oval 280"/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  <p:sp>
          <p:nvSpPr>
            <p:cNvPr id="184" name="Rectangle 281"/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  <a:cs typeface="Arial" charset="0"/>
              </a:endParaRPr>
            </a:p>
          </p:txBody>
        </p:sp>
      </p:grpSp>
      <p:sp>
        <p:nvSpPr>
          <p:cNvPr id="201731" name="Rectangle 2"/>
          <p:cNvSpPr>
            <a:spLocks noGrp="1" noChangeArrowheads="1"/>
          </p:cNvSpPr>
          <p:nvPr>
            <p:ph type="title"/>
          </p:nvPr>
        </p:nvSpPr>
        <p:spPr>
          <a:xfrm>
            <a:off x="368035" y="117475"/>
            <a:ext cx="8420100" cy="1143000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Streaming stored video: </a:t>
            </a:r>
          </a:p>
        </p:txBody>
      </p:sp>
      <p:grpSp>
        <p:nvGrpSpPr>
          <p:cNvPr id="201732" name="Group 134"/>
          <p:cNvGrpSpPr>
            <a:grpSpLocks/>
          </p:cNvGrpSpPr>
          <p:nvPr/>
        </p:nvGrpSpPr>
        <p:grpSpPr bwMode="auto">
          <a:xfrm>
            <a:off x="1595967" y="2317750"/>
            <a:ext cx="1387872" cy="363538"/>
            <a:chOff x="3621" y="3265"/>
            <a:chExt cx="1776" cy="744"/>
          </a:xfrm>
        </p:grpSpPr>
        <p:pic>
          <p:nvPicPr>
            <p:cNvPr id="201748" name="Picture 135" descr="reellogo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2344" name="Freeform 136"/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5 h 438"/>
                <a:gd name="T4" fmla="*/ 114 w 1401"/>
                <a:gd name="T5" fmla="*/ 382 h 438"/>
                <a:gd name="T6" fmla="*/ 132 w 1401"/>
                <a:gd name="T7" fmla="*/ 358 h 438"/>
                <a:gd name="T8" fmla="*/ 210 w 1401"/>
                <a:gd name="T9" fmla="*/ 403 h 438"/>
                <a:gd name="T10" fmla="*/ 450 w 1401"/>
                <a:gd name="T11" fmla="*/ 385 h 438"/>
                <a:gd name="T12" fmla="*/ 486 w 1401"/>
                <a:gd name="T13" fmla="*/ 394 h 438"/>
                <a:gd name="T14" fmla="*/ 690 w 1401"/>
                <a:gd name="T15" fmla="*/ 418 h 438"/>
                <a:gd name="T16" fmla="*/ 1075 w 1401"/>
                <a:gd name="T17" fmla="*/ 439 h 438"/>
                <a:gd name="T18" fmla="*/ 1402 w 1401"/>
                <a:gd name="T19" fmla="*/ 421 h 438"/>
                <a:gd name="T20" fmla="*/ 1393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345" name="Freeform 137"/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5 h 123"/>
                <a:gd name="T6" fmla="*/ 801 w 999"/>
                <a:gd name="T7" fmla="*/ 41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0 h 123"/>
                <a:gd name="T16" fmla="*/ 987 w 999"/>
                <a:gd name="T17" fmla="*/ 120 h 123"/>
                <a:gd name="T18" fmla="*/ 18 w 999"/>
                <a:gd name="T19" fmla="*/ 117 h 123"/>
                <a:gd name="T20" fmla="*/ 0 w 999"/>
                <a:gd name="T21" fmla="*/ 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pic>
          <p:nvPicPr>
            <p:cNvPr id="201751" name="Picture 138" descr="video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01733" name="Picture 20" descr="underline_base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547" y="946150"/>
            <a:ext cx="59418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1734" name="Group 349"/>
          <p:cNvGrpSpPr>
            <a:grpSpLocks/>
          </p:cNvGrpSpPr>
          <p:nvPr/>
        </p:nvGrpSpPr>
        <p:grpSpPr bwMode="auto">
          <a:xfrm>
            <a:off x="6932481" y="2905126"/>
            <a:ext cx="734351" cy="663575"/>
            <a:chOff x="4437" y="1472"/>
            <a:chExt cx="427" cy="418"/>
          </a:xfrm>
        </p:grpSpPr>
        <p:sp>
          <p:nvSpPr>
            <p:cNvPr id="222558" name="Rectangle 350"/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99CCFF">
                    <a:gamma/>
                    <a:shade val="46275"/>
                    <a:invGamma/>
                  </a:srgbClr>
                </a:gs>
                <a:gs pos="50000">
                  <a:srgbClr val="99CCFF"/>
                </a:gs>
                <a:gs pos="100000">
                  <a:srgbClr val="99CCFF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22559" name="Rectangle 351"/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22560" name="Rectangle 352"/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22561" name="Rectangle 353"/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/>
                <a:ea typeface="ＭＳ Ｐゴシック" charset="0"/>
                <a:cs typeface="Arial"/>
              </a:endParaRPr>
            </a:p>
          </p:txBody>
        </p:sp>
      </p:grpSp>
      <p:sp>
        <p:nvSpPr>
          <p:cNvPr id="201735" name="TextBox 1"/>
          <p:cNvSpPr txBox="1">
            <a:spLocks noChangeArrowheads="1"/>
          </p:cNvSpPr>
          <p:nvPr/>
        </p:nvSpPr>
        <p:spPr bwMode="auto">
          <a:xfrm>
            <a:off x="589889" y="1497014"/>
            <a:ext cx="275588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800"/>
              <a:t>simple scenario</a:t>
            </a:r>
            <a:r>
              <a:rPr lang="en-US" altLang="en-US"/>
              <a:t>:</a:t>
            </a:r>
          </a:p>
        </p:txBody>
      </p:sp>
      <p:sp>
        <p:nvSpPr>
          <p:cNvPr id="201736" name="Freeform 1287"/>
          <p:cNvSpPr>
            <a:spLocks/>
          </p:cNvSpPr>
          <p:nvPr/>
        </p:nvSpPr>
        <p:spPr bwMode="auto">
          <a:xfrm>
            <a:off x="3150659" y="2346326"/>
            <a:ext cx="2514335" cy="1228725"/>
          </a:xfrm>
          <a:custGeom>
            <a:avLst/>
            <a:gdLst>
              <a:gd name="T0" fmla="*/ 2147483647 w 1036"/>
              <a:gd name="T1" fmla="*/ 2147483647 h 675"/>
              <a:gd name="T2" fmla="*/ 2147483647 w 1036"/>
              <a:gd name="T3" fmla="*/ 2147483647 h 675"/>
              <a:gd name="T4" fmla="*/ 2147483647 w 1036"/>
              <a:gd name="T5" fmla="*/ 2147483647 h 675"/>
              <a:gd name="T6" fmla="*/ 2147483647 w 1036"/>
              <a:gd name="T7" fmla="*/ 2147483647 h 675"/>
              <a:gd name="T8" fmla="*/ 2147483647 w 1036"/>
              <a:gd name="T9" fmla="*/ 2147483647 h 675"/>
              <a:gd name="T10" fmla="*/ 2147483647 w 1036"/>
              <a:gd name="T11" fmla="*/ 2147483647 h 675"/>
              <a:gd name="T12" fmla="*/ 2147483647 w 1036"/>
              <a:gd name="T13" fmla="*/ 2147483647 h 675"/>
              <a:gd name="T14" fmla="*/ 2147483647 w 1036"/>
              <a:gd name="T15" fmla="*/ 2147483647 h 675"/>
              <a:gd name="T16" fmla="*/ 2147483647 w 1036"/>
              <a:gd name="T17" fmla="*/ 2147483647 h 675"/>
              <a:gd name="T18" fmla="*/ 2147483647 w 1036"/>
              <a:gd name="T19" fmla="*/ 2147483647 h 675"/>
              <a:gd name="T20" fmla="*/ 2147483647 w 1036"/>
              <a:gd name="T21" fmla="*/ 2147483647 h 675"/>
              <a:gd name="T22" fmla="*/ 2147483647 w 1036"/>
              <a:gd name="T23" fmla="*/ 2147483647 h 675"/>
              <a:gd name="T24" fmla="*/ 2147483647 w 1036"/>
              <a:gd name="T25" fmla="*/ 2147483647 h 675"/>
              <a:gd name="T26" fmla="*/ 2147483647 w 1036"/>
              <a:gd name="T27" fmla="*/ 2147483647 h 675"/>
              <a:gd name="T28" fmla="*/ 2147483647 w 1036"/>
              <a:gd name="T29" fmla="*/ 2147483647 h 675"/>
              <a:gd name="T30" fmla="*/ 2147483647 w 1036"/>
              <a:gd name="T31" fmla="*/ 2147483647 h 675"/>
              <a:gd name="T32" fmla="*/ 2147483647 w 1036"/>
              <a:gd name="T33" fmla="*/ 2147483647 h 675"/>
              <a:gd name="T34" fmla="*/ 2147483647 w 1036"/>
              <a:gd name="T35" fmla="*/ 2147483647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cxnSp>
        <p:nvCxnSpPr>
          <p:cNvPr id="201737" name="Straight Connector 45"/>
          <p:cNvCxnSpPr>
            <a:cxnSpLocks noChangeShapeType="1"/>
          </p:cNvCxnSpPr>
          <p:nvPr/>
        </p:nvCxnSpPr>
        <p:spPr bwMode="auto">
          <a:xfrm>
            <a:off x="2761986" y="2911475"/>
            <a:ext cx="1344877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1738" name="Straight Connector 46"/>
          <p:cNvCxnSpPr>
            <a:cxnSpLocks noChangeShapeType="1"/>
          </p:cNvCxnSpPr>
          <p:nvPr/>
        </p:nvCxnSpPr>
        <p:spPr bwMode="auto">
          <a:xfrm>
            <a:off x="4940963" y="2941638"/>
            <a:ext cx="1659598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1739" name="TextBox 64"/>
          <p:cNvSpPr txBox="1">
            <a:spLocks noChangeArrowheads="1"/>
          </p:cNvSpPr>
          <p:nvPr/>
        </p:nvSpPr>
        <p:spPr bwMode="auto">
          <a:xfrm>
            <a:off x="1579957" y="3611564"/>
            <a:ext cx="1595309" cy="7017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000000"/>
                </a:solidFill>
                <a:cs typeface="Arial" pitchFamily="34" charset="0"/>
              </a:rPr>
              <a:t>video server</a:t>
            </a:r>
          </a:p>
          <a:p>
            <a:pPr algn="ctr"/>
            <a:r>
              <a:rPr lang="en-US" altLang="en-US" sz="1800">
                <a:solidFill>
                  <a:srgbClr val="000000"/>
                </a:solidFill>
                <a:cs typeface="Arial" pitchFamily="34" charset="0"/>
              </a:rPr>
              <a:t>(stored video)</a:t>
            </a:r>
            <a:endParaRPr lang="en-US" altLang="en-US" sz="1800" i="1">
              <a:solidFill>
                <a:srgbClr val="CC0000"/>
              </a:solidFill>
              <a:cs typeface="Arial" pitchFamily="34" charset="0"/>
            </a:endParaRPr>
          </a:p>
        </p:txBody>
      </p:sp>
      <p:sp>
        <p:nvSpPr>
          <p:cNvPr id="201740" name="TextBox 64"/>
          <p:cNvSpPr txBox="1">
            <a:spLocks noChangeArrowheads="1"/>
          </p:cNvSpPr>
          <p:nvPr/>
        </p:nvSpPr>
        <p:spPr bwMode="auto">
          <a:xfrm>
            <a:off x="6841332" y="3719513"/>
            <a:ext cx="72327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800">
                <a:solidFill>
                  <a:srgbClr val="000000"/>
                </a:solidFill>
                <a:cs typeface="Arial" pitchFamily="34" charset="0"/>
              </a:rPr>
              <a:t>client</a:t>
            </a:r>
            <a:endParaRPr lang="en-US" altLang="en-US" sz="1800" i="1">
              <a:solidFill>
                <a:srgbClr val="CC0000"/>
              </a:solidFill>
              <a:cs typeface="Arial" pitchFamily="34" charset="0"/>
            </a:endParaRPr>
          </a:p>
        </p:txBody>
      </p:sp>
      <p:sp>
        <p:nvSpPr>
          <p:cNvPr id="201741" name="TextBox 64"/>
          <p:cNvSpPr txBox="1">
            <a:spLocks noChangeArrowheads="1"/>
          </p:cNvSpPr>
          <p:nvPr/>
        </p:nvSpPr>
        <p:spPr bwMode="auto">
          <a:xfrm>
            <a:off x="3859213" y="3175000"/>
            <a:ext cx="88197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600">
                <a:solidFill>
                  <a:srgbClr val="000000"/>
                </a:solidFill>
                <a:cs typeface="Arial" pitchFamily="34" charset="0"/>
              </a:rPr>
              <a:t>Internet</a:t>
            </a:r>
            <a:endParaRPr lang="en-US" altLang="en-US" sz="1800" i="1">
              <a:solidFill>
                <a:srgbClr val="CC0000"/>
              </a:solidFill>
              <a:cs typeface="Arial" pitchFamily="34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89</a:t>
            </a:fld>
            <a:endParaRPr lang="en-US" altLang="en-US"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7" name="Rectangle 2"/>
          <p:cNvSpPr>
            <a:spLocks noGrp="1" noChangeArrowheads="1"/>
          </p:cNvSpPr>
          <p:nvPr>
            <p:ph type="title"/>
          </p:nvPr>
        </p:nvSpPr>
        <p:spPr>
          <a:xfrm>
            <a:off x="392112" y="228600"/>
            <a:ext cx="8853488" cy="871538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Streaming multimedia: DASH</a:t>
            </a:r>
          </a:p>
        </p:txBody>
      </p:sp>
      <p:sp>
        <p:nvSpPr>
          <p:cNvPr id="20377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50081" y="1381125"/>
            <a:ext cx="84201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DASH: D</a:t>
            </a:r>
            <a:r>
              <a:rPr lang="en-US" altLang="en-US">
                <a:ea typeface="ＭＳ Ｐゴシック" pitchFamily="34" charset="-128"/>
              </a:rPr>
              <a:t>ynamic,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A</a:t>
            </a:r>
            <a:r>
              <a:rPr lang="en-US" altLang="en-US">
                <a:ea typeface="ＭＳ Ｐゴシック" pitchFamily="34" charset="-128"/>
              </a:rPr>
              <a:t>daptive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</a:t>
            </a:r>
            <a:r>
              <a:rPr lang="en-US" altLang="en-US">
                <a:ea typeface="ＭＳ Ｐゴシック" pitchFamily="34" charset="-128"/>
              </a:rPr>
              <a:t>treaming over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H</a:t>
            </a:r>
            <a:r>
              <a:rPr lang="en-US" altLang="en-US">
                <a:ea typeface="ＭＳ Ｐゴシック" pitchFamily="34" charset="-128"/>
              </a:rPr>
              <a:t>TTP</a:t>
            </a:r>
          </a:p>
          <a:p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server: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divides video file into multiple chunks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each chunk stored, encoded at different rates 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manifest file: </a:t>
            </a:r>
            <a:r>
              <a:rPr lang="en-US" altLang="en-US">
                <a:ea typeface="ＭＳ Ｐゴシック" pitchFamily="34" charset="-128"/>
              </a:rPr>
              <a:t>provides URLs for different chunks</a:t>
            </a:r>
          </a:p>
          <a:p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client: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periodically measures server-to-client bandwidth</a:t>
            </a:r>
          </a:p>
          <a:p>
            <a:pPr lvl="1"/>
            <a:r>
              <a:rPr lang="en-US" altLang="en-US">
                <a:ea typeface="ＭＳ Ｐゴシック" pitchFamily="34" charset="-128"/>
              </a:rPr>
              <a:t>consulting manifest, requests one chunk at a time </a:t>
            </a:r>
          </a:p>
          <a:p>
            <a:pPr lvl="2"/>
            <a:r>
              <a:rPr lang="en-US" altLang="en-US" sz="2400">
                <a:latin typeface="Gill Sans MT" pitchFamily="34" charset="0"/>
                <a:ea typeface="ＭＳ Ｐゴシック" pitchFamily="34" charset="-128"/>
              </a:rPr>
              <a:t>chooses maximum coding rate sustainable given current bandwidth</a:t>
            </a:r>
          </a:p>
          <a:p>
            <a:pPr lvl="2"/>
            <a:r>
              <a:rPr lang="en-US" altLang="en-US" sz="2400">
                <a:latin typeface="Gill Sans MT" pitchFamily="34" charset="0"/>
                <a:ea typeface="ＭＳ Ｐゴシック" pitchFamily="34" charset="-128"/>
              </a:rPr>
              <a:t>can choose different coding rates at different points in time (depending on available bandwidth at time)</a:t>
            </a:r>
          </a:p>
        </p:txBody>
      </p:sp>
      <p:pic>
        <p:nvPicPr>
          <p:cNvPr id="203779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426" y="957263"/>
            <a:ext cx="74277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90</a:t>
            </a:fld>
            <a:endParaRPr lang="en-US" altLang="en-US"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5" name="Rectangle 2"/>
          <p:cNvSpPr>
            <a:spLocks noGrp="1" noChangeArrowheads="1"/>
          </p:cNvSpPr>
          <p:nvPr>
            <p:ph type="title"/>
          </p:nvPr>
        </p:nvSpPr>
        <p:spPr>
          <a:xfrm>
            <a:off x="392112" y="228600"/>
            <a:ext cx="8853488" cy="871538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Streaming multimedia: DASH</a:t>
            </a:r>
          </a:p>
        </p:txBody>
      </p:sp>
      <p:sp>
        <p:nvSpPr>
          <p:cNvPr id="20582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50081" y="1381125"/>
            <a:ext cx="84201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DASH: D</a:t>
            </a: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ynamic,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A</a:t>
            </a: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daptive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</a:t>
            </a: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treaming over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H</a:t>
            </a: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TTP</a:t>
            </a:r>
          </a:p>
          <a:p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“intelligence” </a:t>
            </a:r>
            <a:r>
              <a:rPr lang="en-US" altLang="en-US">
                <a:solidFill>
                  <a:srgbClr val="000099"/>
                </a:solidFill>
                <a:ea typeface="ＭＳ Ｐゴシック" pitchFamily="34" charset="-128"/>
              </a:rPr>
              <a:t>at client: </a:t>
            </a:r>
            <a:r>
              <a:rPr lang="en-US" altLang="en-US">
                <a:ea typeface="ＭＳ Ｐゴシック" pitchFamily="34" charset="-128"/>
              </a:rPr>
              <a:t>client determines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when</a:t>
            </a:r>
            <a:r>
              <a:rPr lang="en-US" altLang="en-US" i="1">
                <a:solidFill>
                  <a:srgbClr val="800000"/>
                </a:solidFill>
                <a:ea typeface="ＭＳ Ｐゴシック" pitchFamily="34" charset="-128"/>
              </a:rPr>
              <a:t> 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to request chunk (so that buffer starvation, or overflow does not occur)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what encoding rate 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to request </a:t>
            </a:r>
            <a:r>
              <a:rPr lang="en-US" altLang="en-US">
                <a:ea typeface="ＭＳ Ｐゴシック" pitchFamily="34" charset="-128"/>
              </a:rPr>
              <a:t>(higher quality when more bandwidth available) </a:t>
            </a:r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  <a:p>
            <a:pPr lvl="1"/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where</a:t>
            </a:r>
            <a:r>
              <a:rPr lang="en-US" altLang="en-US" i="1">
                <a:solidFill>
                  <a:srgbClr val="800000"/>
                </a:solidFill>
                <a:ea typeface="ＭＳ Ｐゴシック" pitchFamily="34" charset="-128"/>
              </a:rPr>
              <a:t> </a:t>
            </a:r>
            <a:r>
              <a:rPr lang="en-US" altLang="en-US">
                <a:ea typeface="ＭＳ Ｐゴシック" pitchFamily="34" charset="-128"/>
              </a:rPr>
              <a:t>to request chunk (can request from URL server that is “close” to client or has high available bandwidth) </a:t>
            </a:r>
          </a:p>
        </p:txBody>
      </p:sp>
      <p:pic>
        <p:nvPicPr>
          <p:cNvPr id="205827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426" y="957263"/>
            <a:ext cx="74277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91</a:t>
            </a:fld>
            <a:endParaRPr lang="en-US" altLang="en-US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3" name="Rectangle 2"/>
          <p:cNvSpPr>
            <a:spLocks noGrp="1" noChangeArrowheads="1"/>
          </p:cNvSpPr>
          <p:nvPr>
            <p:ph type="title"/>
          </p:nvPr>
        </p:nvSpPr>
        <p:spPr>
          <a:xfrm>
            <a:off x="392112" y="228600"/>
            <a:ext cx="8853488" cy="871538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Content distribution networks</a:t>
            </a:r>
          </a:p>
        </p:txBody>
      </p:sp>
      <p:sp>
        <p:nvSpPr>
          <p:cNvPr id="22323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50081" y="1381125"/>
            <a:ext cx="8420100" cy="5053013"/>
          </a:xfrm>
        </p:spPr>
        <p:txBody>
          <a:bodyPr/>
          <a:lstStyle/>
          <a:p>
            <a:pPr marL="287338" indent="-287338"/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challenge: 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how to stream content (selected from millions of videos) to hundreds of thousands of </a:t>
            </a:r>
            <a:r>
              <a:rPr lang="en-US" altLang="en-US" i="1">
                <a:solidFill>
                  <a:srgbClr val="000000"/>
                </a:solidFill>
                <a:ea typeface="ＭＳ Ｐゴシック" pitchFamily="34" charset="-128"/>
              </a:rPr>
              <a:t>simultaneous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 users?</a:t>
            </a:r>
          </a:p>
          <a:p>
            <a:pPr marL="287338" indent="-287338"/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  <a:p>
            <a:pPr marL="287338" indent="-287338"/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option 1: 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single, large “mega-server”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single point of failure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point of network congestion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long path to distant clients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multiple copies of video sent over outgoing link</a:t>
            </a:r>
          </a:p>
          <a:p>
            <a:pPr marL="681038" lvl="1" indent="-223838">
              <a:buFont typeface="Arial" pitchFamily="34" charset="0"/>
              <a:buNone/>
            </a:pPr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  <a:p>
            <a:pPr marL="287338" indent="-287338">
              <a:buFont typeface="Wingdings" pitchFamily="2" charset="2"/>
              <a:buNone/>
            </a:pP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….quite simply: this solution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doesn</a:t>
            </a:r>
            <a:r>
              <a:rPr lang="fr-FR" altLang="en-US" i="1">
                <a:solidFill>
                  <a:srgbClr val="CC0000"/>
                </a:solidFill>
                <a:ea typeface="ＭＳ Ｐゴシック" pitchFamily="34" charset="-128"/>
              </a:rPr>
              <a:t>’</a:t>
            </a:r>
            <a:r>
              <a:rPr lang="en-US" altLang="ja-JP" i="1">
                <a:solidFill>
                  <a:srgbClr val="CC0000"/>
                </a:solidFill>
                <a:ea typeface="ＭＳ Ｐゴシック" pitchFamily="34" charset="-128"/>
              </a:rPr>
              <a:t>t scale</a:t>
            </a:r>
          </a:p>
          <a:p>
            <a:pPr marL="681038" lvl="1" indent="-223838"/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  <a:p>
            <a:pPr marL="287338" indent="-287338"/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  <a:p>
            <a:pPr marL="287338" indent="-287338"/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</p:txBody>
      </p:sp>
      <p:pic>
        <p:nvPicPr>
          <p:cNvPr id="207875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426" y="957263"/>
            <a:ext cx="74277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92</a:t>
            </a:fld>
            <a:endParaRPr lang="en-US" altLang="en-US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1" name="Rectangle 2"/>
          <p:cNvSpPr>
            <a:spLocks noGrp="1" noChangeArrowheads="1"/>
          </p:cNvSpPr>
          <p:nvPr>
            <p:ph type="title"/>
          </p:nvPr>
        </p:nvSpPr>
        <p:spPr>
          <a:xfrm>
            <a:off x="392112" y="228600"/>
            <a:ext cx="8853488" cy="871538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Content distribution networks</a:t>
            </a:r>
          </a:p>
        </p:txBody>
      </p:sp>
      <p:sp>
        <p:nvSpPr>
          <p:cNvPr id="20992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50081" y="1381125"/>
            <a:ext cx="84201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challenge: 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how to stream content (selected from millions of videos) to hundreds of thousands of simultaneous users?</a:t>
            </a:r>
          </a:p>
          <a:p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  <a:p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option 2: 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store/serve multiple copies of videos at multiple geographically distributed sites </a:t>
            </a: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(CDN)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enter deep: 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push CDN servers deep into many access networks </a:t>
            </a:r>
          </a:p>
          <a:p>
            <a:pPr lvl="2">
              <a:lnSpc>
                <a:spcPts val="2000"/>
              </a:lnSpc>
            </a:pPr>
            <a:r>
              <a:rPr lang="en-US" altLang="en-US">
                <a:solidFill>
                  <a:srgbClr val="000000"/>
                </a:solidFill>
                <a:latin typeface="Gill Sans MT" pitchFamily="34" charset="0"/>
                <a:ea typeface="ＭＳ Ｐゴシック" pitchFamily="34" charset="-128"/>
              </a:rPr>
              <a:t>close to users</a:t>
            </a:r>
          </a:p>
          <a:p>
            <a:pPr lvl="2">
              <a:lnSpc>
                <a:spcPts val="2000"/>
              </a:lnSpc>
            </a:pPr>
            <a:r>
              <a:rPr lang="en-US" altLang="en-US">
                <a:solidFill>
                  <a:srgbClr val="000000"/>
                </a:solidFill>
                <a:latin typeface="Gill Sans MT" pitchFamily="34" charset="0"/>
                <a:ea typeface="ＭＳ Ｐゴシック" pitchFamily="34" charset="-128"/>
              </a:rPr>
              <a:t>used by Akamai, 1700 locations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  <a:ea typeface="ＭＳ Ｐゴシック" pitchFamily="34" charset="-128"/>
              </a:rPr>
              <a:t>bring home: 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smaller number (10’s) of larger clusters in POPs near (but not within) access networks</a:t>
            </a:r>
          </a:p>
          <a:p>
            <a:pPr lvl="2"/>
            <a:r>
              <a:rPr lang="en-US" altLang="en-US">
                <a:solidFill>
                  <a:srgbClr val="000000"/>
                </a:solidFill>
                <a:latin typeface="Gill Sans MT" pitchFamily="34" charset="0"/>
                <a:ea typeface="ＭＳ Ｐゴシック" pitchFamily="34" charset="-128"/>
              </a:rPr>
              <a:t>used by Limelight</a:t>
            </a:r>
            <a:endParaRPr lang="en-US" altLang="en-US" i="1">
              <a:solidFill>
                <a:srgbClr val="CC0000"/>
              </a:solidFill>
              <a:latin typeface="Gill Sans MT" pitchFamily="34" charset="0"/>
              <a:ea typeface="ＭＳ Ｐゴシック" pitchFamily="34" charset="-128"/>
            </a:endParaRPr>
          </a:p>
          <a:p>
            <a:pPr lvl="1"/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  <a:p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  <a:p>
            <a:endParaRPr lang="en-US" altLang="en-US">
              <a:solidFill>
                <a:srgbClr val="000000"/>
              </a:solidFill>
              <a:ea typeface="ＭＳ Ｐゴシック" pitchFamily="34" charset="-128"/>
            </a:endParaRPr>
          </a:p>
        </p:txBody>
      </p:sp>
      <p:pic>
        <p:nvPicPr>
          <p:cNvPr id="209923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426" y="957263"/>
            <a:ext cx="74277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93</a:t>
            </a:fld>
            <a:endParaRPr lang="en-US" altLang="en-US"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1817820" y="3854450"/>
            <a:ext cx="376634" cy="681038"/>
            <a:chOff x="7923189" y="2486664"/>
            <a:chExt cx="360377" cy="884585"/>
          </a:xfrm>
        </p:grpSpPr>
        <p:pic>
          <p:nvPicPr>
            <p:cNvPr id="212606" name="Picture 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/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09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10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11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12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613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639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614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615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637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616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17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618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635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619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620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633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621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2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3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4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5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26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7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8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29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630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631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211970" name="Rectangle 2"/>
          <p:cNvSpPr txBox="1">
            <a:spLocks noChangeArrowheads="1"/>
          </p:cNvSpPr>
          <p:nvPr/>
        </p:nvSpPr>
        <p:spPr bwMode="auto">
          <a:xfrm>
            <a:off x="545174" y="258763"/>
            <a:ext cx="9168209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  <a:latin typeface="Gill Sans MT" pitchFamily="34" charset="0"/>
              </a:rPr>
              <a:t>Content Distribution Networks </a:t>
            </a:r>
            <a:r>
              <a:rPr lang="en-US" altLang="en-US" sz="3600">
                <a:solidFill>
                  <a:srgbClr val="000099"/>
                </a:solidFill>
                <a:latin typeface="Gill Sans MT" pitchFamily="34" charset="0"/>
              </a:rPr>
              <a:t>(CDNs)</a:t>
            </a:r>
          </a:p>
        </p:txBody>
      </p:sp>
      <p:pic>
        <p:nvPicPr>
          <p:cNvPr id="211971" name="Picture 12" descr="underline_base"/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218" y="904875"/>
            <a:ext cx="9003109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1972" name="Group 485"/>
          <p:cNvGrpSpPr>
            <a:grpSpLocks/>
          </p:cNvGrpSpPr>
          <p:nvPr/>
        </p:nvGrpSpPr>
        <p:grpSpPr bwMode="auto">
          <a:xfrm>
            <a:off x="1235625" y="3773227"/>
            <a:ext cx="7609265" cy="2764362"/>
            <a:chOff x="423225" y="1433583"/>
            <a:chExt cx="8413746" cy="5258268"/>
          </a:xfrm>
        </p:grpSpPr>
        <p:sp>
          <p:nvSpPr>
            <p:cNvPr id="212306" name="Freeform 84"/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7" name="Freeform 84"/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8" name="Freeform 84"/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9" name="Freeform 84"/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0" name="Freeform 84"/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1" name="Freeform 84"/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2" name="Freeform 84"/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3" name="Freeform 84"/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4" name="Freeform 84"/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5" name="Freeform 84"/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6" name="Freeform 84"/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7" name="Freeform 84"/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8" name="Freeform 84"/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9" name="Freeform 84"/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0" name="Freeform 84"/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1" name="Freeform 84"/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2" name="TextBox 4"/>
            <p:cNvSpPr txBox="1">
              <a:spLocks noChangeArrowheads="1"/>
            </p:cNvSpPr>
            <p:nvPr/>
          </p:nvSpPr>
          <p:spPr bwMode="auto">
            <a:xfrm rot="307360">
              <a:off x="5266527" y="1433583"/>
              <a:ext cx="601225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3" name="TextBox 179"/>
            <p:cNvSpPr txBox="1">
              <a:spLocks noChangeArrowheads="1"/>
            </p:cNvSpPr>
            <p:nvPr/>
          </p:nvSpPr>
          <p:spPr bwMode="auto">
            <a:xfrm rot="2829263">
              <a:off x="7390643" y="3057539"/>
              <a:ext cx="1034280" cy="578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4" name="TextBox 180"/>
            <p:cNvSpPr txBox="1">
              <a:spLocks noChangeArrowheads="1"/>
            </p:cNvSpPr>
            <p:nvPr/>
          </p:nvSpPr>
          <p:spPr bwMode="auto">
            <a:xfrm rot="9845918">
              <a:off x="6366293" y="5649524"/>
              <a:ext cx="601225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5" name="TextBox 181"/>
            <p:cNvSpPr txBox="1">
              <a:spLocks noChangeArrowheads="1"/>
            </p:cNvSpPr>
            <p:nvPr/>
          </p:nvSpPr>
          <p:spPr bwMode="auto">
            <a:xfrm rot="11651262">
              <a:off x="2088811" y="5696601"/>
              <a:ext cx="601225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6" name="TextBox 182"/>
            <p:cNvSpPr txBox="1">
              <a:spLocks noChangeArrowheads="1"/>
            </p:cNvSpPr>
            <p:nvPr/>
          </p:nvSpPr>
          <p:spPr bwMode="auto">
            <a:xfrm rot="16607303">
              <a:off x="195354" y="3684914"/>
              <a:ext cx="1034280" cy="578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2327" name="TextBox 183"/>
            <p:cNvSpPr txBox="1">
              <a:spLocks noChangeArrowheads="1"/>
            </p:cNvSpPr>
            <p:nvPr/>
          </p:nvSpPr>
          <p:spPr bwMode="auto">
            <a:xfrm rot="21079349">
              <a:off x="2507360" y="1498435"/>
              <a:ext cx="601225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grpSp>
          <p:nvGrpSpPr>
            <p:cNvPr id="212328" name="Group 8"/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/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525" name="Group 133"/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99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600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601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605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602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603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2526" name="Straight Connector 10"/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/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/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/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/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/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/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/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/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/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91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92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93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97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94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95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36" name="Group 133"/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83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84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85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89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86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87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37" name="Group 133"/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75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76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77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81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78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79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38" name="Group 133"/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67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68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69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73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70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71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39" name="Group 133"/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59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60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61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65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62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63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40" name="Group 133"/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51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52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53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57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54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55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541" name="Group 133"/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43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44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45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49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46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47" name="Line 141"/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12329" name="Group 331"/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/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443" name="Group 133"/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17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18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19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23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20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21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2444" name="Straight Connector 334"/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/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/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/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/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/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/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/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/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/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09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10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11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15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12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13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4" name="Group 133"/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01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502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503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507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504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05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5" name="Group 133"/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93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94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495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99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96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97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6" name="Group 133"/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85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86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487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91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88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89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7" name="Group 133"/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77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78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479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83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80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81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8" name="Group 133"/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69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70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471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75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72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73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459" name="Group 133"/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61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2462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2463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67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2464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65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12330" name="Oval 417"/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grpSp>
          <p:nvGrpSpPr>
            <p:cNvPr id="212331" name="Group 133"/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35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36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2437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41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38" name="Line 140"/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9" name="Line 141"/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2332" name="Straight Connector 419"/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/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/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/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/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/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/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/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/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/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27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28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2429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33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30" name="Line 140"/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1" name="Line 141"/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2" name="Group 133"/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19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20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2421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25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22" name="Line 140"/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3" name="Line 141"/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3" name="Group 133"/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11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12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2413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17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14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15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4" name="Group 133"/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03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404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2405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09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406" name="Line 140"/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07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5" name="Group 133"/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395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396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2397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401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398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9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6" name="Group 133"/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387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388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2389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93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390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1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347" name="Group 133"/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379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2380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2381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85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2382" name="Line 140"/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3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2348" name="Straight Connector 12"/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/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/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/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/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/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/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/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/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/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/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/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/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/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/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/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/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2365" name="Straight Connector 18"/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/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/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/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</a:rPr>
                <a:t>   </a:t>
              </a:r>
            </a:p>
          </p:txBody>
        </p:sp>
        <p:cxnSp>
          <p:nvCxnSpPr>
            <p:cNvPr id="212369" name="Straight Connector 519"/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/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/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/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/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/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2375" name="Oval 517"/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2376" name="Straight Connector 39941"/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/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/>
          <p:cNvGrpSpPr>
            <a:grpSpLocks/>
          </p:cNvGrpSpPr>
          <p:nvPr/>
        </p:nvGrpSpPr>
        <p:grpSpPr bwMode="auto">
          <a:xfrm>
            <a:off x="476383" y="4827588"/>
            <a:ext cx="947605" cy="506412"/>
            <a:chOff x="2889" y="1631"/>
            <a:chExt cx="980" cy="743"/>
          </a:xfrm>
        </p:grpSpPr>
        <p:sp>
          <p:nvSpPr>
            <p:cNvPr id="212304" name="Rectangle 419"/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35249" name="AutoShape 420"/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en-US" sz="2400" dirty="0">
                <a:solidFill>
                  <a:srgbClr val="00CCFF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/>
          <p:cNvSpPr>
            <a:spLocks noChangeShapeType="1"/>
          </p:cNvSpPr>
          <p:nvPr/>
        </p:nvSpPr>
        <p:spPr bwMode="auto">
          <a:xfrm flipV="1">
            <a:off x="1258888" y="5280026"/>
            <a:ext cx="156502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Content Placeholder 12"/>
          <p:cNvSpPr>
            <a:spLocks noGrp="1"/>
          </p:cNvSpPr>
          <p:nvPr>
            <p:ph idx="1"/>
          </p:nvPr>
        </p:nvSpPr>
        <p:spPr>
          <a:xfrm>
            <a:off x="823781" y="2065338"/>
            <a:ext cx="8420100" cy="1306512"/>
          </a:xfrm>
        </p:spPr>
        <p:txBody>
          <a:bodyPr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en-US" altLang="en-US">
                <a:ea typeface="ＭＳ Ｐゴシック" pitchFamily="34" charset="-128"/>
              </a:rPr>
              <a:t>subscriber requests content from CDN</a:t>
            </a:r>
          </a:p>
        </p:txBody>
      </p:sp>
      <p:grpSp>
        <p:nvGrpSpPr>
          <p:cNvPr id="793" name="Group 792"/>
          <p:cNvGrpSpPr>
            <a:grpSpLocks/>
          </p:cNvGrpSpPr>
          <p:nvPr/>
        </p:nvGrpSpPr>
        <p:grpSpPr bwMode="auto">
          <a:xfrm>
            <a:off x="3489458" y="5776913"/>
            <a:ext cx="378354" cy="679450"/>
            <a:chOff x="7923189" y="2486664"/>
            <a:chExt cx="360377" cy="884585"/>
          </a:xfrm>
        </p:grpSpPr>
        <p:pic>
          <p:nvPicPr>
            <p:cNvPr id="212270" name="Picture 3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/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3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74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5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6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77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303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78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79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301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80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81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82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99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83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284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97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85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86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7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8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89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90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91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92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93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294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95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828" name="Group 827"/>
          <p:cNvGrpSpPr>
            <a:grpSpLocks/>
          </p:cNvGrpSpPr>
          <p:nvPr/>
        </p:nvGrpSpPr>
        <p:grpSpPr bwMode="auto">
          <a:xfrm>
            <a:off x="4753505" y="3556000"/>
            <a:ext cx="376635" cy="679450"/>
            <a:chOff x="7923189" y="2486664"/>
            <a:chExt cx="360377" cy="884585"/>
          </a:xfrm>
        </p:grpSpPr>
        <p:pic>
          <p:nvPicPr>
            <p:cNvPr id="212236" name="Picture 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/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39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40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1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2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43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69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44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45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67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46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47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48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65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49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250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63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51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2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3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4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5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6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7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8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59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260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61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863" name="Group 862"/>
          <p:cNvGrpSpPr>
            <a:grpSpLocks/>
          </p:cNvGrpSpPr>
          <p:nvPr/>
        </p:nvGrpSpPr>
        <p:grpSpPr bwMode="auto">
          <a:xfrm>
            <a:off x="5508493" y="5611814"/>
            <a:ext cx="376634" cy="681037"/>
            <a:chOff x="7923189" y="2486664"/>
            <a:chExt cx="360377" cy="884585"/>
          </a:xfrm>
        </p:grpSpPr>
        <p:pic>
          <p:nvPicPr>
            <p:cNvPr id="212202" name="Picture 3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/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5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06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7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8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09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35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10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11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33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12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13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214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31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15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216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29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217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18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19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0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1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2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3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4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5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226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227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898" name="Group 897"/>
          <p:cNvGrpSpPr>
            <a:grpSpLocks/>
          </p:cNvGrpSpPr>
          <p:nvPr/>
        </p:nvGrpSpPr>
        <p:grpSpPr bwMode="auto">
          <a:xfrm>
            <a:off x="6573044" y="3829050"/>
            <a:ext cx="376635" cy="681038"/>
            <a:chOff x="7923189" y="2486664"/>
            <a:chExt cx="360377" cy="884585"/>
          </a:xfrm>
        </p:grpSpPr>
        <p:pic>
          <p:nvPicPr>
            <p:cNvPr id="212168" name="Picture 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/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1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72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3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4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75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201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76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77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99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78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79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80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97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81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182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95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83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84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5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6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87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8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89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90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91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192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93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933" name="Group 932"/>
          <p:cNvGrpSpPr>
            <a:grpSpLocks/>
          </p:cNvGrpSpPr>
          <p:nvPr/>
        </p:nvGrpSpPr>
        <p:grpSpPr bwMode="auto">
          <a:xfrm>
            <a:off x="2299362" y="5629275"/>
            <a:ext cx="376634" cy="681038"/>
            <a:chOff x="7923189" y="2486664"/>
            <a:chExt cx="360377" cy="884585"/>
          </a:xfrm>
        </p:grpSpPr>
        <p:pic>
          <p:nvPicPr>
            <p:cNvPr id="212134" name="Picture 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/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7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38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9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0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41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67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42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43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65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44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45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146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63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47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148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161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149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0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1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2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3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4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5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6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7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158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159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11981" name="Group 15"/>
          <p:cNvGrpSpPr>
            <a:grpSpLocks/>
          </p:cNvGrpSpPr>
          <p:nvPr/>
        </p:nvGrpSpPr>
        <p:grpSpPr bwMode="auto">
          <a:xfrm>
            <a:off x="8349589" y="4368800"/>
            <a:ext cx="1073150" cy="731838"/>
            <a:chOff x="7707615" y="4368892"/>
            <a:chExt cx="990551" cy="731635"/>
          </a:xfrm>
        </p:grpSpPr>
        <p:pic>
          <p:nvPicPr>
            <p:cNvPr id="212034" name="Picture 14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/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" name="Rectangle 251"/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104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5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" name="Rectangle 254"/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107" name="Group 25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/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01" name="AutoShape 257"/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976" name="Rectangle 258"/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109" name="Group 25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/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9" name="AutoShape 261"/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978" name="Rectangle 262"/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79" name="Rectangle 263"/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112" name="Group 26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/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7" name="AutoShape 266"/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2113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114" name="Group 26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/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5" name="AutoShape 270"/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983" name="Rectangle 271"/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116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17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" name="Oval 274"/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119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" name="AutoShape 276"/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89" name="AutoShape 277"/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90" name="Oval 278"/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91" name="Oval 279"/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92" name="Oval 280"/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993" name="Rectangle 281"/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12036" name="Group 249"/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" name="Rectangle 251"/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072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73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7" name="Rectangle 254"/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075" name="Group 25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/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34" name="AutoShape 257"/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009" name="Rectangle 258"/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077" name="Group 25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/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32" name="AutoShape 261"/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011" name="Rectangle 262"/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12" name="Rectangle 263"/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080" name="Group 26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/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30" name="AutoShape 266"/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2081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082" name="Group 26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/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8" name="AutoShape 270"/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016" name="Rectangle 271"/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084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85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9" name="Oval 274"/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087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1" name="AutoShape 276"/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22" name="AutoShape 277"/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23" name="Oval 278"/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24" name="Oval 279"/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25" name="Oval 280"/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26" name="Rectangle 281"/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12037" name="Group 249"/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7" name="Rectangle 251"/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040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1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0" name="Rectangle 254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043" name="Group 25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/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67" name="AutoShape 257"/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042" name="Rectangle 258"/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045" name="Group 25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/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65" name="AutoShape 261"/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044" name="Rectangle 262"/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5" name="Rectangle 263"/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2048" name="Group 26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/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63" name="AutoShape 266"/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2049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050" name="Group 26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/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61" name="AutoShape 270"/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049" name="Rectangle 271"/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052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3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" name="Oval 274"/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2055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" name="AutoShape 276"/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5" name="AutoShape 277"/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6" name="Oval 278"/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7" name="Oval 279"/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8" name="Oval 280"/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9" name="Rectangle 281"/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069" name="Group 1068"/>
          <p:cNvGrpSpPr>
            <a:grpSpLocks/>
          </p:cNvGrpSpPr>
          <p:nvPr/>
        </p:nvGrpSpPr>
        <p:grpSpPr bwMode="auto">
          <a:xfrm>
            <a:off x="7785497" y="5734050"/>
            <a:ext cx="376634" cy="681038"/>
            <a:chOff x="7923189" y="2486664"/>
            <a:chExt cx="360377" cy="884585"/>
          </a:xfrm>
        </p:grpSpPr>
        <p:pic>
          <p:nvPicPr>
            <p:cNvPr id="212000" name="Picture 3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/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3" name="Rectangle 952"/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04" name="Freeform 953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5" name="Freeform 954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6" name="Rectangle 955"/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007" name="Group 956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/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033" name="AutoShape 958"/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008" name="Rectangle 959"/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009" name="Group 960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/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031" name="AutoShape 962"/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010" name="Rectangle 963"/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11" name="Rectangle 964"/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2012" name="Group 965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/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029" name="AutoShape 967"/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013" name="Freeform 968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014" name="Group 969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/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2027" name="AutoShape 971"/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212015" name="Rectangle 972"/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16" name="Freeform 973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7" name="Freeform 974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8" name="Oval 975"/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19" name="Freeform 976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0" name="AutoShape 977"/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21" name="AutoShape 978"/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22" name="Oval 979"/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23" name="Oval 980"/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024" name="Oval 981"/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2025" name="Rectangle 982"/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20" name="Group 19"/>
          <p:cNvGrpSpPr>
            <a:grpSpLocks/>
          </p:cNvGrpSpPr>
          <p:nvPr/>
        </p:nvGrpSpPr>
        <p:grpSpPr bwMode="auto">
          <a:xfrm>
            <a:off x="245931" y="3719513"/>
            <a:ext cx="1064551" cy="1585912"/>
            <a:chOff x="226804" y="3719080"/>
            <a:chExt cx="982820" cy="1586234"/>
          </a:xfrm>
        </p:grpSpPr>
        <p:pic>
          <p:nvPicPr>
            <p:cNvPr id="211997" name="Picture 9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/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pic>
          <p:nvPicPr>
            <p:cNvPr id="211999" name="Picture 18" descr="madman.jpg"/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/>
          <p:cNvSpPr txBox="1">
            <a:spLocks/>
          </p:cNvSpPr>
          <p:nvPr/>
        </p:nvSpPr>
        <p:spPr bwMode="auto">
          <a:xfrm>
            <a:off x="775627" y="1265238"/>
            <a:ext cx="8420100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>
                <a:solidFill>
                  <a:srgbClr val="000000"/>
                </a:solidFill>
                <a:latin typeface="Gill Sans MT" pitchFamily="34" charset="0"/>
              </a:rPr>
              <a:t>CDN: stores copies of content at CDN nodes 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itchFamily="34" charset="0"/>
              <a:buChar char="•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e.g. Netflix stores copies of MadMen</a:t>
            </a:r>
          </a:p>
        </p:txBody>
      </p:sp>
      <p:grpSp>
        <p:nvGrpSpPr>
          <p:cNvPr id="23" name="Group 22"/>
          <p:cNvGrpSpPr>
            <a:grpSpLocks/>
          </p:cNvGrpSpPr>
          <p:nvPr/>
        </p:nvGrpSpPr>
        <p:grpSpPr bwMode="auto">
          <a:xfrm>
            <a:off x="37835" y="5030789"/>
            <a:ext cx="1981994" cy="338554"/>
            <a:chOff x="5957397" y="-30236"/>
            <a:chExt cx="1829557" cy="338972"/>
          </a:xfrm>
        </p:grpSpPr>
        <p:sp>
          <p:nvSpPr>
            <p:cNvPr id="211995" name="Rectangle 20"/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1996" name="TextBox 21"/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713333" cy="3389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</a:rPr>
                <a:t>where’s Madmen?</a:t>
              </a:r>
            </a:p>
          </p:txBody>
        </p:sp>
      </p:grpSp>
      <p:grpSp>
        <p:nvGrpSpPr>
          <p:cNvPr id="1113" name="Group 1112"/>
          <p:cNvGrpSpPr>
            <a:grpSpLocks/>
          </p:cNvGrpSpPr>
          <p:nvPr/>
        </p:nvGrpSpPr>
        <p:grpSpPr bwMode="auto">
          <a:xfrm>
            <a:off x="7866330" y="4778375"/>
            <a:ext cx="1355873" cy="338554"/>
            <a:chOff x="5931471" y="-30236"/>
            <a:chExt cx="1251792" cy="339388"/>
          </a:xfrm>
        </p:grpSpPr>
        <p:sp>
          <p:nvSpPr>
            <p:cNvPr id="211993" name="Rectangle 1113"/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1994" name="TextBox 1114"/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181298" cy="339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</a:rPr>
                <a:t>manifest file</a:t>
              </a:r>
            </a:p>
          </p:txBody>
        </p:sp>
      </p:grpSp>
      <p:sp>
        <p:nvSpPr>
          <p:cNvPr id="28" name="Freeform 27"/>
          <p:cNvSpPr>
            <a:spLocks/>
          </p:cNvSpPr>
          <p:nvPr/>
        </p:nvSpPr>
        <p:spPr bwMode="auto">
          <a:xfrm>
            <a:off x="1164300" y="4243388"/>
            <a:ext cx="1092067" cy="881062"/>
          </a:xfrm>
          <a:custGeom>
            <a:avLst/>
            <a:gdLst>
              <a:gd name="T0" fmla="*/ 542251 w 1284637"/>
              <a:gd name="T1" fmla="*/ 0 h 1108430"/>
              <a:gd name="T2" fmla="*/ 620508 w 1284637"/>
              <a:gd name="T3" fmla="*/ 556152 h 1108430"/>
              <a:gd name="T4" fmla="*/ 0 w 1284637"/>
              <a:gd name="T5" fmla="*/ 55551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1121" name="Freeform 1120"/>
          <p:cNvSpPr>
            <a:spLocks/>
          </p:cNvSpPr>
          <p:nvPr/>
        </p:nvSpPr>
        <p:spPr bwMode="auto">
          <a:xfrm flipV="1">
            <a:off x="1191817" y="5127626"/>
            <a:ext cx="2347515" cy="709613"/>
          </a:xfrm>
          <a:custGeom>
            <a:avLst/>
            <a:gdLst>
              <a:gd name="T0" fmla="*/ 1752991 w 1898925"/>
              <a:gd name="T1" fmla="*/ 0 h 980345"/>
              <a:gd name="T2" fmla="*/ 2822161 w 1898925"/>
              <a:gd name="T3" fmla="*/ 227646 h 980345"/>
              <a:gd name="T4" fmla="*/ 2173683 w 1898925"/>
              <a:gd name="T5" fmla="*/ 258645 h 980345"/>
              <a:gd name="T6" fmla="*/ 1262389 w 1898925"/>
              <a:gd name="T7" fmla="*/ 362755 h 980345"/>
              <a:gd name="T8" fmla="*/ 0 w 1898925"/>
              <a:gd name="T9" fmla="*/ 371335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1122" name="Content Placeholder 12"/>
          <p:cNvSpPr txBox="1">
            <a:spLocks/>
          </p:cNvSpPr>
          <p:nvPr/>
        </p:nvSpPr>
        <p:spPr bwMode="auto">
          <a:xfrm>
            <a:off x="835819" y="2505075"/>
            <a:ext cx="8287677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SzTx/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</a:rPr>
              <a:t>directed to nearby copy, retrieves content</a:t>
            </a:r>
          </a:p>
          <a:p>
            <a:pPr marL="457200" lvl="1" indent="0">
              <a:buSzTx/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123" name="Content Placeholder 12"/>
          <p:cNvSpPr txBox="1">
            <a:spLocks/>
          </p:cNvSpPr>
          <p:nvPr/>
        </p:nvSpPr>
        <p:spPr bwMode="auto">
          <a:xfrm>
            <a:off x="853017" y="2852739"/>
            <a:ext cx="84201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SzTx/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</a:rPr>
              <a:t>may choose different copy if network path congested</a:t>
            </a:r>
          </a:p>
          <a:p>
            <a:pPr marL="457200" lvl="1" indent="0">
              <a:buSzTx/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B64CC324-4625-4E59-89D9-F34CF714F438}" type="slidenum">
              <a:rPr lang="en-US" altLang="en-US" smtClean="0"/>
              <a:pPr/>
              <a:t>94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5214E-6 3.59408E-6 L 0.11335 -0.02916 L 0.14356 -0.02685 L 0.31852 0.00185 L 0.46138 -0.03078 L 0.55164 -0.00486 L 0.62333 0.0155 L 0.72418 -0.01088 L 0.77539 -0.05508 " pathEditMode="relative" rAng="0" ptsTypes="AAAAAAAAA">
                                      <p:cBhvr>
                                        <p:cTn id="45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761" y="-19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86 -0.00046 L -0.12238 0.06989 L -0.2812 0.02152 L -0.43152 0.0523 L -0.6367 0.028 L -0.76549 0.05462 " pathEditMode="relative" rAng="0" ptsTypes="AAAAAA">
                                      <p:cBhvr>
                                        <p:cTn id="56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518" y="35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28" grpId="0" animBg="1"/>
      <p:bldP spid="28" grpId="1" animBg="1"/>
      <p:bldP spid="1121" grpId="0" animBg="1"/>
      <p:bldP spid="1122" grpId="0"/>
      <p:bldP spid="112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7" name="Rectangle 2"/>
          <p:cNvSpPr txBox="1">
            <a:spLocks noChangeArrowheads="1"/>
          </p:cNvSpPr>
          <p:nvPr/>
        </p:nvSpPr>
        <p:spPr bwMode="auto">
          <a:xfrm>
            <a:off x="545174" y="258763"/>
            <a:ext cx="9168209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  <a:latin typeface="Gill Sans MT" pitchFamily="34" charset="0"/>
              </a:rPr>
              <a:t>Content Distribution Networks </a:t>
            </a:r>
            <a:r>
              <a:rPr lang="en-US" altLang="en-US" sz="3600">
                <a:solidFill>
                  <a:srgbClr val="000099"/>
                </a:solidFill>
                <a:latin typeface="Gill Sans MT" pitchFamily="34" charset="0"/>
              </a:rPr>
              <a:t>(CDNs)</a:t>
            </a:r>
          </a:p>
        </p:txBody>
      </p:sp>
      <p:grpSp>
        <p:nvGrpSpPr>
          <p:cNvPr id="50178" name="Group 485"/>
          <p:cNvGrpSpPr>
            <a:grpSpLocks/>
          </p:cNvGrpSpPr>
          <p:nvPr/>
        </p:nvGrpSpPr>
        <p:grpSpPr bwMode="auto">
          <a:xfrm>
            <a:off x="1235626" y="3770051"/>
            <a:ext cx="7609264" cy="2764362"/>
            <a:chOff x="423227" y="1433580"/>
            <a:chExt cx="8413743" cy="5258263"/>
          </a:xfrm>
        </p:grpSpPr>
        <p:sp>
          <p:nvSpPr>
            <p:cNvPr id="214743" name="Freeform 84"/>
            <p:cNvSpPr>
              <a:spLocks/>
            </p:cNvSpPr>
            <p:nvPr/>
          </p:nvSpPr>
          <p:spPr bwMode="auto">
            <a:xfrm>
              <a:off x="1825540" y="224137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4" name="Freeform 84"/>
            <p:cNvSpPr>
              <a:spLocks/>
            </p:cNvSpPr>
            <p:nvPr/>
          </p:nvSpPr>
          <p:spPr bwMode="auto">
            <a:xfrm>
              <a:off x="669684" y="304141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5" name="Freeform 84"/>
            <p:cNvSpPr>
              <a:spLocks/>
            </p:cNvSpPr>
            <p:nvPr/>
          </p:nvSpPr>
          <p:spPr bwMode="auto">
            <a:xfrm>
              <a:off x="6334646" y="249535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6" name="Freeform 84"/>
            <p:cNvSpPr>
              <a:spLocks/>
            </p:cNvSpPr>
            <p:nvPr/>
          </p:nvSpPr>
          <p:spPr bwMode="auto">
            <a:xfrm>
              <a:off x="1241261" y="535263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7" name="Freeform 84"/>
            <p:cNvSpPr>
              <a:spLocks/>
            </p:cNvSpPr>
            <p:nvPr/>
          </p:nvSpPr>
          <p:spPr bwMode="auto">
            <a:xfrm>
              <a:off x="822105" y="4730385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8" name="Freeform 84"/>
            <p:cNvSpPr>
              <a:spLocks/>
            </p:cNvSpPr>
            <p:nvPr/>
          </p:nvSpPr>
          <p:spPr bwMode="auto">
            <a:xfrm>
              <a:off x="593474" y="407003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9" name="Freeform 84"/>
            <p:cNvSpPr>
              <a:spLocks/>
            </p:cNvSpPr>
            <p:nvPr/>
          </p:nvSpPr>
          <p:spPr bwMode="auto">
            <a:xfrm>
              <a:off x="7084047" y="292712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0" name="Freeform 84"/>
            <p:cNvSpPr>
              <a:spLocks/>
            </p:cNvSpPr>
            <p:nvPr/>
          </p:nvSpPr>
          <p:spPr bwMode="auto">
            <a:xfrm>
              <a:off x="3425955" y="200009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1" name="Freeform 84"/>
            <p:cNvSpPr>
              <a:spLocks/>
            </p:cNvSpPr>
            <p:nvPr/>
          </p:nvSpPr>
          <p:spPr bwMode="auto">
            <a:xfrm>
              <a:off x="1050735" y="264774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2" name="Freeform 84"/>
            <p:cNvSpPr>
              <a:spLocks/>
            </p:cNvSpPr>
            <p:nvPr/>
          </p:nvSpPr>
          <p:spPr bwMode="auto">
            <a:xfrm>
              <a:off x="4340478" y="19746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3" name="Freeform 84"/>
            <p:cNvSpPr>
              <a:spLocks/>
            </p:cNvSpPr>
            <p:nvPr/>
          </p:nvSpPr>
          <p:spPr bwMode="auto">
            <a:xfrm>
              <a:off x="7401589" y="560661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4" name="Freeform 84"/>
            <p:cNvSpPr>
              <a:spLocks/>
            </p:cNvSpPr>
            <p:nvPr/>
          </p:nvSpPr>
          <p:spPr bwMode="auto">
            <a:xfrm>
              <a:off x="8239902" y="495896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5" name="Freeform 84"/>
            <p:cNvSpPr>
              <a:spLocks/>
            </p:cNvSpPr>
            <p:nvPr/>
          </p:nvSpPr>
          <p:spPr bwMode="auto">
            <a:xfrm>
              <a:off x="8011271" y="404463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6" name="Freeform 84"/>
            <p:cNvSpPr>
              <a:spLocks/>
            </p:cNvSpPr>
            <p:nvPr/>
          </p:nvSpPr>
          <p:spPr bwMode="auto">
            <a:xfrm>
              <a:off x="5166088" y="58478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7" name="Freeform 84"/>
            <p:cNvSpPr>
              <a:spLocks/>
            </p:cNvSpPr>
            <p:nvPr/>
          </p:nvSpPr>
          <p:spPr bwMode="auto">
            <a:xfrm>
              <a:off x="4251565" y="598758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8" name="Freeform 84"/>
            <p:cNvSpPr>
              <a:spLocks/>
            </p:cNvSpPr>
            <p:nvPr/>
          </p:nvSpPr>
          <p:spPr bwMode="auto">
            <a:xfrm>
              <a:off x="3032203" y="58351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9" name="TextBox 4"/>
            <p:cNvSpPr txBox="1">
              <a:spLocks noChangeArrowheads="1"/>
            </p:cNvSpPr>
            <p:nvPr/>
          </p:nvSpPr>
          <p:spPr bwMode="auto">
            <a:xfrm rot="307360">
              <a:off x="5266525" y="1433580"/>
              <a:ext cx="601225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0" name="TextBox 179"/>
            <p:cNvSpPr txBox="1">
              <a:spLocks noChangeArrowheads="1"/>
            </p:cNvSpPr>
            <p:nvPr/>
          </p:nvSpPr>
          <p:spPr bwMode="auto">
            <a:xfrm rot="2829263">
              <a:off x="7390643" y="3057538"/>
              <a:ext cx="1034279" cy="578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1" name="TextBox 180"/>
            <p:cNvSpPr txBox="1">
              <a:spLocks noChangeArrowheads="1"/>
            </p:cNvSpPr>
            <p:nvPr/>
          </p:nvSpPr>
          <p:spPr bwMode="auto">
            <a:xfrm rot="9845918">
              <a:off x="6366292" y="5649517"/>
              <a:ext cx="601225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2" name="TextBox 181"/>
            <p:cNvSpPr txBox="1">
              <a:spLocks noChangeArrowheads="1"/>
            </p:cNvSpPr>
            <p:nvPr/>
          </p:nvSpPr>
          <p:spPr bwMode="auto">
            <a:xfrm rot="11651262">
              <a:off x="2088811" y="5696594"/>
              <a:ext cx="601225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3" name="TextBox 182"/>
            <p:cNvSpPr txBox="1">
              <a:spLocks noChangeArrowheads="1"/>
            </p:cNvSpPr>
            <p:nvPr/>
          </p:nvSpPr>
          <p:spPr bwMode="auto">
            <a:xfrm rot="16607303">
              <a:off x="195356" y="3684911"/>
              <a:ext cx="1034279" cy="578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4" name="TextBox 183"/>
            <p:cNvSpPr txBox="1">
              <a:spLocks noChangeArrowheads="1"/>
            </p:cNvSpPr>
            <p:nvPr/>
          </p:nvSpPr>
          <p:spPr bwMode="auto">
            <a:xfrm rot="21079349">
              <a:off x="2507360" y="1498432"/>
              <a:ext cx="601225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grpSp>
          <p:nvGrpSpPr>
            <p:cNvPr id="214765" name="Group 8"/>
            <p:cNvGrpSpPr>
              <a:grpSpLocks/>
            </p:cNvGrpSpPr>
            <p:nvPr/>
          </p:nvGrpSpPr>
          <p:grpSpPr bwMode="auto">
            <a:xfrm>
              <a:off x="4546600" y="3746496"/>
              <a:ext cx="3225799" cy="1117598"/>
              <a:chOff x="7848600" y="2044700"/>
              <a:chExt cx="3200399" cy="1371600"/>
            </a:xfrm>
          </p:grpSpPr>
          <p:sp>
            <p:nvSpPr>
              <p:cNvPr id="214961" name="Oval 3"/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4962" name="Group 133"/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5035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36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37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5038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46785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786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39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784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4963" name="Straight Connector 10"/>
              <p:cNvCxnSpPr>
                <a:cxnSpLocks noChangeShapeType="1"/>
                <a:stCxn id="246784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4" name="Straight Connector 297"/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5" name="Straight Connector 298"/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6" name="Straight Connector 299"/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7" name="Straight Connector 300"/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8" name="Straight Connector 301"/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9" name="Straight Connector 302"/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0" name="Straight Connector 303"/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1" name="Straight Connector 304"/>
              <p:cNvCxnSpPr>
                <a:cxnSpLocks noChangeShapeType="1"/>
                <a:endCxn id="215035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972" name="Group 133"/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5027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28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29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5030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33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34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31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32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3" name="Group 133"/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5019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20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21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5022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25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26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23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24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4" name="Group 133"/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5011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12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13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5014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17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18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15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16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5" name="Group 133"/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5003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04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5005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5006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9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10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07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08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6" name="Group 133"/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95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96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97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98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1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02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99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00" name="Line 141"/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7" name="Group 133"/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87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88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89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90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93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94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91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92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8" name="Group 133"/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979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80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81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82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85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86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83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84" name="Line 141"/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14766" name="Group 331"/>
            <p:cNvGrpSpPr>
              <a:grpSpLocks/>
            </p:cNvGrpSpPr>
            <p:nvPr/>
          </p:nvGrpSpPr>
          <p:grpSpPr bwMode="auto">
            <a:xfrm>
              <a:off x="1803401" y="2755897"/>
              <a:ext cx="3467099" cy="1193800"/>
              <a:chOff x="7848600" y="2044700"/>
              <a:chExt cx="3200399" cy="1371600"/>
            </a:xfrm>
          </p:grpSpPr>
          <p:sp>
            <p:nvSpPr>
              <p:cNvPr id="214879" name="Oval 332"/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4880" name="Group 133"/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4953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54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55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56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9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60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57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58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4881" name="Straight Connector 334"/>
              <p:cNvCxnSpPr>
                <a:cxnSpLocks noChangeShapeType="1"/>
                <a:stCxn id="214958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2" name="Straight Connector 335"/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3" name="Straight Connector 336"/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4" name="Straight Connector 337"/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5" name="Straight Connector 338"/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6" name="Straight Connector 339"/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7" name="Straight Connector 340"/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8" name="Straight Connector 341"/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9" name="Straight Connector 342"/>
              <p:cNvCxnSpPr>
                <a:cxnSpLocks noChangeShapeType="1"/>
                <a:endCxn id="214953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890" name="Group 133"/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4945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46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47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48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1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52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49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50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1" name="Group 133"/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4937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38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39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40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43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44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41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42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2" name="Group 133"/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4929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30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31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32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35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36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33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34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3" name="Group 133"/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4921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22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23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24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27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28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25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26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4" name="Group 133"/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13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14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15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16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9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20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17" name="Line 140"/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18" name="Line 141"/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5" name="Group 133"/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05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06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907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08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1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12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09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10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6" name="Group 133"/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897" name="Oval 407"/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898" name="Rectangle 410"/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sp>
              <p:nvSpPr>
                <p:cNvPr id="214899" name="Oval 411"/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itchFamily="18" charset="0"/>
                  </a:endParaRPr>
                </a:p>
              </p:txBody>
            </p:sp>
            <p:grpSp>
              <p:nvGrpSpPr>
                <p:cNvPr id="214900" name="Group 137"/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03" name="Freeform 138"/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04" name="Freeform 139"/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01" name="Line 140"/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02" name="Line 141"/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14767" name="Oval 417"/>
            <p:cNvSpPr>
              <a:spLocks noChangeArrowheads="1"/>
            </p:cNvSpPr>
            <p:nvPr/>
          </p:nvSpPr>
          <p:spPr bwMode="auto">
            <a:xfrm>
              <a:off x="1498600" y="4165596"/>
              <a:ext cx="3086099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grpSp>
          <p:nvGrpSpPr>
            <p:cNvPr id="214768" name="Group 133"/>
            <p:cNvGrpSpPr>
              <a:grpSpLocks/>
            </p:cNvGrpSpPr>
            <p:nvPr/>
          </p:nvGrpSpPr>
          <p:grpSpPr bwMode="auto">
            <a:xfrm>
              <a:off x="2152273" y="4264500"/>
              <a:ext cx="513732" cy="157430"/>
              <a:chOff x="2356" y="1300"/>
              <a:chExt cx="555" cy="194"/>
            </a:xfrm>
          </p:grpSpPr>
          <p:sp>
            <p:nvSpPr>
              <p:cNvPr id="214871" name="Oval 492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72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73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4874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77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78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75" name="Line 140"/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76" name="Line 141"/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4769" name="Straight Connector 419"/>
            <p:cNvCxnSpPr>
              <a:cxnSpLocks noChangeShapeType="1"/>
              <a:stCxn id="214876" idx="0"/>
            </p:cNvCxnSpPr>
            <p:nvPr/>
          </p:nvCxnSpPr>
          <p:spPr bwMode="auto">
            <a:xfrm>
              <a:off x="2662301" y="4315623"/>
              <a:ext cx="940541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0" name="Straight Connector 420"/>
            <p:cNvCxnSpPr>
              <a:cxnSpLocks noChangeShapeType="1"/>
            </p:cNvCxnSpPr>
            <p:nvPr/>
          </p:nvCxnSpPr>
          <p:spPr bwMode="auto">
            <a:xfrm>
              <a:off x="3112420" y="4624308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1" name="Straight Connector 421"/>
            <p:cNvCxnSpPr>
              <a:cxnSpLocks noChangeShapeType="1"/>
            </p:cNvCxnSpPr>
            <p:nvPr/>
          </p:nvCxnSpPr>
          <p:spPr bwMode="auto">
            <a:xfrm flipV="1">
              <a:off x="2920421" y="4797919"/>
              <a:ext cx="234667" cy="388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2" name="Straight Connector 422"/>
            <p:cNvCxnSpPr>
              <a:cxnSpLocks noChangeShapeType="1"/>
            </p:cNvCxnSpPr>
            <p:nvPr/>
          </p:nvCxnSpPr>
          <p:spPr bwMode="auto">
            <a:xfrm flipV="1">
              <a:off x="2636021" y="4648548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3" name="Straight Connector 423"/>
            <p:cNvCxnSpPr>
              <a:cxnSpLocks noChangeShapeType="1"/>
            </p:cNvCxnSpPr>
            <p:nvPr/>
          </p:nvCxnSpPr>
          <p:spPr bwMode="auto">
            <a:xfrm flipV="1">
              <a:off x="2348386" y="4902256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4" name="Straight Connector 424"/>
            <p:cNvCxnSpPr>
              <a:cxnSpLocks noChangeShapeType="1"/>
            </p:cNvCxnSpPr>
            <p:nvPr/>
          </p:nvCxnSpPr>
          <p:spPr bwMode="auto">
            <a:xfrm flipV="1">
              <a:off x="3127556" y="4839857"/>
              <a:ext cx="243934" cy="21547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5" name="Straight Connector 425"/>
            <p:cNvCxnSpPr>
              <a:cxnSpLocks noChangeShapeType="1"/>
            </p:cNvCxnSpPr>
            <p:nvPr/>
          </p:nvCxnSpPr>
          <p:spPr bwMode="auto">
            <a:xfrm flipH="1" flipV="1">
              <a:off x="3601475" y="4827798"/>
              <a:ext cx="342282" cy="1059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6" name="Straight Connector 426"/>
            <p:cNvCxnSpPr>
              <a:cxnSpLocks noChangeShapeType="1"/>
            </p:cNvCxnSpPr>
            <p:nvPr/>
          </p:nvCxnSpPr>
          <p:spPr bwMode="auto">
            <a:xfrm flipV="1">
              <a:off x="3587811" y="4532353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7" name="Straight Connector 427"/>
            <p:cNvCxnSpPr>
              <a:cxnSpLocks noChangeShapeType="1"/>
              <a:endCxn id="214871" idx="4"/>
            </p:cNvCxnSpPr>
            <p:nvPr/>
          </p:nvCxnSpPr>
          <p:spPr bwMode="auto">
            <a:xfrm flipH="1" flipV="1">
              <a:off x="2408213" y="4421930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4778" name="Group 133"/>
            <p:cNvGrpSpPr>
              <a:grpSpLocks/>
            </p:cNvGrpSpPr>
            <p:nvPr/>
          </p:nvGrpSpPr>
          <p:grpSpPr bwMode="auto">
            <a:xfrm>
              <a:off x="3144256" y="4681756"/>
              <a:ext cx="513732" cy="157430"/>
              <a:chOff x="2356" y="1300"/>
              <a:chExt cx="555" cy="194"/>
            </a:xfrm>
          </p:grpSpPr>
          <p:sp>
            <p:nvSpPr>
              <p:cNvPr id="214863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64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65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4866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9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70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67" name="Line 140"/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8" name="Line 141"/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79" name="Group 133"/>
            <p:cNvGrpSpPr>
              <a:grpSpLocks/>
            </p:cNvGrpSpPr>
            <p:nvPr/>
          </p:nvGrpSpPr>
          <p:grpSpPr bwMode="auto">
            <a:xfrm>
              <a:off x="2389607" y="4745631"/>
              <a:ext cx="513732" cy="157430"/>
              <a:chOff x="2356" y="1300"/>
              <a:chExt cx="555" cy="194"/>
            </a:xfrm>
          </p:grpSpPr>
          <p:sp>
            <p:nvSpPr>
              <p:cNvPr id="214855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56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57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4858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1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62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59" name="Line 140"/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0" name="Line 141"/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0" name="Group 133"/>
            <p:cNvGrpSpPr>
              <a:grpSpLocks/>
            </p:cNvGrpSpPr>
            <p:nvPr/>
          </p:nvGrpSpPr>
          <p:grpSpPr bwMode="auto">
            <a:xfrm>
              <a:off x="2667612" y="4492206"/>
              <a:ext cx="513732" cy="157430"/>
              <a:chOff x="2356" y="1300"/>
              <a:chExt cx="555" cy="194"/>
            </a:xfrm>
          </p:grpSpPr>
          <p:sp>
            <p:nvSpPr>
              <p:cNvPr id="214847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48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49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4850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53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54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51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52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1" name="Group 133"/>
            <p:cNvGrpSpPr>
              <a:grpSpLocks/>
            </p:cNvGrpSpPr>
            <p:nvPr/>
          </p:nvGrpSpPr>
          <p:grpSpPr bwMode="auto">
            <a:xfrm>
              <a:off x="3578257" y="4374514"/>
              <a:ext cx="513732" cy="157430"/>
              <a:chOff x="2356" y="1300"/>
              <a:chExt cx="555" cy="194"/>
            </a:xfrm>
          </p:grpSpPr>
          <p:sp>
            <p:nvSpPr>
              <p:cNvPr id="214839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40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41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4842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45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46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43" name="Line 140"/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44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2" name="Group 133"/>
            <p:cNvGrpSpPr>
              <a:grpSpLocks/>
            </p:cNvGrpSpPr>
            <p:nvPr/>
          </p:nvGrpSpPr>
          <p:grpSpPr bwMode="auto">
            <a:xfrm>
              <a:off x="3797517" y="4879598"/>
              <a:ext cx="513732" cy="157430"/>
              <a:chOff x="2356" y="1300"/>
              <a:chExt cx="555" cy="194"/>
            </a:xfrm>
          </p:grpSpPr>
          <p:sp>
            <p:nvSpPr>
              <p:cNvPr id="214831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32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33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4834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37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38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35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36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3" name="Group 133"/>
            <p:cNvGrpSpPr>
              <a:grpSpLocks/>
            </p:cNvGrpSpPr>
            <p:nvPr/>
          </p:nvGrpSpPr>
          <p:grpSpPr bwMode="auto">
            <a:xfrm>
              <a:off x="2927730" y="5041357"/>
              <a:ext cx="513732" cy="157430"/>
              <a:chOff x="2356" y="1300"/>
              <a:chExt cx="555" cy="194"/>
            </a:xfrm>
          </p:grpSpPr>
          <p:sp>
            <p:nvSpPr>
              <p:cNvPr id="214823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24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25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4826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9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30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27" name="Line 140"/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8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4" name="Group 133"/>
            <p:cNvGrpSpPr>
              <a:grpSpLocks/>
            </p:cNvGrpSpPr>
            <p:nvPr/>
          </p:nvGrpSpPr>
          <p:grpSpPr bwMode="auto">
            <a:xfrm>
              <a:off x="2066981" y="4995523"/>
              <a:ext cx="513732" cy="157430"/>
              <a:chOff x="2356" y="1300"/>
              <a:chExt cx="555" cy="194"/>
            </a:xfrm>
          </p:grpSpPr>
          <p:sp>
            <p:nvSpPr>
              <p:cNvPr id="214815" name="Oval 407"/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16" name="Rectangle 410"/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14817" name="Oval 411"/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grpSp>
            <p:nvGrpSpPr>
              <p:cNvPr id="214818" name="Group 137"/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1" name="Freeform 138"/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22" name="Freeform 139"/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19" name="Line 140"/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0" name="Line 141"/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4785" name="Straight Connector 12"/>
            <p:cNvCxnSpPr>
              <a:cxnSpLocks noChangeShapeType="1"/>
              <a:endCxn id="214955" idx="1"/>
            </p:cNvCxnSpPr>
            <p:nvPr/>
          </p:nvCxnSpPr>
          <p:spPr bwMode="auto">
            <a:xfrm>
              <a:off x="2382838" y="2609848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6" name="Straight Connector 500"/>
            <p:cNvCxnSpPr>
              <a:cxnSpLocks noChangeShapeType="1"/>
              <a:stCxn id="214751" idx="8"/>
              <a:endCxn id="214812" idx="2"/>
            </p:cNvCxnSpPr>
            <p:nvPr/>
          </p:nvCxnSpPr>
          <p:spPr bwMode="auto">
            <a:xfrm>
              <a:off x="1455738" y="2990846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7" name="Straight Connector 501"/>
            <p:cNvCxnSpPr>
              <a:cxnSpLocks noChangeShapeType="1"/>
              <a:endCxn id="214812" idx="3"/>
            </p:cNvCxnSpPr>
            <p:nvPr/>
          </p:nvCxnSpPr>
          <p:spPr bwMode="auto">
            <a:xfrm>
              <a:off x="1235076" y="3271835"/>
              <a:ext cx="123825" cy="21272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8" name="Straight Connector 502"/>
            <p:cNvCxnSpPr>
              <a:cxnSpLocks noChangeShapeType="1"/>
              <a:endCxn id="214923" idx="1"/>
            </p:cNvCxnSpPr>
            <p:nvPr/>
          </p:nvCxnSpPr>
          <p:spPr bwMode="auto">
            <a:xfrm>
              <a:off x="3916362" y="2411411"/>
              <a:ext cx="307975" cy="5730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9" name="Straight Connector 503"/>
            <p:cNvCxnSpPr>
              <a:cxnSpLocks noChangeShapeType="1"/>
              <a:endCxn id="214923" idx="0"/>
            </p:cNvCxnSpPr>
            <p:nvPr/>
          </p:nvCxnSpPr>
          <p:spPr bwMode="auto">
            <a:xfrm flipH="1">
              <a:off x="4425950" y="2389186"/>
              <a:ext cx="384175" cy="57943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0" name="Straight Connector 504"/>
            <p:cNvCxnSpPr>
              <a:cxnSpLocks noChangeShapeType="1"/>
              <a:endCxn id="215005" idx="0"/>
            </p:cNvCxnSpPr>
            <p:nvPr/>
          </p:nvCxnSpPr>
          <p:spPr bwMode="auto">
            <a:xfrm>
              <a:off x="6770687" y="2900361"/>
              <a:ext cx="215899" cy="10461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1" name="Straight Connector 505"/>
            <p:cNvCxnSpPr>
              <a:cxnSpLocks noChangeShapeType="1"/>
            </p:cNvCxnSpPr>
            <p:nvPr/>
          </p:nvCxnSpPr>
          <p:spPr bwMode="auto">
            <a:xfrm flipH="1">
              <a:off x="7137398" y="3251197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2" name="Straight Connector 506"/>
            <p:cNvCxnSpPr>
              <a:cxnSpLocks noChangeShapeType="1"/>
              <a:stCxn id="214755" idx="4"/>
              <a:endCxn id="215000" idx="0"/>
            </p:cNvCxnSpPr>
            <p:nvPr/>
          </p:nvCxnSpPr>
          <p:spPr bwMode="auto">
            <a:xfrm flipH="1">
              <a:off x="7483473" y="4229096"/>
              <a:ext cx="541338" cy="24923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3" name="Straight Connector 507"/>
            <p:cNvCxnSpPr>
              <a:cxnSpLocks noChangeShapeType="1"/>
            </p:cNvCxnSpPr>
            <p:nvPr/>
          </p:nvCxnSpPr>
          <p:spPr bwMode="auto">
            <a:xfrm flipH="1" flipV="1">
              <a:off x="7454899" y="4573584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4" name="Straight Connector 508"/>
            <p:cNvCxnSpPr>
              <a:cxnSpLocks noChangeShapeType="1"/>
              <a:endCxn id="214987" idx="5"/>
            </p:cNvCxnSpPr>
            <p:nvPr/>
          </p:nvCxnSpPr>
          <p:spPr bwMode="auto">
            <a:xfrm flipH="1" flipV="1">
              <a:off x="6496050" y="4722809"/>
              <a:ext cx="1047750" cy="9667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5" name="Straight Connector 509"/>
            <p:cNvCxnSpPr>
              <a:cxnSpLocks noChangeShapeType="1"/>
              <a:stCxn id="214756" idx="0"/>
              <a:endCxn id="214811" idx="5"/>
            </p:cNvCxnSpPr>
            <p:nvPr/>
          </p:nvCxnSpPr>
          <p:spPr bwMode="auto">
            <a:xfrm flipH="1" flipV="1">
              <a:off x="5084763" y="5684832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6" name="Straight Connector 510"/>
            <p:cNvCxnSpPr>
              <a:cxnSpLocks noChangeShapeType="1"/>
            </p:cNvCxnSpPr>
            <p:nvPr/>
          </p:nvCxnSpPr>
          <p:spPr bwMode="auto">
            <a:xfrm flipH="1" flipV="1">
              <a:off x="4068763" y="5045070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7" name="Straight Connector 511"/>
            <p:cNvCxnSpPr>
              <a:cxnSpLocks noChangeShapeType="1"/>
            </p:cNvCxnSpPr>
            <p:nvPr/>
          </p:nvCxnSpPr>
          <p:spPr bwMode="auto">
            <a:xfrm flipV="1">
              <a:off x="3389313" y="5689595"/>
              <a:ext cx="306387" cy="16509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8" name="Straight Connector 512"/>
            <p:cNvCxnSpPr>
              <a:cxnSpLocks noChangeShapeType="1"/>
            </p:cNvCxnSpPr>
            <p:nvPr/>
          </p:nvCxnSpPr>
          <p:spPr bwMode="auto">
            <a:xfrm flipV="1">
              <a:off x="1790701" y="5160959"/>
              <a:ext cx="401638" cy="2095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9" name="Straight Connector 513"/>
            <p:cNvCxnSpPr>
              <a:cxnSpLocks noChangeShapeType="1"/>
            </p:cNvCxnSpPr>
            <p:nvPr/>
          </p:nvCxnSpPr>
          <p:spPr bwMode="auto">
            <a:xfrm flipV="1">
              <a:off x="1179514" y="4467220"/>
              <a:ext cx="227012" cy="2825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0" name="Straight Connector 514"/>
            <p:cNvCxnSpPr>
              <a:cxnSpLocks noChangeShapeType="1"/>
              <a:endCxn id="214812" idx="5"/>
            </p:cNvCxnSpPr>
            <p:nvPr/>
          </p:nvCxnSpPr>
          <p:spPr bwMode="auto">
            <a:xfrm flipV="1">
              <a:off x="1155701" y="4368796"/>
              <a:ext cx="203199" cy="79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1" name="Oval 14"/>
            <p:cNvSpPr>
              <a:spLocks noChangeArrowheads="1"/>
            </p:cNvSpPr>
            <p:nvPr/>
          </p:nvSpPr>
          <p:spPr bwMode="auto">
            <a:xfrm>
              <a:off x="5677594" y="2896840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4802" name="Straight Connector 18"/>
            <p:cNvCxnSpPr>
              <a:cxnSpLocks noChangeShapeType="1"/>
            </p:cNvCxnSpPr>
            <p:nvPr/>
          </p:nvCxnSpPr>
          <p:spPr bwMode="auto">
            <a:xfrm>
              <a:off x="4713288" y="3051287"/>
              <a:ext cx="964306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3" name="Straight Connector 516"/>
            <p:cNvCxnSpPr>
              <a:cxnSpLocks noChangeShapeType="1"/>
            </p:cNvCxnSpPr>
            <p:nvPr/>
          </p:nvCxnSpPr>
          <p:spPr bwMode="auto">
            <a:xfrm>
              <a:off x="6139457" y="3169610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4" name="Straight Connector 515"/>
            <p:cNvCxnSpPr>
              <a:cxnSpLocks noChangeShapeType="1"/>
              <a:stCxn id="214841" idx="0"/>
            </p:cNvCxnSpPr>
            <p:nvPr/>
          </p:nvCxnSpPr>
          <p:spPr bwMode="auto">
            <a:xfrm flipV="1">
              <a:off x="3832888" y="4233714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5" name="Oval 521"/>
            <p:cNvSpPr>
              <a:spLocks noChangeArrowheads="1"/>
            </p:cNvSpPr>
            <p:nvPr/>
          </p:nvSpPr>
          <p:spPr bwMode="auto">
            <a:xfrm>
              <a:off x="3932543" y="3959555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</a:rPr>
                <a:t>   </a:t>
              </a:r>
            </a:p>
          </p:txBody>
        </p:sp>
        <p:cxnSp>
          <p:nvCxnSpPr>
            <p:cNvPr id="214806" name="Straight Connector 519"/>
            <p:cNvCxnSpPr>
              <a:cxnSpLocks noChangeShapeType="1"/>
              <a:stCxn id="214805" idx="6"/>
              <a:endCxn id="215039" idx="1"/>
            </p:cNvCxnSpPr>
            <p:nvPr/>
          </p:nvCxnSpPr>
          <p:spPr bwMode="auto">
            <a:xfrm flipV="1">
              <a:off x="4460774" y="3953935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7" name="Straight Connector 520"/>
            <p:cNvCxnSpPr>
              <a:cxnSpLocks noChangeShapeType="1"/>
            </p:cNvCxnSpPr>
            <p:nvPr/>
          </p:nvCxnSpPr>
          <p:spPr bwMode="auto">
            <a:xfrm>
              <a:off x="3692525" y="3789358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8" name="Straight Connector 7"/>
            <p:cNvCxnSpPr>
              <a:cxnSpLocks noChangeShapeType="1"/>
              <a:stCxn id="214913" idx="5"/>
              <a:endCxn id="215037" idx="1"/>
            </p:cNvCxnSpPr>
            <p:nvPr/>
          </p:nvCxnSpPr>
          <p:spPr bwMode="auto">
            <a:xfrm>
              <a:off x="4876727" y="3633784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9" name="Straight Connector 415"/>
            <p:cNvCxnSpPr>
              <a:cxnSpLocks noChangeShapeType="1"/>
              <a:endCxn id="214873" idx="0"/>
            </p:cNvCxnSpPr>
            <p:nvPr/>
          </p:nvCxnSpPr>
          <p:spPr bwMode="auto">
            <a:xfrm flipH="1">
              <a:off x="2406650" y="3753808"/>
              <a:ext cx="282557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0" name="Straight Connector 523"/>
            <p:cNvCxnSpPr>
              <a:cxnSpLocks noChangeShapeType="1"/>
              <a:stCxn id="214836" idx="0"/>
            </p:cNvCxnSpPr>
            <p:nvPr/>
          </p:nvCxnSpPr>
          <p:spPr bwMode="auto">
            <a:xfrm flipV="1">
              <a:off x="4307762" y="4626477"/>
              <a:ext cx="844015" cy="3042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11" name="Oval 6"/>
            <p:cNvSpPr>
              <a:spLocks noChangeArrowheads="1"/>
            </p:cNvSpPr>
            <p:nvPr/>
          </p:nvSpPr>
          <p:spPr bwMode="auto">
            <a:xfrm>
              <a:off x="3340101" y="5359394"/>
              <a:ext cx="2044700" cy="38099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4812" name="Oval 517"/>
            <p:cNvSpPr>
              <a:spLocks noChangeArrowheads="1"/>
            </p:cNvSpPr>
            <p:nvPr/>
          </p:nvSpPr>
          <p:spPr bwMode="auto">
            <a:xfrm rot="5400000">
              <a:off x="867570" y="3736176"/>
              <a:ext cx="1252535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4813" name="Straight Connector 39941"/>
            <p:cNvCxnSpPr>
              <a:cxnSpLocks noChangeShapeType="1"/>
              <a:stCxn id="214812" idx="0"/>
              <a:endCxn id="214901" idx="0"/>
            </p:cNvCxnSpPr>
            <p:nvPr/>
          </p:nvCxnSpPr>
          <p:spPr bwMode="auto">
            <a:xfrm flipV="1">
              <a:off x="1684339" y="3654419"/>
              <a:ext cx="758825" cy="2730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4" name="Straight Connector 524"/>
            <p:cNvCxnSpPr>
              <a:cxnSpLocks noChangeShapeType="1"/>
              <a:endCxn id="214875" idx="1"/>
            </p:cNvCxnSpPr>
            <p:nvPr/>
          </p:nvCxnSpPr>
          <p:spPr bwMode="auto">
            <a:xfrm>
              <a:off x="1685925" y="4111625"/>
              <a:ext cx="466725" cy="2698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14019" name="Line 424"/>
          <p:cNvSpPr>
            <a:spLocks noChangeShapeType="1"/>
          </p:cNvSpPr>
          <p:nvPr/>
        </p:nvSpPr>
        <p:spPr bwMode="auto">
          <a:xfrm flipV="1">
            <a:off x="1258888" y="5276851"/>
            <a:ext cx="156502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476384" y="3552826"/>
            <a:ext cx="8946356" cy="2900363"/>
            <a:chOff x="439215" y="3555216"/>
            <a:chExt cx="8258951" cy="2901368"/>
          </a:xfrm>
        </p:grpSpPr>
        <p:grpSp>
          <p:nvGrpSpPr>
            <p:cNvPr id="214392" name="Group 13"/>
            <p:cNvGrpSpPr>
              <a:grpSpLocks/>
            </p:cNvGrpSpPr>
            <p:nvPr/>
          </p:nvGrpSpPr>
          <p:grpSpPr bwMode="auto">
            <a:xfrm>
              <a:off x="1678362" y="3855145"/>
              <a:ext cx="347753" cy="680208"/>
              <a:chOff x="7923189" y="2486663"/>
              <a:chExt cx="360362" cy="884586"/>
            </a:xfrm>
          </p:grpSpPr>
          <p:pic>
            <p:nvPicPr>
              <p:cNvPr id="214709" name="Picture 3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710" name="Group 950"/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711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2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13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4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5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16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41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42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17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18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39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40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19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0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21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37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38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22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723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35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36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24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5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6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7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8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9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0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1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2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733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4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3" name="Group 792"/>
            <p:cNvGrpSpPr>
              <a:grpSpLocks/>
            </p:cNvGrpSpPr>
            <p:nvPr/>
          </p:nvGrpSpPr>
          <p:grpSpPr bwMode="auto">
            <a:xfrm>
              <a:off x="3221830" y="5776376"/>
              <a:ext cx="347753" cy="680208"/>
              <a:chOff x="7923189" y="2486663"/>
              <a:chExt cx="360362" cy="884586"/>
            </a:xfrm>
          </p:grpSpPr>
          <p:pic>
            <p:nvPicPr>
              <p:cNvPr id="214675" name="Picture 3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76" name="Group 950"/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77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7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79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80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8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2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0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4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0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8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7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0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8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89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0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9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1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2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4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9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0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4" name="Group 827"/>
            <p:cNvGrpSpPr>
              <a:grpSpLocks/>
            </p:cNvGrpSpPr>
            <p:nvPr/>
          </p:nvGrpSpPr>
          <p:grpSpPr bwMode="auto">
            <a:xfrm>
              <a:off x="4387291" y="3555216"/>
              <a:ext cx="347753" cy="680208"/>
              <a:chOff x="7923189" y="2486663"/>
              <a:chExt cx="360362" cy="884586"/>
            </a:xfrm>
          </p:grpSpPr>
          <p:pic>
            <p:nvPicPr>
              <p:cNvPr id="214641" name="Picture 3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42" name="Group 950"/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43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4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45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6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7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48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73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4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49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50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71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2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1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52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53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69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0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4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55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67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68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6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57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58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59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0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61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2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3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4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65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6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5" name="Group 862"/>
            <p:cNvGrpSpPr>
              <a:grpSpLocks/>
            </p:cNvGrpSpPr>
            <p:nvPr/>
          </p:nvGrpSpPr>
          <p:grpSpPr bwMode="auto">
            <a:xfrm>
              <a:off x="5084012" y="5612511"/>
              <a:ext cx="347767" cy="680207"/>
              <a:chOff x="7923189" y="2486664"/>
              <a:chExt cx="360377" cy="884585"/>
            </a:xfrm>
          </p:grpSpPr>
          <p:pic>
            <p:nvPicPr>
              <p:cNvPr id="214607" name="Picture 3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98" y="2486664"/>
                <a:ext cx="239568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08" name="Group 950"/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09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0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11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2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3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4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39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40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15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6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37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8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17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18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9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35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6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20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21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33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4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22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3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4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5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6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7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8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9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30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31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32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6" name="Group 897"/>
            <p:cNvGrpSpPr>
              <a:grpSpLocks/>
            </p:cNvGrpSpPr>
            <p:nvPr/>
          </p:nvGrpSpPr>
          <p:grpSpPr bwMode="auto">
            <a:xfrm>
              <a:off x="6068038" y="3829780"/>
              <a:ext cx="347753" cy="680208"/>
              <a:chOff x="7923189" y="2486663"/>
              <a:chExt cx="360362" cy="884586"/>
            </a:xfrm>
          </p:grpSpPr>
          <p:pic>
            <p:nvPicPr>
              <p:cNvPr id="214573" name="Picture 3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74" name="Group 950"/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75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6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77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8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9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0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05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6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1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2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03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4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3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84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5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01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2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6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87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99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0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8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89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0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1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2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3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4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5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6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597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8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7" name="Group 932"/>
            <p:cNvGrpSpPr>
              <a:grpSpLocks/>
            </p:cNvGrpSpPr>
            <p:nvPr/>
          </p:nvGrpSpPr>
          <p:grpSpPr bwMode="auto">
            <a:xfrm>
              <a:off x="2122838" y="5630065"/>
              <a:ext cx="347753" cy="680208"/>
              <a:chOff x="7923189" y="2486663"/>
              <a:chExt cx="360362" cy="884586"/>
            </a:xfrm>
          </p:grpSpPr>
          <p:pic>
            <p:nvPicPr>
              <p:cNvPr id="214539" name="Picture 3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40" name="Group 950"/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41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2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43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4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5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46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571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72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47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48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569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70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49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0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51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567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68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52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53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65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66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54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5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6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7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8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9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0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1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2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563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4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8" name="Group 15"/>
            <p:cNvGrpSpPr>
              <a:grpSpLocks/>
            </p:cNvGrpSpPr>
            <p:nvPr/>
          </p:nvGrpSpPr>
          <p:grpSpPr bwMode="auto">
            <a:xfrm>
              <a:off x="7707615" y="4368892"/>
              <a:ext cx="990551" cy="731635"/>
              <a:chOff x="7707615" y="4368892"/>
              <a:chExt cx="990551" cy="731635"/>
            </a:xfrm>
          </p:grpSpPr>
          <p:pic>
            <p:nvPicPr>
              <p:cNvPr id="214439" name="Picture 14"/>
              <p:cNvPicPr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1833" y="4640202"/>
                <a:ext cx="822008" cy="460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14440" name="Group 249"/>
              <p:cNvGrpSpPr>
                <a:grpSpLocks/>
              </p:cNvGrpSpPr>
              <p:nvPr/>
            </p:nvGrpSpPr>
            <p:grpSpPr bwMode="auto">
              <a:xfrm flipH="1">
                <a:off x="7707615" y="4368892"/>
                <a:ext cx="225953" cy="395900"/>
                <a:chOff x="4140" y="429"/>
                <a:chExt cx="1425" cy="2396"/>
              </a:xfrm>
            </p:grpSpPr>
            <p:sp>
              <p:nvSpPr>
                <p:cNvPr id="214507" name="Freeform 250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1" name="Rectangle 251"/>
                <p:cNvSpPr>
                  <a:spLocks noChangeArrowheads="1"/>
                </p:cNvSpPr>
                <p:nvPr/>
              </p:nvSpPr>
              <p:spPr bwMode="auto">
                <a:xfrm>
                  <a:off x="4204" y="425"/>
                  <a:ext cx="1051" cy="2259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09" name="Freeform 252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10" name="Freeform 253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4" name="Rectangle 254"/>
                <p:cNvSpPr>
                  <a:spLocks noChangeArrowheads="1"/>
                </p:cNvSpPr>
                <p:nvPr/>
              </p:nvSpPr>
              <p:spPr bwMode="auto">
                <a:xfrm>
                  <a:off x="4214" y="685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2" name="Group 255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00" name="AutoShape 256"/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66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01" name="AutoShape 257"/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84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76" name="Rectangle 258"/>
                <p:cNvSpPr>
                  <a:spLocks noChangeArrowheads="1"/>
                </p:cNvSpPr>
                <p:nvPr/>
              </p:nvSpPr>
              <p:spPr bwMode="auto">
                <a:xfrm>
                  <a:off x="4224" y="1012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4" name="Group 259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98" name="AutoShape 260"/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6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AutoShape 261"/>
                  <p:cNvSpPr>
                    <a:spLocks noChangeArrowheads="1"/>
                  </p:cNvSpPr>
                  <p:nvPr/>
                </p:nvSpPr>
                <p:spPr bwMode="auto">
                  <a:xfrm>
                    <a:off x="624" y="2586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78" name="Rectangle 262"/>
                <p:cNvSpPr>
                  <a:spLocks noChangeArrowheads="1"/>
                </p:cNvSpPr>
                <p:nvPr/>
              </p:nvSpPr>
              <p:spPr bwMode="auto">
                <a:xfrm>
                  <a:off x="4224" y="1358"/>
                  <a:ext cx="591" cy="29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9" name="Rectangle 263"/>
                <p:cNvSpPr>
                  <a:spLocks noChangeArrowheads="1"/>
                </p:cNvSpPr>
                <p:nvPr/>
              </p:nvSpPr>
              <p:spPr bwMode="auto">
                <a:xfrm>
                  <a:off x="4234" y="1627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7" name="Group 264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96" name="AutoShape 265"/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11" cy="11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7" name="AutoShape 266"/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5"/>
                    <a:ext cx="674" cy="8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518" name="Freeform 267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19" name="Group 268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94" name="AutoShape 269"/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41"/>
                    <a:ext cx="698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5" name="AutoShape 270"/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60"/>
                    <a:ext cx="661" cy="13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83" name="Rectangle 271"/>
                <p:cNvSpPr>
                  <a:spLocks noChangeArrowheads="1"/>
                </p:cNvSpPr>
                <p:nvPr/>
              </p:nvSpPr>
              <p:spPr bwMode="auto">
                <a:xfrm>
                  <a:off x="5256" y="425"/>
                  <a:ext cx="60" cy="226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21" name="Freeform 272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22" name="Freeform 273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6" name="Oval 274"/>
                <p:cNvSpPr>
                  <a:spLocks noChangeArrowheads="1"/>
                </p:cNvSpPr>
                <p:nvPr/>
              </p:nvSpPr>
              <p:spPr bwMode="auto">
                <a:xfrm>
                  <a:off x="5516" y="2588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24" name="Freeform 275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" name="AutoShape 276"/>
                <p:cNvSpPr>
                  <a:spLocks noChangeArrowheads="1"/>
                </p:cNvSpPr>
                <p:nvPr/>
              </p:nvSpPr>
              <p:spPr bwMode="auto">
                <a:xfrm>
                  <a:off x="4144" y="2655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9" name="AutoShape 277"/>
                <p:cNvSpPr>
                  <a:spLocks noChangeArrowheads="1"/>
                </p:cNvSpPr>
                <p:nvPr/>
              </p:nvSpPr>
              <p:spPr bwMode="auto">
                <a:xfrm>
                  <a:off x="4204" y="2684"/>
                  <a:ext cx="1071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0" name="Oval 278"/>
                <p:cNvSpPr>
                  <a:spLocks noChangeArrowheads="1"/>
                </p:cNvSpPr>
                <p:nvPr/>
              </p:nvSpPr>
              <p:spPr bwMode="auto">
                <a:xfrm>
                  <a:off x="4314" y="2357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1" name="Oval 279"/>
                <p:cNvSpPr>
                  <a:spLocks noChangeArrowheads="1"/>
                </p:cNvSpPr>
                <p:nvPr/>
              </p:nvSpPr>
              <p:spPr bwMode="auto">
                <a:xfrm>
                  <a:off x="4485" y="2357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2" name="Oval 280"/>
                <p:cNvSpPr>
                  <a:spLocks noChangeArrowheads="1"/>
                </p:cNvSpPr>
                <p:nvPr/>
              </p:nvSpPr>
              <p:spPr bwMode="auto">
                <a:xfrm>
                  <a:off x="4665" y="2357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3" name="Rectangle 281"/>
                <p:cNvSpPr>
                  <a:spLocks noChangeArrowheads="1"/>
                </p:cNvSpPr>
                <p:nvPr/>
              </p:nvSpPr>
              <p:spPr bwMode="auto">
                <a:xfrm>
                  <a:off x="5065" y="1809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14441" name="Group 249"/>
              <p:cNvGrpSpPr>
                <a:grpSpLocks/>
              </p:cNvGrpSpPr>
              <p:nvPr/>
            </p:nvGrpSpPr>
            <p:grpSpPr bwMode="auto">
              <a:xfrm flipH="1">
                <a:off x="7939866" y="4369199"/>
                <a:ext cx="225953" cy="395900"/>
                <a:chOff x="4140" y="429"/>
                <a:chExt cx="1425" cy="2396"/>
              </a:xfrm>
            </p:grpSpPr>
            <p:sp>
              <p:nvSpPr>
                <p:cNvPr id="214475" name="Freeform 250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" name="Rectangle 251"/>
                <p:cNvSpPr>
                  <a:spLocks noChangeArrowheads="1"/>
                </p:cNvSpPr>
                <p:nvPr/>
              </p:nvSpPr>
              <p:spPr bwMode="auto">
                <a:xfrm>
                  <a:off x="4207" y="404"/>
                  <a:ext cx="1051" cy="2307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77" name="Freeform 252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78" name="Freeform 253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" name="Rectangle 254"/>
                <p:cNvSpPr>
                  <a:spLocks noChangeArrowheads="1"/>
                </p:cNvSpPr>
                <p:nvPr/>
              </p:nvSpPr>
              <p:spPr bwMode="auto">
                <a:xfrm>
                  <a:off x="4207" y="693"/>
                  <a:ext cx="60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0" name="Group 255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33" name="AutoShape 256"/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4"/>
                    <a:ext cx="725" cy="12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4" name="AutoShape 257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2"/>
                    <a:ext cx="700" cy="8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09" name="Rectangle 258"/>
                <p:cNvSpPr>
                  <a:spLocks noChangeArrowheads="1"/>
                </p:cNvSpPr>
                <p:nvPr/>
              </p:nvSpPr>
              <p:spPr bwMode="auto">
                <a:xfrm>
                  <a:off x="4227" y="1019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2" name="Group 259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31" name="AutoShape 260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2" name="AutoShape 261"/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4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11" name="Rectangle 262"/>
                <p:cNvSpPr>
                  <a:spLocks noChangeArrowheads="1"/>
                </p:cNvSpPr>
                <p:nvPr/>
              </p:nvSpPr>
              <p:spPr bwMode="auto">
                <a:xfrm>
                  <a:off x="4217" y="1356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2" name="Rectangle 263"/>
                <p:cNvSpPr>
                  <a:spLocks noChangeArrowheads="1"/>
                </p:cNvSpPr>
                <p:nvPr/>
              </p:nvSpPr>
              <p:spPr bwMode="auto">
                <a:xfrm>
                  <a:off x="4227" y="165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5" name="Group 264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29" name="AutoShape 265"/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1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0" name="AutoShape 266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7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486" name="Freeform 267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87" name="Group 268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27" name="AutoShape 269"/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8"/>
                    <a:ext cx="761" cy="13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28" name="AutoShape 270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16" name="Rectangle 271"/>
                <p:cNvSpPr>
                  <a:spLocks noChangeArrowheads="1"/>
                </p:cNvSpPr>
                <p:nvPr/>
              </p:nvSpPr>
              <p:spPr bwMode="auto">
                <a:xfrm>
                  <a:off x="5248" y="404"/>
                  <a:ext cx="70" cy="231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89" name="Freeform 272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90" name="Freeform 273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" name="Oval 274"/>
                <p:cNvSpPr>
                  <a:spLocks noChangeArrowheads="1"/>
                </p:cNvSpPr>
                <p:nvPr/>
              </p:nvSpPr>
              <p:spPr bwMode="auto">
                <a:xfrm>
                  <a:off x="5519" y="2615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92" name="Freeform 275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" name="AutoShape 276"/>
                <p:cNvSpPr>
                  <a:spLocks noChangeArrowheads="1"/>
                </p:cNvSpPr>
                <p:nvPr/>
              </p:nvSpPr>
              <p:spPr bwMode="auto">
                <a:xfrm>
                  <a:off x="4137" y="2682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2" name="AutoShape 277"/>
                <p:cNvSpPr>
                  <a:spLocks noChangeArrowheads="1"/>
                </p:cNvSpPr>
                <p:nvPr/>
              </p:nvSpPr>
              <p:spPr bwMode="auto">
                <a:xfrm>
                  <a:off x="4207" y="2711"/>
                  <a:ext cx="1071" cy="8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3" name="Oval 278"/>
                <p:cNvSpPr>
                  <a:spLocks noChangeArrowheads="1"/>
                </p:cNvSpPr>
                <p:nvPr/>
              </p:nvSpPr>
              <p:spPr bwMode="auto">
                <a:xfrm>
                  <a:off x="4307" y="2384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4" name="Oval 279"/>
                <p:cNvSpPr>
                  <a:spLocks noChangeArrowheads="1"/>
                </p:cNvSpPr>
                <p:nvPr/>
              </p:nvSpPr>
              <p:spPr bwMode="auto">
                <a:xfrm>
                  <a:off x="4487" y="2384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5" name="Oval 280"/>
                <p:cNvSpPr>
                  <a:spLocks noChangeArrowheads="1"/>
                </p:cNvSpPr>
                <p:nvPr/>
              </p:nvSpPr>
              <p:spPr bwMode="auto">
                <a:xfrm>
                  <a:off x="4658" y="2384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6" name="Rectangle 281"/>
                <p:cNvSpPr>
                  <a:spLocks noChangeArrowheads="1"/>
                </p:cNvSpPr>
                <p:nvPr/>
              </p:nvSpPr>
              <p:spPr bwMode="auto">
                <a:xfrm>
                  <a:off x="5068" y="1836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14442" name="Group 249"/>
              <p:cNvGrpSpPr>
                <a:grpSpLocks/>
              </p:cNvGrpSpPr>
              <p:nvPr/>
            </p:nvGrpSpPr>
            <p:grpSpPr bwMode="auto">
              <a:xfrm flipH="1">
                <a:off x="8472213" y="4384408"/>
                <a:ext cx="225953" cy="395900"/>
                <a:chOff x="4140" y="429"/>
                <a:chExt cx="1425" cy="2396"/>
              </a:xfrm>
            </p:grpSpPr>
            <p:sp>
              <p:nvSpPr>
                <p:cNvPr id="214443" name="Freeform 250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" name="Rectangle 251"/>
                <p:cNvSpPr>
                  <a:spLocks noChangeArrowheads="1"/>
                </p:cNvSpPr>
                <p:nvPr/>
              </p:nvSpPr>
              <p:spPr bwMode="auto">
                <a:xfrm>
                  <a:off x="4200" y="428"/>
                  <a:ext cx="1051" cy="2278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45" name="Freeform 252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46" name="Freeform 253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" name="Rectangle 254"/>
                <p:cNvSpPr>
                  <a:spLocks noChangeArrowheads="1"/>
                </p:cNvSpPr>
                <p:nvPr/>
              </p:nvSpPr>
              <p:spPr bwMode="auto">
                <a:xfrm>
                  <a:off x="4210" y="687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48" name="Group 255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66" name="AutoShape 256"/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7" name="AutoShape 257"/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2" name="Rectangle 258"/>
                <p:cNvSpPr>
                  <a:spLocks noChangeArrowheads="1"/>
                </p:cNvSpPr>
                <p:nvPr/>
              </p:nvSpPr>
              <p:spPr bwMode="auto">
                <a:xfrm>
                  <a:off x="4220" y="101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50" name="Group 259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64" name="AutoShape 260"/>
                  <p:cNvSpPr>
                    <a:spLocks noChangeArrowheads="1"/>
                  </p:cNvSpPr>
                  <p:nvPr/>
                </p:nvSpPr>
                <p:spPr bwMode="auto">
                  <a:xfrm>
                    <a:off x="581" y="2569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5" name="AutoShape 261"/>
                  <p:cNvSpPr>
                    <a:spLocks noChangeArrowheads="1"/>
                  </p:cNvSpPr>
                  <p:nvPr/>
                </p:nvSpPr>
                <p:spPr bwMode="auto">
                  <a:xfrm>
                    <a:off x="594" y="2589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4" name="Rectangle 262"/>
                <p:cNvSpPr>
                  <a:spLocks noChangeArrowheads="1"/>
                </p:cNvSpPr>
                <p:nvPr/>
              </p:nvSpPr>
              <p:spPr bwMode="auto">
                <a:xfrm>
                  <a:off x="4220" y="1360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45" name="Rectangle 263"/>
                <p:cNvSpPr>
                  <a:spLocks noChangeArrowheads="1"/>
                </p:cNvSpPr>
                <p:nvPr/>
              </p:nvSpPr>
              <p:spPr bwMode="auto">
                <a:xfrm>
                  <a:off x="4230" y="1648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53" name="Group 264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62" name="AutoShape 265"/>
                  <p:cNvSpPr>
                    <a:spLocks noChangeArrowheads="1"/>
                  </p:cNvSpPr>
                  <p:nvPr/>
                </p:nvSpPr>
                <p:spPr bwMode="auto">
                  <a:xfrm>
                    <a:off x="609" y="2570"/>
                    <a:ext cx="686" cy="13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3" name="AutoShape 266"/>
                  <p:cNvSpPr>
                    <a:spLocks noChangeArrowheads="1"/>
                  </p:cNvSpPr>
                  <p:nvPr/>
                </p:nvSpPr>
                <p:spPr bwMode="auto">
                  <a:xfrm>
                    <a:off x="621" y="2588"/>
                    <a:ext cx="649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454" name="Freeform 267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55" name="Group 268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60" name="AutoShape 269"/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43"/>
                    <a:ext cx="723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1" name="AutoShape 270"/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86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9" name="Rectangle 271"/>
                <p:cNvSpPr>
                  <a:spLocks noChangeArrowheads="1"/>
                </p:cNvSpPr>
                <p:nvPr/>
              </p:nvSpPr>
              <p:spPr bwMode="auto">
                <a:xfrm>
                  <a:off x="5251" y="428"/>
                  <a:ext cx="60" cy="228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57" name="Freeform 272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58" name="Freeform 273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" name="Oval 274"/>
                <p:cNvSpPr>
                  <a:spLocks noChangeArrowheads="1"/>
                </p:cNvSpPr>
                <p:nvPr/>
              </p:nvSpPr>
              <p:spPr bwMode="auto">
                <a:xfrm>
                  <a:off x="5512" y="2609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60" name="Freeform 275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" name="AutoShape 276"/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5" name="AutoShape 277"/>
                <p:cNvSpPr>
                  <a:spLocks noChangeArrowheads="1"/>
                </p:cNvSpPr>
                <p:nvPr/>
              </p:nvSpPr>
              <p:spPr bwMode="auto">
                <a:xfrm>
                  <a:off x="4200" y="2705"/>
                  <a:ext cx="1071" cy="7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6" name="Oval 278"/>
                <p:cNvSpPr>
                  <a:spLocks noChangeArrowheads="1"/>
                </p:cNvSpPr>
                <p:nvPr/>
              </p:nvSpPr>
              <p:spPr bwMode="auto">
                <a:xfrm>
                  <a:off x="4310" y="2379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7" name="Oval 279"/>
                <p:cNvSpPr>
                  <a:spLocks noChangeArrowheads="1"/>
                </p:cNvSpPr>
                <p:nvPr/>
              </p:nvSpPr>
              <p:spPr bwMode="auto">
                <a:xfrm>
                  <a:off x="4480" y="2379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8" name="Oval 280"/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9" name="Rectangle 281"/>
                <p:cNvSpPr>
                  <a:spLocks noChangeArrowheads="1"/>
                </p:cNvSpPr>
                <p:nvPr/>
              </p:nvSpPr>
              <p:spPr bwMode="auto">
                <a:xfrm>
                  <a:off x="5061" y="1831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399" name="Group 1068"/>
            <p:cNvGrpSpPr>
              <a:grpSpLocks/>
            </p:cNvGrpSpPr>
            <p:nvPr/>
          </p:nvGrpSpPr>
          <p:grpSpPr bwMode="auto">
            <a:xfrm>
              <a:off x="7186941" y="5734675"/>
              <a:ext cx="347753" cy="680208"/>
              <a:chOff x="7923189" y="2486663"/>
              <a:chExt cx="360362" cy="884586"/>
            </a:xfrm>
          </p:grpSpPr>
          <p:pic>
            <p:nvPicPr>
              <p:cNvPr id="214405" name="Picture 3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406" name="Group 950"/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407" name="Freeform 951"/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08" name="Rectangle 952"/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09" name="Freeform 953"/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10" name="Freeform 954"/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11" name="Rectangle 955"/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2" name="Group 956"/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437" name="AutoShape 957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8" name="AutoShape 958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3" name="Rectangle 959"/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4" name="Group 960"/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435" name="AutoShape 961"/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6" name="AutoShape 962"/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7" name="Group 965"/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433" name="AutoShape 966"/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4" name="AutoShape 967"/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8" name="Freeform 968"/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19" name="Group 969"/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431" name="AutoShape 970"/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2" name="AutoShape 971"/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20" name="Rectangle 972"/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1" name="Freeform 973"/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2" name="Freeform 974"/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3" name="Oval 975"/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4" name="Freeform 976"/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5" name="AutoShape 977"/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6" name="AutoShape 978"/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7" name="Oval 979"/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8" name="Oval 980"/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429" name="Oval 981"/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30" name="Rectangle 982"/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400" name="Group 3"/>
            <p:cNvGrpSpPr>
              <a:grpSpLocks/>
            </p:cNvGrpSpPr>
            <p:nvPr/>
          </p:nvGrpSpPr>
          <p:grpSpPr bwMode="auto">
            <a:xfrm>
              <a:off x="439215" y="4827099"/>
              <a:ext cx="875523" cy="506826"/>
              <a:chOff x="439215" y="4827099"/>
              <a:chExt cx="875523" cy="506826"/>
            </a:xfrm>
          </p:grpSpPr>
          <p:grpSp>
            <p:nvGrpSpPr>
              <p:cNvPr id="214401" name="Group 418"/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2889" y="1631"/>
                <a:chExt cx="980" cy="743"/>
              </a:xfrm>
            </p:grpSpPr>
            <p:sp>
              <p:nvSpPr>
                <p:cNvPr id="214403" name="Rectangle 419"/>
                <p:cNvSpPr>
                  <a:spLocks noChangeArrowheads="1"/>
                </p:cNvSpPr>
                <p:nvPr/>
              </p:nvSpPr>
              <p:spPr bwMode="auto">
                <a:xfrm>
                  <a:off x="3046" y="1841"/>
                  <a:ext cx="663" cy="533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itchFamily="34" charset="0"/>
                      <a:ea typeface="ＭＳ Ｐゴシック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5249" name="AutoShape 420"/>
                <p:cNvSpPr>
                  <a:spLocks noChangeArrowheads="1"/>
                </p:cNvSpPr>
                <p:nvPr/>
              </p:nvSpPr>
              <p:spPr bwMode="auto">
                <a:xfrm>
                  <a:off x="2889" y="1631"/>
                  <a:ext cx="976" cy="254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CCFF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pic>
            <p:nvPicPr>
              <p:cNvPr id="214402" name="Picture 9"/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3109" y="5014480"/>
                <a:ext cx="405029" cy="290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9" name="Group 8"/>
          <p:cNvGrpSpPr>
            <a:grpSpLocks/>
          </p:cNvGrpSpPr>
          <p:nvPr/>
        </p:nvGrpSpPr>
        <p:grpSpPr bwMode="auto">
          <a:xfrm>
            <a:off x="460905" y="1181101"/>
            <a:ext cx="8946356" cy="5427663"/>
            <a:chOff x="425291" y="1016574"/>
            <a:chExt cx="8258951" cy="5427438"/>
          </a:xfrm>
        </p:grpSpPr>
        <p:grpSp>
          <p:nvGrpSpPr>
            <p:cNvPr id="214030" name="Group 7"/>
            <p:cNvGrpSpPr>
              <a:grpSpLocks/>
            </p:cNvGrpSpPr>
            <p:nvPr/>
          </p:nvGrpSpPr>
          <p:grpSpPr bwMode="auto">
            <a:xfrm>
              <a:off x="861857" y="1488950"/>
              <a:ext cx="7326607" cy="4955062"/>
              <a:chOff x="861857" y="1488950"/>
              <a:chExt cx="7326607" cy="4955062"/>
            </a:xfrm>
          </p:grpSpPr>
          <p:cxnSp>
            <p:nvCxnSpPr>
              <p:cNvPr id="214383" name="Straight Connector 6"/>
              <p:cNvCxnSpPr>
                <a:cxnSpLocks noChangeShapeType="1"/>
                <a:stCxn id="214402" idx="2"/>
              </p:cNvCxnSpPr>
              <p:nvPr/>
            </p:nvCxnSpPr>
            <p:spPr bwMode="auto">
              <a:xfrm flipH="1" flipV="1">
                <a:off x="861857" y="2766634"/>
                <a:ext cx="24132" cy="23702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4" name="Straight Connector 786"/>
              <p:cNvCxnSpPr>
                <a:cxnSpLocks noChangeShapeType="1"/>
                <a:stCxn id="214712" idx="2"/>
              </p:cNvCxnSpPr>
              <p:nvPr/>
            </p:nvCxnSpPr>
            <p:spPr bwMode="auto">
              <a:xfrm flipV="1">
                <a:off x="1769891" y="1936350"/>
                <a:ext cx="381" cy="24137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5" name="Straight Connector 787"/>
              <p:cNvCxnSpPr>
                <a:cxnSpLocks noChangeShapeType="1"/>
              </p:cNvCxnSpPr>
              <p:nvPr/>
            </p:nvCxnSpPr>
            <p:spPr bwMode="auto">
              <a:xfrm flipV="1">
                <a:off x="2209958" y="325285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6" name="Straight Connector 788"/>
              <p:cNvCxnSpPr>
                <a:cxnSpLocks noChangeShapeType="1"/>
              </p:cNvCxnSpPr>
              <p:nvPr/>
            </p:nvCxnSpPr>
            <p:spPr bwMode="auto">
              <a:xfrm flipV="1">
                <a:off x="3314938" y="3904152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7" name="Straight Connector 789"/>
              <p:cNvCxnSpPr>
                <a:cxnSpLocks noChangeShapeType="1"/>
              </p:cNvCxnSpPr>
              <p:nvPr/>
            </p:nvCxnSpPr>
            <p:spPr bwMode="auto">
              <a:xfrm flipV="1">
                <a:off x="4465279" y="1488950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8" name="Straight Connector 791"/>
              <p:cNvCxnSpPr>
                <a:cxnSpLocks noChangeShapeType="1"/>
              </p:cNvCxnSpPr>
              <p:nvPr/>
            </p:nvCxnSpPr>
            <p:spPr bwMode="auto">
              <a:xfrm flipV="1">
                <a:off x="5162011" y="356135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9" name="Straight Connector 967"/>
              <p:cNvCxnSpPr>
                <a:cxnSpLocks noChangeShapeType="1"/>
              </p:cNvCxnSpPr>
              <p:nvPr/>
            </p:nvCxnSpPr>
            <p:spPr bwMode="auto">
              <a:xfrm flipV="1">
                <a:off x="6130907" y="177844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0" name="Straight Connector 1067"/>
              <p:cNvCxnSpPr>
                <a:cxnSpLocks noChangeShapeType="1"/>
              </p:cNvCxnSpPr>
              <p:nvPr/>
            </p:nvCxnSpPr>
            <p:spPr bwMode="auto">
              <a:xfrm flipV="1">
                <a:off x="8188464" y="238403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1" name="Straight Connector 1103"/>
              <p:cNvCxnSpPr>
                <a:cxnSpLocks noChangeShapeType="1"/>
              </p:cNvCxnSpPr>
              <p:nvPr/>
            </p:nvCxnSpPr>
            <p:spPr bwMode="auto">
              <a:xfrm flipV="1">
                <a:off x="7267323" y="388000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4031" name="Group 1104"/>
            <p:cNvGrpSpPr>
              <a:grpSpLocks/>
            </p:cNvGrpSpPr>
            <p:nvPr/>
          </p:nvGrpSpPr>
          <p:grpSpPr bwMode="auto">
            <a:xfrm>
              <a:off x="425291" y="1016574"/>
              <a:ext cx="8258951" cy="2901368"/>
              <a:chOff x="439215" y="3555216"/>
              <a:chExt cx="8258951" cy="2901368"/>
            </a:xfrm>
          </p:grpSpPr>
          <p:grpSp>
            <p:nvGrpSpPr>
              <p:cNvPr id="214032" name="Group 1105"/>
              <p:cNvGrpSpPr>
                <a:grpSpLocks/>
              </p:cNvGrpSpPr>
              <p:nvPr/>
            </p:nvGrpSpPr>
            <p:grpSpPr bwMode="auto">
              <a:xfrm>
                <a:off x="1678362" y="385514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49" name="Picture 3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50" name="Group 950"/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51" name="Freeform 951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2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53" name="Freeform 953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4" name="Freeform 954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5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56" name="Group 956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81" name="AutoShape 9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82" name="AutoShape 9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57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58" name="Group 960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79" name="AutoShape 9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80" name="AutoShape 9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59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0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61" name="Group 965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77" name="AutoShape 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78" name="AutoShape 9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62" name="Freeform 968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363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75" name="AutoShape 9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76" name="AutoShape 9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64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5" name="Freeform 973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6" name="Freeform 974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7" name="Oval 975"/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8" name="Freeform 976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9" name="AutoShape 977"/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0" name="AutoShape 978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1" name="Oval 979"/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2" name="Oval 980"/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73" name="Oval 981"/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4" name="Rectangle 982"/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3" name="Group 1106"/>
              <p:cNvGrpSpPr>
                <a:grpSpLocks/>
              </p:cNvGrpSpPr>
              <p:nvPr/>
            </p:nvGrpSpPr>
            <p:grpSpPr bwMode="auto">
              <a:xfrm>
                <a:off x="3221830" y="577637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15" name="Picture 3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16" name="Group 950"/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17" name="Freeform 951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18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19" name="Freeform 953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20" name="Freeform 954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21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2" name="Group 956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47" name="AutoShape 9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8" name="AutoShape 9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3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4" name="Group 960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45" name="AutoShape 9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6" name="AutoShape 9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5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26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7" name="Group 965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43" name="AutoShape 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4" name="AutoShape 9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8" name="Freeform 968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329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41" name="AutoShape 9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2" name="AutoShape 9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30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1" name="Freeform 973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2" name="Freeform 974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3" name="Oval 975"/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4" name="Freeform 976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5" name="AutoShape 977"/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6" name="AutoShape 978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7" name="Oval 979"/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8" name="Oval 980"/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39" name="Oval 981"/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40" name="Rectangle 982"/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4" name="Group 1108"/>
              <p:cNvGrpSpPr>
                <a:grpSpLocks/>
              </p:cNvGrpSpPr>
              <p:nvPr/>
            </p:nvGrpSpPr>
            <p:grpSpPr bwMode="auto">
              <a:xfrm>
                <a:off x="4387291" y="355521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81" name="Picture 3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82" name="Group 950"/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83" name="Freeform 951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4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85" name="Freeform 953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6" name="Freeform 954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7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88" name="Group 956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13" name="AutoShape 9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4" name="AutoShape 9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89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90" name="Group 960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11" name="AutoShape 9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2" name="AutoShape 9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1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92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93" name="Group 965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09" name="AutoShape 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0" name="AutoShape 9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4" name="Freeform 968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95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07" name="AutoShape 9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08" name="AutoShape 9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6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97" name="Freeform 973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98" name="Freeform 974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99" name="Oval 975"/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0" name="Freeform 976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01" name="AutoShape 977"/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2" name="AutoShape 978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3" name="Oval 979"/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4" name="Oval 980"/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05" name="Oval 981"/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6" name="Rectangle 982"/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5" name="Group 1109"/>
              <p:cNvGrpSpPr>
                <a:grpSpLocks/>
              </p:cNvGrpSpPr>
              <p:nvPr/>
            </p:nvGrpSpPr>
            <p:grpSpPr bwMode="auto">
              <a:xfrm>
                <a:off x="5084012" y="5612511"/>
                <a:ext cx="347767" cy="680207"/>
                <a:chOff x="7923189" y="2486664"/>
                <a:chExt cx="360377" cy="884585"/>
              </a:xfrm>
            </p:grpSpPr>
            <p:pic>
              <p:nvPicPr>
                <p:cNvPr id="214247" name="Picture 3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98" y="2486664"/>
                  <a:ext cx="239568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48" name="Group 950"/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49" name="Freeform 951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0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51" name="Freeform 953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2" name="Freeform 954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3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4" name="Group 956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79" name="AutoShape 9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80" name="AutoShape 9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55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6" name="Group 960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77" name="AutoShape 9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8" name="AutoShape 9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57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58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9" name="Group 965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75" name="AutoShape 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6" name="AutoShape 9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60" name="Freeform 968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61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73" name="AutoShape 9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4" name="AutoShape 9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62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3" name="Freeform 973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4" name="Freeform 974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5" name="Oval 975"/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6" name="Freeform 976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7" name="AutoShape 977"/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8" name="AutoShape 978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9" name="Oval 979"/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70" name="Oval 980"/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71" name="Oval 981"/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72" name="Rectangle 982"/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6" name="Group 1110"/>
              <p:cNvGrpSpPr>
                <a:grpSpLocks/>
              </p:cNvGrpSpPr>
              <p:nvPr/>
            </p:nvGrpSpPr>
            <p:grpSpPr bwMode="auto">
              <a:xfrm>
                <a:off x="6068038" y="3829780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13" name="Picture 3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14" name="Group 950"/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15" name="Freeform 951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6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17" name="Freeform 953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8" name="Freeform 954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9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0" name="Group 956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45" name="AutoShape 9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6" name="AutoShape 9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1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2" name="Group 960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43" name="AutoShape 9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4" name="AutoShape 9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3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24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5" name="Group 965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41" name="AutoShape 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2" name="AutoShape 9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6" name="Freeform 968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27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39" name="AutoShape 9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0" name="AutoShape 9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8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29" name="Freeform 973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0" name="Freeform 974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1" name="Oval 975"/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2" name="Freeform 976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3" name="AutoShape 977"/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4" name="AutoShape 978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5" name="Oval 979"/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6" name="Oval 980"/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37" name="Oval 981"/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8" name="Rectangle 982"/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7" name="Group 1111"/>
              <p:cNvGrpSpPr>
                <a:grpSpLocks/>
              </p:cNvGrpSpPr>
              <p:nvPr/>
            </p:nvGrpSpPr>
            <p:grpSpPr bwMode="auto">
              <a:xfrm>
                <a:off x="2122838" y="563006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179" name="Picture 3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180" name="Group 950"/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181" name="Freeform 951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2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83" name="Freeform 953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4" name="Freeform 954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5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86" name="Group 956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11" name="AutoShape 9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12" name="AutoShape 9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87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88" name="Group 960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09" name="AutoShape 9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10" name="AutoShape 9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89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0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91" name="Group 965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07" name="AutoShape 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08" name="AutoShape 9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92" name="Freeform 968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93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05" name="AutoShape 9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06" name="AutoShape 9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94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5" name="Freeform 973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6" name="Freeform 974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7" name="Oval 975"/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8" name="Freeform 976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9" name="AutoShape 977"/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0" name="AutoShape 978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1" name="Oval 979"/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2" name="Oval 980"/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03" name="Oval 981"/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4" name="Rectangle 982"/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8" name="Group 1115"/>
              <p:cNvGrpSpPr>
                <a:grpSpLocks/>
              </p:cNvGrpSpPr>
              <p:nvPr/>
            </p:nvGrpSpPr>
            <p:grpSpPr bwMode="auto">
              <a:xfrm>
                <a:off x="7707615" y="4368892"/>
                <a:ext cx="990551" cy="731635"/>
                <a:chOff x="7707615" y="4368892"/>
                <a:chExt cx="990551" cy="731635"/>
              </a:xfrm>
            </p:grpSpPr>
            <p:pic>
              <p:nvPicPr>
                <p:cNvPr id="214079" name="Picture 1159"/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71833" y="4640202"/>
                  <a:ext cx="822008" cy="4603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214080" name="Group 249"/>
                <p:cNvGrpSpPr>
                  <a:grpSpLocks/>
                </p:cNvGrpSpPr>
                <p:nvPr/>
              </p:nvGrpSpPr>
              <p:grpSpPr bwMode="auto">
                <a:xfrm flipH="1">
                  <a:off x="7707615" y="4368892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47" name="Freeform 250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9" name="Rectangle 251"/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433"/>
                    <a:ext cx="1051" cy="227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49" name="Freeform 252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50" name="Freeform 253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2" name="Rectangle 254"/>
                  <p:cNvSpPr>
                    <a:spLocks noChangeArrowheads="1"/>
                  </p:cNvSpPr>
                  <p:nvPr/>
                </p:nvSpPr>
                <p:spPr bwMode="auto">
                  <a:xfrm>
                    <a:off x="4214" y="692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2" name="Group 255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58" name="AutoShape 25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91"/>
                      <a:ext cx="725" cy="12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9" name="AutoShape 2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91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34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019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4" name="Group 259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56" name="AutoShape 2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1" y="2594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7" name="AutoShape 2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4" y="2614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36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365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37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4234" y="165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7" name="Group 264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54" name="AutoShape 2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4" y="2592"/>
                      <a:ext cx="71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5" name="AutoShape 2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6" y="2610"/>
                      <a:ext cx="674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158" name="Freeform 267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59" name="Group 268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52" name="AutoShape 26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68"/>
                      <a:ext cx="698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3" name="AutoShape 2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87"/>
                      <a:ext cx="661" cy="11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41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433"/>
                    <a:ext cx="60" cy="228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61" name="Freeform 272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62" name="Freeform 273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4" name="Oval 274"/>
                  <p:cNvSpPr>
                    <a:spLocks noChangeArrowheads="1"/>
                  </p:cNvSpPr>
                  <p:nvPr/>
                </p:nvSpPr>
                <p:spPr bwMode="auto">
                  <a:xfrm>
                    <a:off x="5516" y="2614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64" name="Freeform 275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6" name="AutoShape 276"/>
                  <p:cNvSpPr>
                    <a:spLocks noChangeArrowheads="1"/>
                  </p:cNvSpPr>
                  <p:nvPr/>
                </p:nvSpPr>
                <p:spPr bwMode="auto">
                  <a:xfrm>
                    <a:off x="4144" y="2681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7" name="AutoShape 277"/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2710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8" name="Oval 278"/>
                  <p:cNvSpPr>
                    <a:spLocks noChangeArrowheads="1"/>
                  </p:cNvSpPr>
                  <p:nvPr/>
                </p:nvSpPr>
                <p:spPr bwMode="auto">
                  <a:xfrm>
                    <a:off x="4314" y="2383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9" name="Oval 279"/>
                  <p:cNvSpPr>
                    <a:spLocks noChangeArrowheads="1"/>
                  </p:cNvSpPr>
                  <p:nvPr/>
                </p:nvSpPr>
                <p:spPr bwMode="auto">
                  <a:xfrm>
                    <a:off x="4485" y="2383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50" name="Oval 280"/>
                  <p:cNvSpPr>
                    <a:spLocks noChangeArrowheads="1"/>
                  </p:cNvSpPr>
                  <p:nvPr/>
                </p:nvSpPr>
                <p:spPr bwMode="auto">
                  <a:xfrm>
                    <a:off x="4665" y="2383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51" name="Rectangle 281"/>
                  <p:cNvSpPr>
                    <a:spLocks noChangeArrowheads="1"/>
                  </p:cNvSpPr>
                  <p:nvPr/>
                </p:nvSpPr>
                <p:spPr bwMode="auto">
                  <a:xfrm>
                    <a:off x="5065" y="1836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14081" name="Group 249"/>
                <p:cNvGrpSpPr>
                  <a:grpSpLocks/>
                </p:cNvGrpSpPr>
                <p:nvPr/>
              </p:nvGrpSpPr>
              <p:grpSpPr bwMode="auto">
                <a:xfrm flipH="1">
                  <a:off x="7939866" y="4369199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15" name="Freeform 250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7" name="Rectangle 251"/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431"/>
                    <a:ext cx="1051" cy="2306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17" name="Freeform 252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18" name="Freeform 253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0" name="Rectangle 254"/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700"/>
                    <a:ext cx="60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0" name="Group 255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26" name="AutoShape 25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71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7" name="AutoShape 2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90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2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02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2" name="Group 259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24" name="AutoShape 2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72"/>
                      <a:ext cx="725" cy="14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5" name="AutoShape 2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7" y="2592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4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4217" y="136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05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680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5" name="Group 264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22" name="AutoShape 2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2590"/>
                      <a:ext cx="711" cy="14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3" name="AutoShape 2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608"/>
                      <a:ext cx="674" cy="10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126" name="Freeform 267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27" name="Group 268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20" name="AutoShape 26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95"/>
                      <a:ext cx="76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1" name="AutoShape 2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614"/>
                      <a:ext cx="723" cy="8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9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5248" y="431"/>
                    <a:ext cx="70" cy="231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29" name="Freeform 272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30" name="Freeform 273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2" name="Oval 274"/>
                  <p:cNvSpPr>
                    <a:spLocks noChangeArrowheads="1"/>
                  </p:cNvSpPr>
                  <p:nvPr/>
                </p:nvSpPr>
                <p:spPr bwMode="auto">
                  <a:xfrm>
                    <a:off x="5519" y="2641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32" name="Freeform 275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4" name="AutoShape 276"/>
                  <p:cNvSpPr>
                    <a:spLocks noChangeArrowheads="1"/>
                  </p:cNvSpPr>
                  <p:nvPr/>
                </p:nvSpPr>
                <p:spPr bwMode="auto">
                  <a:xfrm>
                    <a:off x="4137" y="2708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5" name="AutoShape 277"/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2737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6" name="Oval 278"/>
                  <p:cNvSpPr>
                    <a:spLocks noChangeArrowheads="1"/>
                  </p:cNvSpPr>
                  <p:nvPr/>
                </p:nvSpPr>
                <p:spPr bwMode="auto">
                  <a:xfrm>
                    <a:off x="4307" y="2410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7" name="Oval 279"/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2410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8" name="Oval 280"/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410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9" name="Rectangle 281"/>
                  <p:cNvSpPr>
                    <a:spLocks noChangeArrowheads="1"/>
                  </p:cNvSpPr>
                  <p:nvPr/>
                </p:nvSpPr>
                <p:spPr bwMode="auto">
                  <a:xfrm>
                    <a:off x="5068" y="1863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14082" name="Group 249"/>
                <p:cNvGrpSpPr>
                  <a:grpSpLocks/>
                </p:cNvGrpSpPr>
                <p:nvPr/>
              </p:nvGrpSpPr>
              <p:grpSpPr bwMode="auto">
                <a:xfrm flipH="1">
                  <a:off x="8472213" y="4384408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083" name="Freeform 250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5" name="Rectangle 251"/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454"/>
                    <a:ext cx="1051" cy="225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085" name="Freeform 252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86" name="Freeform 253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8" name="Rectangle 254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714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88" name="Group 255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194" name="AutoShape 25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94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5" name="AutoShape 2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612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0" name="Rectangle 258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41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90" name="Group 259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192" name="AutoShape 26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81" y="2596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3" name="AutoShape 2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4" y="2616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2" name="Rectangle 262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6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73" name="Rectangle 263"/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93" name="Group 264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190" name="AutoShape 2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9" y="2594"/>
                      <a:ext cx="686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1" name="AutoShape 2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1" y="2612"/>
                      <a:ext cx="649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094" name="Freeform 267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095" name="Group 268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188" name="AutoShape 26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70"/>
                      <a:ext cx="723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89" name="AutoShape 2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589"/>
                      <a:ext cx="686" cy="13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7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5251" y="454"/>
                    <a:ext cx="60" cy="226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097" name="Freeform 272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98" name="Freeform 273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0" name="Oval 274"/>
                  <p:cNvSpPr>
                    <a:spLocks noChangeArrowheads="1"/>
                  </p:cNvSpPr>
                  <p:nvPr/>
                </p:nvSpPr>
                <p:spPr bwMode="auto">
                  <a:xfrm>
                    <a:off x="5512" y="2616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00" name="Freeform 275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2" name="AutoShape 276"/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83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3" name="AutoShape 277"/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2712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4" name="Oval 278"/>
                  <p:cNvSpPr>
                    <a:spLocks noChangeArrowheads="1"/>
                  </p:cNvSpPr>
                  <p:nvPr/>
                </p:nvSpPr>
                <p:spPr bwMode="auto">
                  <a:xfrm>
                    <a:off x="4310" y="2386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5" name="Oval 279"/>
                  <p:cNvSpPr>
                    <a:spLocks noChangeArrowheads="1"/>
                  </p:cNvSpPr>
                  <p:nvPr/>
                </p:nvSpPr>
                <p:spPr bwMode="auto">
                  <a:xfrm>
                    <a:off x="4480" y="2386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6" name="Oval 280"/>
                  <p:cNvSpPr>
                    <a:spLocks noChangeArrowheads="1"/>
                  </p:cNvSpPr>
                  <p:nvPr/>
                </p:nvSpPr>
                <p:spPr bwMode="auto">
                  <a:xfrm>
                    <a:off x="4661" y="2386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7" name="Rectangle 281"/>
                  <p:cNvSpPr>
                    <a:spLocks noChangeArrowheads="1"/>
                  </p:cNvSpPr>
                  <p:nvPr/>
                </p:nvSpPr>
                <p:spPr bwMode="auto">
                  <a:xfrm>
                    <a:off x="5061" y="1838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14039" name="Group 1116"/>
              <p:cNvGrpSpPr>
                <a:grpSpLocks/>
              </p:cNvGrpSpPr>
              <p:nvPr/>
            </p:nvGrpSpPr>
            <p:grpSpPr bwMode="auto">
              <a:xfrm>
                <a:off x="7186941" y="573467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045" name="Picture 3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046" name="Group 950"/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047" name="Freeform 951"/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48" name="Rectangle 952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49" name="Freeform 953"/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50" name="Freeform 954"/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51" name="Rectangle 955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2" name="Group 956"/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077" name="AutoShape 95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8" name="AutoShape 95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3" name="Rectangle 959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4" name="Group 960"/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075" name="AutoShape 96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6" name="AutoShape 96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5" name="Rectangle 963"/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56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7" name="Group 965"/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073" name="AutoShape 96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4" name="AutoShape 96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8" name="Freeform 968"/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059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071" name="AutoShape 97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2" name="AutoShape 97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  <a:ea typeface="ＭＳ Ｐゴシック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60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1" name="Freeform 973"/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2" name="Freeform 974"/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3" name="Oval 975"/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4" name="Freeform 976"/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5" name="AutoShape 977"/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6" name="AutoShape 978"/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7" name="Oval 979"/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8" name="Oval 980"/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069" name="Oval 981"/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70" name="Rectangle 982"/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40" name="Group 1117"/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439215" y="4827099"/>
                <a:chExt cx="875523" cy="506826"/>
              </a:xfrm>
            </p:grpSpPr>
            <p:grpSp>
              <p:nvGrpSpPr>
                <p:cNvPr id="214041" name="Group 418"/>
                <p:cNvGrpSpPr>
                  <a:grpSpLocks/>
                </p:cNvGrpSpPr>
                <p:nvPr/>
              </p:nvGrpSpPr>
              <p:grpSpPr bwMode="auto">
                <a:xfrm>
                  <a:off x="439215" y="4827099"/>
                  <a:ext cx="875523" cy="506826"/>
                  <a:chOff x="2889" y="1631"/>
                  <a:chExt cx="980" cy="743"/>
                </a:xfrm>
              </p:grpSpPr>
              <p:sp>
                <p:nvSpPr>
                  <p:cNvPr id="214043" name="Rectangle 419"/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1841"/>
                    <a:ext cx="663" cy="533"/>
                  </a:xfrm>
                  <a:prstGeom prst="rect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itchFamily="34" charset="0"/>
                        <a:ea typeface="ＭＳ Ｐゴシック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125" name="AutoShape 420"/>
                  <p:cNvSpPr>
                    <a:spLocks noChangeArrowheads="1"/>
                  </p:cNvSpPr>
                  <p:nvPr/>
                </p:nvSpPr>
                <p:spPr bwMode="auto">
                  <a:xfrm>
                    <a:off x="2889" y="1630"/>
                    <a:ext cx="976" cy="254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CCFF"/>
                      </a:solidFill>
                      <a:latin typeface="Arial" charset="0"/>
                      <a:ea typeface="ＭＳ Ｐゴシック" charset="0"/>
                      <a:cs typeface="ＭＳ Ｐゴシック" charset="0"/>
                    </a:endParaRPr>
                  </a:p>
                </p:txBody>
              </p:sp>
            </p:grpSp>
            <p:pic>
              <p:nvPicPr>
                <p:cNvPr id="214042" name="Picture 1119"/>
                <p:cNvPicPr>
                  <a:picLocks noChangeAspect="1"/>
                </p:cNvPicPr>
                <p:nvPr/>
              </p:nvPicPr>
              <p:blipFill>
                <a:blip r:embed="rId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3109" y="5014480"/>
                  <a:ext cx="405029" cy="2908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-48154" y="4205289"/>
            <a:ext cx="9790775" cy="25034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</a:endParaRPr>
          </a:p>
        </p:txBody>
      </p:sp>
      <p:grpSp>
        <p:nvGrpSpPr>
          <p:cNvPr id="24" name="Group 23"/>
          <p:cNvGrpSpPr>
            <a:grpSpLocks/>
          </p:cNvGrpSpPr>
          <p:nvPr/>
        </p:nvGrpSpPr>
        <p:grpSpPr bwMode="auto">
          <a:xfrm>
            <a:off x="435109" y="4171946"/>
            <a:ext cx="8746860" cy="461665"/>
            <a:chOff x="379080" y="5456397"/>
            <a:chExt cx="8074239" cy="462959"/>
          </a:xfrm>
        </p:grpSpPr>
        <p:sp>
          <p:nvSpPr>
            <p:cNvPr id="12" name="Rectangle 11"/>
            <p:cNvSpPr/>
            <p:nvPr/>
          </p:nvSpPr>
          <p:spPr>
            <a:xfrm>
              <a:off x="379080" y="5489828"/>
              <a:ext cx="8074239" cy="421866"/>
            </a:xfrm>
            <a:prstGeom prst="rect">
              <a:avLst/>
            </a:prstGeom>
            <a:ln>
              <a:solidFill>
                <a:schemeClr val="accent6"/>
              </a:solidFill>
            </a:ln>
          </p:spPr>
          <p:txBody>
            <a:bodyPr anchor="ctr"/>
            <a:lstStyle/>
            <a:p>
              <a:pPr algn="ctr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en-US" sz="24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14029" name="TextBox 17"/>
            <p:cNvSpPr txBox="1">
              <a:spLocks noChangeArrowheads="1"/>
            </p:cNvSpPr>
            <p:nvPr/>
          </p:nvSpPr>
          <p:spPr bwMode="auto">
            <a:xfrm>
              <a:off x="1081801" y="5456397"/>
              <a:ext cx="5968064" cy="46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</a:rPr>
                <a:t>Internet host-host communication as a service</a:t>
              </a:r>
            </a:p>
          </p:txBody>
        </p:sp>
      </p:grpSp>
      <p:sp>
        <p:nvSpPr>
          <p:cNvPr id="6" name="Content Placeholder 5"/>
          <p:cNvSpPr>
            <a:spLocks noGrp="1"/>
          </p:cNvSpPr>
          <p:nvPr>
            <p:ph idx="1"/>
          </p:nvPr>
        </p:nvSpPr>
        <p:spPr>
          <a:xfrm>
            <a:off x="863335" y="4797426"/>
            <a:ext cx="8420100" cy="1820863"/>
          </a:xfrm>
        </p:spPr>
        <p:txBody>
          <a:bodyPr/>
          <a:lstStyle/>
          <a:p>
            <a:pPr marL="0" indent="0">
              <a:buFont typeface="Wingdings" pitchFamily="2" charset="2"/>
              <a:buNone/>
            </a:pPr>
            <a:r>
              <a:rPr lang="en-US" altLang="en-US" i="1">
                <a:solidFill>
                  <a:srgbClr val="990000"/>
                </a:solidFill>
                <a:ea typeface="ＭＳ Ｐゴシック" pitchFamily="34" charset="-128"/>
              </a:rPr>
              <a:t>OTT challenges: </a:t>
            </a:r>
            <a:r>
              <a:rPr lang="en-US" altLang="en-US">
                <a:ea typeface="ＭＳ Ｐゴシック" pitchFamily="34" charset="-128"/>
              </a:rPr>
              <a:t>coping with a congested Internet</a:t>
            </a:r>
          </a:p>
          <a:p>
            <a:pPr lvl="1"/>
            <a:r>
              <a:rPr lang="en-US" altLang="en-US">
                <a:ea typeface="Arial" pitchFamily="34" charset="0"/>
              </a:rPr>
              <a:t>from which CDN node to retrieve content?</a:t>
            </a:r>
          </a:p>
          <a:p>
            <a:pPr lvl="1"/>
            <a:r>
              <a:rPr lang="en-US" altLang="en-US">
                <a:ea typeface="Arial" pitchFamily="34" charset="0"/>
              </a:rPr>
              <a:t>viewer behavior in presence of congestion?</a:t>
            </a:r>
          </a:p>
          <a:p>
            <a:pPr lvl="1"/>
            <a:r>
              <a:rPr lang="en-US" altLang="en-US">
                <a:ea typeface="Arial" pitchFamily="34" charset="0"/>
              </a:rPr>
              <a:t>what content to place in which CDN node?</a:t>
            </a:r>
          </a:p>
        </p:txBody>
      </p:sp>
      <p:pic>
        <p:nvPicPr>
          <p:cNvPr id="214025" name="Picture 12" descr="underline_base"/>
          <p:cNvPicPr>
            <a:picLocks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218" y="904875"/>
            <a:ext cx="9003109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/>
          <p:cNvSpPr txBox="1">
            <a:spLocks noChangeArrowheads="1"/>
          </p:cNvSpPr>
          <p:nvPr/>
        </p:nvSpPr>
        <p:spPr bwMode="auto">
          <a:xfrm>
            <a:off x="2961481" y="1866900"/>
            <a:ext cx="319343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 i="1">
                <a:solidFill>
                  <a:srgbClr val="000099"/>
                </a:solidFill>
                <a:latin typeface="Gill Sans MT" pitchFamily="34" charset="0"/>
              </a:rPr>
              <a:t>“over the top”</a:t>
            </a:r>
          </a:p>
        </p:txBody>
      </p:sp>
      <p:sp>
        <p:nvSpPr>
          <p:cNvPr id="2" name="TextBox 1"/>
          <p:cNvSpPr txBox="1">
            <a:spLocks noChangeArrowheads="1"/>
          </p:cNvSpPr>
          <p:nvPr/>
        </p:nvSpPr>
        <p:spPr bwMode="auto">
          <a:xfrm>
            <a:off x="6944519" y="6397625"/>
            <a:ext cx="2961481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i="1"/>
              <a:t>more .. in chapter 7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B64CC324-4625-4E59-89D9-F34CF714F438}" type="slidenum">
              <a:rPr lang="en-US" altLang="en-US" smtClean="0"/>
              <a:pPr/>
              <a:t>95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build="p"/>
      <p:bldP spid="10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5" name="Freeform 1287"/>
          <p:cNvSpPr>
            <a:spLocks/>
          </p:cNvSpPr>
          <p:nvPr/>
        </p:nvSpPr>
        <p:spPr bwMode="auto">
          <a:xfrm rot="5400000">
            <a:off x="-143801" y="4364303"/>
            <a:ext cx="2554288" cy="1540933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32822051 w 10000"/>
              <a:gd name="T9" fmla="*/ 2147483647 h 10000"/>
              <a:gd name="T10" fmla="*/ 1482993304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66" name="Freeform 1287"/>
          <p:cNvSpPr>
            <a:spLocks/>
          </p:cNvSpPr>
          <p:nvPr/>
        </p:nvSpPr>
        <p:spPr bwMode="auto">
          <a:xfrm>
            <a:off x="3057790" y="5299075"/>
            <a:ext cx="3756025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067" name="Rectangle 2"/>
          <p:cNvSpPr>
            <a:spLocks noGrp="1" noChangeArrowheads="1"/>
          </p:cNvSpPr>
          <p:nvPr>
            <p:ph type="title"/>
          </p:nvPr>
        </p:nvSpPr>
        <p:spPr>
          <a:xfrm>
            <a:off x="392113" y="228600"/>
            <a:ext cx="9176808" cy="871538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CDN content access: a closer look</a:t>
            </a:r>
          </a:p>
        </p:txBody>
      </p:sp>
      <p:grpSp>
        <p:nvGrpSpPr>
          <p:cNvPr id="216068" name="Group 249"/>
          <p:cNvGrpSpPr>
            <a:grpSpLocks/>
          </p:cNvGrpSpPr>
          <p:nvPr/>
        </p:nvGrpSpPr>
        <p:grpSpPr bwMode="auto">
          <a:xfrm>
            <a:off x="1016398" y="4070351"/>
            <a:ext cx="498740" cy="638175"/>
            <a:chOff x="4140" y="429"/>
            <a:chExt cx="1425" cy="2396"/>
          </a:xfrm>
        </p:grpSpPr>
        <p:sp>
          <p:nvSpPr>
            <p:cNvPr id="216245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Rectangle 251"/>
            <p:cNvSpPr>
              <a:spLocks noChangeArrowheads="1"/>
            </p:cNvSpPr>
            <p:nvPr/>
          </p:nvSpPr>
          <p:spPr bwMode="auto">
            <a:xfrm>
              <a:off x="4204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47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8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254"/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50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1" name="AutoShape 256"/>
              <p:cNvSpPr>
                <a:spLocks noChangeArrowheads="1"/>
              </p:cNvSpPr>
              <p:nvPr/>
            </p:nvSpPr>
            <p:spPr bwMode="auto">
              <a:xfrm>
                <a:off x="614" y="2567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" name="AutoShape 257"/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7" name="Rectangle 258"/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52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" name="AutoShape 260"/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0" name="AutoShape 261"/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3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9" name="Rectangle 262"/>
            <p:cNvSpPr>
              <a:spLocks noChangeArrowheads="1"/>
            </p:cNvSpPr>
            <p:nvPr/>
          </p:nvSpPr>
          <p:spPr bwMode="auto">
            <a:xfrm>
              <a:off x="4219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0" name="Rectangle 263"/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55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" name="AutoShape 265"/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266"/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8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256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257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" name="AutoShape 269"/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AutoShape 270"/>
              <p:cNvSpPr>
                <a:spLocks noChangeArrowheads="1"/>
              </p:cNvSpPr>
              <p:nvPr/>
            </p:nvSpPr>
            <p:spPr bwMode="auto">
              <a:xfrm>
                <a:off x="633" y="2588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4" name="Rectangle 271"/>
            <p:cNvSpPr>
              <a:spLocks noChangeArrowheads="1"/>
            </p:cNvSpPr>
            <p:nvPr/>
          </p:nvSpPr>
          <p:spPr bwMode="auto">
            <a:xfrm>
              <a:off x="5246" y="429"/>
              <a:ext cx="69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59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0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Oval 274"/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62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0" name="AutoShape 277"/>
            <p:cNvSpPr>
              <a:spLocks noChangeArrowheads="1"/>
            </p:cNvSpPr>
            <p:nvPr/>
          </p:nvSpPr>
          <p:spPr bwMode="auto">
            <a:xfrm>
              <a:off x="4204" y="2712"/>
              <a:ext cx="1071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1" name="Oval 278"/>
            <p:cNvSpPr>
              <a:spLocks noChangeArrowheads="1"/>
            </p:cNvSpPr>
            <p:nvPr/>
          </p:nvSpPr>
          <p:spPr bwMode="auto">
            <a:xfrm>
              <a:off x="4307" y="2384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2" name="Oval 279"/>
            <p:cNvSpPr>
              <a:spLocks noChangeArrowheads="1"/>
            </p:cNvSpPr>
            <p:nvPr/>
          </p:nvSpPr>
          <p:spPr bwMode="auto">
            <a:xfrm>
              <a:off x="4484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sz="1800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3" name="Oval 280"/>
            <p:cNvSpPr>
              <a:spLocks noChangeArrowheads="1"/>
            </p:cNvSpPr>
            <p:nvPr/>
          </p:nvSpPr>
          <p:spPr bwMode="auto">
            <a:xfrm>
              <a:off x="4661" y="2378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4" name="Rectangle 281"/>
            <p:cNvSpPr>
              <a:spLocks noChangeArrowheads="1"/>
            </p:cNvSpPr>
            <p:nvPr/>
          </p:nvSpPr>
          <p:spPr bwMode="auto">
            <a:xfrm>
              <a:off x="5064" y="1836"/>
              <a:ext cx="84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</p:grpSp>
      <p:pic>
        <p:nvPicPr>
          <p:cNvPr id="216069" name="Picture 15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4538" y="939800"/>
            <a:ext cx="841666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552054" y="1252539"/>
            <a:ext cx="8101128" cy="89255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buFont typeface="ZapfDingbats" charset="0"/>
              <a:buNone/>
              <a:defRPr/>
            </a:pPr>
            <a:r>
              <a:rPr lang="en-US" sz="2800" dirty="0">
                <a:latin typeface="+mn-lt"/>
                <a:ea typeface="ＭＳ Ｐゴシック" charset="0"/>
              </a:rPr>
              <a:t>Bob (client) requests video </a:t>
            </a:r>
            <a:r>
              <a:rPr lang="en-US" sz="2400" dirty="0">
                <a:latin typeface="+mn-lt"/>
                <a:ea typeface="ＭＳ Ｐゴシック" charset="0"/>
              </a:rPr>
              <a:t>http://netcinema.com</a:t>
            </a:r>
            <a:r>
              <a:rPr lang="en-US" sz="2800" dirty="0">
                <a:latin typeface="+mn-lt"/>
                <a:ea typeface="ＭＳ Ｐゴシック" charset="0"/>
              </a:rPr>
              <a:t>/</a:t>
            </a:r>
            <a:r>
              <a:rPr lang="en-US" sz="2400" dirty="0">
                <a:latin typeface="+mn-lt"/>
                <a:ea typeface="ＭＳ Ｐゴシック" charset="0"/>
              </a:rPr>
              <a:t>6Y7B23V</a:t>
            </a:r>
          </a:p>
          <a:p>
            <a:pPr marL="457200" indent="-230188">
              <a:buClr>
                <a:schemeClr val="accent6"/>
              </a:buClr>
              <a:buFont typeface="Wingdings" charset="2"/>
              <a:buChar char="§"/>
              <a:defRPr/>
            </a:pPr>
            <a:r>
              <a:rPr lang="en-US" dirty="0">
                <a:latin typeface="+mn-lt"/>
                <a:ea typeface="ＭＳ Ｐゴシック" charset="0"/>
              </a:rPr>
              <a:t>video stored in CDN at http://KingCDN.com/NetC6y&amp;B23V</a:t>
            </a:r>
          </a:p>
        </p:txBody>
      </p:sp>
      <p:sp>
        <p:nvSpPr>
          <p:cNvPr id="216071" name="TextBox 4"/>
          <p:cNvSpPr txBox="1">
            <a:spLocks noChangeArrowheads="1"/>
          </p:cNvSpPr>
          <p:nvPr/>
        </p:nvSpPr>
        <p:spPr bwMode="auto">
          <a:xfrm>
            <a:off x="166820" y="4645025"/>
            <a:ext cx="14702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800">
                <a:latin typeface="Arial Narrow" pitchFamily="34" charset="0"/>
              </a:rPr>
              <a:t>netcinema.com</a:t>
            </a:r>
            <a:endParaRPr lang="en-US" altLang="en-US" sz="1800" i="1">
              <a:latin typeface="Arial Narrow" pitchFamily="34" charset="0"/>
            </a:endParaRPr>
          </a:p>
        </p:txBody>
      </p:sp>
      <p:grpSp>
        <p:nvGrpSpPr>
          <p:cNvPr id="216072" name="Group 542"/>
          <p:cNvGrpSpPr>
            <a:grpSpLocks/>
          </p:cNvGrpSpPr>
          <p:nvPr/>
        </p:nvGrpSpPr>
        <p:grpSpPr bwMode="auto">
          <a:xfrm>
            <a:off x="3260726" y="2457451"/>
            <a:ext cx="1043914" cy="835025"/>
            <a:chOff x="-44" y="1473"/>
            <a:chExt cx="981" cy="1105"/>
          </a:xfrm>
        </p:grpSpPr>
        <p:pic>
          <p:nvPicPr>
            <p:cNvPr id="216243" name="Picture 529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244" name="Freeform 53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16073" name="Group 249"/>
          <p:cNvGrpSpPr>
            <a:grpSpLocks/>
          </p:cNvGrpSpPr>
          <p:nvPr/>
        </p:nvGrpSpPr>
        <p:grpSpPr bwMode="auto">
          <a:xfrm>
            <a:off x="3504936" y="5616575"/>
            <a:ext cx="409310" cy="636588"/>
            <a:chOff x="4140" y="429"/>
            <a:chExt cx="1425" cy="2396"/>
          </a:xfrm>
        </p:grpSpPr>
        <p:sp>
          <p:nvSpPr>
            <p:cNvPr id="216211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Rectangle 251"/>
            <p:cNvSpPr>
              <a:spLocks noChangeArrowheads="1"/>
            </p:cNvSpPr>
            <p:nvPr/>
          </p:nvSpPr>
          <p:spPr bwMode="auto">
            <a:xfrm>
              <a:off x="4206" y="429"/>
              <a:ext cx="1048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13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4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Rectangle 254"/>
            <p:cNvSpPr>
              <a:spLocks noChangeArrowheads="1"/>
            </p:cNvSpPr>
            <p:nvPr/>
          </p:nvSpPr>
          <p:spPr bwMode="auto">
            <a:xfrm>
              <a:off x="4212" y="692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16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2" name="AutoShape 256"/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3" name="AutoShape 257"/>
              <p:cNvSpPr>
                <a:spLocks noChangeArrowheads="1"/>
              </p:cNvSpPr>
              <p:nvPr/>
            </p:nvSpPr>
            <p:spPr bwMode="auto">
              <a:xfrm>
                <a:off x="639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8" name="Rectangle 258"/>
            <p:cNvSpPr>
              <a:spLocks noChangeArrowheads="1"/>
            </p:cNvSpPr>
            <p:nvPr/>
          </p:nvSpPr>
          <p:spPr bwMode="auto">
            <a:xfrm>
              <a:off x="4224" y="1021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18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0" name="AutoShape 260"/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81" name="AutoShape 261"/>
              <p:cNvSpPr>
                <a:spLocks noChangeArrowheads="1"/>
              </p:cNvSpPr>
              <p:nvPr/>
            </p:nvSpPr>
            <p:spPr bwMode="auto">
              <a:xfrm>
                <a:off x="619" y="2589"/>
                <a:ext cx="695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0" name="Rectangle 262"/>
            <p:cNvSpPr>
              <a:spLocks noChangeArrowheads="1"/>
            </p:cNvSpPr>
            <p:nvPr/>
          </p:nvSpPr>
          <p:spPr bwMode="auto">
            <a:xfrm>
              <a:off x="4218" y="1355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61" name="Rectangle 263"/>
            <p:cNvSpPr>
              <a:spLocks noChangeArrowheads="1"/>
            </p:cNvSpPr>
            <p:nvPr/>
          </p:nvSpPr>
          <p:spPr bwMode="auto">
            <a:xfrm>
              <a:off x="4230" y="1654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221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8" name="AutoShape 265"/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3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9" name="AutoShape 266"/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222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223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6" name="AutoShape 269"/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7" name="AutoShape 270"/>
              <p:cNvSpPr>
                <a:spLocks noChangeArrowheads="1"/>
              </p:cNvSpPr>
              <p:nvPr/>
            </p:nvSpPr>
            <p:spPr bwMode="auto">
              <a:xfrm>
                <a:off x="636" y="2584"/>
                <a:ext cx="68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5" name="Rectangle 271"/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25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6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Oval 274"/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228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203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71" name="AutoShape 277"/>
            <p:cNvSpPr>
              <a:spLocks noChangeArrowheads="1"/>
            </p:cNvSpPr>
            <p:nvPr/>
          </p:nvSpPr>
          <p:spPr bwMode="auto">
            <a:xfrm>
              <a:off x="4206" y="2711"/>
              <a:ext cx="1072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72" name="Oval 278"/>
            <p:cNvSpPr>
              <a:spLocks noChangeArrowheads="1"/>
            </p:cNvSpPr>
            <p:nvPr/>
          </p:nvSpPr>
          <p:spPr bwMode="auto">
            <a:xfrm>
              <a:off x="4308" y="2383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73" name="Oval 279"/>
            <p:cNvSpPr>
              <a:spLocks noChangeArrowheads="1"/>
            </p:cNvSpPr>
            <p:nvPr/>
          </p:nvSpPr>
          <p:spPr bwMode="auto">
            <a:xfrm>
              <a:off x="4487" y="2383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74" name="Oval 280"/>
            <p:cNvSpPr>
              <a:spLocks noChangeArrowheads="1"/>
            </p:cNvSpPr>
            <p:nvPr/>
          </p:nvSpPr>
          <p:spPr bwMode="auto">
            <a:xfrm>
              <a:off x="4661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75" name="Rectangle 281"/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6074" name="Group 249"/>
          <p:cNvGrpSpPr>
            <a:grpSpLocks/>
          </p:cNvGrpSpPr>
          <p:nvPr/>
        </p:nvGrpSpPr>
        <p:grpSpPr bwMode="auto">
          <a:xfrm>
            <a:off x="1129904" y="5335589"/>
            <a:ext cx="455744" cy="636587"/>
            <a:chOff x="4140" y="429"/>
            <a:chExt cx="1425" cy="2396"/>
          </a:xfrm>
        </p:grpSpPr>
        <p:sp>
          <p:nvSpPr>
            <p:cNvPr id="216179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Rectangle 251"/>
            <p:cNvSpPr>
              <a:spLocks noChangeArrowheads="1"/>
            </p:cNvSpPr>
            <p:nvPr/>
          </p:nvSpPr>
          <p:spPr bwMode="auto">
            <a:xfrm>
              <a:off x="4205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81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2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Rectangle 254"/>
            <p:cNvSpPr>
              <a:spLocks noChangeArrowheads="1"/>
            </p:cNvSpPr>
            <p:nvPr/>
          </p:nvSpPr>
          <p:spPr bwMode="auto">
            <a:xfrm>
              <a:off x="4215" y="692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84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5" name="AutoShape 256"/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AutoShape 257"/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84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1" name="Rectangle 258"/>
            <p:cNvSpPr>
              <a:spLocks noChangeArrowheads="1"/>
            </p:cNvSpPr>
            <p:nvPr/>
          </p:nvSpPr>
          <p:spPr bwMode="auto">
            <a:xfrm>
              <a:off x="4221" y="1021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86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3" name="AutoShape 260"/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AutoShape 261"/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8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3" name="Rectangle 262"/>
            <p:cNvSpPr>
              <a:spLocks noChangeArrowheads="1"/>
            </p:cNvSpPr>
            <p:nvPr/>
          </p:nvSpPr>
          <p:spPr bwMode="auto">
            <a:xfrm>
              <a:off x="4221" y="1355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Rectangle 263"/>
            <p:cNvSpPr>
              <a:spLocks noChangeArrowheads="1"/>
            </p:cNvSpPr>
            <p:nvPr/>
          </p:nvSpPr>
          <p:spPr bwMode="auto">
            <a:xfrm>
              <a:off x="4226" y="165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89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" name="AutoShape 265"/>
              <p:cNvSpPr>
                <a:spLocks noChangeArrowheads="1"/>
              </p:cNvSpPr>
              <p:nvPr/>
            </p:nvSpPr>
            <p:spPr bwMode="auto">
              <a:xfrm>
                <a:off x="616" y="2576"/>
                <a:ext cx="717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AutoShape 266"/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83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190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191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9" name="AutoShape 269"/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0" name="AutoShape 270"/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8" name="Rectangle 271"/>
            <p:cNvSpPr>
              <a:spLocks noChangeArrowheads="1"/>
            </p:cNvSpPr>
            <p:nvPr/>
          </p:nvSpPr>
          <p:spPr bwMode="auto">
            <a:xfrm>
              <a:off x="5248" y="429"/>
              <a:ext cx="70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93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4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Oval 274"/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96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4" name="AutoShape 277"/>
            <p:cNvSpPr>
              <a:spLocks noChangeArrowheads="1"/>
            </p:cNvSpPr>
            <p:nvPr/>
          </p:nvSpPr>
          <p:spPr bwMode="auto">
            <a:xfrm>
              <a:off x="4205" y="2711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5" name="Oval 278"/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6" name="Oval 279"/>
            <p:cNvSpPr>
              <a:spLocks noChangeArrowheads="1"/>
            </p:cNvSpPr>
            <p:nvPr/>
          </p:nvSpPr>
          <p:spPr bwMode="auto">
            <a:xfrm>
              <a:off x="4484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sz="1800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07" name="Oval 280"/>
            <p:cNvSpPr>
              <a:spLocks noChangeArrowheads="1"/>
            </p:cNvSpPr>
            <p:nvPr/>
          </p:nvSpPr>
          <p:spPr bwMode="auto">
            <a:xfrm>
              <a:off x="4662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8" name="Rectangle 281"/>
            <p:cNvSpPr>
              <a:spLocks noChangeArrowheads="1"/>
            </p:cNvSpPr>
            <p:nvPr/>
          </p:nvSpPr>
          <p:spPr bwMode="auto">
            <a:xfrm>
              <a:off x="5060" y="1833"/>
              <a:ext cx="86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6075" name="Group 249"/>
          <p:cNvGrpSpPr>
            <a:grpSpLocks/>
          </p:cNvGrpSpPr>
          <p:nvPr/>
        </p:nvGrpSpPr>
        <p:grpSpPr bwMode="auto">
          <a:xfrm>
            <a:off x="5907486" y="5548314"/>
            <a:ext cx="373194" cy="638175"/>
            <a:chOff x="4140" y="429"/>
            <a:chExt cx="1425" cy="2396"/>
          </a:xfrm>
        </p:grpSpPr>
        <p:sp>
          <p:nvSpPr>
            <p:cNvPr id="216147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Rectangle 251"/>
            <p:cNvSpPr>
              <a:spLocks noChangeArrowheads="1"/>
            </p:cNvSpPr>
            <p:nvPr/>
          </p:nvSpPr>
          <p:spPr bwMode="auto">
            <a:xfrm>
              <a:off x="4206" y="429"/>
              <a:ext cx="1044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49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0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Rectangle 254"/>
            <p:cNvSpPr>
              <a:spLocks noChangeArrowheads="1"/>
            </p:cNvSpPr>
            <p:nvPr/>
          </p:nvSpPr>
          <p:spPr bwMode="auto">
            <a:xfrm>
              <a:off x="4212" y="691"/>
              <a:ext cx="598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52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8" name="AutoShape 256"/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1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9" name="AutoShape 257"/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24" name="Rectangle 258"/>
            <p:cNvSpPr>
              <a:spLocks noChangeArrowheads="1"/>
            </p:cNvSpPr>
            <p:nvPr/>
          </p:nvSpPr>
          <p:spPr bwMode="auto">
            <a:xfrm>
              <a:off x="4225" y="1019"/>
              <a:ext cx="59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54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6" name="AutoShape 260"/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9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7" name="AutoShape 261"/>
              <p:cNvSpPr>
                <a:spLocks noChangeArrowheads="1"/>
              </p:cNvSpPr>
              <p:nvPr/>
            </p:nvSpPr>
            <p:spPr bwMode="auto">
              <a:xfrm>
                <a:off x="619" y="2588"/>
                <a:ext cx="69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26" name="Rectangle 262"/>
            <p:cNvSpPr>
              <a:spLocks noChangeArrowheads="1"/>
            </p:cNvSpPr>
            <p:nvPr/>
          </p:nvSpPr>
          <p:spPr bwMode="auto">
            <a:xfrm>
              <a:off x="4219" y="1359"/>
              <a:ext cx="59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27" name="Rectangle 263"/>
            <p:cNvSpPr>
              <a:spLocks noChangeArrowheads="1"/>
            </p:cNvSpPr>
            <p:nvPr/>
          </p:nvSpPr>
          <p:spPr bwMode="auto">
            <a:xfrm>
              <a:off x="4225" y="1657"/>
              <a:ext cx="598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57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" name="AutoShape 265"/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1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5" name="AutoShape 266"/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158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159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" name="AutoShape 269"/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43" name="AutoShape 270"/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31" name="Rectangle 271"/>
            <p:cNvSpPr>
              <a:spLocks noChangeArrowheads="1"/>
            </p:cNvSpPr>
            <p:nvPr/>
          </p:nvSpPr>
          <p:spPr bwMode="auto">
            <a:xfrm>
              <a:off x="5250" y="429"/>
              <a:ext cx="66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61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2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Oval 274"/>
            <p:cNvSpPr>
              <a:spLocks noChangeArrowheads="1"/>
            </p:cNvSpPr>
            <p:nvPr/>
          </p:nvSpPr>
          <p:spPr bwMode="auto">
            <a:xfrm>
              <a:off x="5519" y="2610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64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37" name="AutoShape 277"/>
            <p:cNvSpPr>
              <a:spLocks noChangeArrowheads="1"/>
            </p:cNvSpPr>
            <p:nvPr/>
          </p:nvSpPr>
          <p:spPr bwMode="auto">
            <a:xfrm>
              <a:off x="4206" y="2712"/>
              <a:ext cx="1070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38" name="Oval 278"/>
            <p:cNvSpPr>
              <a:spLocks noChangeArrowheads="1"/>
            </p:cNvSpPr>
            <p:nvPr/>
          </p:nvSpPr>
          <p:spPr bwMode="auto">
            <a:xfrm>
              <a:off x="4304" y="2384"/>
              <a:ext cx="16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39" name="Oval 279"/>
            <p:cNvSpPr>
              <a:spLocks noChangeArrowheads="1"/>
            </p:cNvSpPr>
            <p:nvPr/>
          </p:nvSpPr>
          <p:spPr bwMode="auto">
            <a:xfrm>
              <a:off x="4488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40" name="Oval 280"/>
            <p:cNvSpPr>
              <a:spLocks noChangeArrowheads="1"/>
            </p:cNvSpPr>
            <p:nvPr/>
          </p:nvSpPr>
          <p:spPr bwMode="auto">
            <a:xfrm>
              <a:off x="4659" y="2378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41" name="Rectangle 281"/>
            <p:cNvSpPr>
              <a:spLocks noChangeArrowheads="1"/>
            </p:cNvSpPr>
            <p:nvPr/>
          </p:nvSpPr>
          <p:spPr bwMode="auto">
            <a:xfrm>
              <a:off x="5059" y="1836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6076" name="Group 249"/>
          <p:cNvGrpSpPr>
            <a:grpSpLocks/>
          </p:cNvGrpSpPr>
          <p:nvPr/>
        </p:nvGrpSpPr>
        <p:grpSpPr bwMode="auto">
          <a:xfrm>
            <a:off x="5116381" y="3789364"/>
            <a:ext cx="371475" cy="636587"/>
            <a:chOff x="4140" y="429"/>
            <a:chExt cx="1425" cy="2396"/>
          </a:xfrm>
        </p:grpSpPr>
        <p:sp>
          <p:nvSpPr>
            <p:cNvPr id="216115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Rectangle 251"/>
            <p:cNvSpPr>
              <a:spLocks noChangeArrowheads="1"/>
            </p:cNvSpPr>
            <p:nvPr/>
          </p:nvSpPr>
          <p:spPr bwMode="auto">
            <a:xfrm>
              <a:off x="4206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17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8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Rectangle 254"/>
            <p:cNvSpPr>
              <a:spLocks noChangeArrowheads="1"/>
            </p:cNvSpPr>
            <p:nvPr/>
          </p:nvSpPr>
          <p:spPr bwMode="auto">
            <a:xfrm>
              <a:off x="4213" y="692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20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1" name="AutoShape 256"/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AutoShape 257"/>
              <p:cNvSpPr>
                <a:spLocks noChangeArrowheads="1"/>
              </p:cNvSpPr>
              <p:nvPr/>
            </p:nvSpPr>
            <p:spPr bwMode="auto">
              <a:xfrm>
                <a:off x="628" y="2585"/>
                <a:ext cx="692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Rectangle 258"/>
            <p:cNvSpPr>
              <a:spLocks noChangeArrowheads="1"/>
            </p:cNvSpPr>
            <p:nvPr/>
          </p:nvSpPr>
          <p:spPr bwMode="auto">
            <a:xfrm>
              <a:off x="4226" y="1021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22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9" name="AutoShape 260"/>
              <p:cNvSpPr>
                <a:spLocks noChangeArrowheads="1"/>
              </p:cNvSpPr>
              <p:nvPr/>
            </p:nvSpPr>
            <p:spPr bwMode="auto">
              <a:xfrm>
                <a:off x="614" y="2571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AutoShape 261"/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2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9" name="Rectangle 262"/>
            <p:cNvSpPr>
              <a:spLocks noChangeArrowheads="1"/>
            </p:cNvSpPr>
            <p:nvPr/>
          </p:nvSpPr>
          <p:spPr bwMode="auto">
            <a:xfrm>
              <a:off x="4219" y="135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Rectangle 263"/>
            <p:cNvSpPr>
              <a:spLocks noChangeArrowheads="1"/>
            </p:cNvSpPr>
            <p:nvPr/>
          </p:nvSpPr>
          <p:spPr bwMode="auto">
            <a:xfrm>
              <a:off x="4226" y="1654"/>
              <a:ext cx="600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6125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7" name="AutoShape 265"/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15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AutoShape 266"/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8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6126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6127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5" name="AutoShape 269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AutoShape 270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sz="1800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64" name="Rectangle 271"/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29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0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Oval 274"/>
            <p:cNvSpPr>
              <a:spLocks noChangeArrowheads="1"/>
            </p:cNvSpPr>
            <p:nvPr/>
          </p:nvSpPr>
          <p:spPr bwMode="auto">
            <a:xfrm>
              <a:off x="5519" y="2610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6132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AutoShape 277"/>
            <p:cNvSpPr>
              <a:spLocks noChangeArrowheads="1"/>
            </p:cNvSpPr>
            <p:nvPr/>
          </p:nvSpPr>
          <p:spPr bwMode="auto">
            <a:xfrm>
              <a:off x="4206" y="2711"/>
              <a:ext cx="1069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Oval 278"/>
            <p:cNvSpPr>
              <a:spLocks noChangeArrowheads="1"/>
            </p:cNvSpPr>
            <p:nvPr/>
          </p:nvSpPr>
          <p:spPr bwMode="auto">
            <a:xfrm>
              <a:off x="4305" y="2383"/>
              <a:ext cx="165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Oval 279"/>
            <p:cNvSpPr>
              <a:spLocks noChangeArrowheads="1"/>
            </p:cNvSpPr>
            <p:nvPr/>
          </p:nvSpPr>
          <p:spPr bwMode="auto">
            <a:xfrm>
              <a:off x="4483" y="2383"/>
              <a:ext cx="165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sz="1800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Oval 280"/>
            <p:cNvSpPr>
              <a:spLocks noChangeArrowheads="1"/>
            </p:cNvSpPr>
            <p:nvPr/>
          </p:nvSpPr>
          <p:spPr bwMode="auto">
            <a:xfrm>
              <a:off x="4661" y="2383"/>
              <a:ext cx="158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Rectangle 281"/>
            <p:cNvSpPr>
              <a:spLocks noChangeArrowheads="1"/>
            </p:cNvSpPr>
            <p:nvPr/>
          </p:nvSpPr>
          <p:spPr bwMode="auto">
            <a:xfrm>
              <a:off x="5064" y="1833"/>
              <a:ext cx="79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sz="1800" dirty="0"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6077" name="TextBox 182"/>
          <p:cNvSpPr txBox="1">
            <a:spLocks noChangeArrowheads="1"/>
          </p:cNvSpPr>
          <p:nvPr/>
        </p:nvSpPr>
        <p:spPr bwMode="auto">
          <a:xfrm>
            <a:off x="3011356" y="6191250"/>
            <a:ext cx="138371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800">
                <a:latin typeface="Arial Narrow" pitchFamily="34" charset="0"/>
              </a:rPr>
              <a:t>KingCDN.com</a:t>
            </a:r>
            <a:endParaRPr lang="en-US" altLang="en-US" sz="1800" i="1">
              <a:latin typeface="Arial Narrow" pitchFamily="34" charset="0"/>
            </a:endParaRPr>
          </a:p>
        </p:txBody>
      </p:sp>
      <p:pic>
        <p:nvPicPr>
          <p:cNvPr id="216078" name="Picture 7" descr="Bob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7508" y="2392363"/>
            <a:ext cx="577850" cy="54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45" name="Group 61444"/>
          <p:cNvGrpSpPr>
            <a:grpSpLocks/>
          </p:cNvGrpSpPr>
          <p:nvPr/>
        </p:nvGrpSpPr>
        <p:grpSpPr bwMode="auto">
          <a:xfrm>
            <a:off x="1614886" y="3036889"/>
            <a:ext cx="1764506" cy="1063625"/>
            <a:chOff x="1490926" y="3037262"/>
            <a:chExt cx="1628976" cy="1063042"/>
          </a:xfrm>
        </p:grpSpPr>
        <p:cxnSp>
          <p:nvCxnSpPr>
            <p:cNvPr id="216111" name="Straight Arrow Connector 44"/>
            <p:cNvCxnSpPr>
              <a:cxnSpLocks noChangeShapeType="1"/>
            </p:cNvCxnSpPr>
            <p:nvPr/>
          </p:nvCxnSpPr>
          <p:spPr bwMode="auto">
            <a:xfrm flipH="1">
              <a:off x="1490926" y="3037262"/>
              <a:ext cx="1628976" cy="1063042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6112" name="Group 61441"/>
            <p:cNvGrpSpPr>
              <a:grpSpLocks/>
            </p:cNvGrpSpPr>
            <p:nvPr/>
          </p:nvGrpSpPr>
          <p:grpSpPr bwMode="auto">
            <a:xfrm>
              <a:off x="2056927" y="3410016"/>
              <a:ext cx="317511" cy="345125"/>
              <a:chOff x="7454630" y="3313376"/>
              <a:chExt cx="317511" cy="345125"/>
            </a:xfrm>
          </p:grpSpPr>
          <p:sp>
            <p:nvSpPr>
              <p:cNvPr id="216113" name="Oval 61440"/>
              <p:cNvSpPr>
                <a:spLocks noChangeArrowheads="1"/>
              </p:cNvSpPr>
              <p:nvPr/>
            </p:nvSpPr>
            <p:spPr bwMode="auto">
              <a:xfrm>
                <a:off x="7468434" y="3354794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16114" name="TextBox 61439"/>
              <p:cNvSpPr txBox="1">
                <a:spLocks noChangeArrowheads="1"/>
              </p:cNvSpPr>
              <p:nvPr/>
            </p:nvSpPr>
            <p:spPr bwMode="auto">
              <a:xfrm>
                <a:off x="7454630" y="3313376"/>
                <a:ext cx="275554" cy="3383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600"/>
                  <a:t>1</a:t>
                </a:r>
              </a:p>
            </p:txBody>
          </p:sp>
        </p:grpSp>
      </p:grpSp>
      <p:sp>
        <p:nvSpPr>
          <p:cNvPr id="61443" name="TextBox 61442"/>
          <p:cNvSpPr txBox="1">
            <a:spLocks noChangeArrowheads="1"/>
          </p:cNvSpPr>
          <p:nvPr/>
        </p:nvSpPr>
        <p:spPr bwMode="auto">
          <a:xfrm>
            <a:off x="285486" y="2462213"/>
            <a:ext cx="3100785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ts val="200"/>
              </a:spcBef>
            </a:pPr>
            <a:r>
              <a:rPr lang="en-US" altLang="en-US" sz="1600">
                <a:latin typeface="Arial Narrow" pitchFamily="34" charset="0"/>
              </a:rPr>
              <a:t>1. Bob gets URL for video http://netcinema.com/6Y7B23V</a:t>
            </a:r>
          </a:p>
          <a:p>
            <a:pPr>
              <a:spcBef>
                <a:spcPts val="200"/>
              </a:spcBef>
            </a:pPr>
            <a:r>
              <a:rPr lang="en-US" altLang="en-US" sz="1600">
                <a:latin typeface="Arial Narrow" pitchFamily="34" charset="0"/>
              </a:rPr>
              <a:t>from netcinema.com web page</a:t>
            </a:r>
          </a:p>
        </p:txBody>
      </p:sp>
      <p:grpSp>
        <p:nvGrpSpPr>
          <p:cNvPr id="61448" name="Group 61447"/>
          <p:cNvGrpSpPr>
            <a:grpSpLocks/>
          </p:cNvGrpSpPr>
          <p:nvPr/>
        </p:nvGrpSpPr>
        <p:grpSpPr bwMode="auto">
          <a:xfrm>
            <a:off x="4246167" y="3225800"/>
            <a:ext cx="773906" cy="684213"/>
            <a:chOff x="3924463" y="3239045"/>
            <a:chExt cx="713539" cy="684908"/>
          </a:xfrm>
        </p:grpSpPr>
        <p:cxnSp>
          <p:nvCxnSpPr>
            <p:cNvPr id="216107" name="Straight Arrow Connector 193"/>
            <p:cNvCxnSpPr>
              <a:cxnSpLocks noChangeShapeType="1"/>
            </p:cNvCxnSpPr>
            <p:nvPr/>
          </p:nvCxnSpPr>
          <p:spPr bwMode="auto">
            <a:xfrm>
              <a:off x="3924463" y="3239045"/>
              <a:ext cx="713539" cy="684908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6108" name="Group 194"/>
            <p:cNvGrpSpPr>
              <a:grpSpLocks/>
            </p:cNvGrpSpPr>
            <p:nvPr/>
          </p:nvGrpSpPr>
          <p:grpSpPr bwMode="auto">
            <a:xfrm>
              <a:off x="4061324" y="3293627"/>
              <a:ext cx="322117" cy="358925"/>
              <a:chOff x="7408615" y="3244352"/>
              <a:chExt cx="322117" cy="358925"/>
            </a:xfrm>
          </p:grpSpPr>
          <p:sp>
            <p:nvSpPr>
              <p:cNvPr id="216109" name="Oval 195"/>
              <p:cNvSpPr>
                <a:spLocks noChangeArrowheads="1"/>
              </p:cNvSpPr>
              <p:nvPr/>
            </p:nvSpPr>
            <p:spPr bwMode="auto">
              <a:xfrm>
                <a:off x="7427025" y="3299570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16110" name="TextBox 196"/>
              <p:cNvSpPr txBox="1">
                <a:spLocks noChangeArrowheads="1"/>
              </p:cNvSpPr>
              <p:nvPr/>
            </p:nvSpPr>
            <p:spPr bwMode="auto">
              <a:xfrm>
                <a:off x="7408615" y="3244352"/>
                <a:ext cx="275198" cy="3388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600"/>
                  <a:t>2</a:t>
                </a:r>
              </a:p>
            </p:txBody>
          </p:sp>
        </p:grpSp>
      </p:grpSp>
      <p:sp>
        <p:nvSpPr>
          <p:cNvPr id="201" name="TextBox 200"/>
          <p:cNvSpPr txBox="1">
            <a:spLocks noChangeArrowheads="1"/>
          </p:cNvSpPr>
          <p:nvPr/>
        </p:nvSpPr>
        <p:spPr bwMode="auto">
          <a:xfrm>
            <a:off x="4736306" y="2981325"/>
            <a:ext cx="4170495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2. resolve http://netcinema.com/6Y7B23V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via Bob’s local DNS</a:t>
            </a:r>
          </a:p>
        </p:txBody>
      </p:sp>
      <p:sp>
        <p:nvSpPr>
          <p:cNvPr id="216083" name="TextBox 201"/>
          <p:cNvSpPr txBox="1">
            <a:spLocks noChangeArrowheads="1"/>
          </p:cNvSpPr>
          <p:nvPr/>
        </p:nvSpPr>
        <p:spPr bwMode="auto">
          <a:xfrm>
            <a:off x="475773" y="5927726"/>
            <a:ext cx="1734770" cy="5581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netcinema’s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authoratative DNS</a:t>
            </a:r>
            <a:endParaRPr lang="en-US" altLang="en-US" sz="1800" i="1">
              <a:latin typeface="Arial Narrow" pitchFamily="34" charset="0"/>
            </a:endParaRPr>
          </a:p>
        </p:txBody>
      </p:sp>
      <p:cxnSp>
        <p:nvCxnSpPr>
          <p:cNvPr id="204" name="Straight Arrow Connector 203"/>
          <p:cNvCxnSpPr>
            <a:cxnSpLocks noChangeShapeType="1"/>
          </p:cNvCxnSpPr>
          <p:nvPr/>
        </p:nvCxnSpPr>
        <p:spPr bwMode="auto">
          <a:xfrm flipH="1">
            <a:off x="1747308" y="4159251"/>
            <a:ext cx="3358754" cy="1376363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9" name="Straight Arrow Connector 208"/>
          <p:cNvCxnSpPr>
            <a:cxnSpLocks noChangeShapeType="1"/>
          </p:cNvCxnSpPr>
          <p:nvPr/>
        </p:nvCxnSpPr>
        <p:spPr bwMode="auto">
          <a:xfrm flipH="1">
            <a:off x="1726671" y="4268788"/>
            <a:ext cx="3358754" cy="1376362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5" name="Group 204"/>
          <p:cNvGrpSpPr>
            <a:grpSpLocks/>
          </p:cNvGrpSpPr>
          <p:nvPr/>
        </p:nvGrpSpPr>
        <p:grpSpPr bwMode="auto">
          <a:xfrm>
            <a:off x="1991519" y="5218114"/>
            <a:ext cx="343958" cy="344487"/>
            <a:chOff x="7454630" y="3313376"/>
            <a:chExt cx="317511" cy="345125"/>
          </a:xfrm>
        </p:grpSpPr>
        <p:sp>
          <p:nvSpPr>
            <p:cNvPr id="216105" name="Oval 205"/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16106" name="TextBox 206"/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75530" cy="339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3</a:t>
              </a:r>
            </a:p>
          </p:txBody>
        </p:sp>
      </p:grpSp>
      <p:sp>
        <p:nvSpPr>
          <p:cNvPr id="210" name="TextBox 209"/>
          <p:cNvSpPr txBox="1">
            <a:spLocks noChangeArrowheads="1"/>
          </p:cNvSpPr>
          <p:nvPr/>
        </p:nvSpPr>
        <p:spPr bwMode="auto">
          <a:xfrm>
            <a:off x="1958843" y="4592638"/>
            <a:ext cx="3467100" cy="5699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3. netcinema’s DNS returns URL 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http://KingCDN.com/NetC6y&amp;B</a:t>
            </a:r>
            <a:r>
              <a:rPr lang="en-US" altLang="en-US" sz="1800">
                <a:latin typeface="Arial Narrow" pitchFamily="34" charset="0"/>
              </a:rPr>
              <a:t>23V</a:t>
            </a:r>
          </a:p>
        </p:txBody>
      </p:sp>
      <p:cxnSp>
        <p:nvCxnSpPr>
          <p:cNvPr id="212" name="Straight Arrow Connector 211"/>
          <p:cNvCxnSpPr>
            <a:cxnSpLocks noChangeShapeType="1"/>
          </p:cNvCxnSpPr>
          <p:nvPr/>
        </p:nvCxnSpPr>
        <p:spPr bwMode="auto">
          <a:xfrm>
            <a:off x="5451740" y="4475164"/>
            <a:ext cx="484981" cy="96202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7" name="Straight Arrow Connector 216"/>
          <p:cNvCxnSpPr>
            <a:cxnSpLocks noChangeShapeType="1"/>
          </p:cNvCxnSpPr>
          <p:nvPr/>
        </p:nvCxnSpPr>
        <p:spPr bwMode="auto">
          <a:xfrm>
            <a:off x="5554928" y="4486275"/>
            <a:ext cx="484981" cy="960438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3" name="Group 212"/>
          <p:cNvGrpSpPr>
            <a:grpSpLocks/>
          </p:cNvGrpSpPr>
          <p:nvPr/>
        </p:nvGrpSpPr>
        <p:grpSpPr bwMode="auto">
          <a:xfrm>
            <a:off x="5542889" y="4727576"/>
            <a:ext cx="343958" cy="346075"/>
            <a:chOff x="7454630" y="3313376"/>
            <a:chExt cx="317511" cy="345125"/>
          </a:xfrm>
        </p:grpSpPr>
        <p:sp>
          <p:nvSpPr>
            <p:cNvPr id="216103" name="Oval 213"/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16104" name="TextBox 214"/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75530" cy="337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4</a:t>
              </a:r>
            </a:p>
          </p:txBody>
        </p:sp>
      </p:grpSp>
      <p:sp>
        <p:nvSpPr>
          <p:cNvPr id="219" name="TextBox 218"/>
          <p:cNvSpPr txBox="1">
            <a:spLocks noChangeArrowheads="1"/>
          </p:cNvSpPr>
          <p:nvPr/>
        </p:nvSpPr>
        <p:spPr bwMode="auto">
          <a:xfrm>
            <a:off x="6227366" y="4554538"/>
            <a:ext cx="3891888" cy="132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4&amp;5. Resolve 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http://KingCDN.com/NetC6y&amp;B23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via KingCDN’s authoritative DNS, 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which returns IP address of KingCDN 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server  with video</a:t>
            </a:r>
          </a:p>
        </p:txBody>
      </p:sp>
      <p:cxnSp>
        <p:nvCxnSpPr>
          <p:cNvPr id="220" name="Straight Arrow Connector 219"/>
          <p:cNvCxnSpPr>
            <a:cxnSpLocks noChangeShapeType="1"/>
          </p:cNvCxnSpPr>
          <p:nvPr/>
        </p:nvCxnSpPr>
        <p:spPr bwMode="auto">
          <a:xfrm>
            <a:off x="4098264" y="3322639"/>
            <a:ext cx="880533" cy="82232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23" name="Group 222"/>
          <p:cNvGrpSpPr>
            <a:grpSpLocks/>
          </p:cNvGrpSpPr>
          <p:nvPr/>
        </p:nvGrpSpPr>
        <p:grpSpPr bwMode="auto">
          <a:xfrm>
            <a:off x="4500696" y="3667126"/>
            <a:ext cx="343958" cy="346075"/>
            <a:chOff x="7454630" y="3313376"/>
            <a:chExt cx="317511" cy="345125"/>
          </a:xfrm>
        </p:grpSpPr>
        <p:sp>
          <p:nvSpPr>
            <p:cNvPr id="216101" name="Oval 223"/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16102" name="TextBox 224"/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75530" cy="337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600"/>
                <a:t>5</a:t>
              </a:r>
            </a:p>
          </p:txBody>
        </p:sp>
      </p:grpSp>
      <p:cxnSp>
        <p:nvCxnSpPr>
          <p:cNvPr id="226" name="Straight Arrow Connector 225"/>
          <p:cNvCxnSpPr>
            <a:cxnSpLocks noChangeShapeType="1"/>
          </p:cNvCxnSpPr>
          <p:nvPr/>
        </p:nvCxnSpPr>
        <p:spPr bwMode="auto">
          <a:xfrm flipH="1">
            <a:off x="3587486" y="3201988"/>
            <a:ext cx="5160" cy="2362200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57" name="Up Arrow 61456"/>
          <p:cNvSpPr>
            <a:spLocks noChangeArrowheads="1"/>
          </p:cNvSpPr>
          <p:nvPr/>
        </p:nvSpPr>
        <p:spPr bwMode="auto">
          <a:xfrm>
            <a:off x="3618442" y="3195638"/>
            <a:ext cx="323321" cy="2284412"/>
          </a:xfrm>
          <a:prstGeom prst="upArrow">
            <a:avLst>
              <a:gd name="adj1" fmla="val 50000"/>
              <a:gd name="adj2" fmla="val 50249"/>
            </a:avLst>
          </a:prstGeom>
          <a:gradFill rotWithShape="1">
            <a:gsLst>
              <a:gs pos="0">
                <a:srgbClr val="000090"/>
              </a:gs>
              <a:gs pos="64000">
                <a:srgbClr val="000090"/>
              </a:gs>
              <a:gs pos="100000">
                <a:srgbClr val="FFFFFF"/>
              </a:gs>
            </a:gsLst>
            <a:lin ang="5400000"/>
          </a:gra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1800"/>
          </a:p>
        </p:txBody>
      </p:sp>
      <p:sp>
        <p:nvSpPr>
          <p:cNvPr id="231" name="TextBox 230"/>
          <p:cNvSpPr txBox="1">
            <a:spLocks noChangeArrowheads="1"/>
          </p:cNvSpPr>
          <p:nvPr/>
        </p:nvSpPr>
        <p:spPr bwMode="auto">
          <a:xfrm>
            <a:off x="2442104" y="3732213"/>
            <a:ext cx="2196175" cy="812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6. request video from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KINGCDN server,</a:t>
            </a:r>
          </a:p>
          <a:p>
            <a:pPr>
              <a:lnSpc>
                <a:spcPts val="1600"/>
              </a:lnSpc>
            </a:pPr>
            <a:r>
              <a:rPr lang="en-US" altLang="en-US" sz="1600">
                <a:latin typeface="Arial Narrow" pitchFamily="34" charset="0"/>
              </a:rPr>
              <a:t>streamed via HTTP</a:t>
            </a:r>
          </a:p>
        </p:txBody>
      </p:sp>
      <p:sp>
        <p:nvSpPr>
          <p:cNvPr id="216097" name="TextBox 232"/>
          <p:cNvSpPr txBox="1">
            <a:spLocks noChangeArrowheads="1"/>
          </p:cNvSpPr>
          <p:nvPr/>
        </p:nvSpPr>
        <p:spPr bwMode="auto">
          <a:xfrm>
            <a:off x="5293154" y="6153151"/>
            <a:ext cx="1670649" cy="5581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KingCDN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authoritative DNS</a:t>
            </a:r>
            <a:endParaRPr lang="en-US" altLang="en-US" sz="1800" i="1">
              <a:latin typeface="Arial Narrow" pitchFamily="34" charset="0"/>
            </a:endParaRPr>
          </a:p>
        </p:txBody>
      </p:sp>
      <p:sp>
        <p:nvSpPr>
          <p:cNvPr id="216098" name="TextBox 182"/>
          <p:cNvSpPr txBox="1">
            <a:spLocks noChangeArrowheads="1"/>
          </p:cNvSpPr>
          <p:nvPr/>
        </p:nvSpPr>
        <p:spPr bwMode="auto">
          <a:xfrm>
            <a:off x="5453461" y="3713163"/>
            <a:ext cx="1026243" cy="8186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Bob’s </a:t>
            </a:r>
          </a:p>
          <a:p>
            <a:pPr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local DNS</a:t>
            </a:r>
          </a:p>
          <a:p>
            <a:pPr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server</a:t>
            </a:r>
            <a:endParaRPr lang="en-US" altLang="en-US" sz="1800" i="1">
              <a:latin typeface="Arial Narrow" pitchFamily="34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B64CC324-4625-4E59-89D9-F34CF714F438}" type="slidenum">
              <a:rPr lang="en-US" altLang="en-US" smtClean="0"/>
              <a:pPr/>
              <a:t>96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1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61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3" grpId="0"/>
      <p:bldP spid="61443" grpId="1"/>
      <p:bldP spid="201" grpId="0"/>
      <p:bldP spid="201" grpId="1"/>
      <p:bldP spid="210" grpId="0" animBg="1"/>
      <p:bldP spid="210" grpId="1" animBg="1"/>
      <p:bldP spid="219" grpId="0"/>
      <p:bldP spid="219" grpId="1"/>
      <p:bldP spid="61457" grpId="0" animBg="1"/>
      <p:bldP spid="231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8113" name="Picture 2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860" y="914400"/>
            <a:ext cx="481025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8114" name="Rectangle 2"/>
          <p:cNvSpPr>
            <a:spLocks noGrp="1" noChangeArrowheads="1"/>
          </p:cNvSpPr>
          <p:nvPr>
            <p:ph type="title"/>
          </p:nvPr>
        </p:nvSpPr>
        <p:spPr>
          <a:xfrm>
            <a:off x="392112" y="228600"/>
            <a:ext cx="8853488" cy="871538"/>
          </a:xfrm>
        </p:spPr>
        <p:txBody>
          <a:bodyPr/>
          <a:lstStyle/>
          <a:p>
            <a:r>
              <a:rPr lang="en-US" altLang="en-US">
                <a:ea typeface="ＭＳ Ｐゴシック" pitchFamily="34" charset="-128"/>
              </a:rPr>
              <a:t>Case study: Netflix</a:t>
            </a:r>
          </a:p>
        </p:txBody>
      </p:sp>
      <p:grpSp>
        <p:nvGrpSpPr>
          <p:cNvPr id="218115" name="Group 249"/>
          <p:cNvGrpSpPr>
            <a:grpSpLocks/>
          </p:cNvGrpSpPr>
          <p:nvPr/>
        </p:nvGrpSpPr>
        <p:grpSpPr bwMode="auto">
          <a:xfrm>
            <a:off x="765308" y="3257551"/>
            <a:ext cx="502179" cy="638175"/>
            <a:chOff x="4140" y="429"/>
            <a:chExt cx="1425" cy="2396"/>
          </a:xfrm>
        </p:grpSpPr>
        <p:sp>
          <p:nvSpPr>
            <p:cNvPr id="218356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Rectangle 251"/>
            <p:cNvSpPr>
              <a:spLocks noChangeArrowheads="1"/>
            </p:cNvSpPr>
            <p:nvPr/>
          </p:nvSpPr>
          <p:spPr bwMode="auto">
            <a:xfrm>
              <a:off x="4203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58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59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" name="Rectangle 254"/>
            <p:cNvSpPr>
              <a:spLocks noChangeArrowheads="1"/>
            </p:cNvSpPr>
            <p:nvPr/>
          </p:nvSpPr>
          <p:spPr bwMode="auto">
            <a:xfrm>
              <a:off x="4213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61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" name="AutoShape 256"/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5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0" name="AutoShape 257"/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" name="Rectangle 258"/>
            <p:cNvSpPr>
              <a:spLocks noChangeArrowheads="1"/>
            </p:cNvSpPr>
            <p:nvPr/>
          </p:nvSpPr>
          <p:spPr bwMode="auto">
            <a:xfrm>
              <a:off x="4223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63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7" name="AutoShape 260"/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261"/>
              <p:cNvSpPr>
                <a:spLocks noChangeArrowheads="1"/>
              </p:cNvSpPr>
              <p:nvPr/>
            </p:nvSpPr>
            <p:spPr bwMode="auto">
              <a:xfrm>
                <a:off x="624" y="2588"/>
                <a:ext cx="694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7" name="Rectangle 262"/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8" name="Rectangle 263"/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66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" name="AutoShape 265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AutoShape 266"/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87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367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368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3" name="AutoShape 269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" name="AutoShape 270"/>
              <p:cNvSpPr>
                <a:spLocks noChangeArrowheads="1"/>
              </p:cNvSpPr>
              <p:nvPr/>
            </p:nvSpPr>
            <p:spPr bwMode="auto">
              <a:xfrm>
                <a:off x="640" y="2588"/>
                <a:ext cx="681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" name="Rectangle 271"/>
            <p:cNvSpPr>
              <a:spLocks noChangeArrowheads="1"/>
            </p:cNvSpPr>
            <p:nvPr/>
          </p:nvSpPr>
          <p:spPr bwMode="auto">
            <a:xfrm>
              <a:off x="5248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70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71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Oval 274"/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73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8" name="AutoShape 277"/>
            <p:cNvSpPr>
              <a:spLocks noChangeArrowheads="1"/>
            </p:cNvSpPr>
            <p:nvPr/>
          </p:nvSpPr>
          <p:spPr bwMode="auto">
            <a:xfrm>
              <a:off x="4203" y="2712"/>
              <a:ext cx="1074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9" name="Oval 278"/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0" name="Oval 279"/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1" name="Oval 280"/>
            <p:cNvSpPr>
              <a:spLocks noChangeArrowheads="1"/>
            </p:cNvSpPr>
            <p:nvPr/>
          </p:nvSpPr>
          <p:spPr bwMode="auto">
            <a:xfrm>
              <a:off x="4662" y="2378"/>
              <a:ext cx="156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32" name="Rectangle 281"/>
            <p:cNvSpPr>
              <a:spLocks noChangeArrowheads="1"/>
            </p:cNvSpPr>
            <p:nvPr/>
          </p:nvSpPr>
          <p:spPr bwMode="auto">
            <a:xfrm>
              <a:off x="5062" y="1836"/>
              <a:ext cx="83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8116" name="Group 542"/>
          <p:cNvGrpSpPr>
            <a:grpSpLocks/>
          </p:cNvGrpSpPr>
          <p:nvPr/>
        </p:nvGrpSpPr>
        <p:grpSpPr bwMode="auto">
          <a:xfrm>
            <a:off x="2966641" y="5097464"/>
            <a:ext cx="1043913" cy="835025"/>
            <a:chOff x="-44" y="1473"/>
            <a:chExt cx="981" cy="1105"/>
          </a:xfrm>
        </p:grpSpPr>
        <p:pic>
          <p:nvPicPr>
            <p:cNvPr id="218354" name="Picture 529" descr="desktop_computer_stylized_mediu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8355" name="Freeform 530"/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18117" name="Picture 7" descr="Bob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68820" y="5902326"/>
            <a:ext cx="57785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8118" name="Straight Arrow Connector 484"/>
          <p:cNvCxnSpPr>
            <a:cxnSpLocks noChangeShapeType="1"/>
          </p:cNvCxnSpPr>
          <p:nvPr/>
        </p:nvCxnSpPr>
        <p:spPr bwMode="auto">
          <a:xfrm>
            <a:off x="1174619" y="3910014"/>
            <a:ext cx="1955403" cy="14890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8119" name="Group 61440"/>
          <p:cNvGrpSpPr>
            <a:grpSpLocks/>
          </p:cNvGrpSpPr>
          <p:nvPr/>
        </p:nvGrpSpPr>
        <p:grpSpPr bwMode="auto">
          <a:xfrm>
            <a:off x="1594248" y="4152899"/>
            <a:ext cx="343958" cy="369332"/>
            <a:chOff x="1614533" y="4280420"/>
            <a:chExt cx="317511" cy="370367"/>
          </a:xfrm>
        </p:grpSpPr>
        <p:sp>
          <p:nvSpPr>
            <p:cNvPr id="218352" name="Oval 486"/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8353" name="TextBox 487"/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288847" cy="370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800"/>
                <a:t>1</a:t>
              </a:r>
            </a:p>
          </p:txBody>
        </p:sp>
      </p:grpSp>
      <p:sp>
        <p:nvSpPr>
          <p:cNvPr id="218120" name="TextBox 488"/>
          <p:cNvSpPr txBox="1">
            <a:spLocks noChangeArrowheads="1"/>
          </p:cNvSpPr>
          <p:nvPr/>
        </p:nvSpPr>
        <p:spPr bwMode="auto">
          <a:xfrm>
            <a:off x="548614" y="4630738"/>
            <a:ext cx="220305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800">
                <a:latin typeface="Arial Narrow" pitchFamily="34" charset="0"/>
              </a:rPr>
              <a:t>1. Bob manages      Netflix account</a:t>
            </a:r>
          </a:p>
        </p:txBody>
      </p:sp>
      <p:sp>
        <p:nvSpPr>
          <p:cNvPr id="218121" name="TextBox 490"/>
          <p:cNvSpPr txBox="1">
            <a:spLocks noChangeArrowheads="1"/>
          </p:cNvSpPr>
          <p:nvPr/>
        </p:nvSpPr>
        <p:spPr bwMode="auto">
          <a:xfrm>
            <a:off x="0" y="2705100"/>
            <a:ext cx="2203054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Netflix registration,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itchFamily="34" charset="0"/>
              </a:rPr>
              <a:t>accounting servers</a:t>
            </a:r>
          </a:p>
        </p:txBody>
      </p:sp>
      <p:sp>
        <p:nvSpPr>
          <p:cNvPr id="218122" name="Freeform 1287"/>
          <p:cNvSpPr>
            <a:spLocks/>
          </p:cNvSpPr>
          <p:nvPr/>
        </p:nvSpPr>
        <p:spPr bwMode="auto">
          <a:xfrm>
            <a:off x="2454144" y="1574801"/>
            <a:ext cx="3394869" cy="1508125"/>
          </a:xfrm>
          <a:custGeom>
            <a:avLst/>
            <a:gdLst>
              <a:gd name="T0" fmla="*/ 2147483647 w 10000"/>
              <a:gd name="T1" fmla="*/ 431447115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739636681 h 10000"/>
              <a:gd name="T32" fmla="*/ 2147483647 w 10000"/>
              <a:gd name="T33" fmla="*/ 17111488 h 10000"/>
              <a:gd name="T34" fmla="*/ 2147483647 w 10000"/>
              <a:gd name="T35" fmla="*/ 431447115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18123" name="Group 249"/>
          <p:cNvGrpSpPr>
            <a:grpSpLocks/>
          </p:cNvGrpSpPr>
          <p:nvPr/>
        </p:nvGrpSpPr>
        <p:grpSpPr bwMode="auto">
          <a:xfrm>
            <a:off x="2720711" y="1939925"/>
            <a:ext cx="395552" cy="636588"/>
            <a:chOff x="4140" y="429"/>
            <a:chExt cx="1425" cy="2396"/>
          </a:xfrm>
        </p:grpSpPr>
        <p:sp>
          <p:nvSpPr>
            <p:cNvPr id="218320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Rectangle 251"/>
            <p:cNvSpPr>
              <a:spLocks noChangeArrowheads="1"/>
            </p:cNvSpPr>
            <p:nvPr/>
          </p:nvSpPr>
          <p:spPr bwMode="auto">
            <a:xfrm>
              <a:off x="4202" y="435"/>
              <a:ext cx="1053" cy="227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22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23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Rectangle 254"/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25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9" name="AutoShape 256"/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0" name="AutoShape 257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85" name="Rectangle 258"/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27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7" name="AutoShape 260"/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8" name="AutoShape 261"/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87" name="Rectangle 262"/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Rectangle 263"/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330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5" name="AutoShape 265"/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AutoShape 266"/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331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332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3" name="AutoShape 269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AutoShape 270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92" name="Rectangle 271"/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34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35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Oval 274"/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37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98" name="AutoShape 277"/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99" name="Oval 278"/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0" name="Oval 279"/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01" name="Oval 280"/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102" name="Rectangle 281"/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8124" name="Group 249"/>
          <p:cNvGrpSpPr>
            <a:grpSpLocks/>
          </p:cNvGrpSpPr>
          <p:nvPr/>
        </p:nvGrpSpPr>
        <p:grpSpPr bwMode="auto">
          <a:xfrm>
            <a:off x="4277123" y="2106614"/>
            <a:ext cx="395552" cy="636587"/>
            <a:chOff x="4140" y="429"/>
            <a:chExt cx="1425" cy="2396"/>
          </a:xfrm>
        </p:grpSpPr>
        <p:sp>
          <p:nvSpPr>
            <p:cNvPr id="218288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" name="Rectangle 251"/>
            <p:cNvSpPr>
              <a:spLocks noChangeArrowheads="1"/>
            </p:cNvSpPr>
            <p:nvPr/>
          </p:nvSpPr>
          <p:spPr bwMode="auto">
            <a:xfrm>
              <a:off x="4202" y="435"/>
              <a:ext cx="1053" cy="227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290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91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Rectangle 254"/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93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44" name="AutoShape 256"/>
              <p:cNvSpPr>
                <a:spLocks noChangeArrowheads="1"/>
              </p:cNvSpPr>
              <p:nvPr/>
            </p:nvSpPr>
            <p:spPr bwMode="auto">
              <a:xfrm>
                <a:off x="604" y="2574"/>
                <a:ext cx="734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AutoShape 257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0" name="Rectangle 258"/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95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2" name="AutoShape 260"/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261"/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2" name="Rectangle 262"/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23" name="Rectangle 263"/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98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0" name="AutoShape 265"/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AutoShape 266"/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299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300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8" name="AutoShape 269"/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AutoShape 270"/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7" name="Rectangle 271"/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02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303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Oval 274"/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305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33" name="AutoShape 277"/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34" name="Oval 278"/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35" name="Oval 279"/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280"/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Rectangle 281"/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18125" name="Group 249"/>
          <p:cNvGrpSpPr>
            <a:grpSpLocks/>
          </p:cNvGrpSpPr>
          <p:nvPr/>
        </p:nvGrpSpPr>
        <p:grpSpPr bwMode="auto">
          <a:xfrm>
            <a:off x="4860132" y="2371726"/>
            <a:ext cx="395552" cy="638175"/>
            <a:chOff x="4140" y="429"/>
            <a:chExt cx="1425" cy="2396"/>
          </a:xfrm>
        </p:grpSpPr>
        <p:sp>
          <p:nvSpPr>
            <p:cNvPr id="218256" name="Freeform 250"/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Rectangle 251"/>
            <p:cNvSpPr>
              <a:spLocks noChangeArrowheads="1"/>
            </p:cNvSpPr>
            <p:nvPr/>
          </p:nvSpPr>
          <p:spPr bwMode="auto">
            <a:xfrm>
              <a:off x="4202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258" name="Freeform 252"/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59" name="Freeform 253"/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Rectangle 254"/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61" name="Group 255"/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77" name="AutoShape 256"/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78" name="AutoShape 257"/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53" name="Rectangle 258"/>
            <p:cNvSpPr>
              <a:spLocks noChangeArrowheads="1"/>
            </p:cNvSpPr>
            <p:nvPr/>
          </p:nvSpPr>
          <p:spPr bwMode="auto">
            <a:xfrm>
              <a:off x="4227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63" name="Group 259"/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75" name="AutoShape 260"/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76" name="AutoShape 261"/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6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55" name="Rectangle 262"/>
            <p:cNvSpPr>
              <a:spLocks noChangeArrowheads="1"/>
            </p:cNvSpPr>
            <p:nvPr/>
          </p:nvSpPr>
          <p:spPr bwMode="auto">
            <a:xfrm>
              <a:off x="4214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Rectangle 263"/>
            <p:cNvSpPr>
              <a:spLocks noChangeArrowheads="1"/>
            </p:cNvSpPr>
            <p:nvPr/>
          </p:nvSpPr>
          <p:spPr bwMode="auto">
            <a:xfrm>
              <a:off x="4227" y="1657"/>
              <a:ext cx="601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18266" name="Group 264"/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3" name="AutoShape 265"/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74" name="AutoShape 266"/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267" name="Freeform 267"/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268" name="Group 268"/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71" name="AutoShape 269"/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72" name="AutoShape 270"/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60" name="Rectangle 271"/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270" name="Freeform 272"/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271" name="Freeform 273"/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Oval 274"/>
            <p:cNvSpPr>
              <a:spLocks noChangeArrowheads="1"/>
            </p:cNvSpPr>
            <p:nvPr/>
          </p:nvSpPr>
          <p:spPr bwMode="auto">
            <a:xfrm>
              <a:off x="5515" y="2610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18273" name="Freeform 275"/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AutoShape 276"/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AutoShape 277"/>
            <p:cNvSpPr>
              <a:spLocks noChangeArrowheads="1"/>
            </p:cNvSpPr>
            <p:nvPr/>
          </p:nvSpPr>
          <p:spPr bwMode="auto">
            <a:xfrm>
              <a:off x="4202" y="2712"/>
              <a:ext cx="1078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78"/>
            <p:cNvSpPr>
              <a:spLocks noChangeArrowheads="1"/>
            </p:cNvSpPr>
            <p:nvPr/>
          </p:nvSpPr>
          <p:spPr bwMode="auto">
            <a:xfrm>
              <a:off x="4307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Oval 279"/>
            <p:cNvSpPr>
              <a:spLocks noChangeArrowheads="1"/>
            </p:cNvSpPr>
            <p:nvPr/>
          </p:nvSpPr>
          <p:spPr bwMode="auto">
            <a:xfrm>
              <a:off x="4487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Oval 280"/>
            <p:cNvSpPr>
              <a:spLocks noChangeArrowheads="1"/>
            </p:cNvSpPr>
            <p:nvPr/>
          </p:nvSpPr>
          <p:spPr bwMode="auto">
            <a:xfrm>
              <a:off x="4660" y="2378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81"/>
            <p:cNvSpPr>
              <a:spLocks noChangeArrowheads="1"/>
            </p:cNvSpPr>
            <p:nvPr/>
          </p:nvSpPr>
          <p:spPr bwMode="auto">
            <a:xfrm>
              <a:off x="5063" y="1836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18126" name="TextBox 491"/>
          <p:cNvSpPr txBox="1">
            <a:spLocks noChangeArrowheads="1"/>
          </p:cNvSpPr>
          <p:nvPr/>
        </p:nvSpPr>
        <p:spPr bwMode="auto">
          <a:xfrm>
            <a:off x="3351875" y="1711325"/>
            <a:ext cx="162692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800">
                <a:latin typeface="Arial Narrow" pitchFamily="34" charset="0"/>
              </a:rPr>
              <a:t>Amazon cloud</a:t>
            </a:r>
          </a:p>
        </p:txBody>
      </p:sp>
      <p:grpSp>
        <p:nvGrpSpPr>
          <p:cNvPr id="218127" name="Group 1"/>
          <p:cNvGrpSpPr>
            <a:grpSpLocks/>
          </p:cNvGrpSpPr>
          <p:nvPr/>
        </p:nvGrpSpPr>
        <p:grpSpPr bwMode="auto">
          <a:xfrm>
            <a:off x="7501732" y="1803401"/>
            <a:ext cx="1491060" cy="1355725"/>
            <a:chOff x="7030938" y="1184076"/>
            <a:chExt cx="1375947" cy="1355492"/>
          </a:xfrm>
        </p:grpSpPr>
        <p:sp>
          <p:nvSpPr>
            <p:cNvPr id="218221" name="Freeform 1287"/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222" name="Group 249"/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18224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" name="Rectangle 251"/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226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7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" name="Rectangle 254"/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229" name="Group 25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44" name="AutoShape 256"/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AutoShape 257"/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320" name="Rectangle 258"/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231" name="Group 25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42" name="AutoShape 260"/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AutoShape 261"/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322" name="Rectangle 262"/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263"/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234" name="Group 26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40" name="AutoShape 265"/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AutoShape 266"/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8235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8236" name="Group 26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38" name="AutoShape 269"/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AutoShape 270"/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327" name="Rectangle 271"/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238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9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" name="Oval 274"/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241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" name="AutoShape 276"/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AutoShape 277"/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Oval 278"/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Oval 279"/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280"/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281"/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223" name="TextBox 492"/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itchFamily="34" charset="0"/>
                </a:rPr>
                <a:t>server </a:t>
              </a:r>
            </a:p>
          </p:txBody>
        </p:sp>
      </p:grpSp>
      <p:cxnSp>
        <p:nvCxnSpPr>
          <p:cNvPr id="218128" name="Straight Arrow Connector 495"/>
          <p:cNvCxnSpPr>
            <a:cxnSpLocks noChangeShapeType="1"/>
          </p:cNvCxnSpPr>
          <p:nvPr/>
        </p:nvCxnSpPr>
        <p:spPr bwMode="auto">
          <a:xfrm flipH="1">
            <a:off x="3508375" y="2732089"/>
            <a:ext cx="8600" cy="237648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8129" name="Group 500"/>
          <p:cNvGrpSpPr>
            <a:grpSpLocks/>
          </p:cNvGrpSpPr>
          <p:nvPr/>
        </p:nvGrpSpPr>
        <p:grpSpPr bwMode="auto">
          <a:xfrm>
            <a:off x="3336396" y="3705223"/>
            <a:ext cx="343958" cy="369332"/>
            <a:chOff x="1614533" y="4280420"/>
            <a:chExt cx="317511" cy="368777"/>
          </a:xfrm>
        </p:grpSpPr>
        <p:sp>
          <p:nvSpPr>
            <p:cNvPr id="218219" name="Oval 501"/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8220" name="TextBox 502"/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288847" cy="368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800"/>
                <a:t>2</a:t>
              </a:r>
            </a:p>
          </p:txBody>
        </p:sp>
      </p:grpSp>
      <p:sp>
        <p:nvSpPr>
          <p:cNvPr id="218130" name="TextBox 503"/>
          <p:cNvSpPr txBox="1">
            <a:spLocks noChangeArrowheads="1"/>
          </p:cNvSpPr>
          <p:nvPr/>
        </p:nvSpPr>
        <p:spPr bwMode="auto">
          <a:xfrm>
            <a:off x="1965723" y="3398838"/>
            <a:ext cx="2203053" cy="7017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800">
                <a:latin typeface="Arial Narrow" pitchFamily="34" charset="0"/>
              </a:rPr>
              <a:t>2. Bob browses</a:t>
            </a:r>
          </a:p>
          <a:p>
            <a:r>
              <a:rPr lang="en-US" altLang="en-US" sz="1800">
                <a:latin typeface="Arial Narrow" pitchFamily="34" charset="0"/>
              </a:rPr>
              <a:t>Netflix video</a:t>
            </a:r>
          </a:p>
        </p:txBody>
      </p:sp>
      <p:cxnSp>
        <p:nvCxnSpPr>
          <p:cNvPr id="218131" name="Straight Arrow Connector 504"/>
          <p:cNvCxnSpPr>
            <a:cxnSpLocks noChangeShapeType="1"/>
          </p:cNvCxnSpPr>
          <p:nvPr/>
        </p:nvCxnSpPr>
        <p:spPr bwMode="auto">
          <a:xfrm flipH="1">
            <a:off x="3848894" y="2827338"/>
            <a:ext cx="3440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8132" name="Group 506"/>
          <p:cNvGrpSpPr>
            <a:grpSpLocks/>
          </p:cNvGrpSpPr>
          <p:nvPr/>
        </p:nvGrpSpPr>
        <p:grpSpPr bwMode="auto">
          <a:xfrm>
            <a:off x="3661437" y="3862387"/>
            <a:ext cx="343958" cy="369332"/>
            <a:chOff x="1614533" y="4280420"/>
            <a:chExt cx="317511" cy="368778"/>
          </a:xfrm>
        </p:grpSpPr>
        <p:sp>
          <p:nvSpPr>
            <p:cNvPr id="218217" name="Oval 507"/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8218" name="TextBox 508"/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288847" cy="368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800"/>
                <a:t>3</a:t>
              </a:r>
            </a:p>
          </p:txBody>
        </p:sp>
      </p:grpSp>
      <p:sp>
        <p:nvSpPr>
          <p:cNvPr id="218133" name="TextBox 509"/>
          <p:cNvSpPr txBox="1">
            <a:spLocks noChangeArrowheads="1"/>
          </p:cNvSpPr>
          <p:nvPr/>
        </p:nvSpPr>
        <p:spPr bwMode="auto">
          <a:xfrm>
            <a:off x="3862652" y="3038475"/>
            <a:ext cx="1934766" cy="10341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800">
                <a:latin typeface="Arial Narrow" pitchFamily="34" charset="0"/>
              </a:rPr>
              <a:t>3. Manifest file</a:t>
            </a:r>
          </a:p>
          <a:p>
            <a:r>
              <a:rPr lang="en-US" altLang="en-US" sz="1800">
                <a:latin typeface="Arial Narrow" pitchFamily="34" charset="0"/>
              </a:rPr>
              <a:t>returned for </a:t>
            </a:r>
          </a:p>
          <a:p>
            <a:r>
              <a:rPr lang="en-US" altLang="en-US" sz="1800">
                <a:latin typeface="Arial Narrow" pitchFamily="34" charset="0"/>
              </a:rPr>
              <a:t>requested video</a:t>
            </a:r>
          </a:p>
        </p:txBody>
      </p:sp>
      <p:sp>
        <p:nvSpPr>
          <p:cNvPr id="61446" name="Right Arrow 61445"/>
          <p:cNvSpPr/>
          <p:nvPr/>
        </p:nvSpPr>
        <p:spPr bwMode="auto">
          <a:xfrm rot="10543217">
            <a:off x="4024987" y="5249206"/>
            <a:ext cx="2400137" cy="391437"/>
          </a:xfrm>
          <a:prstGeom prst="rightArrow">
            <a:avLst/>
          </a:prstGeom>
          <a:gradFill flip="none" rotWithShape="1">
            <a:gsLst>
              <a:gs pos="0">
                <a:srgbClr val="000090"/>
              </a:gs>
              <a:gs pos="100000">
                <a:srgbClr val="FFFFFF"/>
              </a:gs>
            </a:gsLst>
            <a:lin ang="10260000" scaled="0"/>
            <a:tileRect/>
          </a:gradFill>
          <a:ln w="15875">
            <a:gradFill flip="none" rotWithShape="1">
              <a:gsLst>
                <a:gs pos="0">
                  <a:srgbClr val="000090"/>
                </a:gs>
                <a:gs pos="100000">
                  <a:srgbClr val="FFFFFF"/>
                </a:gs>
              </a:gsLst>
              <a:lin ang="0" scaled="1"/>
              <a:tileRect/>
            </a:gradFill>
          </a:ln>
        </p:spPr>
        <p:txBody>
          <a:bodyPr wrap="none"/>
          <a:lstStyle/>
          <a:p>
            <a:pPr>
              <a:buFont typeface="ZapfDingbats" charset="0"/>
              <a:buNone/>
              <a:defRPr/>
            </a:pPr>
            <a:endParaRPr lang="en-US" dirty="0">
              <a:latin typeface="Comic Sans MS" pitchFamily="66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218137" name="Straight Arrow Connector 513"/>
          <p:cNvCxnSpPr>
            <a:cxnSpLocks noChangeShapeType="1"/>
          </p:cNvCxnSpPr>
          <p:nvPr/>
        </p:nvCxnSpPr>
        <p:spPr bwMode="auto">
          <a:xfrm flipV="1">
            <a:off x="4223808" y="5110164"/>
            <a:ext cx="2049992" cy="14763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18138" name="TextBox 516"/>
          <p:cNvSpPr txBox="1">
            <a:spLocks noChangeArrowheads="1"/>
          </p:cNvSpPr>
          <p:nvPr/>
        </p:nvSpPr>
        <p:spPr bwMode="auto">
          <a:xfrm>
            <a:off x="4509294" y="5622925"/>
            <a:ext cx="1934766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1800">
                <a:latin typeface="Arial Narrow" pitchFamily="34" charset="0"/>
              </a:rPr>
              <a:t>4. DASH streaming</a:t>
            </a:r>
          </a:p>
        </p:txBody>
      </p:sp>
      <p:cxnSp>
        <p:nvCxnSpPr>
          <p:cNvPr id="218139" name="Straight Arrow Connector 517"/>
          <p:cNvCxnSpPr>
            <a:cxnSpLocks noChangeShapeType="1"/>
          </p:cNvCxnSpPr>
          <p:nvPr/>
        </p:nvCxnSpPr>
        <p:spPr bwMode="auto">
          <a:xfrm>
            <a:off x="5379509" y="2497139"/>
            <a:ext cx="2220252" cy="269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8140" name="Straight Arrow Connector 521"/>
          <p:cNvCxnSpPr>
            <a:cxnSpLocks noChangeShapeType="1"/>
          </p:cNvCxnSpPr>
          <p:nvPr/>
        </p:nvCxnSpPr>
        <p:spPr bwMode="auto">
          <a:xfrm>
            <a:off x="5389828" y="2540001"/>
            <a:ext cx="1669918" cy="1133475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8141" name="Straight Arrow Connector 523"/>
          <p:cNvCxnSpPr>
            <a:cxnSpLocks noChangeShapeType="1"/>
          </p:cNvCxnSpPr>
          <p:nvPr/>
        </p:nvCxnSpPr>
        <p:spPr bwMode="auto">
          <a:xfrm>
            <a:off x="5379508" y="2554288"/>
            <a:ext cx="2187575" cy="27066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18142" name="TextBox 527"/>
          <p:cNvSpPr txBox="1">
            <a:spLocks noChangeArrowheads="1"/>
          </p:cNvSpPr>
          <p:nvPr/>
        </p:nvSpPr>
        <p:spPr bwMode="auto">
          <a:xfrm>
            <a:off x="5106062" y="1644651"/>
            <a:ext cx="2203053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1800"/>
              </a:lnSpc>
            </a:pPr>
            <a:r>
              <a:rPr lang="en-US" altLang="en-US" sz="1800">
                <a:latin typeface="Arial Narrow" pitchFamily="34" charset="0"/>
              </a:rPr>
              <a:t>upload copies of multiple versions of video to CDN servers</a:t>
            </a:r>
          </a:p>
        </p:txBody>
      </p:sp>
      <p:grpSp>
        <p:nvGrpSpPr>
          <p:cNvPr id="218143" name="Group 383"/>
          <p:cNvGrpSpPr>
            <a:grpSpLocks/>
          </p:cNvGrpSpPr>
          <p:nvPr/>
        </p:nvGrpSpPr>
        <p:grpSpPr bwMode="auto">
          <a:xfrm>
            <a:off x="6930761" y="3060700"/>
            <a:ext cx="1489340" cy="1354138"/>
            <a:chOff x="7030938" y="1184076"/>
            <a:chExt cx="1375947" cy="1355492"/>
          </a:xfrm>
        </p:grpSpPr>
        <p:sp>
          <p:nvSpPr>
            <p:cNvPr id="218182" name="Freeform 1287"/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183" name="Group 249"/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18185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" name="Rectangle 251"/>
              <p:cNvSpPr>
                <a:spLocks noChangeArrowheads="1"/>
              </p:cNvSpPr>
              <p:nvPr/>
            </p:nvSpPr>
            <p:spPr bwMode="auto">
              <a:xfrm>
                <a:off x="4203" y="435"/>
                <a:ext cx="1053" cy="227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87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8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Rectangle 254"/>
              <p:cNvSpPr>
                <a:spLocks noChangeArrowheads="1"/>
              </p:cNvSpPr>
              <p:nvPr/>
            </p:nvSpPr>
            <p:spPr bwMode="auto">
              <a:xfrm>
                <a:off x="4215" y="698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90" name="Group 25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66" name="AutoShape 256"/>
                <p:cNvSpPr>
                  <a:spLocks noChangeArrowheads="1"/>
                </p:cNvSpPr>
                <p:nvPr/>
              </p:nvSpPr>
              <p:spPr bwMode="auto">
                <a:xfrm>
                  <a:off x="613" y="2574"/>
                  <a:ext cx="727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7" name="AutoShape 257"/>
                <p:cNvSpPr>
                  <a:spLocks noChangeArrowheads="1"/>
                </p:cNvSpPr>
                <p:nvPr/>
              </p:nvSpPr>
              <p:spPr bwMode="auto">
                <a:xfrm>
                  <a:off x="628" y="2585"/>
                  <a:ext cx="696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01" name="Rectangle 258"/>
              <p:cNvSpPr>
                <a:spLocks noChangeArrowheads="1"/>
              </p:cNvSpPr>
              <p:nvPr/>
            </p:nvSpPr>
            <p:spPr bwMode="auto">
              <a:xfrm>
                <a:off x="4228" y="1020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92" name="Group 25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63" name="AutoShape 260"/>
                <p:cNvSpPr>
                  <a:spLocks noChangeArrowheads="1"/>
                </p:cNvSpPr>
                <p:nvPr/>
              </p:nvSpPr>
              <p:spPr bwMode="auto">
                <a:xfrm>
                  <a:off x="615" y="2577"/>
                  <a:ext cx="727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4" name="AutoShape 261"/>
                <p:cNvSpPr>
                  <a:spLocks noChangeArrowheads="1"/>
                </p:cNvSpPr>
                <p:nvPr/>
              </p:nvSpPr>
              <p:spPr bwMode="auto">
                <a:xfrm>
                  <a:off x="631" y="2595"/>
                  <a:ext cx="696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262"/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263"/>
              <p:cNvSpPr>
                <a:spLocks noChangeArrowheads="1"/>
              </p:cNvSpPr>
              <p:nvPr/>
            </p:nvSpPr>
            <p:spPr bwMode="auto">
              <a:xfrm>
                <a:off x="4228" y="1653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95" name="Group 26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59" name="AutoShape 265"/>
                <p:cNvSpPr>
                  <a:spLocks noChangeArrowheads="1"/>
                </p:cNvSpPr>
                <p:nvPr/>
              </p:nvSpPr>
              <p:spPr bwMode="auto">
                <a:xfrm>
                  <a:off x="615" y="2576"/>
                  <a:ext cx="718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62" name="AutoShape 266"/>
                <p:cNvSpPr>
                  <a:spLocks noChangeArrowheads="1"/>
                </p:cNvSpPr>
                <p:nvPr/>
              </p:nvSpPr>
              <p:spPr bwMode="auto">
                <a:xfrm>
                  <a:off x="630" y="2592"/>
                  <a:ext cx="687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8196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8197" name="Group 26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55" name="AutoShape 269"/>
                <p:cNvSpPr>
                  <a:spLocks noChangeArrowheads="1"/>
                </p:cNvSpPr>
                <p:nvPr/>
              </p:nvSpPr>
              <p:spPr bwMode="auto">
                <a:xfrm>
                  <a:off x="625" y="2566"/>
                  <a:ext cx="725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57" name="AutoShape 270"/>
                <p:cNvSpPr>
                  <a:spLocks noChangeArrowheads="1"/>
                </p:cNvSpPr>
                <p:nvPr/>
              </p:nvSpPr>
              <p:spPr bwMode="auto">
                <a:xfrm>
                  <a:off x="633" y="2584"/>
                  <a:ext cx="694" cy="11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3" name="Rectangle 271"/>
              <p:cNvSpPr>
                <a:spLocks noChangeArrowheads="1"/>
              </p:cNvSpPr>
              <p:nvPr/>
            </p:nvSpPr>
            <p:spPr bwMode="auto">
              <a:xfrm>
                <a:off x="5250" y="435"/>
                <a:ext cx="68" cy="228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99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0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Oval 274"/>
              <p:cNvSpPr>
                <a:spLocks noChangeArrowheads="1"/>
              </p:cNvSpPr>
              <p:nvPr/>
            </p:nvSpPr>
            <p:spPr bwMode="auto">
              <a:xfrm>
                <a:off x="5516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202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AutoShape 276"/>
              <p:cNvSpPr>
                <a:spLocks noChangeArrowheads="1"/>
              </p:cNvSpPr>
              <p:nvPr/>
            </p:nvSpPr>
            <p:spPr bwMode="auto">
              <a:xfrm>
                <a:off x="4141" y="2680"/>
                <a:ext cx="1202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AutoShape 277"/>
              <p:cNvSpPr>
                <a:spLocks noChangeArrowheads="1"/>
              </p:cNvSpPr>
              <p:nvPr/>
            </p:nvSpPr>
            <p:spPr bwMode="auto">
              <a:xfrm>
                <a:off x="4203" y="2710"/>
                <a:ext cx="1078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278"/>
              <p:cNvSpPr>
                <a:spLocks noChangeArrowheads="1"/>
              </p:cNvSpPr>
              <p:nvPr/>
            </p:nvSpPr>
            <p:spPr bwMode="auto">
              <a:xfrm>
                <a:off x="4308" y="2382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Oval 279"/>
              <p:cNvSpPr>
                <a:spLocks noChangeArrowheads="1"/>
              </p:cNvSpPr>
              <p:nvPr/>
            </p:nvSpPr>
            <p:spPr bwMode="auto">
              <a:xfrm>
                <a:off x="4488" y="2382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2" name="Oval 280"/>
              <p:cNvSpPr>
                <a:spLocks noChangeArrowheads="1"/>
              </p:cNvSpPr>
              <p:nvPr/>
            </p:nvSpPr>
            <p:spPr bwMode="auto">
              <a:xfrm>
                <a:off x="4661" y="2382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4" name="Rectangle 281"/>
              <p:cNvSpPr>
                <a:spLocks noChangeArrowheads="1"/>
              </p:cNvSpPr>
              <p:nvPr/>
            </p:nvSpPr>
            <p:spPr bwMode="auto">
              <a:xfrm>
                <a:off x="5064" y="1832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184" name="TextBox 492"/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itchFamily="34" charset="0"/>
                </a:rPr>
                <a:t>server </a:t>
              </a:r>
            </a:p>
          </p:txBody>
        </p:sp>
      </p:grpSp>
      <p:grpSp>
        <p:nvGrpSpPr>
          <p:cNvPr id="218144" name="Group 468"/>
          <p:cNvGrpSpPr>
            <a:grpSpLocks/>
          </p:cNvGrpSpPr>
          <p:nvPr/>
        </p:nvGrpSpPr>
        <p:grpSpPr bwMode="auto">
          <a:xfrm>
            <a:off x="6536929" y="4451351"/>
            <a:ext cx="1491059" cy="1355725"/>
            <a:chOff x="7030938" y="1184076"/>
            <a:chExt cx="1375947" cy="1355492"/>
          </a:xfrm>
        </p:grpSpPr>
        <p:sp>
          <p:nvSpPr>
            <p:cNvPr id="218147" name="Freeform 1287"/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8148" name="Group 249"/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18150" name="Freeform 250"/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Rectangle 251"/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52" name="Freeform 252"/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3" name="Freeform 253"/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Rectangle 254"/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55" name="Group 255"/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17" name="AutoShape 256"/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18" name="AutoShape 257"/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93" name="Rectangle 258"/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57" name="Group 259"/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15" name="AutoShape 260"/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16" name="AutoShape 261"/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95" name="Rectangle 262"/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6" name="Rectangle 263"/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18160" name="Group 264"/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13" name="AutoShape 265"/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14" name="AutoShape 266"/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18161" name="Freeform 267"/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8162" name="Group 268"/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11" name="AutoShape 269"/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12" name="AutoShape 270"/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00" name="Rectangle 271"/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64" name="Freeform 272"/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5" name="Freeform 273"/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" name="Oval 274"/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8167" name="Freeform 275"/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" name="AutoShape 276"/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6" name="AutoShape 277"/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7" name="Oval 278"/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279"/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Oval 280"/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Rectangle 281"/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18149" name="TextBox 492"/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itchFamily="34" charset="0"/>
                </a:rPr>
                <a:t>server </a:t>
              </a:r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B64CC324-4625-4E59-89D9-F34CF714F438}" type="slidenum">
              <a:rPr lang="en-US" altLang="en-US" smtClean="0"/>
              <a:pPr/>
              <a:t>97</a:t>
            </a:fld>
            <a:endParaRPr lang="en-US" altLang="en-US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1" name="Picture 11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1068389"/>
            <a:ext cx="44559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outline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77850" y="1611313"/>
            <a:ext cx="41275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2.4 FTP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</a:rPr>
              <a:t>2.5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</a:endParaRPr>
          </a:p>
        </p:txBody>
      </p:sp>
      <p:sp>
        <p:nvSpPr>
          <p:cNvPr id="14336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063067" y="1600200"/>
            <a:ext cx="4199731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2.6 P2P applications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ea typeface="ＭＳ Ｐゴシック" pitchFamily="34" charset="-128"/>
              </a:rPr>
              <a:t>2.7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itchFamily="2" charset="2"/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itchFamily="34" charset="-128"/>
              </a:rPr>
              <a:t>2.8 socket programming with UDP and TCP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98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9209504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09" name="Rectangle 2"/>
          <p:cNvSpPr>
            <a:spLocks noGrp="1" noChangeArrowheads="1"/>
          </p:cNvSpPr>
          <p:nvPr>
            <p:ph type="title"/>
          </p:nvPr>
        </p:nvSpPr>
        <p:spPr>
          <a:xfrm>
            <a:off x="663840" y="0"/>
            <a:ext cx="8420100" cy="11430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Socket programming 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222210" name="Rectangle 3"/>
          <p:cNvSpPr>
            <a:spLocks noGrp="1" noChangeArrowheads="1"/>
          </p:cNvSpPr>
          <p:nvPr>
            <p:ph idx="1"/>
          </p:nvPr>
        </p:nvSpPr>
        <p:spPr>
          <a:xfrm>
            <a:off x="533135" y="1395414"/>
            <a:ext cx="8690108" cy="1533525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goal:</a:t>
            </a:r>
            <a:r>
              <a:rPr lang="en-US" altLang="en-US">
                <a:solidFill>
                  <a:srgbClr val="000000"/>
                </a:solidFill>
                <a:ea typeface="ＭＳ Ｐゴシック" pitchFamily="34" charset="-128"/>
              </a:rPr>
              <a:t> learn how to build client/server applications that communicate using sockets</a:t>
            </a:r>
            <a:endParaRPr lang="en-US" altLang="en-US" i="1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socket:</a:t>
            </a:r>
            <a:r>
              <a:rPr lang="en-US" altLang="en-US">
                <a:ea typeface="ＭＳ Ｐゴシック" pitchFamily="34" charset="-128"/>
              </a:rPr>
              <a:t> door between application process and end-end-transport protocol </a:t>
            </a:r>
          </a:p>
        </p:txBody>
      </p:sp>
      <p:grpSp>
        <p:nvGrpSpPr>
          <p:cNvPr id="222213" name="Group 60"/>
          <p:cNvGrpSpPr>
            <a:grpSpLocks/>
          </p:cNvGrpSpPr>
          <p:nvPr/>
        </p:nvGrpSpPr>
        <p:grpSpPr bwMode="auto">
          <a:xfrm>
            <a:off x="321602" y="3335339"/>
            <a:ext cx="8783613" cy="2536825"/>
            <a:chOff x="358775" y="3459163"/>
            <a:chExt cx="8107952" cy="2536825"/>
          </a:xfrm>
        </p:grpSpPr>
        <p:sp>
          <p:nvSpPr>
            <p:cNvPr id="222215" name="Freeform 44"/>
            <p:cNvSpPr>
              <a:spLocks/>
            </p:cNvSpPr>
            <p:nvPr/>
          </p:nvSpPr>
          <p:spPr bwMode="auto">
            <a:xfrm>
              <a:off x="6654800" y="3468688"/>
              <a:ext cx="736600" cy="1998662"/>
            </a:xfrm>
            <a:custGeom>
              <a:avLst/>
              <a:gdLst>
                <a:gd name="T0" fmla="*/ 2147483647 w 464"/>
                <a:gd name="T1" fmla="*/ 2147483647 h 1259"/>
                <a:gd name="T2" fmla="*/ 0 w 464"/>
                <a:gd name="T3" fmla="*/ 0 h 1259"/>
                <a:gd name="T4" fmla="*/ 2147483647 w 464"/>
                <a:gd name="T5" fmla="*/ 2147483647 h 1259"/>
                <a:gd name="T6" fmla="*/ 2147483647 w 464"/>
                <a:gd name="T7" fmla="*/ 2147483647 h 1259"/>
                <a:gd name="T8" fmla="*/ 2147483647 w 464"/>
                <a:gd name="T9" fmla="*/ 2147483647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4"/>
                <a:gd name="T16" fmla="*/ 0 h 1259"/>
                <a:gd name="T17" fmla="*/ 464 w 464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4" h="1259">
                  <a:moveTo>
                    <a:pt x="464" y="1060"/>
                  </a:moveTo>
                  <a:lnTo>
                    <a:pt x="0" y="0"/>
                  </a:lnTo>
                  <a:lnTo>
                    <a:pt x="6" y="1258"/>
                  </a:lnTo>
                  <a:lnTo>
                    <a:pt x="382" y="1259"/>
                  </a:lnTo>
                  <a:lnTo>
                    <a:pt x="464" y="106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216" name="Freeform 7"/>
            <p:cNvSpPr>
              <a:spLocks/>
            </p:cNvSpPr>
            <p:nvPr/>
          </p:nvSpPr>
          <p:spPr bwMode="auto">
            <a:xfrm>
              <a:off x="3340100" y="4765675"/>
              <a:ext cx="1808163" cy="1031875"/>
            </a:xfrm>
            <a:custGeom>
              <a:avLst/>
              <a:gdLst>
                <a:gd name="T0" fmla="*/ 2147483647 w 2135"/>
                <a:gd name="T1" fmla="*/ 2147483647 h 1662"/>
                <a:gd name="T2" fmla="*/ 2147483647 w 2135"/>
                <a:gd name="T3" fmla="*/ 2147483647 h 1662"/>
                <a:gd name="T4" fmla="*/ 2147483647 w 2135"/>
                <a:gd name="T5" fmla="*/ 2147483647 h 1662"/>
                <a:gd name="T6" fmla="*/ 2147483647 w 2135"/>
                <a:gd name="T7" fmla="*/ 2147483647 h 1662"/>
                <a:gd name="T8" fmla="*/ 2147483647 w 2135"/>
                <a:gd name="T9" fmla="*/ 2147483647 h 1662"/>
                <a:gd name="T10" fmla="*/ 2147483647 w 2135"/>
                <a:gd name="T11" fmla="*/ 2147483647 h 1662"/>
                <a:gd name="T12" fmla="*/ 2147483647 w 2135"/>
                <a:gd name="T13" fmla="*/ 2147483647 h 1662"/>
                <a:gd name="T14" fmla="*/ 2147483647 w 2135"/>
                <a:gd name="T15" fmla="*/ 2147483647 h 1662"/>
                <a:gd name="T16" fmla="*/ 2147483647 w 2135"/>
                <a:gd name="T17" fmla="*/ 2147483647 h 1662"/>
                <a:gd name="T18" fmla="*/ 2147483647 w 2135"/>
                <a:gd name="T19" fmla="*/ 2147483647 h 1662"/>
                <a:gd name="T20" fmla="*/ 2147483647 w 2135"/>
                <a:gd name="T21" fmla="*/ 2147483647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17" name="Text Box 51"/>
            <p:cNvSpPr txBox="1">
              <a:spLocks noChangeArrowheads="1"/>
            </p:cNvSpPr>
            <p:nvPr/>
          </p:nvSpPr>
          <p:spPr bwMode="auto">
            <a:xfrm>
              <a:off x="3808543" y="4897438"/>
              <a:ext cx="8141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Internet</a:t>
              </a:r>
            </a:p>
          </p:txBody>
        </p:sp>
        <p:sp>
          <p:nvSpPr>
            <p:cNvPr id="222218" name="Line 52"/>
            <p:cNvSpPr>
              <a:spLocks noChangeShapeType="1"/>
            </p:cNvSpPr>
            <p:nvPr/>
          </p:nvSpPr>
          <p:spPr bwMode="auto">
            <a:xfrm>
              <a:off x="3098800" y="5308600"/>
              <a:ext cx="22113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19" name="Text Box 53"/>
            <p:cNvSpPr txBox="1">
              <a:spLocks noChangeArrowheads="1"/>
            </p:cNvSpPr>
            <p:nvPr/>
          </p:nvSpPr>
          <p:spPr bwMode="auto">
            <a:xfrm>
              <a:off x="7119938" y="4533900"/>
              <a:ext cx="99021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controlled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by OS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CC0000"/>
                </a:solidFill>
                <a:latin typeface="Times New Roman" pitchFamily="18" charset="0"/>
              </a:endParaRPr>
            </a:p>
          </p:txBody>
        </p:sp>
        <p:sp>
          <p:nvSpPr>
            <p:cNvPr id="222220" name="Text Box 56"/>
            <p:cNvSpPr txBox="1">
              <a:spLocks noChangeArrowheads="1"/>
            </p:cNvSpPr>
            <p:nvPr/>
          </p:nvSpPr>
          <p:spPr bwMode="auto">
            <a:xfrm>
              <a:off x="7097713" y="3633788"/>
              <a:ext cx="1369014" cy="535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controlled by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</a:rPr>
                <a:t>app developer</a:t>
              </a:r>
            </a:p>
          </p:txBody>
        </p:sp>
        <p:sp>
          <p:nvSpPr>
            <p:cNvPr id="222221" name="Freeform 50"/>
            <p:cNvSpPr>
              <a:spLocks/>
            </p:cNvSpPr>
            <p:nvPr/>
          </p:nvSpPr>
          <p:spPr bwMode="auto">
            <a:xfrm>
              <a:off x="914400" y="3532188"/>
              <a:ext cx="758825" cy="1997075"/>
            </a:xfrm>
            <a:custGeom>
              <a:avLst/>
              <a:gdLst>
                <a:gd name="T0" fmla="*/ 0 w 478"/>
                <a:gd name="T1" fmla="*/ 2147483647 h 1258"/>
                <a:gd name="T2" fmla="*/ 2147483647 w 478"/>
                <a:gd name="T3" fmla="*/ 0 h 1258"/>
                <a:gd name="T4" fmla="*/ 2147483647 w 478"/>
                <a:gd name="T5" fmla="*/ 2147483647 h 1258"/>
                <a:gd name="T6" fmla="*/ 2147483647 w 478"/>
                <a:gd name="T7" fmla="*/ 2147483647 h 1258"/>
                <a:gd name="T8" fmla="*/ 0 w 478"/>
                <a:gd name="T9" fmla="*/ 2147483647 h 1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8"/>
                <a:gd name="T16" fmla="*/ 0 h 1258"/>
                <a:gd name="T17" fmla="*/ 478 w 478"/>
                <a:gd name="T18" fmla="*/ 1258 h 1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8" h="1258">
                  <a:moveTo>
                    <a:pt x="0" y="1040"/>
                  </a:moveTo>
                  <a:lnTo>
                    <a:pt x="478" y="0"/>
                  </a:lnTo>
                  <a:lnTo>
                    <a:pt x="472" y="1258"/>
                  </a:lnTo>
                  <a:lnTo>
                    <a:pt x="41" y="1246"/>
                  </a:lnTo>
                  <a:lnTo>
                    <a:pt x="0" y="104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2222" name="Rectangle 23"/>
            <p:cNvSpPr>
              <a:spLocks noChangeArrowheads="1"/>
            </p:cNvSpPr>
            <p:nvPr/>
          </p:nvSpPr>
          <p:spPr bwMode="auto">
            <a:xfrm>
              <a:off x="1717675" y="3487738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2223" name="Rectangle 24"/>
            <p:cNvSpPr>
              <a:spLocks noChangeArrowheads="1"/>
            </p:cNvSpPr>
            <p:nvPr/>
          </p:nvSpPr>
          <p:spPr bwMode="auto">
            <a:xfrm>
              <a:off x="1679575" y="3541713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2224" name="Line 25"/>
            <p:cNvSpPr>
              <a:spLocks noChangeShapeType="1"/>
            </p:cNvSpPr>
            <p:nvPr/>
          </p:nvSpPr>
          <p:spPr bwMode="auto">
            <a:xfrm>
              <a:off x="1689100" y="43021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5" name="Text Box 26"/>
            <p:cNvSpPr txBox="1">
              <a:spLocks noChangeArrowheads="1"/>
            </p:cNvSpPr>
            <p:nvPr/>
          </p:nvSpPr>
          <p:spPr bwMode="auto">
            <a:xfrm>
              <a:off x="1646238" y="4284663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itchFamily="34" charset="0"/>
                </a:rPr>
                <a:t>transport</a:t>
              </a:r>
            </a:p>
          </p:txBody>
        </p:sp>
        <p:sp>
          <p:nvSpPr>
            <p:cNvPr id="222226" name="Line 27"/>
            <p:cNvSpPr>
              <a:spLocks noChangeShapeType="1"/>
            </p:cNvSpPr>
            <p:nvPr/>
          </p:nvSpPr>
          <p:spPr bwMode="auto">
            <a:xfrm>
              <a:off x="1697038" y="462280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7" name="Line 28"/>
            <p:cNvSpPr>
              <a:spLocks noChangeShapeType="1"/>
            </p:cNvSpPr>
            <p:nvPr/>
          </p:nvSpPr>
          <p:spPr bwMode="auto">
            <a:xfrm>
              <a:off x="1682750" y="493236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8" name="Line 29"/>
            <p:cNvSpPr>
              <a:spLocks noChangeShapeType="1"/>
            </p:cNvSpPr>
            <p:nvPr/>
          </p:nvSpPr>
          <p:spPr bwMode="auto">
            <a:xfrm>
              <a:off x="1682750" y="521811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29" name="Text Box 26"/>
            <p:cNvSpPr txBox="1">
              <a:spLocks noChangeArrowheads="1"/>
            </p:cNvSpPr>
            <p:nvPr/>
          </p:nvSpPr>
          <p:spPr bwMode="auto">
            <a:xfrm>
              <a:off x="1681163" y="3532188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pitchFamily="34" charset="0"/>
                </a:rPr>
                <a:t>application</a:t>
              </a:r>
            </a:p>
          </p:txBody>
        </p:sp>
        <p:sp>
          <p:nvSpPr>
            <p:cNvPr id="222230" name="Text Box 26"/>
            <p:cNvSpPr txBox="1">
              <a:spLocks noChangeArrowheads="1"/>
            </p:cNvSpPr>
            <p:nvPr/>
          </p:nvSpPr>
          <p:spPr bwMode="auto">
            <a:xfrm>
              <a:off x="1636713" y="5189538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itchFamily="34" charset="0"/>
                </a:rPr>
                <a:t>physical</a:t>
              </a:r>
            </a:p>
          </p:txBody>
        </p:sp>
        <p:sp>
          <p:nvSpPr>
            <p:cNvPr id="222231" name="Text Box 26"/>
            <p:cNvSpPr txBox="1">
              <a:spLocks noChangeArrowheads="1"/>
            </p:cNvSpPr>
            <p:nvPr/>
          </p:nvSpPr>
          <p:spPr bwMode="auto">
            <a:xfrm>
              <a:off x="1655763" y="4903788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itchFamily="34" charset="0"/>
                </a:rPr>
                <a:t>link</a:t>
              </a:r>
            </a:p>
          </p:txBody>
        </p:sp>
        <p:sp>
          <p:nvSpPr>
            <p:cNvPr id="222232" name="Text Box 26"/>
            <p:cNvSpPr txBox="1">
              <a:spLocks noChangeArrowheads="1"/>
            </p:cNvSpPr>
            <p:nvPr/>
          </p:nvSpPr>
          <p:spPr bwMode="auto">
            <a:xfrm>
              <a:off x="1646238" y="4608513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itchFamily="34" charset="0"/>
                </a:rPr>
                <a:t>network</a:t>
              </a:r>
            </a:p>
          </p:txBody>
        </p:sp>
        <p:sp>
          <p:nvSpPr>
            <p:cNvPr id="222233" name="Oval 62"/>
            <p:cNvSpPr>
              <a:spLocks noChangeArrowheads="1"/>
            </p:cNvSpPr>
            <p:nvPr/>
          </p:nvSpPr>
          <p:spPr bwMode="auto">
            <a:xfrm>
              <a:off x="1814513" y="3806825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process</a:t>
              </a:r>
            </a:p>
          </p:txBody>
        </p:sp>
        <p:grpSp>
          <p:nvGrpSpPr>
            <p:cNvPr id="222234" name="Group 63"/>
            <p:cNvGrpSpPr>
              <a:grpSpLocks/>
            </p:cNvGrpSpPr>
            <p:nvPr/>
          </p:nvGrpSpPr>
          <p:grpSpPr bwMode="auto">
            <a:xfrm>
              <a:off x="2062163" y="4167188"/>
              <a:ext cx="546100" cy="225425"/>
              <a:chOff x="1287" y="2524"/>
              <a:chExt cx="260" cy="100"/>
            </a:xfrm>
          </p:grpSpPr>
          <p:sp>
            <p:nvSpPr>
              <p:cNvPr id="222264" name="Rectangle 64"/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5" name="Rectangle 65"/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6" name="Rectangle 66"/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7" name="Rectangle 67"/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22235" name="Rectangle 23"/>
            <p:cNvSpPr>
              <a:spLocks noChangeArrowheads="1"/>
            </p:cNvSpPr>
            <p:nvPr/>
          </p:nvSpPr>
          <p:spPr bwMode="auto">
            <a:xfrm>
              <a:off x="5380038" y="3459163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2236" name="Rectangle 24"/>
            <p:cNvSpPr>
              <a:spLocks noChangeArrowheads="1"/>
            </p:cNvSpPr>
            <p:nvPr/>
          </p:nvSpPr>
          <p:spPr bwMode="auto">
            <a:xfrm>
              <a:off x="5341938" y="3513138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2237" name="Line 25"/>
            <p:cNvSpPr>
              <a:spLocks noChangeShapeType="1"/>
            </p:cNvSpPr>
            <p:nvPr/>
          </p:nvSpPr>
          <p:spPr bwMode="auto">
            <a:xfrm>
              <a:off x="5351463" y="427355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38" name="Text Box 26"/>
            <p:cNvSpPr txBox="1">
              <a:spLocks noChangeArrowheads="1"/>
            </p:cNvSpPr>
            <p:nvPr/>
          </p:nvSpPr>
          <p:spPr bwMode="auto">
            <a:xfrm>
              <a:off x="5308600" y="4256088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itchFamily="34" charset="0"/>
                </a:rPr>
                <a:t>transport</a:t>
              </a:r>
            </a:p>
          </p:txBody>
        </p:sp>
        <p:sp>
          <p:nvSpPr>
            <p:cNvPr id="222239" name="Line 27"/>
            <p:cNvSpPr>
              <a:spLocks noChangeShapeType="1"/>
            </p:cNvSpPr>
            <p:nvPr/>
          </p:nvSpPr>
          <p:spPr bwMode="auto">
            <a:xfrm>
              <a:off x="5359400" y="45942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0" name="Line 28"/>
            <p:cNvSpPr>
              <a:spLocks noChangeShapeType="1"/>
            </p:cNvSpPr>
            <p:nvPr/>
          </p:nvSpPr>
          <p:spPr bwMode="auto">
            <a:xfrm>
              <a:off x="5345113" y="490378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1" name="Line 29"/>
            <p:cNvSpPr>
              <a:spLocks noChangeShapeType="1"/>
            </p:cNvSpPr>
            <p:nvPr/>
          </p:nvSpPr>
          <p:spPr bwMode="auto">
            <a:xfrm>
              <a:off x="5345113" y="518953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242" name="Text Box 26"/>
            <p:cNvSpPr txBox="1">
              <a:spLocks noChangeArrowheads="1"/>
            </p:cNvSpPr>
            <p:nvPr/>
          </p:nvSpPr>
          <p:spPr bwMode="auto">
            <a:xfrm>
              <a:off x="5343525" y="3503613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pitchFamily="34" charset="0"/>
                </a:rPr>
                <a:t>application</a:t>
              </a:r>
            </a:p>
          </p:txBody>
        </p:sp>
        <p:sp>
          <p:nvSpPr>
            <p:cNvPr id="222243" name="Text Box 26"/>
            <p:cNvSpPr txBox="1">
              <a:spLocks noChangeArrowheads="1"/>
            </p:cNvSpPr>
            <p:nvPr/>
          </p:nvSpPr>
          <p:spPr bwMode="auto">
            <a:xfrm>
              <a:off x="5299075" y="5160963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itchFamily="34" charset="0"/>
                </a:rPr>
                <a:t>physical</a:t>
              </a:r>
            </a:p>
          </p:txBody>
        </p:sp>
        <p:sp>
          <p:nvSpPr>
            <p:cNvPr id="222244" name="Text Box 26"/>
            <p:cNvSpPr txBox="1">
              <a:spLocks noChangeArrowheads="1"/>
            </p:cNvSpPr>
            <p:nvPr/>
          </p:nvSpPr>
          <p:spPr bwMode="auto">
            <a:xfrm>
              <a:off x="5318125" y="4875213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itchFamily="34" charset="0"/>
                </a:rPr>
                <a:t>link</a:t>
              </a:r>
            </a:p>
          </p:txBody>
        </p:sp>
        <p:sp>
          <p:nvSpPr>
            <p:cNvPr id="222245" name="Text Box 26"/>
            <p:cNvSpPr txBox="1">
              <a:spLocks noChangeArrowheads="1"/>
            </p:cNvSpPr>
            <p:nvPr/>
          </p:nvSpPr>
          <p:spPr bwMode="auto">
            <a:xfrm>
              <a:off x="5308600" y="4579938"/>
              <a:ext cx="1317625" cy="3293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itchFamily="34" charset="0"/>
                </a:rPr>
                <a:t>network</a:t>
              </a:r>
            </a:p>
          </p:txBody>
        </p:sp>
        <p:sp>
          <p:nvSpPr>
            <p:cNvPr id="222246" name="Oval 80"/>
            <p:cNvSpPr>
              <a:spLocks noChangeArrowheads="1"/>
            </p:cNvSpPr>
            <p:nvPr/>
          </p:nvSpPr>
          <p:spPr bwMode="auto">
            <a:xfrm>
              <a:off x="5476875" y="3778250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</a:rPr>
                <a:t>process</a:t>
              </a:r>
            </a:p>
          </p:txBody>
        </p:sp>
        <p:grpSp>
          <p:nvGrpSpPr>
            <p:cNvPr id="222247" name="Group 81"/>
            <p:cNvGrpSpPr>
              <a:grpSpLocks/>
            </p:cNvGrpSpPr>
            <p:nvPr/>
          </p:nvGrpSpPr>
          <p:grpSpPr bwMode="auto">
            <a:xfrm>
              <a:off x="5724525" y="4138613"/>
              <a:ext cx="546100" cy="225425"/>
              <a:chOff x="1287" y="2524"/>
              <a:chExt cx="260" cy="100"/>
            </a:xfrm>
          </p:grpSpPr>
          <p:sp>
            <p:nvSpPr>
              <p:cNvPr id="222260" name="Rectangle 82"/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1" name="Rectangle 83"/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2" name="Rectangle 84"/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22263" name="Rectangle 85"/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222248" name="Line 87"/>
            <p:cNvSpPr>
              <a:spLocks noChangeShapeType="1"/>
            </p:cNvSpPr>
            <p:nvPr/>
          </p:nvSpPr>
          <p:spPr bwMode="auto">
            <a:xfrm flipH="1">
              <a:off x="6534150" y="3910013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49" name="Line 88"/>
            <p:cNvSpPr>
              <a:spLocks noChangeShapeType="1"/>
            </p:cNvSpPr>
            <p:nvPr/>
          </p:nvSpPr>
          <p:spPr bwMode="auto">
            <a:xfrm>
              <a:off x="6759575" y="4335463"/>
              <a:ext cx="0" cy="10223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0" name="Line 89"/>
            <p:cNvSpPr>
              <a:spLocks noChangeShapeType="1"/>
            </p:cNvSpPr>
            <p:nvPr/>
          </p:nvSpPr>
          <p:spPr bwMode="auto">
            <a:xfrm flipH="1">
              <a:off x="6783388" y="4835525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1" name="Text Box 56"/>
            <p:cNvSpPr txBox="1">
              <a:spLocks noChangeArrowheads="1"/>
            </p:cNvSpPr>
            <p:nvPr/>
          </p:nvSpPr>
          <p:spPr bwMode="auto">
            <a:xfrm>
              <a:off x="3697288" y="3590925"/>
              <a:ext cx="85408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i="1">
                  <a:solidFill>
                    <a:srgbClr val="CC0000"/>
                  </a:solidFill>
                </a:rPr>
                <a:t>socket</a:t>
              </a:r>
            </a:p>
          </p:txBody>
        </p:sp>
        <p:sp>
          <p:nvSpPr>
            <p:cNvPr id="222252" name="Line 91"/>
            <p:cNvSpPr>
              <a:spLocks noChangeShapeType="1"/>
            </p:cNvSpPr>
            <p:nvPr/>
          </p:nvSpPr>
          <p:spPr bwMode="auto">
            <a:xfrm flipV="1">
              <a:off x="2700338" y="3790950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253" name="Line 92"/>
            <p:cNvSpPr>
              <a:spLocks noChangeShapeType="1"/>
            </p:cNvSpPr>
            <p:nvPr/>
          </p:nvSpPr>
          <p:spPr bwMode="auto">
            <a:xfrm flipH="1" flipV="1">
              <a:off x="4635500" y="3779838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22254" name="Group 93"/>
            <p:cNvGrpSpPr>
              <a:grpSpLocks/>
            </p:cNvGrpSpPr>
            <p:nvPr/>
          </p:nvGrpSpPr>
          <p:grpSpPr bwMode="auto">
            <a:xfrm>
              <a:off x="358775" y="4808538"/>
              <a:ext cx="1035050" cy="904875"/>
              <a:chOff x="-44" y="1473"/>
              <a:chExt cx="981" cy="1105"/>
            </a:xfrm>
          </p:grpSpPr>
          <p:pic>
            <p:nvPicPr>
              <p:cNvPr id="222258" name="Picture 94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259" name="Freeform 95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3459 w 356"/>
                  <a:gd name="T3" fmla="*/ 887 h 368"/>
                  <a:gd name="T4" fmla="*/ 15967 w 356"/>
                  <a:gd name="T5" fmla="*/ 18491 h 368"/>
                  <a:gd name="T6" fmla="*/ 3519 w 356"/>
                  <a:gd name="T7" fmla="*/ 2312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22255" name="Group 96"/>
            <p:cNvGrpSpPr>
              <a:grpSpLocks/>
            </p:cNvGrpSpPr>
            <p:nvPr/>
          </p:nvGrpSpPr>
          <p:grpSpPr bwMode="auto">
            <a:xfrm flipH="1">
              <a:off x="7075488" y="5091113"/>
              <a:ext cx="1035050" cy="904875"/>
              <a:chOff x="-44" y="1473"/>
              <a:chExt cx="981" cy="1105"/>
            </a:xfrm>
          </p:grpSpPr>
          <p:pic>
            <p:nvPicPr>
              <p:cNvPr id="222256" name="Picture 97" descr="desktop_computer_stylized_medium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2257" name="Freeform 98"/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3459 w 356"/>
                  <a:gd name="T3" fmla="*/ 887 h 368"/>
                  <a:gd name="T4" fmla="*/ 15967 w 356"/>
                  <a:gd name="T5" fmla="*/ 18491 h 368"/>
                  <a:gd name="T6" fmla="*/ 3519 w 356"/>
                  <a:gd name="T7" fmla="*/ 23125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pic>
        <p:nvPicPr>
          <p:cNvPr id="222214" name="Picture 17" descr="underline_base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85" y="857250"/>
            <a:ext cx="49512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99</a:t>
            </a:fld>
            <a:endParaRPr lang="en-US" altLang="en-US"/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3" name="Rectangle 2"/>
          <p:cNvSpPr>
            <a:spLocks noGrp="1" noChangeArrowheads="1"/>
          </p:cNvSpPr>
          <p:nvPr>
            <p:ph type="title"/>
          </p:nvPr>
        </p:nvSpPr>
        <p:spPr>
          <a:xfrm>
            <a:off x="663840" y="0"/>
            <a:ext cx="8420100" cy="11430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Socket programming </a:t>
            </a:r>
            <a:endParaRPr lang="en-US" altLang="en-US">
              <a:ea typeface="ＭＳ Ｐゴシック" pitchFamily="34" charset="-128"/>
            </a:endParaRPr>
          </a:p>
        </p:txBody>
      </p:sp>
      <p:sp>
        <p:nvSpPr>
          <p:cNvPr id="223234" name="Rectangle 3"/>
          <p:cNvSpPr>
            <a:spLocks noGrp="1" noChangeArrowheads="1"/>
          </p:cNvSpPr>
          <p:nvPr>
            <p:ph idx="1"/>
          </p:nvPr>
        </p:nvSpPr>
        <p:spPr>
          <a:xfrm>
            <a:off x="533135" y="1395414"/>
            <a:ext cx="8690108" cy="1533525"/>
          </a:xfrm>
        </p:spPr>
        <p:txBody>
          <a:bodyPr/>
          <a:lstStyle/>
          <a:p>
            <a:pPr marL="342900" lvl="1" indent="-342900">
              <a:buSzPct val="65000"/>
              <a:buFont typeface="Wingdings" pitchFamily="2" charset="2"/>
              <a:buNone/>
            </a:pPr>
            <a:r>
              <a:rPr lang="en-US" altLang="en-US" sz="2800" i="1">
                <a:solidFill>
                  <a:srgbClr val="22228B"/>
                </a:solidFill>
                <a:ea typeface="ＭＳ Ｐゴシック" pitchFamily="34" charset="-128"/>
              </a:rPr>
              <a:t>Two socket types for two transport services:</a:t>
            </a:r>
          </a:p>
          <a:p>
            <a:pPr marL="342900" lvl="1" indent="-342900">
              <a:buSzPct val="65000"/>
            </a:pPr>
            <a:r>
              <a:rPr lang="en-US" altLang="en-US" sz="2800" i="1">
                <a:solidFill>
                  <a:srgbClr val="CC0000"/>
                </a:solidFill>
                <a:ea typeface="ＭＳ Ｐゴシック" pitchFamily="34" charset="-128"/>
              </a:rPr>
              <a:t>UDP:</a:t>
            </a:r>
            <a:r>
              <a:rPr lang="en-US" altLang="en-US" sz="2800">
                <a:solidFill>
                  <a:srgbClr val="000000"/>
                </a:solidFill>
                <a:ea typeface="ＭＳ Ｐゴシック" pitchFamily="34" charset="-128"/>
              </a:rPr>
              <a:t> </a:t>
            </a:r>
            <a:r>
              <a:rPr lang="en-US" altLang="en-US" sz="2800">
                <a:ea typeface="ＭＳ Ｐゴシック" pitchFamily="34" charset="-128"/>
              </a:rPr>
              <a:t>unreliable datagram</a:t>
            </a:r>
            <a:endParaRPr lang="en-US" altLang="en-US" i="1">
              <a:solidFill>
                <a:srgbClr val="CC0000"/>
              </a:solidFill>
              <a:ea typeface="ＭＳ Ｐゴシック" pitchFamily="34" charset="-128"/>
            </a:endParaRPr>
          </a:p>
          <a:p>
            <a:pPr marL="342900" lvl="1" indent="-342900">
              <a:buSzPct val="65000"/>
            </a:pPr>
            <a:r>
              <a:rPr lang="en-US" altLang="en-US" sz="2800" i="1">
                <a:solidFill>
                  <a:srgbClr val="CC0000"/>
                </a:solidFill>
                <a:ea typeface="ＭＳ Ｐゴシック" pitchFamily="34" charset="-128"/>
              </a:rPr>
              <a:t>TCP:</a:t>
            </a:r>
            <a:r>
              <a:rPr lang="en-US" altLang="en-US" sz="2800">
                <a:ea typeface="ＭＳ Ｐゴシック" pitchFamily="34" charset="-128"/>
              </a:rPr>
              <a:t> reliable, byte stream-oriented </a:t>
            </a:r>
          </a:p>
          <a:p>
            <a:pPr>
              <a:buFont typeface="Wingdings" pitchFamily="2" charset="2"/>
              <a:buNone/>
            </a:pPr>
            <a:endParaRPr lang="en-US" altLang="en-US">
              <a:ea typeface="ＭＳ Ｐゴシック" pitchFamily="34" charset="-128"/>
            </a:endParaRPr>
          </a:p>
        </p:txBody>
      </p:sp>
      <p:pic>
        <p:nvPicPr>
          <p:cNvPr id="223237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85" y="857250"/>
            <a:ext cx="49512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Rectangle 3"/>
          <p:cNvSpPr txBox="1">
            <a:spLocks noChangeArrowheads="1"/>
          </p:cNvSpPr>
          <p:nvPr/>
        </p:nvSpPr>
        <p:spPr bwMode="auto">
          <a:xfrm>
            <a:off x="309562" y="2981326"/>
            <a:ext cx="8690108" cy="1533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  <a:defRPr/>
            </a:pPr>
            <a:r>
              <a:rPr lang="en-US" sz="2800" i="1" kern="0" dirty="0">
                <a:solidFill>
                  <a:schemeClr val="accent6">
                    <a:lumMod val="75000"/>
                  </a:schemeClr>
                </a:solidFill>
                <a:latin typeface="Gill Sans MT" pitchFamily="34" charset="0"/>
                <a:ea typeface="ＭＳ Ｐゴシック" charset="0"/>
              </a:rPr>
              <a:t>Application Example:</a:t>
            </a:r>
          </a:p>
          <a:p>
            <a:pPr marL="514350" indent="-287338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cs typeface="ＭＳ Ｐゴシック" charset="0"/>
              </a:rPr>
              <a:t>client reads a line of characters (data) from its keyboard and sends data to server</a:t>
            </a:r>
          </a:p>
          <a:p>
            <a:pPr marL="514350" indent="-287338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cs typeface="ＭＳ Ｐゴシック" charset="0"/>
              </a:rPr>
              <a:t>server receives the data and converts characters to uppercase</a:t>
            </a:r>
          </a:p>
          <a:p>
            <a:pPr marL="514350" indent="-287338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cs typeface="ＭＳ Ｐゴシック" charset="0"/>
              </a:rPr>
              <a:t>server sends modified data to client</a:t>
            </a:r>
          </a:p>
          <a:p>
            <a:pPr marL="514350" indent="-287338">
              <a:lnSpc>
                <a:spcPct val="85000"/>
              </a:lnSpc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cs typeface="ＭＳ Ｐゴシック" charset="0"/>
              </a:rPr>
              <a:t>client receives modified data and displays line on its screen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8D9F40D4-A83E-4156-924E-8EC204EE702C}" type="slidenum">
              <a:rPr lang="en-US" altLang="en-US" smtClean="0"/>
              <a:pPr/>
              <a:t>100</a:t>
            </a:fld>
            <a:endParaRPr lang="en-US" altLang="en-US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7" name="Rectangle 2"/>
          <p:cNvSpPr>
            <a:spLocks noGrp="1" noChangeArrowheads="1"/>
          </p:cNvSpPr>
          <p:nvPr>
            <p:ph type="title"/>
          </p:nvPr>
        </p:nvSpPr>
        <p:spPr>
          <a:xfrm>
            <a:off x="553773" y="0"/>
            <a:ext cx="8420100" cy="1143000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Socket programming </a:t>
            </a:r>
            <a:r>
              <a:rPr lang="en-US" altLang="en-US" sz="4000" i="1">
                <a:solidFill>
                  <a:srgbClr val="CC0000"/>
                </a:solidFill>
                <a:ea typeface="ＭＳ Ｐゴシック" pitchFamily="34" charset="-128"/>
              </a:rPr>
              <a:t>with UDP</a:t>
            </a: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</p:txBody>
      </p:sp>
      <p:sp>
        <p:nvSpPr>
          <p:cNvPr id="224258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493581" y="1354138"/>
            <a:ext cx="7871486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UDP: no </a:t>
            </a:r>
            <a:r>
              <a:rPr lang="ja-JP" altLang="en-US">
                <a:solidFill>
                  <a:srgbClr val="CC0000"/>
                </a:solidFill>
                <a:ea typeface="ＭＳ Ｐゴシック" pitchFamily="34" charset="-128"/>
              </a:rPr>
              <a:t>“</a:t>
            </a:r>
            <a:r>
              <a:rPr lang="en-US" altLang="ja-JP">
                <a:solidFill>
                  <a:srgbClr val="CC0000"/>
                </a:solidFill>
                <a:ea typeface="ＭＳ Ｐゴシック" pitchFamily="34" charset="-128"/>
              </a:rPr>
              <a:t>connection</a:t>
            </a:r>
            <a:r>
              <a:rPr lang="ja-JP" altLang="en-US">
                <a:solidFill>
                  <a:srgbClr val="CC0000"/>
                </a:solidFill>
                <a:ea typeface="ＭＳ Ｐゴシック" pitchFamily="34" charset="-128"/>
              </a:rPr>
              <a:t>”</a:t>
            </a:r>
            <a:r>
              <a:rPr lang="en-US" altLang="ja-JP">
                <a:solidFill>
                  <a:srgbClr val="CC0000"/>
                </a:solidFill>
                <a:ea typeface="ＭＳ Ｐゴシック" pitchFamily="34" charset="-128"/>
              </a:rPr>
              <a:t> between client &amp; server</a:t>
            </a:r>
          </a:p>
          <a:p>
            <a:r>
              <a:rPr lang="en-US" altLang="en-US" sz="2400">
                <a:ea typeface="ＭＳ Ｐゴシック" pitchFamily="34" charset="-128"/>
              </a:rPr>
              <a:t>no handshaking before sending data</a:t>
            </a:r>
          </a:p>
          <a:p>
            <a:r>
              <a:rPr lang="en-US" altLang="en-US" sz="2400">
                <a:ea typeface="ＭＳ Ｐゴシック" pitchFamily="34" charset="-128"/>
              </a:rPr>
              <a:t>sender explicitly attaches IP destination address and port # to each packet</a:t>
            </a:r>
          </a:p>
          <a:p>
            <a:r>
              <a:rPr lang="en-US" altLang="en-US" sz="2400">
                <a:ea typeface="ＭＳ Ｐゴシック" pitchFamily="34" charset="-128"/>
              </a:rPr>
              <a:t>receiver extracts sender IP address and port# from received packet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UDP: transmitted data may be lost or received out-of-order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>
                <a:solidFill>
                  <a:srgbClr val="CC0000"/>
                </a:solidFill>
                <a:ea typeface="ＭＳ Ｐゴシック" pitchFamily="34" charset="-128"/>
              </a:rPr>
              <a:t>Application viewpoint:</a:t>
            </a:r>
          </a:p>
          <a:p>
            <a:pPr>
              <a:lnSpc>
                <a:spcPts val="2800"/>
              </a:lnSpc>
              <a:spcBef>
                <a:spcPct val="0"/>
              </a:spcBef>
              <a:buClrTx/>
              <a:buSzTx/>
            </a:pPr>
            <a:r>
              <a:rPr lang="en-US" altLang="en-US" sz="2400">
                <a:ea typeface="ＭＳ Ｐゴシック" pitchFamily="34" charset="-128"/>
              </a:rPr>
              <a:t>UDP provides </a:t>
            </a:r>
            <a:r>
              <a:rPr lang="en-US" altLang="en-US" sz="2400" i="1">
                <a:ea typeface="ＭＳ Ｐゴシック" pitchFamily="34" charset="-128"/>
              </a:rPr>
              <a:t>unreliable</a:t>
            </a:r>
            <a:r>
              <a:rPr lang="en-US" altLang="en-US" sz="2400">
                <a:ea typeface="ＭＳ Ｐゴシック" pitchFamily="34" charset="-128"/>
              </a:rPr>
              <a:t> transfer  of groups of bytes (</a:t>
            </a:r>
            <a:r>
              <a:rPr lang="ja-JP" altLang="en-US" sz="2400">
                <a:ea typeface="ＭＳ Ｐゴシック" pitchFamily="34" charset="-128"/>
              </a:rPr>
              <a:t>“</a:t>
            </a:r>
            <a:r>
              <a:rPr lang="en-US" altLang="ja-JP" sz="2400">
                <a:ea typeface="ＭＳ Ｐゴシック" pitchFamily="34" charset="-128"/>
              </a:rPr>
              <a:t>datagrams</a:t>
            </a:r>
            <a:r>
              <a:rPr lang="ja-JP" altLang="en-US" sz="2400">
                <a:ea typeface="ＭＳ Ｐゴシック" pitchFamily="34" charset="-128"/>
              </a:rPr>
              <a:t>”</a:t>
            </a:r>
            <a:r>
              <a:rPr lang="en-US" altLang="ja-JP" sz="2400">
                <a:ea typeface="ＭＳ Ｐゴシック" pitchFamily="34" charset="-128"/>
              </a:rPr>
              <a:t>)  between client and server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</p:txBody>
      </p:sp>
      <p:pic>
        <p:nvPicPr>
          <p:cNvPr id="224261" name="Picture 1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290" y="790575"/>
            <a:ext cx="6932481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4262" name="Rectangle 7"/>
          <p:cNvSpPr>
            <a:spLocks noChangeArrowheads="1"/>
          </p:cNvSpPr>
          <p:nvPr/>
        </p:nvSpPr>
        <p:spPr bwMode="auto">
          <a:xfrm>
            <a:off x="5412185" y="3196581"/>
            <a:ext cx="184731" cy="46166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3333CC"/>
              </a:buClr>
            </a:pPr>
            <a:endParaRPr lang="en-US" altLang="en-US" sz="2400">
              <a:solidFill>
                <a:srgbClr val="000000"/>
              </a:solidFill>
              <a:latin typeface="Comic Sans MS" pitchFamily="66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101</a:t>
            </a:fld>
            <a:endParaRPr lang="en-US" altLang="en-US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1" name="Rectangle 2"/>
          <p:cNvSpPr>
            <a:spLocks noGrp="1" noChangeArrowheads="1"/>
          </p:cNvSpPr>
          <p:nvPr>
            <p:ph type="title"/>
          </p:nvPr>
        </p:nvSpPr>
        <p:spPr>
          <a:xfrm>
            <a:off x="529696" y="0"/>
            <a:ext cx="8420100" cy="1143000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Client/server socket interaction: UDP</a:t>
            </a:r>
            <a:endParaRPr lang="en-US" altLang="en-US">
              <a:ea typeface="ＭＳ Ｐゴシック" pitchFamily="34" charset="-128"/>
            </a:endParaRP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5969397" y="4081464"/>
            <a:ext cx="2211651" cy="2111375"/>
            <a:chOff x="3485" y="2550"/>
            <a:chExt cx="1286" cy="1330"/>
          </a:xfrm>
        </p:grpSpPr>
        <p:grpSp>
          <p:nvGrpSpPr>
            <p:cNvPr id="225306" name="Group 5"/>
            <p:cNvGrpSpPr>
              <a:grpSpLocks/>
            </p:cNvGrpSpPr>
            <p:nvPr/>
          </p:nvGrpSpPr>
          <p:grpSpPr bwMode="auto">
            <a:xfrm>
              <a:off x="3485" y="2964"/>
              <a:ext cx="1286" cy="916"/>
              <a:chOff x="3485" y="2964"/>
              <a:chExt cx="1286" cy="916"/>
            </a:xfrm>
          </p:grpSpPr>
          <p:sp>
            <p:nvSpPr>
              <p:cNvPr id="225308" name="Text Box 6"/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831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close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</a:t>
                </a:r>
                <a:r>
                  <a:rPr lang="en-US" altLang="en-US" sz="1800">
                    <a:solidFill>
                      <a:srgbClr val="FF0000"/>
                    </a:solidFill>
                  </a:rPr>
                  <a:t>t</a:t>
                </a:r>
                <a:endParaRPr lang="en-US" altLang="en-US" sz="18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25309" name="Line 7"/>
              <p:cNvSpPr>
                <a:spLocks noChangeShapeType="1"/>
              </p:cNvSpPr>
              <p:nvPr/>
            </p:nvSpPr>
            <p:spPr bwMode="auto">
              <a:xfrm>
                <a:off x="3936" y="3318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25310" name="Text Box 8"/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286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read datagram from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clientSocket</a:t>
                </a:r>
                <a:endParaRPr lang="en-US" altLang="en-US" sz="1800">
                  <a:solidFill>
                    <a:srgbClr val="CC0000"/>
                  </a:solidFill>
                  <a:latin typeface="Times New Roman" pitchFamily="18" charset="0"/>
                </a:endParaRPr>
              </a:p>
            </p:txBody>
          </p:sp>
        </p:grpSp>
        <p:sp>
          <p:nvSpPr>
            <p:cNvPr id="225307" name="Line 9"/>
            <p:cNvSpPr>
              <a:spLocks noChangeShapeType="1"/>
            </p:cNvSpPr>
            <p:nvPr/>
          </p:nvSpPr>
          <p:spPr bwMode="auto">
            <a:xfrm>
              <a:off x="3864" y="2550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4" name="Group 10"/>
          <p:cNvGrpSpPr>
            <a:grpSpLocks/>
          </p:cNvGrpSpPr>
          <p:nvPr/>
        </p:nvGrpSpPr>
        <p:grpSpPr bwMode="auto">
          <a:xfrm>
            <a:off x="3250406" y="1331914"/>
            <a:ext cx="6401065" cy="2692401"/>
            <a:chOff x="1890" y="839"/>
            <a:chExt cx="3722" cy="1696"/>
          </a:xfrm>
        </p:grpSpPr>
        <p:grpSp>
          <p:nvGrpSpPr>
            <p:cNvPr id="225299" name="Group 11"/>
            <p:cNvGrpSpPr>
              <a:grpSpLocks/>
            </p:cNvGrpSpPr>
            <p:nvPr/>
          </p:nvGrpSpPr>
          <p:grpSpPr bwMode="auto">
            <a:xfrm>
              <a:off x="3397" y="1240"/>
              <a:ext cx="2113" cy="611"/>
              <a:chOff x="3241" y="1750"/>
              <a:chExt cx="2113" cy="611"/>
            </a:xfrm>
          </p:grpSpPr>
          <p:sp>
            <p:nvSpPr>
              <p:cNvPr id="225304" name="Text Box 12"/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94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</a:rPr>
                  <a:t>create socket: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25305" name="Text Box 13"/>
              <p:cNvSpPr txBox="1">
                <a:spLocks noChangeArrowheads="1"/>
              </p:cNvSpPr>
              <p:nvPr/>
            </p:nvSpPr>
            <p:spPr bwMode="auto">
              <a:xfrm>
                <a:off x="3241" y="1945"/>
                <a:ext cx="2113" cy="4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lnSpc>
                    <a:spcPts val="2000"/>
                  </a:lnSpc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clientSocket =</a:t>
                </a:r>
              </a:p>
              <a:p>
                <a:pPr>
                  <a:lnSpc>
                    <a:spcPts val="2000"/>
                  </a:lnSpc>
                </a:pPr>
                <a:r>
                  <a:rPr lang="en-US" altLang="en-US" sz="1800">
                    <a:solidFill>
                      <a:srgbClr val="CC0000"/>
                    </a:solidFill>
                  </a:rPr>
                  <a:t>socket(AF_INET,SOCK_DGRAM)</a:t>
                </a:r>
                <a:endParaRPr lang="en-US" altLang="en-US" sz="1800">
                  <a:solidFill>
                    <a:srgbClr val="CC0000"/>
                  </a:solidFill>
                  <a:latin typeface="Times New Roman" pitchFamily="18" charset="0"/>
                </a:endParaRPr>
              </a:p>
            </p:txBody>
          </p:sp>
        </p:grpSp>
        <p:sp>
          <p:nvSpPr>
            <p:cNvPr id="225300" name="Text Box 14"/>
            <p:cNvSpPr txBox="1">
              <a:spLocks noChangeArrowheads="1"/>
            </p:cNvSpPr>
            <p:nvPr/>
          </p:nvSpPr>
          <p:spPr bwMode="auto">
            <a:xfrm>
              <a:off x="3574" y="839"/>
              <a:ext cx="107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5000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5301" name="Text Box 15"/>
            <p:cNvSpPr txBox="1">
              <a:spLocks noChangeArrowheads="1"/>
            </p:cNvSpPr>
            <p:nvPr/>
          </p:nvSpPr>
          <p:spPr bwMode="auto">
            <a:xfrm>
              <a:off x="3389" y="1953"/>
              <a:ext cx="2223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Create datagram with server IP and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port=x; send datagram via</a:t>
              </a:r>
              <a:br>
                <a:rPr lang="en-US" altLang="en-US" sz="1800">
                  <a:solidFill>
                    <a:srgbClr val="CC0000"/>
                  </a:solidFill>
                </a:rPr>
              </a:br>
              <a:r>
                <a:rPr lang="en-US" altLang="en-US" sz="1800">
                  <a:solidFill>
                    <a:srgbClr val="CC0000"/>
                  </a:solidFill>
                </a:rPr>
                <a:t>clientSocket</a:t>
              </a:r>
              <a:endParaRPr lang="en-US" altLang="en-US" sz="1800">
                <a:solidFill>
                  <a:srgbClr val="CC0000"/>
                </a:solidFill>
                <a:latin typeface="Times New Roman" pitchFamily="18" charset="0"/>
              </a:endParaRPr>
            </a:p>
          </p:txBody>
        </p:sp>
        <p:sp>
          <p:nvSpPr>
            <p:cNvPr id="225302" name="Line 16"/>
            <p:cNvSpPr>
              <a:spLocks noChangeShapeType="1"/>
            </p:cNvSpPr>
            <p:nvPr/>
          </p:nvSpPr>
          <p:spPr bwMode="auto">
            <a:xfrm>
              <a:off x="3828" y="1830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303" name="Line 17"/>
            <p:cNvSpPr>
              <a:spLocks noChangeShapeType="1"/>
            </p:cNvSpPr>
            <p:nvPr/>
          </p:nvSpPr>
          <p:spPr bwMode="auto">
            <a:xfrm flipH="1">
              <a:off x="1890" y="2208"/>
              <a:ext cx="1518" cy="252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25284" name="Text Box 18"/>
          <p:cNvSpPr txBox="1">
            <a:spLocks noChangeArrowheads="1"/>
          </p:cNvSpPr>
          <p:nvPr/>
        </p:nvSpPr>
        <p:spPr bwMode="auto">
          <a:xfrm>
            <a:off x="889133" y="2187853"/>
            <a:ext cx="24609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</a:rPr>
              <a:t>create socket, port= x:</a:t>
            </a:r>
            <a:endParaRPr lang="en-US" altLang="en-US" sz="180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225285" name="Text Box 19"/>
          <p:cNvSpPr txBox="1">
            <a:spLocks noChangeArrowheads="1"/>
          </p:cNvSpPr>
          <p:nvPr/>
        </p:nvSpPr>
        <p:spPr bwMode="auto">
          <a:xfrm>
            <a:off x="902892" y="2484291"/>
            <a:ext cx="3634393" cy="6606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2000"/>
              </a:lnSpc>
            </a:pPr>
            <a:r>
              <a:rPr lang="en-US" altLang="en-US" sz="1800">
                <a:solidFill>
                  <a:srgbClr val="CC0000"/>
                </a:solidFill>
              </a:rPr>
              <a:t>serverSocket =</a:t>
            </a:r>
          </a:p>
          <a:p>
            <a:pPr>
              <a:lnSpc>
                <a:spcPts val="2000"/>
              </a:lnSpc>
            </a:pPr>
            <a:r>
              <a:rPr lang="en-US" altLang="en-US" sz="1800">
                <a:solidFill>
                  <a:srgbClr val="CC0000"/>
                </a:solidFill>
              </a:rPr>
              <a:t>socket(AF_INET,SOCK_DGRAM)</a:t>
            </a:r>
            <a:endParaRPr lang="en-US" altLang="en-US" sz="1800">
              <a:solidFill>
                <a:srgbClr val="CC0000"/>
              </a:solidFill>
              <a:latin typeface="Times New Roman" pitchFamily="18" charset="0"/>
            </a:endParaRPr>
          </a:p>
        </p:txBody>
      </p:sp>
      <p:grpSp>
        <p:nvGrpSpPr>
          <p:cNvPr id="6" name="Group 20"/>
          <p:cNvGrpSpPr>
            <a:grpSpLocks/>
          </p:cNvGrpSpPr>
          <p:nvPr/>
        </p:nvGrpSpPr>
        <p:grpSpPr bwMode="auto">
          <a:xfrm>
            <a:off x="1425709" y="3146425"/>
            <a:ext cx="2211651" cy="1122363"/>
            <a:chOff x="885" y="1982"/>
            <a:chExt cx="1286" cy="707"/>
          </a:xfrm>
        </p:grpSpPr>
        <p:sp>
          <p:nvSpPr>
            <p:cNvPr id="225297" name="Line 21"/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298" name="Text Box 22"/>
            <p:cNvSpPr txBox="1">
              <a:spLocks noChangeArrowheads="1"/>
            </p:cNvSpPr>
            <p:nvPr/>
          </p:nvSpPr>
          <p:spPr bwMode="auto">
            <a:xfrm>
              <a:off x="885" y="2282"/>
              <a:ext cx="1286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read datagram from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serverSocke</a:t>
              </a:r>
              <a:r>
                <a:rPr lang="en-US" altLang="en-US" sz="1800">
                  <a:solidFill>
                    <a:srgbClr val="FF0000"/>
                  </a:solidFill>
                </a:rPr>
                <a:t>t</a:t>
              </a:r>
              <a:endParaRPr lang="en-US" altLang="en-US" sz="18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</p:grpSp>
      <p:grpSp>
        <p:nvGrpSpPr>
          <p:cNvPr id="7" name="Group 23"/>
          <p:cNvGrpSpPr>
            <a:grpSpLocks/>
          </p:cNvGrpSpPr>
          <p:nvPr/>
        </p:nvGrpSpPr>
        <p:grpSpPr bwMode="auto">
          <a:xfrm>
            <a:off x="1449785" y="4295776"/>
            <a:ext cx="4304638" cy="1660525"/>
            <a:chOff x="899" y="2720"/>
            <a:chExt cx="2503" cy="1046"/>
          </a:xfrm>
        </p:grpSpPr>
        <p:sp>
          <p:nvSpPr>
            <p:cNvPr id="225294" name="Text Box 24"/>
            <p:cNvSpPr txBox="1">
              <a:spLocks noChangeArrowheads="1"/>
            </p:cNvSpPr>
            <p:nvPr/>
          </p:nvSpPr>
          <p:spPr bwMode="auto">
            <a:xfrm>
              <a:off x="899" y="2835"/>
              <a:ext cx="97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write reply to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serverSocket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specifying </a:t>
              </a:r>
              <a:br>
                <a:rPr lang="en-US" altLang="en-US" sz="1800">
                  <a:solidFill>
                    <a:srgbClr val="000000"/>
                  </a:solidFill>
                </a:rPr>
              </a:br>
              <a:r>
                <a:rPr lang="en-US" altLang="en-US" sz="1800">
                  <a:solidFill>
                    <a:srgbClr val="000000"/>
                  </a:solidFill>
                </a:rPr>
                <a:t>client address,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</a:rPr>
                <a:t>port number</a:t>
              </a:r>
              <a:endParaRPr lang="en-US" altLang="en-US" sz="18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5295" name="Line 25"/>
            <p:cNvSpPr>
              <a:spLocks noChangeShapeType="1"/>
            </p:cNvSpPr>
            <p:nvPr/>
          </p:nvSpPr>
          <p:spPr bwMode="auto">
            <a:xfrm>
              <a:off x="1302" y="2720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5296" name="Line 26"/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25288" name="Footer Placeholder 2"/>
          <p:cNvSpPr txBox="1">
            <a:spLocks noGrp="1"/>
          </p:cNvSpPr>
          <p:nvPr/>
        </p:nvSpPr>
        <p:spPr bwMode="auto">
          <a:xfrm>
            <a:off x="8253281" y="6532563"/>
            <a:ext cx="1573609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cs typeface="Arial" pitchFamily="34" charset="0"/>
              </a:rPr>
              <a:t>Application  2-</a:t>
            </a:r>
            <a:fld id="{948ABD64-D763-4B81-90B2-AF5A52B3F215}" type="slidenum">
              <a:rPr lang="en-US" altLang="en-US" sz="1200">
                <a:solidFill>
                  <a:srgbClr val="000000"/>
                </a:solidFill>
                <a:cs typeface="Arial" pitchFamily="34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102</a:t>
            </a:fld>
            <a:endParaRPr lang="en-US" altLang="en-US" sz="1200">
              <a:solidFill>
                <a:srgbClr val="000000"/>
              </a:solidFill>
              <a:cs typeface="Arial" pitchFamily="34" charset="0"/>
            </a:endParaRPr>
          </a:p>
        </p:txBody>
      </p:sp>
      <p:pic>
        <p:nvPicPr>
          <p:cNvPr id="225289" name="Picture 32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719" y="782639"/>
            <a:ext cx="79230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290" name="Text Box 22"/>
          <p:cNvSpPr txBox="1">
            <a:spLocks noChangeArrowheads="1"/>
          </p:cNvSpPr>
          <p:nvPr/>
        </p:nvSpPr>
        <p:spPr bwMode="auto">
          <a:xfrm>
            <a:off x="855382" y="1304459"/>
            <a:ext cx="36859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pitchFamily="34" charset="0"/>
              </a:rPr>
              <a:t>server</a:t>
            </a: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 (running</a:t>
            </a:r>
            <a:r>
              <a:rPr lang="en-US" altLang="en-US">
                <a:solidFill>
                  <a:srgbClr val="000000"/>
                </a:solidFill>
                <a:latin typeface="Gill Sans MT" pitchFamily="34" charset="0"/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pitchFamily="66" charset="0"/>
              </a:rPr>
              <a:t> serverIP</a:t>
            </a: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)</a:t>
            </a:r>
          </a:p>
        </p:txBody>
      </p:sp>
      <p:sp>
        <p:nvSpPr>
          <p:cNvPr id="225291" name="Text Box 23"/>
          <p:cNvSpPr txBox="1">
            <a:spLocks noChangeArrowheads="1"/>
          </p:cNvSpPr>
          <p:nvPr/>
        </p:nvSpPr>
        <p:spPr bwMode="auto">
          <a:xfrm>
            <a:off x="5898799" y="1299698"/>
            <a:ext cx="97013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pitchFamily="34" charset="0"/>
              </a:rPr>
              <a:t>client</a:t>
            </a:r>
          </a:p>
        </p:txBody>
      </p:sp>
      <p:sp>
        <p:nvSpPr>
          <p:cNvPr id="225292" name="Line 35"/>
          <p:cNvSpPr>
            <a:spLocks noChangeShapeType="1"/>
          </p:cNvSpPr>
          <p:nvPr/>
        </p:nvSpPr>
        <p:spPr bwMode="auto">
          <a:xfrm>
            <a:off x="871935" y="1755775"/>
            <a:ext cx="3620161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5293" name="Line 36"/>
          <p:cNvSpPr>
            <a:spLocks noChangeShapeType="1"/>
          </p:cNvSpPr>
          <p:nvPr/>
        </p:nvSpPr>
        <p:spPr bwMode="auto">
          <a:xfrm>
            <a:off x="6007234" y="1766888"/>
            <a:ext cx="732631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5410F183-BC0A-4CBF-B733-271855D62A2D}" type="slidenum">
              <a:rPr lang="en-US" altLang="en-US" smtClean="0"/>
              <a:pPr/>
              <a:t>102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7" name="Rectangle 2"/>
          <p:cNvSpPr>
            <a:spLocks noChangeArrowheads="1"/>
          </p:cNvSpPr>
          <p:nvPr/>
        </p:nvSpPr>
        <p:spPr bwMode="auto">
          <a:xfrm>
            <a:off x="457465" y="88900"/>
            <a:ext cx="84201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  <a:latin typeface="Gill Sans MT" pitchFamily="34" charset="0"/>
              </a:rPr>
              <a:t>Example app: UDP client</a:t>
            </a:r>
            <a:endParaRPr lang="en-US" altLang="en-US" sz="4400">
              <a:solidFill>
                <a:srgbClr val="000099"/>
              </a:solidFill>
              <a:latin typeface="Gill Sans MT" pitchFamily="34" charset="0"/>
            </a:endParaRPr>
          </a:p>
        </p:txBody>
      </p:sp>
      <p:sp>
        <p:nvSpPr>
          <p:cNvPr id="226308" name="TextBox 1"/>
          <p:cNvSpPr txBox="1">
            <a:spLocks noChangeArrowheads="1"/>
          </p:cNvSpPr>
          <p:nvPr/>
        </p:nvSpPr>
        <p:spPr bwMode="auto">
          <a:xfrm>
            <a:off x="2930525" y="1651000"/>
            <a:ext cx="5889754" cy="49695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serverName = ‘hostname’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serverPort = 12000</a:t>
            </a:r>
          </a:p>
          <a:p>
            <a:pPr>
              <a:lnSpc>
                <a:spcPts val="2400"/>
              </a:lnSpc>
            </a:pPr>
            <a:r>
              <a:rPr lang="en-US" altLang="en-US"/>
              <a:t>clientSocket = socket(AF_INET, </a:t>
            </a:r>
          </a:p>
          <a:p>
            <a:pPr>
              <a:lnSpc>
                <a:spcPts val="2400"/>
              </a:lnSpc>
            </a:pPr>
            <a:r>
              <a:rPr lang="en-US" altLang="en-US"/>
              <a:t>                                   SOCK_DGRAM)</a:t>
            </a:r>
          </a:p>
          <a:p>
            <a:pPr>
              <a:lnSpc>
                <a:spcPts val="2800"/>
              </a:lnSpc>
            </a:pPr>
            <a:r>
              <a:rPr lang="en-US" altLang="en-US"/>
              <a:t>message = raw_input(’Input lowercase sentence:’)</a:t>
            </a:r>
          </a:p>
          <a:p>
            <a:pPr>
              <a:lnSpc>
                <a:spcPts val="2800"/>
              </a:lnSpc>
            </a:pPr>
            <a:r>
              <a:rPr lang="en-US" altLang="en-US"/>
              <a:t>clientSocket.sendto</a:t>
            </a:r>
            <a:r>
              <a:rPr lang="en-US" altLang="en-US" sz="1800"/>
              <a:t>(message.encode(),</a:t>
            </a:r>
          </a:p>
          <a:p>
            <a:pPr>
              <a:lnSpc>
                <a:spcPts val="2800"/>
              </a:lnSpc>
            </a:pPr>
            <a:r>
              <a:rPr lang="en-US" altLang="en-US" sz="1800"/>
              <a:t>                                      (serverName, serverPort))</a:t>
            </a:r>
          </a:p>
          <a:p>
            <a:pPr>
              <a:lnSpc>
                <a:spcPts val="2800"/>
              </a:lnSpc>
            </a:pPr>
            <a:r>
              <a:rPr lang="en-US" altLang="en-US"/>
              <a:t>modifiedMessage, serverAddress = </a:t>
            </a:r>
          </a:p>
          <a:p>
            <a:pPr>
              <a:lnSpc>
                <a:spcPts val="2800"/>
              </a:lnSpc>
            </a:pPr>
            <a:r>
              <a:rPr lang="en-US" altLang="en-US"/>
              <a:t>                                   clientSocket.recvfrom(2048)</a:t>
            </a:r>
          </a:p>
          <a:p>
            <a:pPr>
              <a:lnSpc>
                <a:spcPts val="2800"/>
              </a:lnSpc>
            </a:pPr>
            <a:r>
              <a:rPr lang="en-US" altLang="en-US"/>
              <a:t>print modifiedMessage.decode()</a:t>
            </a:r>
          </a:p>
          <a:p>
            <a:pPr>
              <a:lnSpc>
                <a:spcPts val="2800"/>
              </a:lnSpc>
            </a:pPr>
            <a:r>
              <a:rPr lang="en-US" altLang="en-US"/>
              <a:t>clientSocket.close()</a:t>
            </a:r>
          </a:p>
        </p:txBody>
      </p:sp>
      <p:sp>
        <p:nvSpPr>
          <p:cNvPr id="226309" name="TextBox 2"/>
          <p:cNvSpPr txBox="1">
            <a:spLocks noChangeArrowheads="1"/>
          </p:cNvSpPr>
          <p:nvPr/>
        </p:nvSpPr>
        <p:spPr bwMode="auto">
          <a:xfrm>
            <a:off x="2944284" y="1168401"/>
            <a:ext cx="266771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UDPClient</a:t>
            </a:r>
          </a:p>
        </p:txBody>
      </p:sp>
      <p:grpSp>
        <p:nvGrpSpPr>
          <p:cNvPr id="2" name="Group 46"/>
          <p:cNvGrpSpPr>
            <a:grpSpLocks/>
          </p:cNvGrpSpPr>
          <p:nvPr/>
        </p:nvGrpSpPr>
        <p:grpSpPr bwMode="auto">
          <a:xfrm>
            <a:off x="247650" y="1606551"/>
            <a:ext cx="2655358" cy="545790"/>
            <a:chOff x="228727" y="1605758"/>
            <a:chExt cx="2450973" cy="547189"/>
          </a:xfrm>
        </p:grpSpPr>
        <p:sp>
          <p:nvSpPr>
            <p:cNvPr id="226328" name="TextBox 3"/>
            <p:cNvSpPr txBox="1">
              <a:spLocks noChangeArrowheads="1"/>
            </p:cNvSpPr>
            <p:nvPr/>
          </p:nvSpPr>
          <p:spPr bwMode="auto">
            <a:xfrm>
              <a:off x="228727" y="1605758"/>
              <a:ext cx="1941496" cy="547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include Python’s socket </a:t>
              </a:r>
            </a:p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library</a:t>
              </a:r>
            </a:p>
          </p:txBody>
        </p:sp>
        <p:cxnSp>
          <p:nvCxnSpPr>
            <p:cNvPr id="226329" name="Straight Connector 10"/>
            <p:cNvCxnSpPr>
              <a:cxnSpLocks noChangeShapeType="1"/>
            </p:cNvCxnSpPr>
            <p:nvPr/>
          </p:nvCxnSpPr>
          <p:spPr bwMode="auto">
            <a:xfrm flipV="1">
              <a:off x="952522" y="1930400"/>
              <a:ext cx="1727178" cy="8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47"/>
          <p:cNvGrpSpPr>
            <a:grpSpLocks/>
          </p:cNvGrpSpPr>
          <p:nvPr/>
        </p:nvGrpSpPr>
        <p:grpSpPr bwMode="auto">
          <a:xfrm>
            <a:off x="206376" y="2917828"/>
            <a:ext cx="2803260" cy="307777"/>
            <a:chOff x="189714" y="2918150"/>
            <a:chExt cx="2587958" cy="307392"/>
          </a:xfrm>
        </p:grpSpPr>
        <p:sp>
          <p:nvSpPr>
            <p:cNvPr id="226326" name="TextBox 31"/>
            <p:cNvSpPr txBox="1">
              <a:spLocks noChangeArrowheads="1"/>
            </p:cNvSpPr>
            <p:nvPr/>
          </p:nvSpPr>
          <p:spPr bwMode="auto">
            <a:xfrm>
              <a:off x="189714" y="2918150"/>
              <a:ext cx="2271818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create UDP socket for server</a:t>
              </a:r>
            </a:p>
          </p:txBody>
        </p:sp>
        <p:cxnSp>
          <p:nvCxnSpPr>
            <p:cNvPr id="226327" name="Straight Connector 32"/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48"/>
          <p:cNvGrpSpPr>
            <a:grpSpLocks/>
          </p:cNvGrpSpPr>
          <p:nvPr/>
        </p:nvGrpSpPr>
        <p:grpSpPr bwMode="auto">
          <a:xfrm>
            <a:off x="233892" y="3530598"/>
            <a:ext cx="2713831" cy="545790"/>
            <a:chOff x="215900" y="3530600"/>
            <a:chExt cx="2505529" cy="545603"/>
          </a:xfrm>
        </p:grpSpPr>
        <p:sp>
          <p:nvSpPr>
            <p:cNvPr id="226324" name="TextBox 34"/>
            <p:cNvSpPr txBox="1">
              <a:spLocks noChangeArrowheads="1"/>
            </p:cNvSpPr>
            <p:nvPr/>
          </p:nvSpPr>
          <p:spPr bwMode="auto">
            <a:xfrm>
              <a:off x="215900" y="3530600"/>
              <a:ext cx="1492099" cy="5456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get user keyboard</a:t>
              </a:r>
            </a:p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input </a:t>
              </a:r>
            </a:p>
          </p:txBody>
        </p:sp>
        <p:cxnSp>
          <p:nvCxnSpPr>
            <p:cNvPr id="226325" name="Straight Connector 35"/>
            <p:cNvCxnSpPr>
              <a:cxnSpLocks noChangeShapeType="1"/>
            </p:cNvCxnSpPr>
            <p:nvPr/>
          </p:nvCxnSpPr>
          <p:spPr bwMode="auto">
            <a:xfrm flipV="1">
              <a:off x="762000" y="3968752"/>
              <a:ext cx="1959429" cy="4534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49"/>
          <p:cNvGrpSpPr>
            <a:grpSpLocks/>
          </p:cNvGrpSpPr>
          <p:nvPr/>
        </p:nvGrpSpPr>
        <p:grpSpPr bwMode="auto">
          <a:xfrm>
            <a:off x="180579" y="4064001"/>
            <a:ext cx="2782623" cy="523875"/>
            <a:chOff x="166472" y="4064002"/>
            <a:chExt cx="2568858" cy="522566"/>
          </a:xfrm>
        </p:grpSpPr>
        <p:sp>
          <p:nvSpPr>
            <p:cNvPr id="226322" name="TextBox 36"/>
            <p:cNvSpPr txBox="1">
              <a:spLocks noChangeArrowheads="1"/>
            </p:cNvSpPr>
            <p:nvPr/>
          </p:nvSpPr>
          <p:spPr bwMode="auto">
            <a:xfrm>
              <a:off x="166472" y="4064002"/>
              <a:ext cx="2349500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Attach server name, port to message; send into socket</a:t>
              </a:r>
            </a:p>
          </p:txBody>
        </p:sp>
        <p:cxnSp>
          <p:nvCxnSpPr>
            <p:cNvPr id="226323" name="Straight Connector 39"/>
            <p:cNvCxnSpPr>
              <a:cxnSpLocks noChangeShapeType="1"/>
            </p:cNvCxnSpPr>
            <p:nvPr/>
          </p:nvCxnSpPr>
          <p:spPr bwMode="auto">
            <a:xfrm flipV="1">
              <a:off x="2373914" y="4336506"/>
              <a:ext cx="361416" cy="55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55"/>
          <p:cNvGrpSpPr>
            <a:grpSpLocks/>
          </p:cNvGrpSpPr>
          <p:nvPr/>
        </p:nvGrpSpPr>
        <p:grpSpPr bwMode="auto">
          <a:xfrm>
            <a:off x="232173" y="5743576"/>
            <a:ext cx="2720710" cy="523875"/>
            <a:chOff x="214386" y="5472277"/>
            <a:chExt cx="2511708" cy="523220"/>
          </a:xfrm>
        </p:grpSpPr>
        <p:sp>
          <p:nvSpPr>
            <p:cNvPr id="226320" name="TextBox 61"/>
            <p:cNvSpPr txBox="1">
              <a:spLocks noChangeArrowheads="1"/>
            </p:cNvSpPr>
            <p:nvPr/>
          </p:nvSpPr>
          <p:spPr bwMode="auto">
            <a:xfrm>
              <a:off x="214386" y="5472277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print out received string and close socket</a:t>
              </a:r>
            </a:p>
          </p:txBody>
        </p:sp>
        <p:cxnSp>
          <p:nvCxnSpPr>
            <p:cNvPr id="226321" name="Straight Connector 62"/>
            <p:cNvCxnSpPr>
              <a:cxnSpLocks noChangeShapeType="1"/>
            </p:cNvCxnSpPr>
            <p:nvPr/>
          </p:nvCxnSpPr>
          <p:spPr bwMode="auto">
            <a:xfrm>
              <a:off x="2230329" y="5657589"/>
              <a:ext cx="495765" cy="24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54"/>
          <p:cNvGrpSpPr>
            <a:grpSpLocks/>
          </p:cNvGrpSpPr>
          <p:nvPr/>
        </p:nvGrpSpPr>
        <p:grpSpPr bwMode="auto">
          <a:xfrm>
            <a:off x="-170259" y="4802188"/>
            <a:ext cx="3142060" cy="677862"/>
            <a:chOff x="-157119" y="4530536"/>
            <a:chExt cx="2900123" cy="678317"/>
          </a:xfrm>
        </p:grpSpPr>
        <p:sp>
          <p:nvSpPr>
            <p:cNvPr id="226317" name="TextBox 56"/>
            <p:cNvSpPr txBox="1">
              <a:spLocks noChangeArrowheads="1"/>
            </p:cNvSpPr>
            <p:nvPr/>
          </p:nvSpPr>
          <p:spPr bwMode="auto">
            <a:xfrm>
              <a:off x="192835" y="4642544"/>
              <a:ext cx="2349500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read reply characters from</a:t>
              </a:r>
            </a:p>
            <a:p>
              <a:r>
                <a:rPr lang="en-US" altLang="en-US" sz="1400">
                  <a:solidFill>
                    <a:srgbClr val="000099"/>
                  </a:solidFill>
                </a:rPr>
                <a:t>socket into string</a:t>
              </a:r>
            </a:p>
          </p:txBody>
        </p:sp>
        <p:cxnSp>
          <p:nvCxnSpPr>
            <p:cNvPr id="226318" name="Straight Connector 59"/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26319" name="TextBox 53"/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70507" cy="4003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endParaRPr lang="en-US" altLang="en-US"/>
            </a:p>
          </p:txBody>
        </p:sp>
      </p:grpSp>
      <p:pic>
        <p:nvPicPr>
          <p:cNvPr id="226316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85" y="808038"/>
            <a:ext cx="49512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103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1" name="Rectangle 2"/>
          <p:cNvSpPr>
            <a:spLocks noChangeArrowheads="1"/>
          </p:cNvSpPr>
          <p:nvPr/>
        </p:nvSpPr>
        <p:spPr bwMode="auto">
          <a:xfrm>
            <a:off x="457465" y="88900"/>
            <a:ext cx="84201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  <a:latin typeface="Gill Sans MT" pitchFamily="34" charset="0"/>
              </a:rPr>
              <a:t>Example app: UDP server</a:t>
            </a:r>
            <a:endParaRPr lang="en-US" altLang="en-US" sz="4400">
              <a:solidFill>
                <a:srgbClr val="000099"/>
              </a:solidFill>
              <a:latin typeface="Gill Sans MT" pitchFamily="34" charset="0"/>
            </a:endParaRPr>
          </a:p>
        </p:txBody>
      </p:sp>
      <p:sp>
        <p:nvSpPr>
          <p:cNvPr id="227332" name="TextBox 1"/>
          <p:cNvSpPr txBox="1">
            <a:spLocks noChangeArrowheads="1"/>
          </p:cNvSpPr>
          <p:nvPr/>
        </p:nvSpPr>
        <p:spPr bwMode="auto">
          <a:xfrm>
            <a:off x="2944284" y="1651000"/>
            <a:ext cx="6128601" cy="4007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serverPort = 12000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serverSocket = socket(AF_INET, SOCK_DGRAM)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serverSocket.bind((</a:t>
            </a:r>
            <a:r>
              <a:rPr lang="fr-FR" altLang="en-US"/>
              <a:t>''</a:t>
            </a:r>
            <a:r>
              <a:rPr lang="en-US" altLang="en-US"/>
              <a:t>, serverPort))</a:t>
            </a:r>
          </a:p>
          <a:p>
            <a:pPr>
              <a:lnSpc>
                <a:spcPts val="2800"/>
              </a:lnSpc>
            </a:pPr>
            <a:r>
              <a:rPr lang="en-US" altLang="en-US"/>
              <a:t>print (</a:t>
            </a:r>
            <a:r>
              <a:rPr lang="ja-JP" altLang="en-US"/>
              <a:t>“</a:t>
            </a:r>
            <a:r>
              <a:rPr lang="en-US" altLang="ja-JP" i="1"/>
              <a:t>The server is ready to receive</a:t>
            </a:r>
            <a:r>
              <a:rPr lang="en-US" altLang="en-US"/>
              <a:t>”</a:t>
            </a:r>
            <a:r>
              <a:rPr lang="en-US" altLang="ja-JP"/>
              <a:t>)</a:t>
            </a:r>
          </a:p>
          <a:p>
            <a:pPr>
              <a:lnSpc>
                <a:spcPts val="2800"/>
              </a:lnSpc>
            </a:pPr>
            <a:r>
              <a:rPr lang="en-US" altLang="en-US"/>
              <a:t>while True: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message, clientAddress = serverSocket.recvfrom(2048)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modifiedMessage = message.decode().upper()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serverSocket.sendto(modifiedMessage.encode(),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                                  clientAddress)</a:t>
            </a:r>
          </a:p>
        </p:txBody>
      </p:sp>
      <p:sp>
        <p:nvSpPr>
          <p:cNvPr id="227333" name="TextBox 2"/>
          <p:cNvSpPr txBox="1">
            <a:spLocks noChangeArrowheads="1"/>
          </p:cNvSpPr>
          <p:nvPr/>
        </p:nvSpPr>
        <p:spPr bwMode="auto">
          <a:xfrm>
            <a:off x="2944284" y="1168401"/>
            <a:ext cx="27863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UDPServer</a:t>
            </a:r>
          </a:p>
        </p:txBody>
      </p:sp>
      <p:grpSp>
        <p:nvGrpSpPr>
          <p:cNvPr id="2" name="Group 13"/>
          <p:cNvGrpSpPr>
            <a:grpSpLocks/>
          </p:cNvGrpSpPr>
          <p:nvPr/>
        </p:nvGrpSpPr>
        <p:grpSpPr bwMode="auto">
          <a:xfrm>
            <a:off x="178859" y="2554289"/>
            <a:ext cx="2803260" cy="307975"/>
            <a:chOff x="164314" y="2554972"/>
            <a:chExt cx="2587958" cy="307777"/>
          </a:xfrm>
        </p:grpSpPr>
        <p:sp>
          <p:nvSpPr>
            <p:cNvPr id="227348" name="TextBox 31"/>
            <p:cNvSpPr txBox="1">
              <a:spLocks noChangeArrowheads="1"/>
            </p:cNvSpPr>
            <p:nvPr/>
          </p:nvSpPr>
          <p:spPr bwMode="auto">
            <a:xfrm>
              <a:off x="164314" y="2554972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create UDP socket</a:t>
              </a:r>
            </a:p>
          </p:txBody>
        </p:sp>
        <p:cxnSp>
          <p:nvCxnSpPr>
            <p:cNvPr id="227349" name="Straight Connector 32"/>
            <p:cNvCxnSpPr>
              <a:cxnSpLocks noChangeShapeType="1"/>
            </p:cNvCxnSpPr>
            <p:nvPr/>
          </p:nvCxnSpPr>
          <p:spPr bwMode="auto">
            <a:xfrm>
              <a:off x="1822045" y="27484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/>
          <p:cNvGrpSpPr>
            <a:grpSpLocks/>
          </p:cNvGrpSpPr>
          <p:nvPr/>
        </p:nvGrpSpPr>
        <p:grpSpPr bwMode="auto">
          <a:xfrm>
            <a:off x="184018" y="2884489"/>
            <a:ext cx="2751667" cy="523875"/>
            <a:chOff x="169076" y="2884812"/>
            <a:chExt cx="2541127" cy="523220"/>
          </a:xfrm>
        </p:grpSpPr>
        <p:sp>
          <p:nvSpPr>
            <p:cNvPr id="227346" name="TextBox 26"/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bind socket to local port number 12000</a:t>
              </a:r>
            </a:p>
          </p:txBody>
        </p:sp>
        <p:cxnSp>
          <p:nvCxnSpPr>
            <p:cNvPr id="227347" name="Straight Connector 30"/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197777" y="3789363"/>
            <a:ext cx="2737908" cy="298450"/>
            <a:chOff x="182564" y="3788573"/>
            <a:chExt cx="2528092" cy="299227"/>
          </a:xfrm>
        </p:grpSpPr>
        <p:sp>
          <p:nvSpPr>
            <p:cNvPr id="227344" name="TextBox 34"/>
            <p:cNvSpPr txBox="1">
              <a:spLocks noChangeArrowheads="1"/>
            </p:cNvSpPr>
            <p:nvPr/>
          </p:nvSpPr>
          <p:spPr bwMode="auto">
            <a:xfrm>
              <a:off x="182564" y="3788573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227345" name="Straight Connector 35"/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/>
          <p:cNvGrpSpPr>
            <a:grpSpLocks/>
          </p:cNvGrpSpPr>
          <p:nvPr/>
        </p:nvGrpSpPr>
        <p:grpSpPr bwMode="auto">
          <a:xfrm>
            <a:off x="190897" y="4151314"/>
            <a:ext cx="2971800" cy="708025"/>
            <a:chOff x="176621" y="4151971"/>
            <a:chExt cx="2743174" cy="707869"/>
          </a:xfrm>
        </p:grpSpPr>
        <p:sp>
          <p:nvSpPr>
            <p:cNvPr id="227342" name="TextBox 36"/>
            <p:cNvSpPr txBox="1">
              <a:spLocks noChangeArrowheads="1"/>
            </p:cNvSpPr>
            <p:nvPr/>
          </p:nvSpPr>
          <p:spPr bwMode="auto">
            <a:xfrm>
              <a:off x="176621" y="4151971"/>
              <a:ext cx="2349500" cy="7078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Read from UDP socket into message, getting client’s address (client IP and port)</a:t>
              </a:r>
            </a:p>
          </p:txBody>
        </p:sp>
        <p:cxnSp>
          <p:nvCxnSpPr>
            <p:cNvPr id="227343" name="Straight Connector 39"/>
            <p:cNvCxnSpPr>
              <a:cxnSpLocks noChangeShapeType="1"/>
            </p:cNvCxnSpPr>
            <p:nvPr/>
          </p:nvCxnSpPr>
          <p:spPr bwMode="auto">
            <a:xfrm flipV="1">
              <a:off x="1981317" y="4399595"/>
              <a:ext cx="938478" cy="126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/>
          <p:cNvGrpSpPr>
            <a:grpSpLocks/>
          </p:cNvGrpSpPr>
          <p:nvPr/>
        </p:nvGrpSpPr>
        <p:grpSpPr bwMode="auto">
          <a:xfrm>
            <a:off x="338800" y="4948239"/>
            <a:ext cx="2920206" cy="523875"/>
            <a:chOff x="212916" y="4997129"/>
            <a:chExt cx="2696483" cy="523220"/>
          </a:xfrm>
        </p:grpSpPr>
        <p:sp>
          <p:nvSpPr>
            <p:cNvPr id="227340" name="TextBox 61"/>
            <p:cNvSpPr txBox="1">
              <a:spLocks noChangeArrowheads="1"/>
            </p:cNvSpPr>
            <p:nvPr/>
          </p:nvSpPr>
          <p:spPr bwMode="auto">
            <a:xfrm>
              <a:off x="212916" y="4997129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send upper case string back to this client</a:t>
              </a:r>
            </a:p>
          </p:txBody>
        </p:sp>
        <p:cxnSp>
          <p:nvCxnSpPr>
            <p:cNvPr id="227341" name="Straight Connector 62"/>
            <p:cNvCxnSpPr>
              <a:cxnSpLocks noChangeShapeType="1"/>
            </p:cNvCxnSpPr>
            <p:nvPr/>
          </p:nvCxnSpPr>
          <p:spPr bwMode="auto">
            <a:xfrm>
              <a:off x="2147293" y="5106673"/>
              <a:ext cx="762106" cy="120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27339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01" y="782639"/>
            <a:ext cx="49512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104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3" name="Rectangle 2"/>
          <p:cNvSpPr>
            <a:spLocks noGrp="1" noChangeArrowheads="1"/>
          </p:cNvSpPr>
          <p:nvPr>
            <p:ph type="title"/>
          </p:nvPr>
        </p:nvSpPr>
        <p:spPr>
          <a:xfrm>
            <a:off x="459185" y="196850"/>
            <a:ext cx="8420100" cy="903288"/>
          </a:xfrm>
        </p:spPr>
        <p:txBody>
          <a:bodyPr/>
          <a:lstStyle/>
          <a:p>
            <a:r>
              <a:rPr lang="en-US" altLang="en-US" sz="4000">
                <a:ea typeface="ＭＳ Ｐゴシック" pitchFamily="34" charset="-128"/>
              </a:rPr>
              <a:t>Socket programming </a:t>
            </a:r>
            <a:r>
              <a:rPr lang="en-US" altLang="en-US" sz="4000" i="1">
                <a:solidFill>
                  <a:srgbClr val="CC0000"/>
                </a:solidFill>
                <a:ea typeface="ＭＳ Ｐゴシック" pitchFamily="34" charset="-128"/>
              </a:rPr>
              <a:t>with TCP</a:t>
            </a:r>
            <a:endParaRPr lang="en-US" altLang="en-US">
              <a:solidFill>
                <a:srgbClr val="CC0000"/>
              </a:solidFill>
              <a:ea typeface="ＭＳ Ｐゴシック" pitchFamily="34" charset="-128"/>
            </a:endParaRPr>
          </a:p>
        </p:txBody>
      </p:sp>
      <p:sp>
        <p:nvSpPr>
          <p:cNvPr id="228354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57213" y="1352550"/>
            <a:ext cx="4127500" cy="46482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client must contact server</a:t>
            </a:r>
          </a:p>
          <a:p>
            <a:r>
              <a:rPr lang="en-US" altLang="en-US" sz="2200">
                <a:ea typeface="ＭＳ Ｐゴシック" pitchFamily="34" charset="-128"/>
              </a:rPr>
              <a:t>server process must first be running</a:t>
            </a:r>
          </a:p>
          <a:p>
            <a:r>
              <a:rPr lang="en-US" altLang="en-US" sz="2200">
                <a:ea typeface="ＭＳ Ｐゴシック" pitchFamily="34" charset="-128"/>
              </a:rPr>
              <a:t>server must have created socket (door) that welcomes client</a:t>
            </a:r>
            <a:r>
              <a:rPr lang="ja-JP" altLang="en-US" sz="2200">
                <a:ea typeface="ＭＳ Ｐゴシック" pitchFamily="34" charset="-128"/>
              </a:rPr>
              <a:t>’</a:t>
            </a:r>
            <a:r>
              <a:rPr lang="en-US" altLang="ja-JP" sz="2200">
                <a:ea typeface="ＭＳ Ｐゴシック" pitchFamily="34" charset="-128"/>
              </a:rPr>
              <a:t>s contact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sz="2400">
                <a:solidFill>
                  <a:srgbClr val="CC0000"/>
                </a:solidFill>
                <a:ea typeface="ＭＳ Ｐゴシック" pitchFamily="34" charset="-128"/>
              </a:rPr>
              <a:t>client contacts server by:</a:t>
            </a:r>
          </a:p>
          <a:p>
            <a:r>
              <a:rPr lang="en-US" altLang="en-US" sz="2200">
                <a:ea typeface="ＭＳ Ｐゴシック" pitchFamily="34" charset="-128"/>
              </a:rPr>
              <a:t>Creating TCP socket, specifying IP address, port number of server process</a:t>
            </a:r>
          </a:p>
          <a:p>
            <a:r>
              <a:rPr lang="en-US" altLang="en-US" sz="2200" i="1">
                <a:solidFill>
                  <a:srgbClr val="CC0000"/>
                </a:solidFill>
                <a:ea typeface="ＭＳ Ｐゴシック" pitchFamily="34" charset="-128"/>
              </a:rPr>
              <a:t>when client creates socket:</a:t>
            </a:r>
            <a:r>
              <a:rPr lang="en-US" altLang="en-US" sz="2200">
                <a:ea typeface="ＭＳ Ｐゴシック" pitchFamily="34" charset="-128"/>
              </a:rPr>
              <a:t> client TCP establishes connection to server TCP</a:t>
            </a:r>
          </a:p>
          <a:p>
            <a:endParaRPr lang="en-US" altLang="en-US" sz="2000">
              <a:ea typeface="ＭＳ Ｐゴシック" pitchFamily="34" charset="-128"/>
            </a:endParaRPr>
          </a:p>
        </p:txBody>
      </p:sp>
      <p:sp>
        <p:nvSpPr>
          <p:cNvPr id="228355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4870450" y="1390651"/>
            <a:ext cx="4292600" cy="3000375"/>
          </a:xfrm>
        </p:spPr>
        <p:txBody>
          <a:bodyPr/>
          <a:lstStyle/>
          <a:p>
            <a:r>
              <a:rPr lang="en-US" altLang="en-US" sz="2200">
                <a:ea typeface="ＭＳ Ｐゴシック" pitchFamily="34" charset="-128"/>
              </a:rPr>
              <a:t>when contacted by client, </a:t>
            </a:r>
            <a:r>
              <a:rPr lang="en-US" altLang="en-US" sz="2200" i="1">
                <a:solidFill>
                  <a:srgbClr val="CC0000"/>
                </a:solidFill>
                <a:ea typeface="ＭＳ Ｐゴシック" pitchFamily="34" charset="-128"/>
              </a:rPr>
              <a:t>server TCP creates new socket</a:t>
            </a:r>
            <a:r>
              <a:rPr lang="en-US" altLang="en-US" sz="2200">
                <a:ea typeface="ＭＳ Ｐゴシック" pitchFamily="34" charset="-128"/>
              </a:rPr>
              <a:t> for server process to communicate with that particular client</a:t>
            </a:r>
          </a:p>
          <a:p>
            <a:pPr lvl="1"/>
            <a:r>
              <a:rPr lang="en-US" altLang="en-US" sz="2200">
                <a:ea typeface="ＭＳ Ｐゴシック" pitchFamily="34" charset="-128"/>
              </a:rPr>
              <a:t>allows server to talk with multiple clients</a:t>
            </a:r>
          </a:p>
          <a:p>
            <a:pPr lvl="1"/>
            <a:r>
              <a:rPr lang="en-US" altLang="en-US" sz="2200">
                <a:ea typeface="ＭＳ Ｐゴシック" pitchFamily="34" charset="-128"/>
              </a:rPr>
              <a:t>source port numbers used to distinguish clients (more in Chap 3)</a:t>
            </a:r>
            <a:endParaRPr lang="en-US" altLang="en-US" sz="2200" i="1">
              <a:ea typeface="ＭＳ Ｐゴシック" pitchFamily="34" charset="-128"/>
            </a:endParaRPr>
          </a:p>
        </p:txBody>
      </p:sp>
      <p:pic>
        <p:nvPicPr>
          <p:cNvPr id="228358" name="Picture 16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329" y="868364"/>
            <a:ext cx="69324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59" name="Text Box 6"/>
          <p:cNvSpPr txBox="1">
            <a:spLocks noChangeArrowheads="1"/>
          </p:cNvSpPr>
          <p:nvPr/>
        </p:nvSpPr>
        <p:spPr bwMode="auto">
          <a:xfrm>
            <a:off x="5128419" y="4959812"/>
            <a:ext cx="4035400" cy="10341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Gill Sans MT" pitchFamily="34" charset="0"/>
              </a:rPr>
              <a:t>TCP provides reliable, in-order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Gill Sans MT" pitchFamily="34" charset="0"/>
              </a:rPr>
              <a:t>byte-stream transfer (</a:t>
            </a:r>
            <a:r>
              <a:rPr lang="ja-JP" altLang="en-US" sz="2400">
                <a:solidFill>
                  <a:srgbClr val="000099"/>
                </a:solidFill>
                <a:latin typeface="Gill Sans MT" pitchFamily="34" charset="0"/>
              </a:rPr>
              <a:t>“</a:t>
            </a:r>
            <a:r>
              <a:rPr lang="en-US" altLang="ja-JP" sz="2400">
                <a:solidFill>
                  <a:srgbClr val="000099"/>
                </a:solidFill>
                <a:latin typeface="Gill Sans MT" pitchFamily="34" charset="0"/>
              </a:rPr>
              <a:t>pipe</a:t>
            </a:r>
            <a:r>
              <a:rPr lang="ja-JP" altLang="en-US" sz="2400">
                <a:solidFill>
                  <a:srgbClr val="000099"/>
                </a:solidFill>
                <a:latin typeface="Gill Sans MT" pitchFamily="34" charset="0"/>
              </a:rPr>
              <a:t>”</a:t>
            </a:r>
            <a:r>
              <a:rPr lang="en-US" altLang="ja-JP" sz="2400">
                <a:solidFill>
                  <a:srgbClr val="000099"/>
                </a:solidFill>
                <a:latin typeface="Gill Sans MT" pitchFamily="34" charset="0"/>
              </a:rPr>
              <a:t>)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  <a:latin typeface="Gill Sans MT" pitchFamily="34" charset="0"/>
              </a:rPr>
              <a:t>between client and server</a:t>
            </a:r>
          </a:p>
        </p:txBody>
      </p:sp>
      <p:grpSp>
        <p:nvGrpSpPr>
          <p:cNvPr id="228360" name="Group 8"/>
          <p:cNvGrpSpPr>
            <a:grpSpLocks/>
          </p:cNvGrpSpPr>
          <p:nvPr/>
        </p:nvGrpSpPr>
        <p:grpSpPr bwMode="auto">
          <a:xfrm>
            <a:off x="5099183" y="4519620"/>
            <a:ext cx="2880651" cy="465138"/>
            <a:chOff x="55" y="3822"/>
            <a:chExt cx="1675" cy="293"/>
          </a:xfrm>
        </p:grpSpPr>
        <p:sp>
          <p:nvSpPr>
            <p:cNvPr id="228361" name="Rectangle 9"/>
            <p:cNvSpPr>
              <a:spLocks noChangeArrowheads="1"/>
            </p:cNvSpPr>
            <p:nvPr/>
          </p:nvSpPr>
          <p:spPr bwMode="auto">
            <a:xfrm>
              <a:off x="96" y="3824"/>
              <a:ext cx="107" cy="29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buClr>
                  <a:srgbClr val="3333CC"/>
                </a:buClr>
              </a:pPr>
              <a:endParaRPr lang="en-US" altLang="en-US" sz="2400">
                <a:solidFill>
                  <a:srgbClr val="000000"/>
                </a:solidFill>
                <a:latin typeface="Comic Sans MS" pitchFamily="66" charset="0"/>
              </a:endParaRPr>
            </a:p>
          </p:txBody>
        </p:sp>
        <p:sp>
          <p:nvSpPr>
            <p:cNvPr id="228362" name="Text Box 10"/>
            <p:cNvSpPr txBox="1">
              <a:spLocks noChangeArrowheads="1"/>
            </p:cNvSpPr>
            <p:nvPr/>
          </p:nvSpPr>
          <p:spPr bwMode="auto">
            <a:xfrm>
              <a:off x="55" y="3822"/>
              <a:ext cx="1675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Gill Sans MT" pitchFamily="34" charset="0"/>
                </a:rPr>
                <a:t>application viewpoint:</a:t>
              </a:r>
            </a:p>
          </p:txBody>
        </p:sp>
      </p:grp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105</a:t>
            </a:fld>
            <a:endParaRPr lang="en-US" altLang="en-US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7" name="Rectangle 2"/>
          <p:cNvSpPr>
            <a:spLocks noGrp="1" noChangeArrowheads="1"/>
          </p:cNvSpPr>
          <p:nvPr>
            <p:ph type="title"/>
          </p:nvPr>
        </p:nvSpPr>
        <p:spPr>
          <a:xfrm>
            <a:off x="457465" y="88900"/>
            <a:ext cx="8420100" cy="947738"/>
          </a:xfrm>
        </p:spPr>
        <p:txBody>
          <a:bodyPr/>
          <a:lstStyle/>
          <a:p>
            <a:r>
              <a:rPr lang="en-US" altLang="en-US" sz="3600">
                <a:ea typeface="ＭＳ Ｐゴシック" pitchFamily="34" charset="-128"/>
              </a:rPr>
              <a:t>Client/server socket interaction: TCP</a:t>
            </a:r>
            <a:endParaRPr lang="en-US" altLang="en-US">
              <a:ea typeface="ＭＳ Ｐゴシック" pitchFamily="34" charset="-128"/>
            </a:endParaRP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470423" y="3013076"/>
            <a:ext cx="1927886" cy="933450"/>
            <a:chOff x="827" y="2025"/>
            <a:chExt cx="1121" cy="588"/>
          </a:xfrm>
        </p:grpSpPr>
        <p:sp>
          <p:nvSpPr>
            <p:cNvPr id="229417" name="Text Box 4"/>
            <p:cNvSpPr txBox="1">
              <a:spLocks noChangeArrowheads="1"/>
            </p:cNvSpPr>
            <p:nvPr/>
          </p:nvSpPr>
          <p:spPr bwMode="auto">
            <a:xfrm>
              <a:off x="827" y="2025"/>
              <a:ext cx="98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wait for incoming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connection request</a:t>
              </a:r>
              <a:endParaRPr lang="en-US" altLang="en-US" sz="24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9418" name="Text Box 5"/>
            <p:cNvSpPr txBox="1">
              <a:spLocks noChangeArrowheads="1"/>
            </p:cNvSpPr>
            <p:nvPr/>
          </p:nvSpPr>
          <p:spPr bwMode="auto">
            <a:xfrm>
              <a:off x="828" y="2283"/>
              <a:ext cx="1120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 =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serverSocket.accept()</a:t>
              </a:r>
              <a:endParaRPr lang="en-US" altLang="en-US" sz="2400">
                <a:solidFill>
                  <a:srgbClr val="CC0000"/>
                </a:solidFill>
                <a:latin typeface="Times New Roman" pitchFamily="18" charset="0"/>
              </a:endParaRPr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1449786" y="1776414"/>
            <a:ext cx="2553890" cy="1317625"/>
            <a:chOff x="821" y="1246"/>
            <a:chExt cx="1485" cy="830"/>
          </a:xfrm>
        </p:grpSpPr>
        <p:grpSp>
          <p:nvGrpSpPr>
            <p:cNvPr id="229413" name="Group 7"/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229415" name="Text Box 8"/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create socket,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port=</a:t>
                </a:r>
                <a:r>
                  <a:rPr lang="en-US" altLang="en-US" sz="1400" b="1">
                    <a:solidFill>
                      <a:srgbClr val="000000"/>
                    </a:solidFill>
                    <a:latin typeface="Courier New" pitchFamily="49" charset="0"/>
                  </a:rPr>
                  <a:t>x</a:t>
                </a:r>
                <a:r>
                  <a:rPr lang="en-US" altLang="en-US" sz="1400">
                    <a:solidFill>
                      <a:srgbClr val="000000"/>
                    </a:solidFill>
                  </a:rPr>
                  <a:t>, for incoming request:</a:t>
                </a:r>
                <a:endParaRPr lang="en-US" altLang="en-US" sz="240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29416" name="Text Box 9"/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r>
                  <a:rPr lang="en-US" altLang="en-US" sz="1400">
                    <a:solidFill>
                      <a:srgbClr val="CC0000"/>
                    </a:solidFill>
                  </a:rPr>
                  <a:t>serverSocket = socket()</a:t>
                </a:r>
                <a:endParaRPr lang="en-US" altLang="en-US" sz="2400">
                  <a:solidFill>
                    <a:srgbClr val="CC0000"/>
                  </a:solidFill>
                  <a:latin typeface="Times New Roman" pitchFamily="18" charset="0"/>
                </a:endParaRPr>
              </a:p>
            </p:txBody>
          </p:sp>
        </p:grpSp>
        <p:sp>
          <p:nvSpPr>
            <p:cNvPr id="229414" name="Line 10"/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5" name="Group 11"/>
          <p:cNvGrpSpPr>
            <a:grpSpLocks/>
          </p:cNvGrpSpPr>
          <p:nvPr/>
        </p:nvGrpSpPr>
        <p:grpSpPr bwMode="auto">
          <a:xfrm>
            <a:off x="5563527" y="3021014"/>
            <a:ext cx="2553890" cy="731837"/>
            <a:chOff x="3333" y="1202"/>
            <a:chExt cx="1485" cy="461"/>
          </a:xfrm>
        </p:grpSpPr>
        <p:sp>
          <p:nvSpPr>
            <p:cNvPr id="229411" name="Text Box 12"/>
            <p:cNvSpPr txBox="1">
              <a:spLocks noChangeArrowheads="1"/>
            </p:cNvSpPr>
            <p:nvPr/>
          </p:nvSpPr>
          <p:spPr bwMode="auto">
            <a:xfrm>
              <a:off x="3335" y="1202"/>
              <a:ext cx="135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create socket,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 to </a:t>
              </a:r>
              <a:r>
                <a:rPr lang="en-US" altLang="en-US" sz="1400" b="1">
                  <a:solidFill>
                    <a:srgbClr val="000000"/>
                  </a:solidFill>
                  <a:latin typeface="Courier New" pitchFamily="49" charset="0"/>
                </a:rPr>
                <a:t>hostid</a:t>
              </a:r>
              <a:r>
                <a:rPr lang="en-US" altLang="en-US" sz="1400">
                  <a:solidFill>
                    <a:srgbClr val="000000"/>
                  </a:solidFill>
                </a:rPr>
                <a:t>, port=</a:t>
              </a:r>
              <a:r>
                <a:rPr lang="en-US" altLang="en-US" sz="1400" b="1">
                  <a:solidFill>
                    <a:srgbClr val="000000"/>
                  </a:solidFill>
                  <a:latin typeface="Courier New" pitchFamily="49" charset="0"/>
                </a:rPr>
                <a:t>x</a:t>
              </a:r>
              <a:endParaRPr lang="en-US" altLang="en-US" sz="24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9412" name="Text Box 13"/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clientSocket = socket()</a:t>
              </a:r>
              <a:endParaRPr lang="en-US" altLang="en-US" sz="2400">
                <a:solidFill>
                  <a:srgbClr val="CC0000"/>
                </a:solidFill>
                <a:latin typeface="Times New Roman" pitchFamily="18" charset="0"/>
              </a:endParaRPr>
            </a:p>
          </p:txBody>
        </p:sp>
      </p:grpSp>
      <p:sp>
        <p:nvSpPr>
          <p:cNvPr id="229383" name="Text Box 22"/>
          <p:cNvSpPr txBox="1">
            <a:spLocks noChangeArrowheads="1"/>
          </p:cNvSpPr>
          <p:nvPr/>
        </p:nvSpPr>
        <p:spPr bwMode="auto">
          <a:xfrm>
            <a:off x="914692" y="1137773"/>
            <a:ext cx="356732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pitchFamily="34" charset="0"/>
              </a:rPr>
              <a:t>server</a:t>
            </a: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 (running</a:t>
            </a:r>
            <a:r>
              <a:rPr lang="en-US" altLang="en-US">
                <a:solidFill>
                  <a:srgbClr val="000000"/>
                </a:solidFill>
                <a:latin typeface="Gill Sans MT" pitchFamily="34" charset="0"/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pitchFamily="66" charset="0"/>
              </a:rPr>
              <a:t> </a:t>
            </a:r>
            <a:r>
              <a:rPr lang="en-US" altLang="en-US" sz="1800" b="1">
                <a:solidFill>
                  <a:srgbClr val="000000"/>
                </a:solidFill>
                <a:latin typeface="Courier New" pitchFamily="49" charset="0"/>
              </a:rPr>
              <a:t>hostid</a:t>
            </a: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)</a:t>
            </a:r>
          </a:p>
        </p:txBody>
      </p:sp>
      <p:sp>
        <p:nvSpPr>
          <p:cNvPr id="229384" name="Text Box 23"/>
          <p:cNvSpPr txBox="1">
            <a:spLocks noChangeArrowheads="1"/>
          </p:cNvSpPr>
          <p:nvPr/>
        </p:nvSpPr>
        <p:spPr bwMode="auto">
          <a:xfrm>
            <a:off x="5898799" y="1133009"/>
            <a:ext cx="97013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 algn="ctr"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800">
                <a:solidFill>
                  <a:srgbClr val="000000"/>
                </a:solidFill>
                <a:latin typeface="Gill Sans MT" pitchFamily="34" charset="0"/>
              </a:rPr>
              <a:t>client</a:t>
            </a:r>
          </a:p>
        </p:txBody>
      </p:sp>
      <p:grpSp>
        <p:nvGrpSpPr>
          <p:cNvPr id="6" name="Group 24"/>
          <p:cNvGrpSpPr>
            <a:grpSpLocks/>
          </p:cNvGrpSpPr>
          <p:nvPr/>
        </p:nvGrpSpPr>
        <p:grpSpPr bwMode="auto">
          <a:xfrm>
            <a:off x="3226330" y="3808413"/>
            <a:ext cx="4253045" cy="1371600"/>
            <a:chOff x="1848" y="2526"/>
            <a:chExt cx="2473" cy="864"/>
          </a:xfrm>
        </p:grpSpPr>
        <p:sp>
          <p:nvSpPr>
            <p:cNvPr id="229406" name="Line 25"/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29407" name="Group 26"/>
            <p:cNvGrpSpPr>
              <a:grpSpLocks/>
            </p:cNvGrpSpPr>
            <p:nvPr/>
          </p:nvGrpSpPr>
          <p:grpSpPr bwMode="auto">
            <a:xfrm>
              <a:off x="1848" y="2526"/>
              <a:ext cx="2473" cy="516"/>
              <a:chOff x="1848" y="2526"/>
              <a:chExt cx="2473" cy="516"/>
            </a:xfrm>
          </p:grpSpPr>
          <p:sp>
            <p:nvSpPr>
              <p:cNvPr id="229408" name="Text Box 27"/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986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send request using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29409" name="Line 28"/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29410" name="Line 29"/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" name="Group 30"/>
          <p:cNvGrpSpPr>
            <a:grpSpLocks/>
          </p:cNvGrpSpPr>
          <p:nvPr/>
        </p:nvGrpSpPr>
        <p:grpSpPr bwMode="auto">
          <a:xfrm>
            <a:off x="1460104" y="3903663"/>
            <a:ext cx="4438782" cy="1490662"/>
            <a:chOff x="821" y="2586"/>
            <a:chExt cx="2581" cy="939"/>
          </a:xfrm>
        </p:grpSpPr>
        <p:sp>
          <p:nvSpPr>
            <p:cNvPr id="229401" name="Text Box 31"/>
            <p:cNvSpPr txBox="1">
              <a:spLocks noChangeArrowheads="1"/>
            </p:cNvSpPr>
            <p:nvPr/>
          </p:nvSpPr>
          <p:spPr bwMode="auto">
            <a:xfrm>
              <a:off x="821" y="2787"/>
              <a:ext cx="929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read request from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</a:t>
              </a:r>
              <a:r>
                <a:rPr lang="en-US" altLang="en-US" sz="1400">
                  <a:solidFill>
                    <a:srgbClr val="FF0000"/>
                  </a:solidFill>
                </a:rPr>
                <a:t>t</a:t>
              </a:r>
              <a:endParaRPr lang="en-US" altLang="en-US" sz="240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229402" name="Text Box 32"/>
            <p:cNvSpPr txBox="1">
              <a:spLocks noChangeArrowheads="1"/>
            </p:cNvSpPr>
            <p:nvPr/>
          </p:nvSpPr>
          <p:spPr bwMode="auto">
            <a:xfrm>
              <a:off x="851" y="3195"/>
              <a:ext cx="929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write reply to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itchFamily="18" charset="0"/>
              </a:endParaRPr>
            </a:p>
          </p:txBody>
        </p:sp>
        <p:sp>
          <p:nvSpPr>
            <p:cNvPr id="229403" name="Line 33"/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404" name="Line 34"/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405" name="Line 35"/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pic>
        <p:nvPicPr>
          <p:cNvPr id="229387" name="Picture 45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812" y="758825"/>
            <a:ext cx="7923080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9388" name="Line 49"/>
          <p:cNvSpPr>
            <a:spLocks noChangeShapeType="1"/>
          </p:cNvSpPr>
          <p:nvPr/>
        </p:nvSpPr>
        <p:spPr bwMode="auto">
          <a:xfrm>
            <a:off x="871935" y="1589088"/>
            <a:ext cx="3620161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" name="Group 52"/>
          <p:cNvGrpSpPr>
            <a:grpSpLocks/>
          </p:cNvGrpSpPr>
          <p:nvPr/>
        </p:nvGrpSpPr>
        <p:grpSpPr bwMode="auto">
          <a:xfrm>
            <a:off x="3214292" y="3101977"/>
            <a:ext cx="2383631" cy="590550"/>
            <a:chOff x="3043" y="1188"/>
            <a:chExt cx="1386" cy="372"/>
          </a:xfrm>
        </p:grpSpPr>
        <p:sp>
          <p:nvSpPr>
            <p:cNvPr id="229399" name="Line 37"/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  <p:sp>
          <p:nvSpPr>
            <p:cNvPr id="229400" name="Text Box 38"/>
            <p:cNvSpPr txBox="1">
              <a:spLocks noChangeArrowheads="1"/>
            </p:cNvSpPr>
            <p:nvPr/>
          </p:nvSpPr>
          <p:spPr bwMode="auto">
            <a:xfrm>
              <a:off x="3147" y="1188"/>
              <a:ext cx="1121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TCP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connection setup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sp>
        <p:nvSpPr>
          <p:cNvPr id="229390" name="Line 50"/>
          <p:cNvSpPr>
            <a:spLocks noChangeShapeType="1"/>
          </p:cNvSpPr>
          <p:nvPr/>
        </p:nvSpPr>
        <p:spPr bwMode="auto">
          <a:xfrm>
            <a:off x="6007234" y="1600200"/>
            <a:ext cx="732631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" name="Group 53"/>
          <p:cNvGrpSpPr>
            <a:grpSpLocks/>
          </p:cNvGrpSpPr>
          <p:nvPr/>
        </p:nvGrpSpPr>
        <p:grpSpPr bwMode="auto">
          <a:xfrm>
            <a:off x="1406790" y="4294187"/>
            <a:ext cx="5790539" cy="1911350"/>
            <a:chOff x="832" y="2740"/>
            <a:chExt cx="3367" cy="1204"/>
          </a:xfrm>
        </p:grpSpPr>
        <p:sp>
          <p:nvSpPr>
            <p:cNvPr id="229392" name="Text Box 15"/>
            <p:cNvSpPr txBox="1">
              <a:spLocks noChangeArrowheads="1"/>
            </p:cNvSpPr>
            <p:nvPr/>
          </p:nvSpPr>
          <p:spPr bwMode="auto">
            <a:xfrm>
              <a:off x="867" y="3512"/>
              <a:ext cx="929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close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itchFamily="18" charset="0"/>
              </a:endParaRPr>
            </a:p>
          </p:txBody>
        </p:sp>
        <p:sp>
          <p:nvSpPr>
            <p:cNvPr id="229393" name="Line 16"/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29394" name="Freeform 17"/>
            <p:cNvSpPr>
              <a:spLocks/>
            </p:cNvSpPr>
            <p:nvPr/>
          </p:nvSpPr>
          <p:spPr bwMode="auto">
            <a:xfrm>
              <a:off x="832" y="2740"/>
              <a:ext cx="492" cy="252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29395" name="Group 18"/>
            <p:cNvGrpSpPr>
              <a:grpSpLocks/>
            </p:cNvGrpSpPr>
            <p:nvPr/>
          </p:nvGrpSpPr>
          <p:grpSpPr bwMode="auto">
            <a:xfrm>
              <a:off x="3393" y="3248"/>
              <a:ext cx="806" cy="696"/>
              <a:chOff x="3365" y="3375"/>
              <a:chExt cx="806" cy="696"/>
            </a:xfrm>
          </p:grpSpPr>
          <p:sp>
            <p:nvSpPr>
              <p:cNvPr id="229396" name="Text Box 19"/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06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read reply from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29397" name="Text Box 20"/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669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itchFamily="34" charset="0"/>
                    <a:ea typeface="ＭＳ Ｐゴシック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close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229398" name="Line 21"/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</p:grpSp>
      </p:grp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5410F183-BC0A-4CBF-B733-271855D62A2D}" type="slidenum">
              <a:rPr lang="en-US" altLang="en-US" smtClean="0"/>
              <a:pPr/>
              <a:t>106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3" name="Rectangle 2"/>
          <p:cNvSpPr>
            <a:spLocks noChangeArrowheads="1"/>
          </p:cNvSpPr>
          <p:nvPr/>
        </p:nvSpPr>
        <p:spPr bwMode="auto">
          <a:xfrm>
            <a:off x="457465" y="88900"/>
            <a:ext cx="84201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  <a:latin typeface="Gill Sans MT" pitchFamily="34" charset="0"/>
              </a:rPr>
              <a:t>Example app: TCP client</a:t>
            </a:r>
            <a:endParaRPr lang="en-US" altLang="en-US" sz="4400">
              <a:solidFill>
                <a:srgbClr val="000099"/>
              </a:solidFill>
              <a:latin typeface="Gill Sans MT" pitchFamily="34" charset="0"/>
            </a:endParaRPr>
          </a:p>
        </p:txBody>
      </p:sp>
      <p:sp>
        <p:nvSpPr>
          <p:cNvPr id="230404" name="TextBox 1"/>
          <p:cNvSpPr txBox="1">
            <a:spLocks noChangeArrowheads="1"/>
          </p:cNvSpPr>
          <p:nvPr/>
        </p:nvSpPr>
        <p:spPr bwMode="auto">
          <a:xfrm>
            <a:off x="2930525" y="1651000"/>
            <a:ext cx="5889754" cy="42370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serverName = ’</a:t>
            </a:r>
            <a:r>
              <a:rPr lang="en-US" altLang="ja-JP"/>
              <a:t>servername</a:t>
            </a:r>
            <a:r>
              <a:rPr lang="en-US" altLang="en-US"/>
              <a:t>’</a:t>
            </a:r>
            <a:endParaRPr lang="en-US" altLang="ja-JP"/>
          </a:p>
          <a:p>
            <a:pPr>
              <a:lnSpc>
                <a:spcPts val="2800"/>
              </a:lnSpc>
            </a:pPr>
            <a:r>
              <a:rPr lang="en-US" altLang="en-US"/>
              <a:t>serverPort = 12000</a:t>
            </a:r>
          </a:p>
          <a:p>
            <a:pPr>
              <a:lnSpc>
                <a:spcPts val="2800"/>
              </a:lnSpc>
            </a:pPr>
            <a:r>
              <a:rPr lang="en-US" altLang="en-US"/>
              <a:t>clientSocket = socket(AF_INET, SOCK_STREAM)</a:t>
            </a:r>
          </a:p>
          <a:p>
            <a:pPr>
              <a:lnSpc>
                <a:spcPts val="2800"/>
              </a:lnSpc>
            </a:pPr>
            <a:r>
              <a:rPr lang="en-US" altLang="en-US"/>
              <a:t>clientSocket.connect((serverName,serverPort))</a:t>
            </a:r>
          </a:p>
          <a:p>
            <a:pPr>
              <a:lnSpc>
                <a:spcPts val="2800"/>
              </a:lnSpc>
            </a:pPr>
            <a:r>
              <a:rPr lang="en-US" altLang="en-US"/>
              <a:t>sentence = raw_input(‘Input lowercase sentence:’)</a:t>
            </a:r>
          </a:p>
          <a:p>
            <a:pPr>
              <a:lnSpc>
                <a:spcPts val="2800"/>
              </a:lnSpc>
            </a:pPr>
            <a:r>
              <a:rPr lang="en-US" altLang="en-US"/>
              <a:t>clientSocket.send(sentence.encode())</a:t>
            </a:r>
          </a:p>
          <a:p>
            <a:pPr>
              <a:lnSpc>
                <a:spcPts val="2800"/>
              </a:lnSpc>
            </a:pPr>
            <a:r>
              <a:rPr lang="en-US" altLang="en-US"/>
              <a:t>modifiedSentence = clientSocket.recv(1024)</a:t>
            </a:r>
          </a:p>
          <a:p>
            <a:pPr>
              <a:lnSpc>
                <a:spcPts val="2800"/>
              </a:lnSpc>
            </a:pPr>
            <a:r>
              <a:rPr lang="en-US" altLang="en-US"/>
              <a:t>print (‘From Server:’, modifiedSentence.decode())</a:t>
            </a:r>
          </a:p>
          <a:p>
            <a:pPr>
              <a:lnSpc>
                <a:spcPts val="2800"/>
              </a:lnSpc>
            </a:pPr>
            <a:r>
              <a:rPr lang="en-US" altLang="en-US"/>
              <a:t>clientSocket.close()</a:t>
            </a:r>
          </a:p>
        </p:txBody>
      </p:sp>
      <p:sp>
        <p:nvSpPr>
          <p:cNvPr id="230405" name="TextBox 2"/>
          <p:cNvSpPr txBox="1">
            <a:spLocks noChangeArrowheads="1"/>
          </p:cNvSpPr>
          <p:nvPr/>
        </p:nvSpPr>
        <p:spPr bwMode="auto">
          <a:xfrm>
            <a:off x="2944284" y="1168401"/>
            <a:ext cx="26324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TCPClient</a:t>
            </a:r>
          </a:p>
        </p:txBody>
      </p:sp>
      <p:grpSp>
        <p:nvGrpSpPr>
          <p:cNvPr id="2" name="Group 47"/>
          <p:cNvGrpSpPr>
            <a:grpSpLocks/>
          </p:cNvGrpSpPr>
          <p:nvPr/>
        </p:nvGrpSpPr>
        <p:grpSpPr bwMode="auto">
          <a:xfrm>
            <a:off x="1" y="2670176"/>
            <a:ext cx="3009635" cy="523875"/>
            <a:chOff x="-811" y="2671324"/>
            <a:chExt cx="2778483" cy="523220"/>
          </a:xfrm>
        </p:grpSpPr>
        <p:sp>
          <p:nvSpPr>
            <p:cNvPr id="230412" name="TextBox 31"/>
            <p:cNvSpPr txBox="1">
              <a:spLocks noChangeArrowheads="1"/>
            </p:cNvSpPr>
            <p:nvPr/>
          </p:nvSpPr>
          <p:spPr bwMode="auto">
            <a:xfrm>
              <a:off x="-811" y="2671324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create TCP socket for server, remote port 12000</a:t>
              </a:r>
            </a:p>
          </p:txBody>
        </p:sp>
        <p:cxnSp>
          <p:nvCxnSpPr>
            <p:cNvPr id="230413" name="Straight Connector 32"/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5" name="Oval 4"/>
          <p:cNvSpPr>
            <a:spLocks noChangeArrowheads="1"/>
          </p:cNvSpPr>
          <p:nvPr/>
        </p:nvSpPr>
        <p:spPr bwMode="auto">
          <a:xfrm>
            <a:off x="6810375" y="2895600"/>
            <a:ext cx="2435225" cy="508000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endParaRPr lang="en-US" altLang="en-US" sz="2400">
              <a:latin typeface="Comic Sans MS" pitchFamily="66" charset="0"/>
            </a:endParaRPr>
          </a:p>
        </p:txBody>
      </p:sp>
      <p:pic>
        <p:nvPicPr>
          <p:cNvPr id="230408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768" y="795338"/>
            <a:ext cx="49512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47"/>
          <p:cNvGrpSpPr>
            <a:grpSpLocks/>
          </p:cNvGrpSpPr>
          <p:nvPr/>
        </p:nvGrpSpPr>
        <p:grpSpPr bwMode="auto">
          <a:xfrm>
            <a:off x="0" y="4157664"/>
            <a:ext cx="3026833" cy="523875"/>
            <a:chOff x="-17288" y="2918148"/>
            <a:chExt cx="2794960" cy="522566"/>
          </a:xfrm>
        </p:grpSpPr>
        <p:sp>
          <p:nvSpPr>
            <p:cNvPr id="230410" name="TextBox 31"/>
            <p:cNvSpPr txBox="1">
              <a:spLocks noChangeArrowheads="1"/>
            </p:cNvSpPr>
            <p:nvPr/>
          </p:nvSpPr>
          <p:spPr bwMode="auto">
            <a:xfrm>
              <a:off x="-17288" y="2918148"/>
              <a:ext cx="2271818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No need to attach server name, port </a:t>
              </a:r>
            </a:p>
          </p:txBody>
        </p:sp>
        <p:cxnSp>
          <p:nvCxnSpPr>
            <p:cNvPr id="230411" name="Straight Connector 32"/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107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7" name="Rectangle 2"/>
          <p:cNvSpPr>
            <a:spLocks noChangeArrowheads="1"/>
          </p:cNvSpPr>
          <p:nvPr/>
        </p:nvSpPr>
        <p:spPr bwMode="auto">
          <a:xfrm>
            <a:off x="457465" y="88900"/>
            <a:ext cx="84201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  <a:latin typeface="Gill Sans MT" pitchFamily="34" charset="0"/>
              </a:rPr>
              <a:t>Example app: TCP server</a:t>
            </a:r>
            <a:endParaRPr lang="en-US" altLang="en-US" sz="4400">
              <a:solidFill>
                <a:srgbClr val="000099"/>
              </a:solidFill>
              <a:latin typeface="Gill Sans MT" pitchFamily="34" charset="0"/>
            </a:endParaRPr>
          </a:p>
        </p:txBody>
      </p:sp>
      <p:sp>
        <p:nvSpPr>
          <p:cNvPr id="231428" name="TextBox 1"/>
          <p:cNvSpPr txBox="1">
            <a:spLocks noChangeArrowheads="1"/>
          </p:cNvSpPr>
          <p:nvPr/>
        </p:nvSpPr>
        <p:spPr bwMode="auto">
          <a:xfrm>
            <a:off x="2944283" y="1439863"/>
            <a:ext cx="6269665" cy="5201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/>
              <a:t> from socket import *</a:t>
            </a:r>
          </a:p>
          <a:p>
            <a:r>
              <a:rPr lang="en-US" altLang="en-US"/>
              <a:t>serverPort = 12000</a:t>
            </a:r>
          </a:p>
          <a:p>
            <a:r>
              <a:rPr lang="en-US" altLang="en-US"/>
              <a:t>serverSocket = socket(AF_INET,SOCK_STREAM)</a:t>
            </a:r>
          </a:p>
          <a:p>
            <a:r>
              <a:rPr lang="en-US" altLang="en-US"/>
              <a:t>serverSocket.bind((‘’,serverPort))</a:t>
            </a:r>
          </a:p>
          <a:p>
            <a:r>
              <a:rPr lang="en-US" altLang="en-US"/>
              <a:t>serverSocket.listen(1)</a:t>
            </a:r>
          </a:p>
          <a:p>
            <a:r>
              <a:rPr lang="en-US" altLang="en-US"/>
              <a:t>print ‘The server is ready to receive’</a:t>
            </a:r>
          </a:p>
          <a:p>
            <a:r>
              <a:rPr lang="en-US" altLang="en-US"/>
              <a:t>while True:</a:t>
            </a:r>
          </a:p>
          <a:p>
            <a:r>
              <a:rPr lang="en-US" altLang="en-US"/>
              <a:t>     connectionSocket, addr = serverSocket.accept()</a:t>
            </a:r>
          </a:p>
          <a:p>
            <a:r>
              <a:rPr lang="en-US" altLang="en-US"/>
              <a:t>     </a:t>
            </a:r>
          </a:p>
          <a:p>
            <a:r>
              <a:rPr lang="en-US" altLang="en-US"/>
              <a:t>     sentence = connectionSocket.recv(1024).decode()</a:t>
            </a:r>
          </a:p>
          <a:p>
            <a:r>
              <a:rPr lang="en-US" altLang="en-US"/>
              <a:t>     capitalizedSentence = sentence.upper()</a:t>
            </a:r>
          </a:p>
          <a:p>
            <a:r>
              <a:rPr lang="en-US" altLang="en-US"/>
              <a:t>     connectionSocket.send(capitalizedSentence.</a:t>
            </a:r>
          </a:p>
          <a:p>
            <a:r>
              <a:rPr lang="en-US" altLang="en-US"/>
              <a:t>                                                            encode())</a:t>
            </a:r>
          </a:p>
          <a:p>
            <a:r>
              <a:rPr lang="en-US" altLang="en-US"/>
              <a:t>     connectionSocket.close()</a:t>
            </a:r>
            <a:endParaRPr lang="en-US" altLang="en-US" sz="1800"/>
          </a:p>
        </p:txBody>
      </p:sp>
      <p:sp>
        <p:nvSpPr>
          <p:cNvPr id="231429" name="TextBox 2"/>
          <p:cNvSpPr txBox="1">
            <a:spLocks noChangeArrowheads="1"/>
          </p:cNvSpPr>
          <p:nvPr/>
        </p:nvSpPr>
        <p:spPr bwMode="auto">
          <a:xfrm>
            <a:off x="2944283" y="957263"/>
            <a:ext cx="27510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TCPServer</a:t>
            </a:r>
          </a:p>
        </p:txBody>
      </p:sp>
      <p:grpSp>
        <p:nvGrpSpPr>
          <p:cNvPr id="2" name="Group 13"/>
          <p:cNvGrpSpPr>
            <a:grpSpLocks/>
          </p:cNvGrpSpPr>
          <p:nvPr/>
        </p:nvGrpSpPr>
        <p:grpSpPr bwMode="auto">
          <a:xfrm>
            <a:off x="165100" y="1962150"/>
            <a:ext cx="2772304" cy="566738"/>
            <a:chOff x="151614" y="2173972"/>
            <a:chExt cx="2559082" cy="566309"/>
          </a:xfrm>
        </p:grpSpPr>
        <p:sp>
          <p:nvSpPr>
            <p:cNvPr id="231447" name="TextBox 31"/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create TCP welcoming</a:t>
              </a:r>
            </a:p>
            <a:p>
              <a:r>
                <a:rPr lang="en-US" altLang="en-US" sz="1400">
                  <a:solidFill>
                    <a:srgbClr val="000099"/>
                  </a:solidFill>
                </a:rPr>
                <a:t>socket</a:t>
              </a:r>
            </a:p>
          </p:txBody>
        </p:sp>
        <p:cxnSp>
          <p:nvCxnSpPr>
            <p:cNvPr id="231448" name="Straight Connector 32"/>
            <p:cNvCxnSpPr>
              <a:cxnSpLocks noChangeShapeType="1"/>
            </p:cNvCxnSpPr>
            <p:nvPr/>
          </p:nvCxnSpPr>
          <p:spPr bwMode="auto">
            <a:xfrm>
              <a:off x="1695045" y="25960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/>
          <p:cNvGrpSpPr>
            <a:grpSpLocks/>
          </p:cNvGrpSpPr>
          <p:nvPr/>
        </p:nvGrpSpPr>
        <p:grpSpPr bwMode="auto">
          <a:xfrm>
            <a:off x="142743" y="2825751"/>
            <a:ext cx="2751667" cy="523875"/>
            <a:chOff x="169076" y="2884812"/>
            <a:chExt cx="2541127" cy="523220"/>
          </a:xfrm>
        </p:grpSpPr>
        <p:sp>
          <p:nvSpPr>
            <p:cNvPr id="231445" name="TextBox 26"/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server begins listening for  incoming TCP requests</a:t>
              </a:r>
            </a:p>
          </p:txBody>
        </p:sp>
        <p:cxnSp>
          <p:nvCxnSpPr>
            <p:cNvPr id="231446" name="Straight Connector 30"/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572692" y="3605213"/>
            <a:ext cx="2335477" cy="298450"/>
            <a:chOff x="553383" y="3714241"/>
            <a:chExt cx="2157273" cy="299227"/>
          </a:xfrm>
        </p:grpSpPr>
        <p:sp>
          <p:nvSpPr>
            <p:cNvPr id="231443" name="TextBox 34"/>
            <p:cNvSpPr txBox="1">
              <a:spLocks noChangeArrowheads="1"/>
            </p:cNvSpPr>
            <p:nvPr/>
          </p:nvSpPr>
          <p:spPr bwMode="auto">
            <a:xfrm>
              <a:off x="553383" y="3714241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231444" name="Straight Connector 35"/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/>
          <p:cNvGrpSpPr>
            <a:grpSpLocks/>
          </p:cNvGrpSpPr>
          <p:nvPr/>
        </p:nvGrpSpPr>
        <p:grpSpPr bwMode="auto">
          <a:xfrm>
            <a:off x="214974" y="3965576"/>
            <a:ext cx="3047471" cy="752475"/>
            <a:chOff x="380319" y="3965998"/>
            <a:chExt cx="2392469" cy="752685"/>
          </a:xfrm>
        </p:grpSpPr>
        <p:sp>
          <p:nvSpPr>
            <p:cNvPr id="231441" name="TextBox 36"/>
            <p:cNvSpPr txBox="1">
              <a:spLocks noChangeArrowheads="1"/>
            </p:cNvSpPr>
            <p:nvPr/>
          </p:nvSpPr>
          <p:spPr bwMode="auto">
            <a:xfrm>
              <a:off x="380319" y="3965998"/>
              <a:ext cx="2184910" cy="752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server waits on accept()</a:t>
              </a:r>
            </a:p>
            <a:p>
              <a:pPr>
                <a:lnSpc>
                  <a:spcPts val="1600"/>
                </a:lnSpc>
              </a:pPr>
              <a:r>
                <a:rPr lang="en-US" altLang="en-US" sz="1400">
                  <a:solidFill>
                    <a:srgbClr val="000099"/>
                  </a:solidFill>
                </a:rPr>
                <a:t>for incoming requests, new socket created on return</a:t>
              </a:r>
            </a:p>
          </p:txBody>
        </p:sp>
        <p:cxnSp>
          <p:nvCxnSpPr>
            <p:cNvPr id="231442" name="Straight Connector 39"/>
            <p:cNvCxnSpPr>
              <a:cxnSpLocks noChangeShapeType="1"/>
            </p:cNvCxnSpPr>
            <p:nvPr/>
          </p:nvCxnSpPr>
          <p:spPr bwMode="auto">
            <a:xfrm flipV="1">
              <a:off x="2231565" y="4229808"/>
              <a:ext cx="541223" cy="58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/>
          <p:cNvGrpSpPr>
            <a:grpSpLocks/>
          </p:cNvGrpSpPr>
          <p:nvPr/>
        </p:nvGrpSpPr>
        <p:grpSpPr bwMode="auto">
          <a:xfrm>
            <a:off x="280327" y="4938714"/>
            <a:ext cx="3099065" cy="523875"/>
            <a:chOff x="316741" y="4661874"/>
            <a:chExt cx="2859521" cy="524153"/>
          </a:xfrm>
        </p:grpSpPr>
        <p:sp>
          <p:nvSpPr>
            <p:cNvPr id="231439" name="TextBox 61"/>
            <p:cNvSpPr txBox="1">
              <a:spLocks noChangeArrowheads="1"/>
            </p:cNvSpPr>
            <p:nvPr/>
          </p:nvSpPr>
          <p:spPr bwMode="auto">
            <a:xfrm>
              <a:off x="316741" y="4661874"/>
              <a:ext cx="2349500" cy="524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read bytes from socket (but not address as in UDP)</a:t>
              </a:r>
            </a:p>
          </p:txBody>
        </p:sp>
        <p:cxnSp>
          <p:nvCxnSpPr>
            <p:cNvPr id="231440" name="Straight Connector 62"/>
            <p:cNvCxnSpPr>
              <a:cxnSpLocks noChangeShapeType="1"/>
            </p:cNvCxnSpPr>
            <p:nvPr/>
          </p:nvCxnSpPr>
          <p:spPr bwMode="auto">
            <a:xfrm>
              <a:off x="1875609" y="4682209"/>
              <a:ext cx="1300653" cy="49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28"/>
          <p:cNvGrpSpPr>
            <a:grpSpLocks/>
          </p:cNvGrpSpPr>
          <p:nvPr/>
        </p:nvGrpSpPr>
        <p:grpSpPr bwMode="auto">
          <a:xfrm>
            <a:off x="137583" y="5548315"/>
            <a:ext cx="3117983" cy="523220"/>
            <a:chOff x="162014" y="4686636"/>
            <a:chExt cx="2878315" cy="523558"/>
          </a:xfrm>
        </p:grpSpPr>
        <p:sp>
          <p:nvSpPr>
            <p:cNvPr id="231437" name="TextBox 29"/>
            <p:cNvSpPr txBox="1">
              <a:spLocks noChangeArrowheads="1"/>
            </p:cNvSpPr>
            <p:nvPr/>
          </p:nvSpPr>
          <p:spPr bwMode="auto">
            <a:xfrm>
              <a:off x="162014" y="4686636"/>
              <a:ext cx="2349500" cy="5235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itchFamily="34" charset="0"/>
                  <a:ea typeface="ＭＳ Ｐゴシック" pitchFamily="34" charset="-128"/>
                </a:defRPr>
              </a:lvl9pPr>
            </a:lstStyle>
            <a:p>
              <a:r>
                <a:rPr lang="en-US" altLang="en-US" sz="1400">
                  <a:solidFill>
                    <a:srgbClr val="000099"/>
                  </a:solidFill>
                </a:rPr>
                <a:t>close connection to this client (but </a:t>
              </a:r>
              <a:r>
                <a:rPr lang="en-US" altLang="en-US" sz="1400" i="1">
                  <a:solidFill>
                    <a:srgbClr val="000099"/>
                  </a:solidFill>
                </a:rPr>
                <a:t>not</a:t>
              </a:r>
              <a:r>
                <a:rPr lang="en-US" altLang="en-US" sz="1400">
                  <a:solidFill>
                    <a:srgbClr val="000099"/>
                  </a:solidFill>
                </a:rPr>
                <a:t> welcoming socket)</a:t>
              </a:r>
            </a:p>
          </p:txBody>
        </p:sp>
        <p:cxnSp>
          <p:nvCxnSpPr>
            <p:cNvPr id="231438" name="Straight Connector 33"/>
            <p:cNvCxnSpPr>
              <a:cxnSpLocks noChangeShapeType="1"/>
            </p:cNvCxnSpPr>
            <p:nvPr/>
          </p:nvCxnSpPr>
          <p:spPr bwMode="auto">
            <a:xfrm>
              <a:off x="2184198" y="4843734"/>
              <a:ext cx="856131" cy="22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31436" name="Picture 17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213" y="769939"/>
            <a:ext cx="4951281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108</a:t>
            </a:fld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49" name="Rectangle 2"/>
          <p:cNvSpPr>
            <a:spLocks noGrp="1" noChangeArrowheads="1"/>
          </p:cNvSpPr>
          <p:nvPr>
            <p:ph type="title"/>
          </p:nvPr>
        </p:nvSpPr>
        <p:spPr>
          <a:xfrm>
            <a:off x="548614" y="195263"/>
            <a:ext cx="6225646" cy="819150"/>
          </a:xfrm>
        </p:spPr>
        <p:txBody>
          <a:bodyPr/>
          <a:lstStyle/>
          <a:p>
            <a:r>
              <a:rPr lang="en-US" altLang="en-US" dirty="0">
                <a:ea typeface="ＭＳ Ｐゴシック" pitchFamily="34" charset="-128"/>
              </a:rPr>
              <a:t>Chapter 7: summary</a:t>
            </a:r>
          </a:p>
        </p:txBody>
      </p:sp>
      <p:sp>
        <p:nvSpPr>
          <p:cNvPr id="245765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57212" y="1854200"/>
            <a:ext cx="4672675" cy="3676650"/>
          </a:xfrm>
        </p:spPr>
        <p:txBody>
          <a:bodyPr/>
          <a:lstStyle/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application architectures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client-server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P2P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application service requirements:</a:t>
            </a:r>
          </a:p>
          <a:p>
            <a:pPr marL="682625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reliability, bandwidth, delay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</a:rPr>
              <a:t>Internet transport service model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connection-oriented, reliable: TCP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</a:rPr>
              <a:t>unreliable, datagrams: UDP</a:t>
            </a:r>
          </a:p>
        </p:txBody>
      </p:sp>
      <p:sp>
        <p:nvSpPr>
          <p:cNvPr id="232451" name="Rectangle 4"/>
          <p:cNvSpPr>
            <a:spLocks noGrp="1" noChangeArrowheads="1"/>
          </p:cNvSpPr>
          <p:nvPr>
            <p:ph sz="half" idx="2"/>
          </p:nvPr>
        </p:nvSpPr>
        <p:spPr>
          <a:xfrm>
            <a:off x="576131" y="1201739"/>
            <a:ext cx="8213725" cy="676275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altLang="en-US" i="1">
                <a:solidFill>
                  <a:srgbClr val="CC0000"/>
                </a:solidFill>
                <a:ea typeface="ＭＳ Ｐゴシック" pitchFamily="34" charset="-128"/>
              </a:rPr>
              <a:t>our study of network apps now complete!</a:t>
            </a:r>
          </a:p>
        </p:txBody>
      </p:sp>
      <p:pic>
        <p:nvPicPr>
          <p:cNvPr id="232454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845" y="833439"/>
            <a:ext cx="54465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767" name="Rectangle 5"/>
          <p:cNvSpPr>
            <a:spLocks noChangeArrowheads="1"/>
          </p:cNvSpPr>
          <p:nvPr/>
        </p:nvSpPr>
        <p:spPr bwMode="auto">
          <a:xfrm>
            <a:off x="5381229" y="1809750"/>
            <a:ext cx="429260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specific protocols: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HTTP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SMTP, POP, IMAP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DNS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P2P: BitTorrent</a:t>
            </a:r>
          </a:p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video streaming, CDNs</a:t>
            </a:r>
          </a:p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socket programming: </a:t>
            </a:r>
          </a:p>
          <a:p>
            <a:pPr>
              <a:buClr>
                <a:srgbClr val="000099"/>
              </a:buClr>
              <a:buSzPct val="100000"/>
              <a:buFont typeface="ZapfDingbats" charset="0"/>
              <a:buNone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   TCP, UDP sockets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109</a:t>
            </a:fld>
            <a:endParaRPr lang="en-US" altLang="en-US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77850" y="1992313"/>
            <a:ext cx="4127500" cy="3657600"/>
          </a:xfrm>
        </p:spPr>
        <p:txBody>
          <a:bodyPr/>
          <a:lstStyle/>
          <a:p>
            <a:pPr marL="287338" indent="-287338"/>
            <a:r>
              <a:rPr lang="en-US" altLang="en-US" sz="2400">
                <a:ea typeface="ＭＳ Ｐゴシック" pitchFamily="34" charset="-128"/>
              </a:rPr>
              <a:t>typical request/reply message exchange:</a:t>
            </a:r>
          </a:p>
          <a:p>
            <a:pPr marL="681038" lvl="1" indent="-223838"/>
            <a:r>
              <a:rPr lang="en-US" altLang="en-US">
                <a:ea typeface="ＭＳ Ｐゴシック" pitchFamily="34" charset="-128"/>
              </a:rPr>
              <a:t>client requests info or service</a:t>
            </a:r>
          </a:p>
          <a:p>
            <a:pPr marL="681038" lvl="1" indent="-223838"/>
            <a:r>
              <a:rPr lang="en-US" altLang="en-US">
                <a:ea typeface="ＭＳ Ｐゴシック" pitchFamily="34" charset="-128"/>
              </a:rPr>
              <a:t>server responds with data, status code</a:t>
            </a:r>
          </a:p>
          <a:p>
            <a:pPr marL="287338" indent="-287338"/>
            <a:r>
              <a:rPr lang="en-US" altLang="en-US" sz="2400">
                <a:ea typeface="ＭＳ Ｐゴシック" pitchFamily="34" charset="-128"/>
              </a:rPr>
              <a:t>message formats:</a:t>
            </a:r>
          </a:p>
          <a:p>
            <a:pPr marL="681038" lvl="1" indent="-223838"/>
            <a:r>
              <a:rPr lang="en-US" altLang="en-US" i="1">
                <a:solidFill>
                  <a:srgbClr val="000090"/>
                </a:solidFill>
                <a:ea typeface="ＭＳ Ｐゴシック" pitchFamily="34" charset="-128"/>
              </a:rPr>
              <a:t>headers</a:t>
            </a:r>
            <a:r>
              <a:rPr lang="en-US" altLang="en-US">
                <a:ea typeface="ＭＳ Ｐゴシック" pitchFamily="34" charset="-128"/>
              </a:rPr>
              <a:t>: fields giving info about data</a:t>
            </a:r>
          </a:p>
          <a:p>
            <a:pPr marL="681038" lvl="1" indent="-223838"/>
            <a:r>
              <a:rPr lang="en-US" altLang="en-US" i="1">
                <a:solidFill>
                  <a:srgbClr val="000090"/>
                </a:solidFill>
                <a:ea typeface="ＭＳ Ｐゴシック" pitchFamily="34" charset="-128"/>
              </a:rPr>
              <a:t>data: </a:t>
            </a:r>
            <a:r>
              <a:rPr lang="en-US" altLang="en-US">
                <a:ea typeface="ＭＳ Ｐゴシック" pitchFamily="34" charset="-128"/>
              </a:rPr>
              <a:t>info(payload)  being communicated</a:t>
            </a:r>
          </a:p>
        </p:txBody>
      </p:sp>
      <p:sp>
        <p:nvSpPr>
          <p:cNvPr id="246788" name="Rectangle 5"/>
          <p:cNvSpPr>
            <a:spLocks noChangeArrowheads="1"/>
          </p:cNvSpPr>
          <p:nvPr/>
        </p:nvSpPr>
        <p:spPr bwMode="auto">
          <a:xfrm>
            <a:off x="4987396" y="1976438"/>
            <a:ext cx="4421585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7013" indent="-227013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buClr>
                <a:srgbClr val="3333CC"/>
              </a:buClr>
            </a:pPr>
            <a:r>
              <a:rPr lang="en-US" altLang="en-US" sz="2800" i="1">
                <a:solidFill>
                  <a:srgbClr val="CC0000"/>
                </a:solidFill>
                <a:latin typeface="Gill Sans MT" pitchFamily="34" charset="0"/>
              </a:rPr>
              <a:t>important themes:</a:t>
            </a:r>
            <a:r>
              <a:rPr lang="en-US" altLang="en-US" sz="2400" i="1">
                <a:solidFill>
                  <a:srgbClr val="FF3300"/>
                </a:solidFill>
                <a:latin typeface="Gill Sans MT" pitchFamily="34" charset="0"/>
              </a:rPr>
              <a:t> 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control vs. messages</a:t>
            </a:r>
          </a:p>
          <a:p>
            <a:pPr lvl="1">
              <a:buClr>
                <a:srgbClr val="000099"/>
              </a:buClr>
              <a:buSzPct val="100000"/>
              <a:buFont typeface="Arial" pitchFamily="34" charset="0"/>
              <a:buChar char="•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in-band, out-of-band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centralized vs. decentralized 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stateless vs. stateful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>
                <a:solidFill>
                  <a:srgbClr val="000000"/>
                </a:solidFill>
                <a:latin typeface="Gill Sans MT" pitchFamily="34" charset="0"/>
              </a:rPr>
              <a:t>reliable vs. unreliable message transfer 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ja-JP" altLang="en-US" sz="2400">
                <a:solidFill>
                  <a:srgbClr val="000000"/>
                </a:solidFill>
                <a:latin typeface="Gill Sans MT" pitchFamily="34" charset="0"/>
              </a:rPr>
              <a:t>“</a:t>
            </a:r>
            <a:r>
              <a:rPr lang="en-US" altLang="ja-JP" sz="2400">
                <a:solidFill>
                  <a:srgbClr val="000000"/>
                </a:solidFill>
                <a:latin typeface="Gill Sans MT" pitchFamily="34" charset="0"/>
              </a:rPr>
              <a:t>complexity at network edge</a:t>
            </a:r>
            <a:r>
              <a:rPr lang="ja-JP" altLang="en-US" sz="2400">
                <a:solidFill>
                  <a:srgbClr val="000000"/>
                </a:solidFill>
                <a:latin typeface="Gill Sans MT" pitchFamily="34" charset="0"/>
              </a:rPr>
              <a:t>”</a:t>
            </a:r>
            <a:endParaRPr lang="en-US" altLang="en-US" sz="2400">
              <a:solidFill>
                <a:srgbClr val="000000"/>
              </a:solidFill>
              <a:latin typeface="Gill Sans MT" pitchFamily="34" charset="0"/>
            </a:endParaRPr>
          </a:p>
        </p:txBody>
      </p:sp>
      <p:pic>
        <p:nvPicPr>
          <p:cNvPr id="233477" name="Picture 11" descr="underline_base"/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845" y="833439"/>
            <a:ext cx="5446580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478" name="Rectangle 2"/>
          <p:cNvSpPr>
            <a:spLocks noChangeArrowheads="1"/>
          </p:cNvSpPr>
          <p:nvPr/>
        </p:nvSpPr>
        <p:spPr bwMode="auto">
          <a:xfrm>
            <a:off x="548614" y="195263"/>
            <a:ext cx="6225646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 dirty="0">
                <a:solidFill>
                  <a:srgbClr val="000099"/>
                </a:solidFill>
                <a:latin typeface="Gill Sans MT" pitchFamily="34" charset="0"/>
              </a:rPr>
              <a:t>Chapter 7:  summary</a:t>
            </a:r>
          </a:p>
        </p:txBody>
      </p:sp>
      <p:sp>
        <p:nvSpPr>
          <p:cNvPr id="233479" name="Rectangle 4"/>
          <p:cNvSpPr>
            <a:spLocks noChangeArrowheads="1"/>
          </p:cNvSpPr>
          <p:nvPr/>
        </p:nvSpPr>
        <p:spPr bwMode="auto">
          <a:xfrm>
            <a:off x="576131" y="1201739"/>
            <a:ext cx="8213725" cy="67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itchFamily="34" charset="0"/>
                <a:ea typeface="ＭＳ Ｐゴシック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sz="2800" i="1">
                <a:solidFill>
                  <a:srgbClr val="CC0000"/>
                </a:solidFill>
                <a:latin typeface="Gill Sans MT" pitchFamily="34" charset="0"/>
              </a:rPr>
              <a:t>most importantly: learned about protocols! </a:t>
            </a: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US" altLang="en-US"/>
              <a:t>2-</a:t>
            </a:r>
            <a:fld id="{A962C1A9-F17D-4DB9-A2D5-344CA771C282}" type="slidenum">
              <a:rPr lang="en-US" altLang="en-US" smtClean="0"/>
              <a:pPr/>
              <a:t>110</a:t>
            </a:fld>
            <a:endParaRPr lang="en-US" altLang="en-US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0" fontAlgn="base" latinLnBrk="0" hangingPunct="0">
          <a:lnSpc>
            <a:spcPct val="100000"/>
          </a:lnSpc>
          <a:spcBef>
            <a:spcPct val="20000"/>
          </a:spcBef>
          <a:spcAft>
            <a:spcPct val="0"/>
          </a:spcAft>
          <a:buClr>
            <a:schemeClr val="accent2"/>
          </a:buClr>
          <a:buSzPct val="85000"/>
          <a:buFont typeface="ZapfDingbats" pitchFamily="82" charset="2"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noFill/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triangle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2_Default Design">
  <a:themeElements>
    <a:clrScheme name="12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2_Default Design">
      <a:majorFont>
        <a:latin typeface="Gill Sans MT"/>
        <a:ea typeface=""/>
        <a:cs typeface="Arial"/>
      </a:majorFont>
      <a:minorFont>
        <a:latin typeface="Gill Sans MT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solidFill>
            <a:schemeClr val="accent6"/>
          </a:solidFill>
        </a:ln>
      </a:spPr>
      <a:bodyPr rtlCol="0" anchor="ctr"/>
      <a:lstStyle>
        <a:defPPr algn="ctr">
          <a:defRPr/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11632</TotalTime>
  <Words>9153</Words>
  <Application>Microsoft Macintosh PowerPoint</Application>
  <PresentationFormat>A4 Paper (210x297 mm)</PresentationFormat>
  <Paragraphs>2059</Paragraphs>
  <Slides>110</Slides>
  <Notes>95</Notes>
  <HiddenSlides>0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110</vt:i4>
      </vt:variant>
    </vt:vector>
  </HeadingPairs>
  <TitlesOfParts>
    <vt:vector size="123" baseType="lpstr">
      <vt:lpstr>Arial</vt:lpstr>
      <vt:lpstr>Arial Narrow</vt:lpstr>
      <vt:lpstr>Comic Sans MS</vt:lpstr>
      <vt:lpstr>Courier New</vt:lpstr>
      <vt:lpstr>Gill Sans MT</vt:lpstr>
      <vt:lpstr>Symbol</vt:lpstr>
      <vt:lpstr>Tahoma</vt:lpstr>
      <vt:lpstr>Times New Roman</vt:lpstr>
      <vt:lpstr>Wingdings</vt:lpstr>
      <vt:lpstr>ZapfDingbats</vt:lpstr>
      <vt:lpstr>Default Design</vt:lpstr>
      <vt:lpstr>12_Default Design</vt:lpstr>
      <vt:lpstr>Chart</vt:lpstr>
      <vt:lpstr>COMPUTER NETWORKS</vt:lpstr>
      <vt:lpstr>Chapter 2: application layer</vt:lpstr>
      <vt:lpstr>Chapter 7: outline</vt:lpstr>
      <vt:lpstr>Some network apps</vt:lpstr>
      <vt:lpstr>Creating a network app</vt:lpstr>
      <vt:lpstr>Application architectures</vt:lpstr>
      <vt:lpstr>Client-server architecture</vt:lpstr>
      <vt:lpstr>P2P architecture</vt:lpstr>
      <vt:lpstr>Processes communicating</vt:lpstr>
      <vt:lpstr>Sockets</vt:lpstr>
      <vt:lpstr>Addressing processes</vt:lpstr>
      <vt:lpstr>App-layer protocol defines</vt:lpstr>
      <vt:lpstr>What transport service does an app need?</vt:lpstr>
      <vt:lpstr>Transport service requirements: common apps</vt:lpstr>
      <vt:lpstr>Internet transport protocols services</vt:lpstr>
      <vt:lpstr>Internet apps:  application, transport protocols</vt:lpstr>
      <vt:lpstr>Securing TCP</vt:lpstr>
      <vt:lpstr>Chapter 7: outline</vt:lpstr>
      <vt:lpstr>Web and HTTP</vt:lpstr>
      <vt:lpstr>HTTP overview</vt:lpstr>
      <vt:lpstr>HTTP overview (continued)</vt:lpstr>
      <vt:lpstr>HTTP connections</vt:lpstr>
      <vt:lpstr>Non-persistent HTTP</vt:lpstr>
      <vt:lpstr>Non-persistent HTTP (cont.)</vt:lpstr>
      <vt:lpstr>Non-persistent HTTP: response time</vt:lpstr>
      <vt:lpstr>Persistent HTTP</vt:lpstr>
      <vt:lpstr>HTTP request message</vt:lpstr>
      <vt:lpstr>HTTP request message: general format</vt:lpstr>
      <vt:lpstr>Uploading form input</vt:lpstr>
      <vt:lpstr>Method types</vt:lpstr>
      <vt:lpstr>HTTP response message</vt:lpstr>
      <vt:lpstr>HTTP response status codes</vt:lpstr>
      <vt:lpstr>Trying out HTTP (client side) for yourself</vt:lpstr>
      <vt:lpstr>User-server state: cookies</vt:lpstr>
      <vt:lpstr>Cookies: keeping “state” (cont.)</vt:lpstr>
      <vt:lpstr>Cookies (continued)</vt:lpstr>
      <vt:lpstr>Web caches (proxy server)</vt:lpstr>
      <vt:lpstr>More about Web caching</vt:lpstr>
      <vt:lpstr>Caching example: </vt:lpstr>
      <vt:lpstr>Caching example: fatter access link </vt:lpstr>
      <vt:lpstr>Caching example: install local cache </vt:lpstr>
      <vt:lpstr>Caching example: install local cache </vt:lpstr>
      <vt:lpstr>Conditional GET </vt:lpstr>
      <vt:lpstr>Chapter 7: outline</vt:lpstr>
      <vt:lpstr>Electronic mail</vt:lpstr>
      <vt:lpstr>Electronic mail: mail servers</vt:lpstr>
      <vt:lpstr>Electronic Mail: SMTP [RFC 2821]</vt:lpstr>
      <vt:lpstr>Scenario: Alice sends message to Bob</vt:lpstr>
      <vt:lpstr>Sample SMTP interaction</vt:lpstr>
      <vt:lpstr>Try SMTP interaction for yourself:</vt:lpstr>
      <vt:lpstr>SMTP: final words</vt:lpstr>
      <vt:lpstr>Mail message format</vt:lpstr>
      <vt:lpstr>Mail access protocols</vt:lpstr>
      <vt:lpstr>POP3 protocol</vt:lpstr>
      <vt:lpstr>POP3 (more) and IMAP</vt:lpstr>
      <vt:lpstr>Chapter 7: outline</vt:lpstr>
      <vt:lpstr>FTP: the file transfer protocol</vt:lpstr>
      <vt:lpstr>FTP: separate control, data connections</vt:lpstr>
      <vt:lpstr>FTP commands, responses</vt:lpstr>
      <vt:lpstr>Chapter 7: outline</vt:lpstr>
      <vt:lpstr>DNS: domain name system</vt:lpstr>
      <vt:lpstr>DNS: services, structure </vt:lpstr>
      <vt:lpstr>DNS: a distributed, hierarchical database</vt:lpstr>
      <vt:lpstr>DNS: root name servers</vt:lpstr>
      <vt:lpstr>TLD, authoritative servers</vt:lpstr>
      <vt:lpstr>Local DNS name server</vt:lpstr>
      <vt:lpstr>DNS name  resolution example</vt:lpstr>
      <vt:lpstr>PowerPoint Presentation</vt:lpstr>
      <vt:lpstr>DNS: caching, updating records</vt:lpstr>
      <vt:lpstr>DNS records</vt:lpstr>
      <vt:lpstr>DNS protocol, messages</vt:lpstr>
      <vt:lpstr>PowerPoint Presentation</vt:lpstr>
      <vt:lpstr>Inserting records into DNS</vt:lpstr>
      <vt:lpstr>Attacking DNS</vt:lpstr>
      <vt:lpstr>Chapter 7: outline</vt:lpstr>
      <vt:lpstr>Pure P2P architecture</vt:lpstr>
      <vt:lpstr>File distribution: client-server vs P2P</vt:lpstr>
      <vt:lpstr>File distribution time: client-server</vt:lpstr>
      <vt:lpstr>File distribution time: P2P</vt:lpstr>
      <vt:lpstr>PowerPoint Presentation</vt:lpstr>
      <vt:lpstr>P2P file distribution: BitTorrent </vt:lpstr>
      <vt:lpstr>PowerPoint Presentation</vt:lpstr>
      <vt:lpstr>BitTorrent: requesting, sending file chunks</vt:lpstr>
      <vt:lpstr>BitTorrent: tit-for-tat</vt:lpstr>
      <vt:lpstr>Chapter 7: outline</vt:lpstr>
      <vt:lpstr>Video Streaming and CDNs: context</vt:lpstr>
      <vt:lpstr>Multimedia: video</vt:lpstr>
      <vt:lpstr>Multimedia: video</vt:lpstr>
      <vt:lpstr>Streaming stored video: </vt:lpstr>
      <vt:lpstr>Streaming multimedia: DASH</vt:lpstr>
      <vt:lpstr>Streaming multimedia: DASH</vt:lpstr>
      <vt:lpstr>Content distribution networks</vt:lpstr>
      <vt:lpstr>Content distribution networks</vt:lpstr>
      <vt:lpstr>PowerPoint Presentation</vt:lpstr>
      <vt:lpstr>PowerPoint Presentation</vt:lpstr>
      <vt:lpstr>CDN content access: a closer look</vt:lpstr>
      <vt:lpstr>Case study: Netflix</vt:lpstr>
      <vt:lpstr>Chapter 7: outline</vt:lpstr>
      <vt:lpstr>Socket programming </vt:lpstr>
      <vt:lpstr>Socket programming </vt:lpstr>
      <vt:lpstr>Socket programming with UDP</vt:lpstr>
      <vt:lpstr>Client/server socket interaction: UDP</vt:lpstr>
      <vt:lpstr>PowerPoint Presentation</vt:lpstr>
      <vt:lpstr>PowerPoint Presentation</vt:lpstr>
      <vt:lpstr>Socket programming with TCP</vt:lpstr>
      <vt:lpstr>Client/server socket interaction: TCP</vt:lpstr>
      <vt:lpstr>PowerPoint Presentation</vt:lpstr>
      <vt:lpstr>PowerPoint Presentation</vt:lpstr>
      <vt:lpstr>Chapter 7: summary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3rd Edition: Chapter 2</dc:title>
  <dc:creator>Jim Kurose and Keith Ross</dc:creator>
  <cp:lastModifiedBy>Huu Nhat Minh Nguyen</cp:lastModifiedBy>
  <cp:revision>366</cp:revision>
  <cp:lastPrinted>2011-09-19T12:20:55Z</cp:lastPrinted>
  <dcterms:created xsi:type="dcterms:W3CDTF">1999-10-08T19:08:27Z</dcterms:created>
  <dcterms:modified xsi:type="dcterms:W3CDTF">2023-04-10T00:35:38Z</dcterms:modified>
</cp:coreProperties>
</file>